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sldIdLst>
    <p:sldId id="275" r:id="rId2"/>
    <p:sldId id="262" r:id="rId3"/>
    <p:sldId id="258" r:id="rId4"/>
    <p:sldId id="260" r:id="rId5"/>
    <p:sldId id="274" r:id="rId6"/>
    <p:sldId id="270" r:id="rId7"/>
    <p:sldId id="269" r:id="rId8"/>
    <p:sldId id="271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53"/>
    <p:restoredTop sz="91234" autoAdjust="0"/>
  </p:normalViewPr>
  <p:slideViewPr>
    <p:cSldViewPr>
      <p:cViewPr varScale="1">
        <p:scale>
          <a:sx n="96" d="100"/>
          <a:sy n="96" d="100"/>
        </p:scale>
        <p:origin x="10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C97AB-0867-4D14-BB2A-F6472302E8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44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E14E6-26F5-44A5-B2F0-71BEBB59D5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44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E14E6-26F5-44A5-B2F0-71BEBB59D5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590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E14E6-26F5-44A5-B2F0-71BEBB59D5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633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E14E6-26F5-44A5-B2F0-71BEBB59D5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9025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E14E6-26F5-44A5-B2F0-71BEBB59D5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97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B8112-59C1-49CE-9FA1-C412446885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803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810E0-948B-49A1-BB74-8416C4F0BC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14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6ED1E-8292-4707-AC10-1653095C7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73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3E919-12DB-4A59-9351-BBB1B0AA07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94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F6A0E-C8A1-4840-AF47-BF3B9C504D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49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6050E-E197-4FA1-9FCD-D818A94160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21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E14E6-26F5-44A5-B2F0-71BEBB59D5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19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085E8-321A-447A-AD63-EA83EE83F3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79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2433D-0B21-408C-91D3-EF03FC2D79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81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92EB54-40D2-437A-A63A-F867B80190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01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97C4E-A6BC-4F59-ACC9-3F677207F4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57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A0E14E6-26F5-44A5-B2F0-71BEBB59D5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46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Pocket3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A3127-72BE-AD80-C049-5D4928D64B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>
                <a:solidFill>
                  <a:schemeClr val="tx1"/>
                </a:solidFill>
              </a:rPr>
              <a:t>Рентгенівські методи дослідження</a:t>
            </a:r>
          </a:p>
        </p:txBody>
      </p:sp>
    </p:spTree>
    <p:extLst>
      <p:ext uri="{BB962C8B-B14F-4D97-AF65-F5344CB8AC3E}">
        <p14:creationId xmlns:p14="http://schemas.microsoft.com/office/powerpoint/2010/main" val="3509878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5597997"/>
          </a:xfrm>
        </p:spPr>
        <p:txBody>
          <a:bodyPr>
            <a:normAutofit/>
          </a:bodyPr>
          <a:lstStyle/>
          <a:p>
            <a:pPr marL="0" indent="444500">
              <a:buNone/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Рентгенівське випромінювання, пулюївське випромінювання або Х-промені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короткохвильове електромагнітне випромінювання з довжиною хвилі від 10 нм до 0.01 нм. В електромагнітному спектрі діапазон частот рентгенівського випромінювання лежить між ультрафіолетом та гамма-променями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0" name="Picture 2" descr="Шкала електромагнітних хвиль. Бездротові засоби зв'язку — урок. Фізика, 9  клас.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344" y="1911129"/>
            <a:ext cx="8873312" cy="49468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>
            <a:extLst>
              <a:ext uri="{FF2B5EF4-FFF2-40B4-BE49-F238E27FC236}">
                <a16:creationId xmlns:a16="http://schemas.microsoft.com/office/drawing/2014/main" id="{4FA9FE53-8C44-585F-E79D-9800995AB36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60350"/>
            <a:ext cx="8028384" cy="17526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uk-UA" altLang="ru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Рентгенівське випромінювання виникає від різкого гальмування руху швидких електронів у речовині, при енергетичних переходах внутрішніх електронів атома. </a:t>
            </a:r>
          </a:p>
        </p:txBody>
      </p:sp>
      <p:pic>
        <p:nvPicPr>
          <p:cNvPr id="4100" name="Picture 5" descr="%D1%85-%D0%BF%D1%80%D0%BE%D0%BC%D0%B5%D0%BD%D1%96">
            <a:extLst>
              <a:ext uri="{FF2B5EF4-FFF2-40B4-BE49-F238E27FC236}">
                <a16:creationId xmlns:a16="http://schemas.microsoft.com/office/drawing/2014/main" id="{7BF4789A-094F-7ECB-4FF3-F8152F0D9A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5112457" cy="3834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754C4C9E-5B9E-339B-6E65-44F4EFF38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911" y="5203391"/>
            <a:ext cx="4330328" cy="16680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9144000" cy="115212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Властивості рентгенівського випромінювання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457200" y="1321359"/>
            <a:ext cx="8229600" cy="5275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09728" eaLnBrk="1" fontAlgn="auto" hangingPunct="1">
              <a:spcAft>
                <a:spcPts val="0"/>
              </a:spcAft>
              <a:defRPr/>
            </a:pPr>
            <a:r>
              <a:rPr lang="uk-UA" dirty="0"/>
              <a:t>Кванти рентгенівського випромінювання мають велику енергію і поширюються прямолінійно зі швидкістю світла.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uk-UA" b="1" dirty="0">
              <a:solidFill>
                <a:srgbClr val="FF0000"/>
              </a:solidFill>
            </a:endParaRPr>
          </a:p>
          <a:p>
            <a:pPr marL="109728" eaLnBrk="1" fontAlgn="auto" hangingPunct="1">
              <a:spcAft>
                <a:spcPts val="0"/>
              </a:spcAft>
              <a:defRPr/>
            </a:pPr>
            <a:r>
              <a:rPr lang="uk-UA" b="1" dirty="0">
                <a:solidFill>
                  <a:srgbClr val="000000"/>
                </a:solidFill>
              </a:rPr>
              <a:t>Властивості: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dirty="0"/>
              <a:t>   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dirty="0"/>
              <a:t>     - Велика проникна здатність.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dirty="0"/>
              <a:t>     - Поглинальна і розсіювальна здатність.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dirty="0"/>
              <a:t>     - Поляризація.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dirty="0"/>
              <a:t>     - Здатність викликати світіння деяких речовин (люмінофорів), що використо­вується під час рентгеноскопії.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dirty="0"/>
              <a:t>     - Фотохімічна дія, що виявляється у засвічуванні фотографічного матеріалу і вико­ристовується для виготовлення рентгенівських знімків.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dirty="0"/>
              <a:t>     - Іонізуюча дія, яка полягає в тому, що під час проходження крізь середовище випромінювання розщеплює його нейтральні атоми і молекули на позитивні та негативні іони.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dirty="0"/>
              <a:t>     - Біологічна дія — здатність викликати зміни в живих організмах, що використо­вується в променевій терапії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2BE2E8A3-DF8A-2AD6-8B0F-E63B9C575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8280857" cy="618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475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EB0D40EF-BA14-42F1-9492-D38C59DCA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2C3A70F-581F-48B1-AD94-04AF9A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3EABD0F-494E-4C0C-8A0C-139AFC428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739811F7-2462-4463-BE69-32CEBED03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D91A6F9F-54F1-461A-A043-E97203A85F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28681C3A-B98D-44BE-8120-45C3F3BA0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7478156-05FD-4D8F-AE53-B3D40AF29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A81F9C83-B446-4703-8B99-C01F0E403E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C2F5F0B6-D807-4AAE-852B-7BECE0CF4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0945AE7B-1E9E-491F-976F-1552730887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A38028DA-F87E-4372-9295-BC98DB400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7" name="Picture 5" descr="49f588f53ee72140e03b40721318c0c2"/>
          <p:cNvPicPr>
            <a:picLocks noChangeAspect="1" noChangeArrowheads="1"/>
          </p:cNvPicPr>
          <p:nvPr/>
        </p:nvPicPr>
        <p:blipFill rotWithShape="1">
          <a:blip r:embed="rId2" cstate="print"/>
          <a:srcRect l="16240" r="21741" b="1"/>
          <a:stretch/>
        </p:blipFill>
        <p:spPr bwMode="auto">
          <a:xfrm>
            <a:off x="159411" y="-1"/>
            <a:ext cx="3503577" cy="4236855"/>
          </a:xfrm>
          <a:custGeom>
            <a:avLst/>
            <a:gdLst/>
            <a:ahLst/>
            <a:cxnLst/>
            <a:rect l="l" t="t" r="r" b="b"/>
            <a:pathLst>
              <a:path w="4671437" h="4236855">
                <a:moveTo>
                  <a:pt x="630049" y="0"/>
                </a:moveTo>
                <a:lnTo>
                  <a:pt x="4671437" y="0"/>
                </a:lnTo>
                <a:lnTo>
                  <a:pt x="4671437" y="1"/>
                </a:lnTo>
                <a:lnTo>
                  <a:pt x="3814017" y="1"/>
                </a:lnTo>
                <a:lnTo>
                  <a:pt x="3181159" y="4236855"/>
                </a:lnTo>
                <a:lnTo>
                  <a:pt x="0" y="4236855"/>
                </a:lnTo>
                <a:close/>
              </a:path>
            </a:pathLst>
          </a:custGeom>
          <a:noFill/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02" r="6" b="6"/>
          <a:stretch/>
        </p:blipFill>
        <p:spPr>
          <a:xfrm>
            <a:off x="20" y="4235547"/>
            <a:ext cx="2545406" cy="2622453"/>
          </a:xfrm>
          <a:custGeom>
            <a:avLst/>
            <a:gdLst/>
            <a:ahLst/>
            <a:cxnLst/>
            <a:rect l="l" t="t" r="r" b="b"/>
            <a:pathLst>
              <a:path w="3393902" h="2622453">
                <a:moveTo>
                  <a:pt x="212741" y="0"/>
                </a:moveTo>
                <a:lnTo>
                  <a:pt x="3393902" y="0"/>
                </a:lnTo>
                <a:lnTo>
                  <a:pt x="3002186" y="2622453"/>
                </a:lnTo>
                <a:lnTo>
                  <a:pt x="0" y="2622453"/>
                </a:lnTo>
                <a:lnTo>
                  <a:pt x="0" y="1430607"/>
                </a:lnTo>
                <a:close/>
              </a:path>
            </a:pathLst>
          </a:custGeom>
        </p:spPr>
      </p:pic>
      <p:sp>
        <p:nvSpPr>
          <p:cNvPr id="24" name="Isosceles Triangle 30">
            <a:extLst>
              <a:ext uri="{FF2B5EF4-FFF2-40B4-BE49-F238E27FC236}">
                <a16:creationId xmlns:a16="http://schemas.microsoft.com/office/drawing/2014/main" id="{B09A8B04-373D-40BD-9442-2D3540D3C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028193-7250-4674-AA37-E9040429A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9665" y="4236854"/>
            <a:ext cx="24479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бъект 2"/>
          <p:cNvSpPr txBox="1">
            <a:spLocks/>
          </p:cNvSpPr>
          <p:nvPr/>
        </p:nvSpPr>
        <p:spPr>
          <a:xfrm>
            <a:off x="3119418" y="980735"/>
            <a:ext cx="5052250" cy="5060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363538" algn="just" fontAlgn="base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uk-UA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Рентгеноспектральний аналіз.  </a:t>
            </a:r>
            <a:r>
              <a:rPr kumimoji="0" lang="uk-UA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 судити про хімічний склад досліджуваної речовини. Елементи періодичної системи володіють характерними спектрами при рентгенівському опроміненні. Існують два методи рентгеноспектрального аналізу. У першому методі речовина, що вивчається, міститься на місце катода в рентгенівській трубці, а промені, що випускаються - досліджуються. У другому - зразок опромінюється рентгенівськими променями, а досліджуються хвилі, що пройшли крізь нього або відбиті хвилі</a:t>
            </a:r>
            <a:r>
              <a:rPr kumimoji="0" lang="uk-UA" sz="2400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395536" y="764704"/>
            <a:ext cx="8229600" cy="4536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363538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None/>
              <a:tabLst/>
              <a:defRPr/>
            </a:pPr>
            <a:r>
              <a:rPr kumimoji="0" lang="uk-UA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Рентгеноструктурний аналіз.  </a:t>
            </a:r>
            <a:r>
              <a:rPr kumimoji="0" lang="uk-UA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Будь-який кристал має тривимірну впорядковану структуру атомів. Якщо розглядати кристал під різними кутами, то в ньому можна виділити безліч площин з характерним правильним розташуванням атомів. Рентгенівське випромінювання має довжину хвилі, порівнянну з відстанями між атомами в речовині. Тому при відображенні рентгенівських променів від кристала утворюється дифракційна картина, характерна для конкретного досліджуваного зразка. Повертаючи кристал і вивчаючи промені, що відображаються від різних площин, можна судити про структуру зразка та розподіл в ньому атомів.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5144"/>
            <a:ext cx="2592288" cy="1751931"/>
          </a:xfrm>
          <a:prstGeom prst="rect">
            <a:avLst/>
          </a:prstGeom>
        </p:spPr>
      </p:pic>
      <p:pic>
        <p:nvPicPr>
          <p:cNvPr id="7" name="Picture 4" descr="280px-Pocket3">
            <a:hlinkClick r:id="rId3" tooltip="Портативный спектрометр Skyray EDX-Pocket-III"/>
          </p:cNvPr>
          <p:cNvPicPr>
            <a:picLocks noChangeAspect="1" noChangeArrowheads="1"/>
          </p:cNvPicPr>
          <p:nvPr/>
        </p:nvPicPr>
        <p:blipFill>
          <a:blip r:embed="rId4" cstate="print"/>
          <a:srcRect l="6090" r="16748" b="10399"/>
          <a:stretch>
            <a:fillRect/>
          </a:stretch>
        </p:blipFill>
        <p:spPr bwMode="auto">
          <a:xfrm>
            <a:off x="7092280" y="4221088"/>
            <a:ext cx="1512168" cy="187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11182" y="6109078"/>
            <a:ext cx="22328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uk-UA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Рентгенівський </a:t>
            </a:r>
          </a:p>
          <a:p>
            <a:pPr algn="ctr">
              <a:spcBef>
                <a:spcPts val="0"/>
              </a:spcBef>
            </a:pPr>
            <a:r>
              <a:rPr lang="uk-UA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спектроскоп</a:t>
            </a:r>
            <a:endParaRPr lang="ru-RU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4" descr="http://images.prom.ua/3529251_w640_h640_50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293096"/>
            <a:ext cx="2448272" cy="2276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457200" y="620688"/>
            <a:ext cx="822960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363538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None/>
              <a:tabLst/>
              <a:defRPr/>
            </a:pPr>
            <a:r>
              <a:rPr kumimoji="0" lang="uk-UA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Рентгенівська мікроскопія.  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Рентгенівські промені мають набагато меншу довжину хвилі, ніж світлові хвилі. Тому з їхньою допомогою можна і розглядати набагато менші об'єкти - навіть окремі атоми. Для рентгенівських мікроскопів були створені спеціальні лінзи, здатні заломлювати хвилі такої малої довжини. Рентгенівський мікроскоп набагато зручніше електронного, так як досліджувані зразки не треба при дослідженні поміщати у вакуум.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026193"/>
            <a:ext cx="3024336" cy="3031916"/>
          </a:xfrm>
          <a:prstGeom prst="rect">
            <a:avLst/>
          </a:prstGeom>
        </p:spPr>
      </p:pic>
      <p:pic>
        <p:nvPicPr>
          <p:cNvPr id="26626" name="Picture 2" descr="Scanning electron micros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4655" y="3013510"/>
            <a:ext cx="3837867" cy="3031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457200" y="15196"/>
            <a:ext cx="82296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363538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None/>
              <a:tabLst/>
              <a:defRPr/>
            </a:pPr>
            <a:r>
              <a:rPr kumimoji="0" lang="uk-UA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Рентгенівські лазери.  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Чим коротше довжина хвилі, тим важче здійснити її резонансне підсилення - принцип дії лазера. Перші лазери, створені в 50-і роки, працювали в радіодіапазоні (мазери). У 60-ті роки лазерам підкорився видиме світло, в 70-ті - ультрафіолет. І лише в кінці 80-х з'явилися повідомлення про перших вдалих експериментальних лазерах рентгенівського діапазону. На жаль, багато досліджень засекречені, так як рентгенівські лазери можна використовувати для протиракетної оборони або, навпаки, для ураження об'єктів противника з космосу. Ці лазери можуть порушуватися енергією невеликого ядерного вибуху і передавати його сфокусований енергію на великі відстані.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3548544"/>
            <a:ext cx="4515309" cy="196868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75988" y="4437113"/>
            <a:ext cx="3668012" cy="2420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{D7FA3CBA-7809-5446-A3DC-2022FE548C7D}tf10001060</Template>
  <TotalTime>508</TotalTime>
  <Words>504</Words>
  <Application>Microsoft Macintosh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Рентгенівські методи дослідження</vt:lpstr>
      <vt:lpstr>Презентация PowerPoint</vt:lpstr>
      <vt:lpstr>Презентация PowerPoint</vt:lpstr>
      <vt:lpstr>Властивості рентгенівського випромінювання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РЕНТГЕНОВСКОЕ ИЗЛУЧЕНИЕ</dc:title>
  <dc:creator>Пользователь</dc:creator>
  <cp:lastModifiedBy>ivanovvl</cp:lastModifiedBy>
  <cp:revision>67</cp:revision>
  <dcterms:created xsi:type="dcterms:W3CDTF">2008-02-10T10:42:33Z</dcterms:created>
  <dcterms:modified xsi:type="dcterms:W3CDTF">2023-04-22T13:22:21Z</dcterms:modified>
</cp:coreProperties>
</file>