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258" r:id="rId2"/>
    <p:sldId id="315" r:id="rId3"/>
    <p:sldId id="314" r:id="rId4"/>
    <p:sldId id="322" r:id="rId5"/>
    <p:sldId id="326" r:id="rId6"/>
    <p:sldId id="327" r:id="rId7"/>
    <p:sldId id="328" r:id="rId8"/>
    <p:sldId id="317" r:id="rId9"/>
    <p:sldId id="318" r:id="rId10"/>
    <p:sldId id="320" r:id="rId11"/>
    <p:sldId id="321" r:id="rId12"/>
    <p:sldId id="309" r:id="rId13"/>
    <p:sldId id="313" r:id="rId14"/>
    <p:sldId id="293" r:id="rId15"/>
    <p:sldId id="282" r:id="rId16"/>
    <p:sldId id="290" r:id="rId17"/>
    <p:sldId id="324" r:id="rId18"/>
    <p:sldId id="287" r:id="rId19"/>
    <p:sldId id="285" r:id="rId20"/>
    <p:sldId id="291" r:id="rId21"/>
    <p:sldId id="312" r:id="rId22"/>
    <p:sldId id="299" r:id="rId23"/>
    <p:sldId id="284" r:id="rId24"/>
    <p:sldId id="271" r:id="rId25"/>
    <p:sldId id="274" r:id="rId26"/>
    <p:sldId id="295" r:id="rId27"/>
    <p:sldId id="296" r:id="rId28"/>
    <p:sldId id="308" r:id="rId29"/>
    <p:sldId id="303" r:id="rId30"/>
    <p:sldId id="307" r:id="rId31"/>
    <p:sldId id="294" r:id="rId32"/>
    <p:sldId id="272" r:id="rId33"/>
    <p:sldId id="306" r:id="rId34"/>
    <p:sldId id="304" r:id="rId35"/>
    <p:sldId id="305" r:id="rId36"/>
    <p:sldId id="276" r:id="rId37"/>
    <p:sldId id="300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598" autoAdjust="0"/>
  </p:normalViewPr>
  <p:slideViewPr>
    <p:cSldViewPr>
      <p:cViewPr>
        <p:scale>
          <a:sx n="100" d="100"/>
          <a:sy n="100" d="100"/>
        </p:scale>
        <p:origin x="-29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D0F2-976F-418E-8410-9E5DDAA05E15}" type="datetimeFigureOut">
              <a:rPr lang="uk-UA" smtClean="0"/>
              <a:t>18.05.2022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0E7B9-BBF7-48F4-87A6-B60852335D0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49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0E7B9-BBF7-48F4-87A6-B60852335D08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109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0E7B9-BBF7-48F4-87A6-B60852335D08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831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0681-B6B7-4CD5-B2C8-EE1D112C4D18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AD507-B0D6-4109-99AD-63BC6C3393ED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E26C-4715-40BD-BE80-4A601E84E803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8419-0312-4D4D-BDB5-DDE864C8DB5A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7F61-448D-4EE4-A29C-186244813DA4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A499-50F7-4DDE-8396-E2232FEE5759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128E-A303-4E33-9CE5-DF54B859370A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0AF2-10F7-4A1D-95F5-D7196D7C5760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4843-09A7-4ED0-8ACE-82350FD19F71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97C4-C484-488E-8B93-A340EED0F10F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0C4C-88EB-4E1C-9156-3744B450C81F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F2C201-20F0-4F13-AB0D-6AECD71FBD0A}" type="datetime1">
              <a:rPr lang="ru-RU" smtClean="0"/>
              <a:t>18.05.2022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altLang="ru-RU" sz="4400" b="0" dirty="0" smtClean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Подання </a:t>
            </a:r>
            <a:r>
              <a:rPr lang="uk-UA" altLang="ru-RU" sz="4400" b="0" dirty="0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кольорів у комп'ютерній графіці</a:t>
            </a:r>
            <a:r>
              <a:rPr lang="ru-RU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Подання кольорів у комп'ютерній графіці</a:t>
            </a:r>
            <a:r>
              <a:rPr kumimoji="0" lang="uk-UA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11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</a:t>
            </a:r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</a:t>
            </a:r>
            <a:r>
              <a:rPr lang="uk-UA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Властивість випромінюваного, що пройшло через об'єкт, розсіяного або відбитого світла викликати певні зорові відчуття відповідно до його спектрального складу.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Колірний </a:t>
            </a:r>
            <a:r>
              <a:rPr lang="uk-UA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стимул: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Променева енергія з певними фізичними характеристиками, що потрапляє в око і викликає відчуття кольору.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Яскравість: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Енергія,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інтенсивність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світлового випромінювання.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Відображає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сприйманого світла.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60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визначення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Домінуюча довжина хвилі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Довжина хвилі монохроматичного колірного стимулу, до якого найближче вимірюваний колір. Для пурпурових кольорів приймається довжина хвилі додаткового кольору.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Чистота </a:t>
            </a:r>
            <a:r>
              <a:rPr lang="uk-UA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кольору (насиченість):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Величина, що характеризує частку монохроматичного колірного стимулу у цьому кольорі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Виражається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часткою присутності білого кольору. В абсолютно чистому кольорі домішка білого відсутня. Якщо, наприклад, до чистого червоного кольору додати у певній пропорції білий колір (у художників це називається "розбілом"), то вийде світлий блідо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червоний.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970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</a:t>
            </a:r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Колірний </a:t>
            </a:r>
            <a:r>
              <a:rPr lang="uk-UA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тон: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Характеристика кольору, що визначається домінуючою довжиною хвилі монохроматичного колірного стимулу, при додаванні якого з ахроматичним стимулом може бути відтворений цей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 </a:t>
            </a:r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адитивного синтезу кольору Грасмана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Будь-який </a:t>
            </a:r>
            <a:r>
              <a:rPr lang="uk-UA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 однозначно виражається трьома, якщо вони лінійно незалежні. </a:t>
            </a:r>
            <a:endParaRPr lang="uk-UA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 </a:t>
            </a:r>
            <a:r>
              <a:rPr lang="uk-UA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безперервній зміні випромінювання колір змінюється також безперервно. </a:t>
            </a:r>
            <a:endParaRPr lang="uk-UA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Колір </a:t>
            </a:r>
            <a:r>
              <a:rPr lang="uk-UA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суміші випромінювань залежить тільки від їхнього кольору, але не від спектрального складу</a:t>
            </a:r>
            <a:r>
              <a:rPr lang="uk-UA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/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Сенс третього закону стає більш зрозумілим,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врахувати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той самий колір (зокрема і колір змішуваних компонентів)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отриманий у різний спосіб. Наприклад, змішуваний компонент може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отримано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свою чергу,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змішуванням інших компонентів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 закони є теоретичною основою всіх існуючих  сучасних колірних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моделей.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18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Тривимірна природа кольору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2+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Як </a:t>
                </a:r>
                <a:r>
                  <a:rPr lang="uk-UA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базис можуть бути обрані: </a:t>
                </a:r>
                <a:endParaRPr lang="uk-UA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uk-UA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Домінуюча довжина хвилі (колірний фон) </a:t>
                </a:r>
                <a:endParaRPr lang="uk-UA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uk-UA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Чистота (насиченість</a:t>
                </a:r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Яскравість (</a:t>
                </a:r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світлота)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89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uk-UA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Адитивна </a:t>
            </a:r>
            <a:r>
              <a:rPr lang="uk-UA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колірна система RGB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algn="ctr"/>
                <a:r>
                  <a:rPr lang="ru-RU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Частина спектру, яка сприймається оком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k-UA" dirty="0"/>
              </a:p>
              <a:p>
                <a:endParaRPr lang="uk-UA" dirty="0"/>
              </a:p>
              <a:p>
                <a:pPr marL="1234440" lvl="4" indent="0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ru-RU" dirty="0" smtClean="0">
                  <a:solidFill>
                    <a:schemeClr val="bg1"/>
                  </a:solidFill>
                </a:endParaRPr>
              </a:p>
              <a:p>
                <a:pPr marL="685800" lvl="2" indent="0" algn="just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ru-RU" dirty="0" smtClean="0">
                  <a:solidFill>
                    <a:schemeClr val="bg1"/>
                  </a:solidFill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en-US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en-US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en-US" i="1" dirty="0">
                  <a:solidFill>
                    <a:schemeClr val="bg1"/>
                  </a:solidFill>
                  <a:latin typeface="Cambria Math"/>
                </a:endParaRP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ru-RU" dirty="0">
                  <a:solidFill>
                    <a:schemeClr val="bg1"/>
                  </a:solidFill>
                </a:endParaRPr>
              </a:p>
              <a:p>
                <a:pPr marL="1234440" lvl="4" indent="0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45720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r>
                  <a:rPr lang="en-U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C=rR</a:t>
                </a:r>
                <a:r>
                  <a:rPr lang="ru-RU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gG+bB</a:t>
                </a:r>
                <a:endParaRPr lang="ru-RU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34440" lvl="4" indent="0" algn="ctr">
                  <a:buClr>
                    <a:srgbClr val="759AA5">
                      <a:lumMod val="60000"/>
                      <a:lumOff val="40000"/>
                    </a:srgbClr>
                  </a:buClr>
                  <a:buNone/>
                </a:pPr>
                <a:endParaRPr lang="uk-UA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  <a:blipFill rotWithShape="1">
                <a:blip r:embed="rId2"/>
                <a:stretch>
                  <a:fillRect t="-2156" b="-40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 dirty="0"/>
          </a:p>
        </p:txBody>
      </p:sp>
      <p:pic>
        <p:nvPicPr>
          <p:cNvPr id="2050" name="Picture 2" descr="G:\color\8fb519a5107bb06c5906df75221278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58" y="1836574"/>
            <a:ext cx="4306366" cy="27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0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Колірний </a:t>
            </a:r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 RGB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249280" cy="376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49001" y="5805264"/>
                <a:ext cx="6086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   C=w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𝑟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𝑔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C=black</a:t>
                </a:r>
                <a:endPara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01" y="5805264"/>
                <a:ext cx="6086218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9211" r="-60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564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Обчислення інтенсивності</a:t>
            </a:r>
            <a:endParaRPr lang="uk-UA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Встановлено, що для більшості людей частки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колірних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 розподіляються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чином: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 зелений, 30% червоний, 11% синій.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відомі яскравості зеленої, червоної та синьої складових, то сумарну інтенсивність не можна отримати простим підсумовуванням, вона обчислюється за наближеною формулою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269957"/>
              </p:ext>
            </p:extLst>
          </p:nvPr>
        </p:nvGraphicFramePr>
        <p:xfrm>
          <a:off x="2263775" y="4868863"/>
          <a:ext cx="32337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Формула" r:id="rId3" imgW="2361960" imgH="266400" progId="Equation.3">
                  <p:embed/>
                </p:oleObj>
              </mc:Choice>
              <mc:Fallback>
                <p:oleObj name="Формула" r:id="rId3" imgW="2361960" imgH="26640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4868863"/>
                        <a:ext cx="323373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374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Субтрактивна система </a:t>
            </a:r>
            <a:r>
              <a:rPr lang="en-US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</a:t>
            </a:r>
            <a:endParaRPr lang="ru-RU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Cyan 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блакитний; 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Magenta-пурпурний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k-U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Yellow-жовтий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 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вважається додатковою до RGB </a:t>
            </a:r>
            <a:endParaRPr lang="uk-U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C=1-R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M=1-G; Y=1-B. </a:t>
            </a:r>
            <a:endParaRPr lang="uk-U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світла в CMY проводиться як: </a:t>
            </a:r>
            <a:endParaRPr lang="uk-U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uk-UA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uk-UA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освітленні об'єкта білим світлом поглинається частина спектра, що відповідає додатковому кольору об'єкта.</a:t>
            </a:r>
            <a:endParaRPr lang="ru-RU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46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Субтрактивна </a:t>
            </a:r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pic>
        <p:nvPicPr>
          <p:cNvPr id="5" name="Объект 4" descr="1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374441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:\color\light-pap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73" y="2204864"/>
            <a:ext cx="3600400" cy="165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4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Фізика кольору.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 бачимо лише завдяки тому, що наші очі здатні реєструвати електромагнітне випромінювання в його оптичному діапазоні. А електромагнітне випромінювання це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радіохвилі, гамма випромінювання,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рентгенівське випромінювання, терагерцеве, ультрафіолетове, інфрачервоне.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 - якісна суб'єктивна характеристика електромагнітного випромінювання оптичного діапазону, що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виникає на підставі фізіологічного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зорового відчуття і залежить від низки фізичних, фізіологічних та психологічних факторів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521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куб </a:t>
            </a:r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CMY</a:t>
            </a:r>
            <a:endParaRPr lang="ru-RU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3712786" cy="312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9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Області </a:t>
            </a:r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застосування колірних систем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Адитивна </a:t>
            </a:r>
            <a:r>
              <a:rPr lang="uk-U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колірна система RGB зручна для поверхонь, що світяться, наприклад екранів ЕПТ, моніторів або кольорових ламп. </a:t>
            </a:r>
            <a:endParaRPr lang="uk-UA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поверхонь, що </a:t>
            </a:r>
            <a:r>
              <a:rPr lang="uk-UA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відбивають</a:t>
            </a:r>
            <a:r>
              <a:rPr lang="uk-U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наприклад друкарських фарб, плівок і екранів, що не світяться, застосовується субтрактивна система CMY.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46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Змішання кольорів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2456259" cy="222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4" y="2708920"/>
            <a:ext cx="2540893" cy="23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185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Формула змішування кольорів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 G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C+M= B	C+Y=G	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Y+M=R</a:t>
            </a: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bg1"/>
                </a:solidFill>
              </a:rPr>
              <a:t>C  M  Y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38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HSV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Hue-колірний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Saturation-насиченість 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Value-яскравість(</a:t>
            </a:r>
            <a:r>
              <a:rPr lang="uk-UA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світлота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 модель орієнтована на людину та дає можливість явного завдання кольору, що забезпечує отримання необхідних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відтінків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286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Колірний </a:t>
            </a:r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шестигранний конус HSV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2050" name="Picture 2" descr="G:\h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73" y="2204864"/>
            <a:ext cx="38558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70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Врівноваження </a:t>
            </a:r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Контрольний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С=синьо-зелений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Спроба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представлення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C=bB+gG 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дає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 світліший за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потрібний. 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Добавка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контрольного кольору червоного врівноважує кольори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C+rR=bB+gG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приводить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контрольного кольору у формі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C=bB+gG-rR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800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Функції </a:t>
            </a:r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врівноваження за кольором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 descr="G:\color\a9fc86cfd8df662d7aaa8e9b42bdfb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096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46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Колірний </a:t>
            </a:r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міжнародної комісії з </a:t>
            </a:r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освітлення </a:t>
            </a:r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МКО)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Тривимірна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сприйняття кольору дозволяє відображати їх у прямокутній системі координат. Будь-який колір можна зобразити у вигляді вектора, компонентами якого є відносні ваги червоного, зеленого та синього кольорів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r=R</a:t>
            </a:r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/(R+G+B), b=B/(R+G+B), g=G/(R+G+B) </a:t>
            </a:r>
            <a:endParaRPr lang="uk-U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такому поданні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 множину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точок цього трикутника можна описати за допомогою двох координат, тому що третя виражається через них за допомогою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співвідношення</a:t>
            </a:r>
          </a:p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b=1-r-g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чином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переходимо до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двомірного представлення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області,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проекції області на площину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330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Колірний графік </a:t>
            </a:r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Оскільки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 показали фізичні експерименти, додаванням трьох основних кольорів можна отримати не всі можливі колірні відтінки, то як базисні були обрані інші параметри, отримані на основі дослідження стандартних реакцій ока на світло.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параметри - X, Y, Z - є чисто теоретичними, оскільки побудовані з використанням негативних значень основних складових кольору.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44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Фізика кольору.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фізичної точки зору світло можна охарактеризувати двома параметрами: енергією (інтенсивністю) та довжиною хвилі. Однак у теорії кольору, живопису, телебаченні та комп'ютерній графіці найбільшого поширення набули два похідні від них параметри: яскравість і кольоровість. Яскравість (або інтенсивність) пропорційна сумі енергій всіх складових колірного спектра світла.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14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стандарт МКО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Трикутник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основних кольорів був збудований так, щоб охоплювати весь спектр видимого світла. Крім того, рівна кількість усіх трьох гіпотетичних кольорів у сумі дає білий колір.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Колірний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графік МКО виходить як проекція трикутника XYZ на площину xy.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координати кольоровості визначають лише відносні кількості основних кольорів, не задаючи яскравості результуючого кольору. Координата яскравості Y задається користувачем.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330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Координати кольорності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Координати кольорності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ru-RU" i="1" dirty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</a:rPr>
                      <m:t>𝑦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ru-RU" i="1" dirty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ru-R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 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z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𝑍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x+y+z</a:t>
                </a:r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Зворотне </a:t>
                </a:r>
                <a:r>
                  <a:rPr lang="uk-UA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перетворення координат </a:t>
                </a:r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кольорності </a:t>
                </a:r>
                <a:r>
                  <a:rPr lang="uk-UA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координати кольору</a:t>
                </a:r>
                <a:endPara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X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𝑥</m:t>
                    </m:r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</a:rPr>
                      <m:t>𝑌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Y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Z</m:t>
                    </m:r>
                    <m:r>
                      <a:rPr lang="en-US" dirty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f>
                      <m:f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𝑌</m:t>
                        </m:r>
                      </m:num>
                      <m:den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ru-R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k-UA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uk-UA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94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304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Колірний стандарт</a:t>
            </a:r>
            <a:r>
              <a:rPr lang="uk-UA" dirty="0"/>
              <a:t> </a:t>
            </a:r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МКО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 dirty="0"/>
          </a:p>
        </p:txBody>
      </p:sp>
      <p:pic>
        <p:nvPicPr>
          <p:cNvPr id="2050" name="Picture 2" descr="G:\m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61008"/>
            <a:ext cx="5076825" cy="44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99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Цветовой стандарт МКО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 dirty="0"/>
          </a:p>
        </p:txBody>
      </p:sp>
      <p:pic>
        <p:nvPicPr>
          <p:cNvPr id="5" name="Picture 2" descr="G:\mko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10" y="1600200"/>
            <a:ext cx="484278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77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Колірний </a:t>
            </a:r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графік МКО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обмежена кривою, охоплює весь видимий спектр, а крива називається лінією спектральних кольоровостей. Числа, проставлені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малюнку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означають довжину хвилі у відповідній точці.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Відрізок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(380-700) - лінія пурпурових кольорів.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Лінія                  відповідає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базовому (опорному) білому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391"/>
              </p:ext>
            </p:extLst>
          </p:nvPr>
        </p:nvGraphicFramePr>
        <p:xfrm>
          <a:off x="1559074" y="3645024"/>
          <a:ext cx="1428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Формула" r:id="rId3" imgW="799920" imgH="228600" progId="Equation.3">
                  <p:embed/>
                </p:oleObj>
              </mc:Choice>
              <mc:Fallback>
                <p:oleObj name="Формула" r:id="rId3" imgW="799920" imgH="228600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074" y="3645024"/>
                        <a:ext cx="142875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66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Колірний </a:t>
            </a:r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графік МКО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 домінуючої довжини хвилі будь-якого кольору потрібно продовжити пряму, що проходить через даний та опорний білий колір, до перетину з лінією спектральних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кольорностей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 перетинає лінія пурпурових кольорів, то цей колір не має домінуючої довжини хвилі у видимій частині спектра. І тут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визначається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додаткова домінуюча довжина хвилі,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тобто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пряма продовжується від кольору через опорний білий у зворотному напрямку.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881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uk-UA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Колірне </a:t>
            </a:r>
            <a:r>
              <a:rPr lang="ru-RU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охоплення</a:t>
            </a:r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 dirty="0"/>
          </a:p>
        </p:txBody>
      </p:sp>
      <p:pic>
        <p:nvPicPr>
          <p:cNvPr id="2050" name="Picture 2" descr="G:\mko-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19268"/>
            <a:ext cx="3456384" cy="38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23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7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Фізика кольору.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Кольорність, навпаки, пов'язана з домінуючими довжинами хвиль у цьому спектрі, ахроматичні кольори, тобто білі, сірі та чорні, характеризуються лише яскравістю. Це виявляється в тому, що одні кольори темніші, а інші світліші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09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Будова ока</a:t>
            </a:r>
            <a:endParaRPr lang="uk-UA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pic>
        <p:nvPicPr>
          <p:cNvPr id="5" name="Picture 2" descr="H:\color\ey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3178"/>
            <a:ext cx="6286078" cy="337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3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Будова ока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очного яблука виходить нерв, що містить близько 800 000 і з'єднує його з головним мозком.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Очне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яблуко складається з внутрішнього ядра і навколишнього його трьох оболонок зовнішньої, сполучної і внутрішньої.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Зовнішня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оболонка є жорсткою непрозорою капсулою, що переходить попереду прозору рогівку, через яку в око проникає світло.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Будова ока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 нею знаходиться судинна оболонка, що переходить спереду в райдужну оболонку, в центрі якої розташована зіниця. Під дією м'язів зіниця здатна звужуватися і розширюватися.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судинній оболонці знаходиться війний м'яз, який регулює кривизну кришталика. У внутрішній оболонці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 -сітківці-є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світлочутливі рецептори-палички і колбочки.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16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визначення</a:t>
            </a:r>
            <a:endParaRPr lang="ru-RU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Джерело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ахроматичним,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якщо світло, що спостерігається, містить всі видимі довжини хвиль в приблизно рівних кількостях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Білими виглядають об'єкти, що ахроматично відображають більше 80% світла білого джерела, а чорними - менше 3%.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87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</a:t>
            </a:r>
            <a:r>
              <a:rPr lang="ru-RU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Світло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складається з коливань лише однієї довжини хвилі, називається простим або </a:t>
            </a:r>
            <a:r>
              <a:rPr lang="uk-UA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монохроматичним.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сприймається світло містить довжини хвиль у довільних нерівних кількостях, він називається </a:t>
            </a:r>
            <a:r>
              <a:rPr lang="uk-UA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хроматичним.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821135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Другая 1">
      <a:dk1>
        <a:sysClr val="windowText" lastClr="000000"/>
      </a:dk1>
      <a:lt1>
        <a:sysClr val="window" lastClr="FFFFFF"/>
      </a:lt1>
      <a:dk2>
        <a:srgbClr val="00B0F0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2643</TotalTime>
  <Words>1391</Words>
  <Application>Microsoft Office PowerPoint</Application>
  <PresentationFormat>Экран (4:3)</PresentationFormat>
  <Paragraphs>179</Paragraphs>
  <Slides>37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Паркет</vt:lpstr>
      <vt:lpstr>Формула</vt:lpstr>
      <vt:lpstr>Подання кольорів у комп'ютерній графіці </vt:lpstr>
      <vt:lpstr>Фізика кольору.</vt:lpstr>
      <vt:lpstr>Фізика кольору.</vt:lpstr>
      <vt:lpstr>Фізика кольору.</vt:lpstr>
      <vt:lpstr>Будова ока</vt:lpstr>
      <vt:lpstr>Будова ока</vt:lpstr>
      <vt:lpstr>Будова ока</vt:lpstr>
      <vt:lpstr>Основні визначення</vt:lpstr>
      <vt:lpstr>Основні визначення</vt:lpstr>
      <vt:lpstr>Основні визначення</vt:lpstr>
      <vt:lpstr>Основні визначення</vt:lpstr>
      <vt:lpstr>Основні визначення</vt:lpstr>
      <vt:lpstr>Закони адитивного синтезу кольору Грасмана</vt:lpstr>
      <vt:lpstr>Тривимірна природа кольору</vt:lpstr>
      <vt:lpstr>Адитивна колірна система RGB</vt:lpstr>
      <vt:lpstr>Колірний куб RGB</vt:lpstr>
      <vt:lpstr>Обчислення інтенсивності</vt:lpstr>
      <vt:lpstr>Субтрактивна система CMY</vt:lpstr>
      <vt:lpstr>Субтрактивна система CMY</vt:lpstr>
      <vt:lpstr>Цветовой куб CMY</vt:lpstr>
      <vt:lpstr>Області застосування колірних систем</vt:lpstr>
      <vt:lpstr>Змішання кольорів</vt:lpstr>
      <vt:lpstr>Формула змішування кольорів</vt:lpstr>
      <vt:lpstr>Модель HSV</vt:lpstr>
      <vt:lpstr>Колірний шестигранний конус HSV</vt:lpstr>
      <vt:lpstr>Врівноваження кольору</vt:lpstr>
      <vt:lpstr>Функції врівноваження за кольором</vt:lpstr>
      <vt:lpstr>Колірний стандарт міжнародної комісії з освітлення (МКО)</vt:lpstr>
      <vt:lpstr>Колірний графік МКО</vt:lpstr>
      <vt:lpstr>Цветовой стандарт МКО</vt:lpstr>
      <vt:lpstr>Координати кольорності</vt:lpstr>
      <vt:lpstr>Колірний стандарт МКО</vt:lpstr>
      <vt:lpstr>Цветовой стандарт МКО</vt:lpstr>
      <vt:lpstr>Колірний графік МКО</vt:lpstr>
      <vt:lpstr>Колірний графік МКО</vt:lpstr>
      <vt:lpstr>Колірне охоплення RGB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конфликтов </dc:title>
  <dc:creator>Валерий И. Заяц</dc:creator>
  <cp:lastModifiedBy>Владелец</cp:lastModifiedBy>
  <cp:revision>133</cp:revision>
  <dcterms:created xsi:type="dcterms:W3CDTF">2018-09-10T07:12:08Z</dcterms:created>
  <dcterms:modified xsi:type="dcterms:W3CDTF">2022-05-18T07:57:10Z</dcterms:modified>
</cp:coreProperties>
</file>