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5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4" r:id="rId14"/>
    <p:sldId id="275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23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187624" y="2060848"/>
            <a:ext cx="75608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Презентац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дисципліни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ГЛОБАЛІЗАЦІЯ: СОЦІОЛОГІЧНИЙ АНАЛІЗ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25602" y="412295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err="1" smtClean="0"/>
              <a:t>Викладач</a:t>
            </a:r>
            <a:r>
              <a:rPr lang="ru-RU" sz="2000" b="1" dirty="0" smtClean="0"/>
              <a:t>:</a:t>
            </a:r>
            <a:endParaRPr lang="ru-RU" sz="2000" b="1" dirty="0" smtClean="0"/>
          </a:p>
          <a:p>
            <a:r>
              <a:rPr lang="ru-RU" sz="2000" b="1" dirty="0" err="1" smtClean="0"/>
              <a:t>Бірюкова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Тетяна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Федорівна</a:t>
            </a:r>
            <a:r>
              <a:rPr lang="ru-RU" sz="2000" b="1" dirty="0" smtClean="0"/>
              <a:t>,</a:t>
            </a:r>
            <a:endParaRPr lang="ru-RU" sz="2000" b="1" dirty="0" smtClean="0"/>
          </a:p>
          <a:p>
            <a:r>
              <a:rPr lang="ru-RU" sz="2000" b="1" dirty="0" smtClean="0"/>
              <a:t>Кандидат </a:t>
            </a:r>
            <a:r>
              <a:rPr lang="ru-RU" sz="2000" b="1" dirty="0" err="1" smtClean="0"/>
              <a:t>філософських</a:t>
            </a:r>
            <a:r>
              <a:rPr lang="ru-RU" sz="2000" b="1" dirty="0" smtClean="0"/>
              <a:t> наук,</a:t>
            </a:r>
            <a:endParaRPr lang="ru-RU" sz="2000" b="1" dirty="0" smtClean="0"/>
          </a:p>
          <a:p>
            <a:r>
              <a:rPr lang="ru-RU" sz="2000" b="1" dirty="0" smtClean="0"/>
              <a:t>Доцент </a:t>
            </a:r>
            <a:r>
              <a:rPr lang="ru-RU" sz="2000" b="1" dirty="0" err="1" smtClean="0"/>
              <a:t>кафедри</a:t>
            </a:r>
            <a:endParaRPr lang="ru-RU" sz="2000" b="1" dirty="0"/>
          </a:p>
        </p:txBody>
      </p:sp>
      <p:pic>
        <p:nvPicPr>
          <p:cNvPr id="7" name="Picture 4" descr="http://3.bp.blogspot.com/-M4MxC-k1O64/UXfheO7bdFI/AAAAAAAAWNo/-aec5bHdemM/s1600/%D0%B2%D0%B8%D0%BD%D1%8C%D0%B5%D1%82%D0%BA%D0%B8_%D0%B7%D0%B0%D0%B2%D0%B8%D1%82%D0%BA%D0%B8_%D1%81%D0%B5%D1%80%D0%B4%D1%86%D0%B5_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2820813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9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55576" y="260648"/>
            <a:ext cx="813690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i="1" dirty="0" smtClean="0"/>
              <a:t>Е</a:t>
            </a:r>
            <a:r>
              <a:rPr lang="uk-UA" sz="2400" i="1" dirty="0" smtClean="0"/>
              <a:t>лектронна комунікація </a:t>
            </a:r>
            <a:endParaRPr lang="uk-UA" sz="24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908720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/>
              <a:t>	</a:t>
            </a:r>
            <a:endParaRPr lang="uk-UA" sz="24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928687"/>
            <a:ext cx="7848872" cy="559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0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98662" y="548680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/>
              <a:t>	</a:t>
            </a:r>
            <a:endParaRPr lang="uk-UA" sz="24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595" y="332656"/>
            <a:ext cx="7867955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8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99592" y="404664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/>
              <a:t>	</a:t>
            </a:r>
            <a:endParaRPr lang="uk-UA" sz="24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404664"/>
            <a:ext cx="7848872" cy="612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8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99592" y="404664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	</a:t>
            </a:r>
            <a:endParaRPr lang="ru-RU" sz="24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404664"/>
            <a:ext cx="7848872" cy="612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60648"/>
            <a:ext cx="8062664" cy="633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4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568924" y="2996952"/>
            <a:ext cx="3798168" cy="28007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4400" dirty="0" smtClean="0"/>
              <a:t>Бажаю вам успіху в оволодінні курсом </a:t>
            </a:r>
            <a:endParaRPr lang="uk-UA" sz="4400" dirty="0"/>
          </a:p>
        </p:txBody>
      </p:sp>
      <p:pic>
        <p:nvPicPr>
          <p:cNvPr id="6" name="Picture 2" descr="http://1.bp.blogspot.com/--2oH2L_MI1A/UXfhiqatWQI/AAAAAAAAWN8/ErfZb2aJfII/s1600/%D0%B2%D0%B8%D0%BD%D1%8C%D0%B5%D1%82%D0%BA%D0%B0_%D0%B7%D0%B0%D0%B2%D0%B8%D1%82%D0%BE%D0%BA+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18" y="1484247"/>
            <a:ext cx="5198901" cy="537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28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99592" y="404664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/>
              <a:t>	</a:t>
            </a:r>
            <a:r>
              <a:rPr lang="uk-UA" sz="2400" i="1" dirty="0" smtClean="0"/>
              <a:t>Шановні студенти, розпочинаємо вивчення курсу «Глобалізація: соціологічний аналіз».</a:t>
            </a:r>
          </a:p>
          <a:p>
            <a:pPr algn="just"/>
            <a:r>
              <a:rPr lang="uk-UA" sz="2400" dirty="0"/>
              <a:t>Курс  «Глобалізація: соціологічний аналіз» є складовою освітньо-професійної програми магістерського рівня здобуття освіти зі спеціальності 054 «Соціологія» з використанням теоретичного та інформаційно-аналітичного інструментарію і процедур необхідних для майбутньої практичної діяльності.</a:t>
            </a:r>
            <a:endParaRPr lang="ru-RU" sz="2400" dirty="0"/>
          </a:p>
          <a:p>
            <a:pPr algn="just"/>
            <a:endParaRPr lang="uk-UA" sz="2400" i="1" dirty="0"/>
          </a:p>
        </p:txBody>
      </p:sp>
      <p:pic>
        <p:nvPicPr>
          <p:cNvPr id="6" name="Picture 4" descr="http://tut-forex.ru/wp-content/uploads/2012/12/globaliz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698" y="4213827"/>
            <a:ext cx="3412604" cy="246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9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99592" y="265093"/>
            <a:ext cx="784887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	</a:t>
            </a:r>
            <a:r>
              <a:rPr lang="uk-UA" sz="2400" dirty="0"/>
              <a:t>В рамках вивчення дисципліни передбачається ознайомлення і детальний аналіз основних соціологічних концепцій глобалізації, представлених у світовій соціологічній думці; вміння бачити сильні і слабкі сторони пропонованих концепцій, вміння виробляти й обґрунтовувати власну точку зору на дискусійні проблеми; формування базових знань з різних аспектів глобальних процесів </a:t>
            </a:r>
            <a:r>
              <a:rPr lang="uk-UA" sz="2400" dirty="0" smtClean="0"/>
              <a:t>, </a:t>
            </a:r>
            <a:r>
              <a:rPr lang="uk-UA" sz="2400" dirty="0"/>
              <a:t>сприяння розумінню закономірностей глобального розвитку, його етапів </a:t>
            </a:r>
            <a:endParaRPr lang="uk-UA" sz="2400" dirty="0" smtClean="0"/>
          </a:p>
          <a:p>
            <a:r>
              <a:rPr lang="uk-UA" sz="2400" dirty="0" smtClean="0"/>
              <a:t>і </a:t>
            </a:r>
            <a:r>
              <a:rPr lang="uk-UA" sz="2400" dirty="0"/>
              <a:t>форм;  формування </a:t>
            </a:r>
            <a:endParaRPr lang="uk-UA" sz="2400" dirty="0" smtClean="0"/>
          </a:p>
          <a:p>
            <a:r>
              <a:rPr lang="uk-UA" sz="2400" dirty="0" smtClean="0"/>
              <a:t>глобального </a:t>
            </a:r>
            <a:r>
              <a:rPr lang="uk-UA" sz="2400" dirty="0"/>
              <a:t>просторового </a:t>
            </a:r>
            <a:endParaRPr lang="uk-UA" sz="2400" dirty="0" smtClean="0"/>
          </a:p>
          <a:p>
            <a:r>
              <a:rPr lang="uk-UA" sz="2400" dirty="0" smtClean="0"/>
              <a:t>мислення магістрів.</a:t>
            </a:r>
            <a:endParaRPr lang="ru-RU" sz="2400" dirty="0"/>
          </a:p>
          <a:p>
            <a:pPr algn="just"/>
            <a:r>
              <a:rPr lang="ru-RU" sz="2400" i="1" dirty="0" smtClean="0"/>
              <a:t> </a:t>
            </a:r>
            <a:endParaRPr lang="ru-RU" sz="2400" i="1" dirty="0"/>
          </a:p>
          <a:p>
            <a:endParaRPr lang="ru-RU" i="1" dirty="0"/>
          </a:p>
        </p:txBody>
      </p:sp>
      <p:pic>
        <p:nvPicPr>
          <p:cNvPr id="9" name="Picture 4" descr="http://nikkograff.n.i.pic.centerblog.net/24k7ebg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113" y="2949177"/>
            <a:ext cx="4166939" cy="401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9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979712" y="1446783"/>
            <a:ext cx="25359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i="1" dirty="0" smtClean="0"/>
              <a:t> </a:t>
            </a:r>
            <a:endParaRPr lang="ru-RU" sz="24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052736"/>
            <a:ext cx="5328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/>
              <a:t>	</a:t>
            </a:r>
            <a:endParaRPr lang="uk-UA" sz="24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63" y="116632"/>
            <a:ext cx="8256917" cy="655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14078" y="235546"/>
            <a:ext cx="7848872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/>
              <a:t>Метою </a:t>
            </a:r>
            <a:r>
              <a:rPr lang="uk-UA" sz="2400" dirty="0"/>
              <a:t>викладання навчальної дисципліни «Глобалізація: соціологічний аналіз» є ознайомлення магістрів спеціальності «соціологія» з основною проблематикою соціології глобалізації та </a:t>
            </a:r>
            <a:r>
              <a:rPr lang="uk-UA" sz="2400" dirty="0" smtClean="0"/>
              <a:t>основних шляхів </a:t>
            </a:r>
            <a:r>
              <a:rPr lang="uk-UA" sz="2400" dirty="0"/>
              <a:t>ймовірного конструювання глобального соціального простору з урахуванням усіх теоретичних й емпіричних надбань провідних вчених вітчизняної та зарубіжної сучасних соціологічних </a:t>
            </a:r>
            <a:r>
              <a:rPr lang="uk-UA" sz="2400" dirty="0" smtClean="0"/>
              <a:t>шкіл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4078" y="5116755"/>
            <a:ext cx="784887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endParaRPr lang="ru-RU" sz="24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14078" y="3429000"/>
            <a:ext cx="784887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/>
              <a:t>В ході вивчення дисципліни «Глобалізація: соціологічний аналіз» планується сформувати у студентів наступні компетентності:</a:t>
            </a:r>
            <a:endParaRPr lang="ru-RU" sz="2400"/>
          </a:p>
        </p:txBody>
      </p:sp>
      <p:sp>
        <p:nvSpPr>
          <p:cNvPr id="6" name="Прямоугольник 5"/>
          <p:cNvSpPr/>
          <p:nvPr/>
        </p:nvSpPr>
        <p:spPr>
          <a:xfrm>
            <a:off x="914078" y="6017567"/>
            <a:ext cx="784887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endParaRPr lang="uk-UA" sz="2400" i="1" dirty="0"/>
          </a:p>
        </p:txBody>
      </p:sp>
    </p:spTree>
    <p:extLst>
      <p:ext uri="{BB962C8B-B14F-4D97-AF65-F5344CB8AC3E}">
        <p14:creationId xmlns:p14="http://schemas.microsoft.com/office/powerpoint/2010/main" val="16069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33859" y="113546"/>
            <a:ext cx="813690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endParaRPr lang="uk-UA" sz="24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556792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/>
              <a:t>	Доминирующее </a:t>
            </a:r>
            <a:r>
              <a:rPr lang="ru-RU" sz="2400" i="1" dirty="0"/>
              <a:t>место в производстве и распространении телевизионных программ, фильмов, рекламы через средства электронной коммуникации принадлежит американским фирмам. </a:t>
            </a:r>
            <a:endParaRPr lang="uk-UA" sz="2400" i="1" dirty="0"/>
          </a:p>
        </p:txBody>
      </p:sp>
      <p:pic>
        <p:nvPicPr>
          <p:cNvPr id="8" name="Picture 2" descr="http://1.bp.blogspot.com/-Mo4jJi7DBts/UIKIRBLPgjI/AAAAAAAASoE/XYNLL04rFts/s1600/%D0%B2%D0%B8%D0%BD%D1%8C%D0%B5%D1%82%D0%BA%D0%B8_%D0%B7%D0%B0%D0%B2%D0%B8%D1%82%D0%BA%D0%B8_Vignett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5" y="3110428"/>
            <a:ext cx="8963025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928040"/>
              </p:ext>
            </p:extLst>
          </p:nvPr>
        </p:nvGraphicFramePr>
        <p:xfrm>
          <a:off x="827583" y="548680"/>
          <a:ext cx="8134673" cy="35510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134673"/>
              </a:tblGrid>
              <a:tr h="10801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Системний аналіз глобалізації як принципово нового феномену в історії розвитку світової цивілізації; спеціалізовані та новітні концепції глобалізації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82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Найбільш передові та методологічні засади аналізу глобалізаційних процесів нового світового порядку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8240">
                <a:tc>
                  <a:txBody>
                    <a:bodyPr/>
                    <a:lstStyle/>
                    <a:p>
                      <a:pPr marR="179705" algn="just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000" dirty="0">
                          <a:effectLst/>
                        </a:rPr>
                        <a:t>Володіння категоріальним апаратом глобалізації, аналіз  форми прояву і специфіки глобалізаційних процесів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8240">
                <a:tc>
                  <a:txBody>
                    <a:bodyPr/>
                    <a:lstStyle/>
                    <a:p>
                      <a:pPr marR="179705" algn="just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000" dirty="0">
                          <a:effectLst/>
                        </a:rPr>
                        <a:t>Критичне осмислення глобальних процесів в сфері економіки, політики, культури та інших сферах суспільного життя; місце України у глобальних процесах сучасності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182291"/>
              </p:ext>
            </p:extLst>
          </p:nvPr>
        </p:nvGraphicFramePr>
        <p:xfrm>
          <a:off x="827584" y="4107840"/>
          <a:ext cx="8136904" cy="259292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136904"/>
              </a:tblGrid>
              <a:tr h="1337384">
                <a:tc>
                  <a:txBody>
                    <a:bodyPr/>
                    <a:lstStyle/>
                    <a:p>
                      <a:pPr marR="179705"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Розв’язання складних задач і проблем глобалізаційного розвитку; класифікація</a:t>
                      </a:r>
                      <a:r>
                        <a:rPr lang="uk-UA" sz="2000" spc="-10" dirty="0">
                          <a:effectLst/>
                        </a:rPr>
                        <a:t> глобальних проблем світу за територіальним принципом; прояви глобалізації в економічному, політичному й культурному житті країн світу та України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5048">
                <a:tc>
                  <a:txBody>
                    <a:bodyPr/>
                    <a:lstStyle/>
                    <a:p>
                      <a:pPr marR="179705" algn="just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000" dirty="0">
                          <a:effectLst/>
                        </a:rPr>
                        <a:t>Провадження дослідницької та/або інноваційної діяльності в сфері глобалізації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045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000" kern="100" dirty="0">
                          <a:effectLst/>
                        </a:rPr>
                        <a:t>Критичний аналіз, оцінка і синтез нових та складних ідей майбутнього розвитку людства та України в умовах глобалізації</a:t>
                      </a:r>
                      <a:endParaRPr lang="ru-RU" sz="2000" kern="100" dirty="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40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05930" y="245839"/>
            <a:ext cx="771472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uk-UA" sz="24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43794" y="938337"/>
            <a:ext cx="77768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	</a:t>
            </a:r>
            <a:r>
              <a:rPr lang="uk-UA" sz="2400" dirty="0"/>
              <a:t>«Глобалізація: соціологічний аналіз» базується на знанні матеріалів дисципліни «Новітні соціологічні теорії». Адже саме до новітніх теорій належать теорії глобалізації У. Бека, І. </a:t>
            </a:r>
            <a:r>
              <a:rPr lang="uk-UA" sz="2400" dirty="0" err="1"/>
              <a:t>Валлерстайна</a:t>
            </a:r>
            <a:r>
              <a:rPr lang="uk-UA" sz="2400" dirty="0"/>
              <a:t>, Е. </a:t>
            </a:r>
            <a:r>
              <a:rPr lang="uk-UA" sz="2400" dirty="0" err="1"/>
              <a:t>Гіденса</a:t>
            </a:r>
            <a:r>
              <a:rPr lang="uk-UA" sz="2400" dirty="0"/>
              <a:t>, Е. </a:t>
            </a:r>
            <a:r>
              <a:rPr lang="uk-UA" sz="2400" dirty="0" err="1"/>
              <a:t>Тоффлера</a:t>
            </a:r>
            <a:r>
              <a:rPr lang="uk-UA" sz="2400" dirty="0"/>
              <a:t> та ін. Крім того при вивченні «Глобалізація: соціологічний аналіз» будуть використовуватися матеріали із навчальних дисциплін «Соціокультурний розвиток людства», в якому з історіософських позицій аналізувалися етапи цивілізаційного розвитку людства, в тому числі й сучасного етапу, який має назву «глобальна цивілізація». Також важливою для розуміння глобального розвитку є  знання, отримані у ході вивчення дисциплін «Історія соціології», «Соціальна філософія», «Соціологія постмодерну», «Соціальне прогнозування» та інших.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4040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27584" y="404664"/>
            <a:ext cx="813690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i="1" dirty="0" smtClean="0"/>
              <a:t>Будемо вивчати політичні аспекти глобалізації </a:t>
            </a:r>
            <a:endParaRPr lang="uk-UA" sz="24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594" y="928687"/>
            <a:ext cx="7680854" cy="576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0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99592" y="110629"/>
            <a:ext cx="784887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i="1" dirty="0" smtClean="0"/>
              <a:t>Економічні аспекти глобалізації </a:t>
            </a:r>
            <a:endParaRPr lang="uk-UA" sz="24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856357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/>
              <a:t>	</a:t>
            </a:r>
            <a:endParaRPr lang="uk-UA" sz="24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0" y="928687"/>
            <a:ext cx="66675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0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217</Words>
  <Application>Microsoft Office PowerPoint</Application>
  <PresentationFormat>Экран (4:3)</PresentationFormat>
  <Paragraphs>35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Droid Sans Fallback</vt:lpstr>
      <vt:lpstr>FreeSans</vt:lpstr>
      <vt:lpstr>Liberation Serif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Tanya</dc:creator>
  <cp:lastModifiedBy>1</cp:lastModifiedBy>
  <cp:revision>15</cp:revision>
  <dcterms:modified xsi:type="dcterms:W3CDTF">2021-01-27T22:41:10Z</dcterms:modified>
</cp:coreProperties>
</file>