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7019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505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4192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7555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06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5200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30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97885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189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3079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443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918E-01CD-466A-B914-3BAFB4CFA567}" type="datetimeFigureOut">
              <a:rPr lang="uk-UA" smtClean="0"/>
              <a:t>09.10.2019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CEE13-F251-4180-94FB-063E868C7FC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7584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772400" cy="1470025"/>
          </a:xfrm>
        </p:spPr>
        <p:txBody>
          <a:bodyPr>
            <a:normAutofit/>
          </a:bodyPr>
          <a:lstStyle/>
          <a:p>
            <a:r>
              <a:rPr lang="uk-UA" dirty="0" smtClean="0"/>
              <a:t> КЛАСИФІКАЦІЇ В ТУРИЗМІ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556792"/>
            <a:ext cx="6400800" cy="4082008"/>
          </a:xfrm>
        </p:spPr>
        <p:txBody>
          <a:bodyPr>
            <a:normAutofit/>
          </a:bodyPr>
          <a:lstStyle/>
          <a:p>
            <a:pPr algn="l"/>
            <a:r>
              <a:rPr lang="uk-UA" sz="3600" b="1" dirty="0" smtClean="0"/>
              <a:t>1. Класифікація туризму</a:t>
            </a:r>
            <a:br>
              <a:rPr lang="uk-UA" sz="3600" b="1" dirty="0" smtClean="0"/>
            </a:br>
            <a:r>
              <a:rPr lang="uk-UA" sz="3600" b="1" dirty="0" smtClean="0"/>
              <a:t>2. Класифікація маршрутів та турів</a:t>
            </a:r>
            <a:br>
              <a:rPr lang="uk-UA" sz="3600" b="1" dirty="0" smtClean="0"/>
            </a:br>
            <a:r>
              <a:rPr lang="uk-UA" sz="3600" b="1" dirty="0" smtClean="0"/>
              <a:t>3. Класифікація туристичного обслуговування</a:t>
            </a:r>
            <a:br>
              <a:rPr lang="uk-UA" sz="3600" b="1" dirty="0" smtClean="0"/>
            </a:br>
            <a:r>
              <a:rPr lang="uk-UA" sz="3600" b="1" dirty="0" smtClean="0"/>
              <a:t>4. Типи туристів</a:t>
            </a:r>
            <a:br>
              <a:rPr lang="uk-UA" sz="3600" b="1" dirty="0" smtClean="0"/>
            </a:b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2632806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НАВЧАЛЬНІ ЗАВДАННЯ: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визначити основні класифікаційні ознаки туризму;</a:t>
            </a:r>
          </a:p>
          <a:p>
            <a:r>
              <a:rPr lang="uk-UA" dirty="0" smtClean="0"/>
              <a:t>вивчити особливості класифікації туристичних підприємств;</a:t>
            </a:r>
          </a:p>
          <a:p>
            <a:r>
              <a:rPr lang="uk-UA" dirty="0" smtClean="0"/>
              <a:t>вивчити типологію туристів.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895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Класифікація туризму</a:t>
            </a:r>
            <a:br>
              <a:rPr lang="uk-UA" b="1" dirty="0" smtClean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Класифікація туризму – це угрупування його за окремими однорідними</a:t>
            </a:r>
          </a:p>
          <a:p>
            <a:r>
              <a:rPr lang="uk-UA" dirty="0" smtClean="0"/>
              <a:t>ознаками: за типами, категоріями, видами, формами.</a:t>
            </a:r>
          </a:p>
          <a:p>
            <a:r>
              <a:rPr lang="uk-UA" dirty="0" smtClean="0"/>
              <a:t>Немає єдиного підходу до того, що вважати видом, типом, категорією</a:t>
            </a:r>
          </a:p>
          <a:p>
            <a:r>
              <a:rPr lang="uk-UA" dirty="0" smtClean="0"/>
              <a:t>або формою. Так, відповідно до рекомендацій ЮНВТО типами туризму є</a:t>
            </a:r>
          </a:p>
          <a:p>
            <a:r>
              <a:rPr lang="uk-UA" dirty="0" smtClean="0"/>
              <a:t>внутрішній, в'їзний і виїзний, а категоріями його є національний, міжнародний</a:t>
            </a:r>
          </a:p>
          <a:p>
            <a:r>
              <a:rPr lang="uk-UA" dirty="0" smtClean="0"/>
              <a:t>і туризм в межах країни. Ця класифікація не відповідає нашому внутрішньому</a:t>
            </a:r>
          </a:p>
          <a:p>
            <a:r>
              <a:rPr lang="uk-UA" dirty="0" smtClean="0"/>
              <a:t>законодавству.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856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Внутрішнім туризмом </a:t>
            </a:r>
            <a:r>
              <a:rPr lang="uk-UA" dirty="0" smtClean="0"/>
              <a:t>є подорожі в межах території України громадян</a:t>
            </a:r>
            <a:r>
              <a:rPr lang="en-US" dirty="0"/>
              <a:t> </a:t>
            </a:r>
            <a:r>
              <a:rPr lang="uk-UA" dirty="0" smtClean="0"/>
              <a:t>України й осіб, що постійно проживають на її території, не є її громадянами.</a:t>
            </a:r>
          </a:p>
          <a:p>
            <a:r>
              <a:rPr lang="uk-UA" b="1" dirty="0" smtClean="0"/>
              <a:t>Виїзний туризм </a:t>
            </a:r>
            <a:r>
              <a:rPr lang="uk-UA" dirty="0" smtClean="0"/>
              <a:t>– подорож громадян України в іншу країну.</a:t>
            </a:r>
          </a:p>
          <a:p>
            <a:r>
              <a:rPr lang="uk-UA" b="1" dirty="0" smtClean="0"/>
              <a:t>В'їзний туризм </a:t>
            </a:r>
            <a:r>
              <a:rPr lang="uk-UA" dirty="0" smtClean="0"/>
              <a:t>– подорож в межах України осіб, що постійно не</a:t>
            </a:r>
            <a:r>
              <a:rPr lang="en-US" dirty="0" smtClean="0"/>
              <a:t> </a:t>
            </a:r>
            <a:r>
              <a:rPr lang="uk-UA" dirty="0" smtClean="0"/>
              <a:t>проживають на її території.</a:t>
            </a:r>
          </a:p>
          <a:p>
            <a:r>
              <a:rPr lang="uk-UA" b="1" dirty="0" smtClean="0"/>
              <a:t>Туризм в межах нашої країни</a:t>
            </a:r>
            <a:r>
              <a:rPr lang="uk-UA" dirty="0" smtClean="0"/>
              <a:t> – це подорож Україною її громадян та</a:t>
            </a:r>
            <a:r>
              <a:rPr lang="en-US" dirty="0" smtClean="0"/>
              <a:t> </a:t>
            </a:r>
            <a:r>
              <a:rPr lang="uk-UA" dirty="0" smtClean="0"/>
              <a:t>іноземців.</a:t>
            </a:r>
          </a:p>
          <a:p>
            <a:r>
              <a:rPr lang="uk-UA" b="1" dirty="0" smtClean="0"/>
              <a:t>Національний туризм </a:t>
            </a:r>
            <a:r>
              <a:rPr lang="uk-UA" dirty="0" smtClean="0"/>
              <a:t>– це подорож Україною і виїзд за кордон</a:t>
            </a:r>
            <a:r>
              <a:rPr lang="en-US" dirty="0" smtClean="0"/>
              <a:t> </a:t>
            </a:r>
            <a:r>
              <a:rPr lang="uk-UA" dirty="0" smtClean="0"/>
              <a:t>громадян України.</a:t>
            </a:r>
          </a:p>
        </p:txBody>
      </p:sp>
    </p:spTree>
    <p:extLst>
      <p:ext uri="{BB962C8B-B14F-4D97-AF65-F5344CB8AC3E}">
        <p14:creationId xmlns:p14="http://schemas.microsoft.com/office/powerpoint/2010/main" val="3369106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Залежно від категорії осіб, що здійснюють туристичні подорожі, їх цілей,</a:t>
            </a:r>
            <a:r>
              <a:rPr lang="en-US" dirty="0" smtClean="0"/>
              <a:t> </a:t>
            </a:r>
            <a:r>
              <a:rPr lang="uk-UA" dirty="0" smtClean="0"/>
              <a:t>використання або відвідування об'єктів, Закон України «Про туризм» розрізняє</a:t>
            </a:r>
            <a:r>
              <a:rPr lang="en-US" dirty="0" smtClean="0"/>
              <a:t> </a:t>
            </a:r>
            <a:r>
              <a:rPr lang="uk-UA" dirty="0" smtClean="0"/>
              <a:t>наступні види туризму: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uk-UA" dirty="0" smtClean="0"/>
              <a:t>дитячий, молодіжний,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uk-UA" dirty="0" smtClean="0"/>
              <a:t>сімейний, для інвалідів,</a:t>
            </a:r>
          </a:p>
          <a:p>
            <a:pPr>
              <a:buFontTx/>
              <a:buChar char="-"/>
            </a:pPr>
            <a:r>
              <a:rPr lang="uk-UA" dirty="0" smtClean="0"/>
              <a:t>культурно-пізнавальний,</a:t>
            </a:r>
            <a:endParaRPr lang="en-US" dirty="0" smtClean="0"/>
          </a:p>
          <a:p>
            <a:pPr>
              <a:buFontTx/>
              <a:buChar char="-"/>
            </a:pPr>
            <a:r>
              <a:rPr lang="uk-UA" dirty="0" smtClean="0"/>
              <a:t> спортивний, пригодницький, самодіяльний, інші.</a:t>
            </a:r>
          </a:p>
          <a:p>
            <a:r>
              <a:rPr lang="uk-UA" dirty="0" smtClean="0"/>
              <a:t>Закон виділяє 17 різних видів туризму, не рахуючи інших.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2156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 цілями відвідування за версією ЮНВТО: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1. Дозвілля, рекреація і відпочинок.</a:t>
            </a:r>
          </a:p>
          <a:p>
            <a:pPr marL="0" indent="0">
              <a:buNone/>
            </a:pPr>
            <a:r>
              <a:rPr lang="uk-UA" dirty="0" smtClean="0"/>
              <a:t>2. Відвідини знайомих і родичів.</a:t>
            </a:r>
          </a:p>
          <a:p>
            <a:pPr marL="0" indent="0">
              <a:buNone/>
            </a:pPr>
            <a:r>
              <a:rPr lang="uk-UA" dirty="0" smtClean="0"/>
              <a:t>3. Ділові й професійні цілі. Участь в різних конференціях, виставках,</a:t>
            </a:r>
            <a:r>
              <a:rPr lang="en-US" dirty="0" smtClean="0"/>
              <a:t> </a:t>
            </a:r>
            <a:r>
              <a:rPr lang="uk-UA" dirty="0" smtClean="0"/>
              <a:t>навчання і стажування.</a:t>
            </a:r>
          </a:p>
          <a:p>
            <a:pPr marL="0" indent="0">
              <a:buNone/>
            </a:pPr>
            <a:r>
              <a:rPr lang="uk-UA" dirty="0" smtClean="0"/>
              <a:t>4. Лікування, відвідини курортів і клінік. Лікування, а також</a:t>
            </a:r>
            <a:r>
              <a:rPr lang="en-US" dirty="0" smtClean="0"/>
              <a:t> </a:t>
            </a:r>
            <a:r>
              <a:rPr lang="uk-UA" dirty="0" smtClean="0"/>
              <a:t>профілактика захворювань</a:t>
            </a:r>
          </a:p>
          <a:p>
            <a:pPr marL="0" indent="0">
              <a:buNone/>
            </a:pPr>
            <a:r>
              <a:rPr lang="uk-UA" dirty="0" smtClean="0"/>
              <a:t>5. Релігія і паломництво.</a:t>
            </a:r>
          </a:p>
          <a:p>
            <a:pPr marL="0" indent="0">
              <a:buNone/>
            </a:pPr>
            <a:r>
              <a:rPr lang="uk-UA" dirty="0" smtClean="0"/>
              <a:t>6. Інші цілі. У тому числі і новий вид туризму - екстремальний.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5514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dirty="0" smtClean="0"/>
              <a:t>За економічною ознакою </a:t>
            </a:r>
            <a:r>
              <a:rPr lang="uk-UA" dirty="0" smtClean="0"/>
              <a:t>туризм ділиться на </a:t>
            </a:r>
            <a:endParaRPr lang="en-US" dirty="0" smtClean="0"/>
          </a:p>
          <a:p>
            <a:r>
              <a:rPr lang="en-US" dirty="0" smtClean="0"/>
              <a:t>VIP-</a:t>
            </a:r>
            <a:r>
              <a:rPr lang="uk-UA" dirty="0" smtClean="0"/>
              <a:t>туризм,</a:t>
            </a:r>
            <a:endParaRPr lang="en-US" dirty="0" smtClean="0"/>
          </a:p>
          <a:p>
            <a:r>
              <a:rPr lang="uk-UA" dirty="0" smtClean="0"/>
              <a:t> комерційний,</a:t>
            </a:r>
          </a:p>
          <a:p>
            <a:r>
              <a:rPr lang="uk-UA" dirty="0" smtClean="0"/>
              <a:t>соціальний,</a:t>
            </a:r>
            <a:endParaRPr lang="en-US" dirty="0" smtClean="0"/>
          </a:p>
          <a:p>
            <a:r>
              <a:rPr lang="uk-UA" dirty="0" smtClean="0"/>
              <a:t> </a:t>
            </a:r>
            <a:r>
              <a:rPr lang="uk-UA" dirty="0" err="1" smtClean="0"/>
              <a:t>інсентив-туризм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r>
              <a:rPr lang="uk-UA" b="1" dirty="0" smtClean="0"/>
              <a:t>За ступенем організованості туризм буває</a:t>
            </a:r>
            <a:r>
              <a:rPr lang="uk-UA" dirty="0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uk-UA" dirty="0" smtClean="0"/>
              <a:t>плановий, замовлений і</a:t>
            </a:r>
            <a:r>
              <a:rPr lang="en-US" dirty="0" smtClean="0"/>
              <a:t> </a:t>
            </a:r>
            <a:r>
              <a:rPr lang="uk-UA" dirty="0" smtClean="0"/>
              <a:t>самодіяльний (через </a:t>
            </a:r>
            <a:r>
              <a:rPr lang="uk-UA" dirty="0" err="1" smtClean="0"/>
              <a:t>турклуби</a:t>
            </a:r>
            <a:r>
              <a:rPr lang="uk-UA" dirty="0" smtClean="0"/>
              <a:t> або індивідуально).</a:t>
            </a:r>
          </a:p>
          <a:p>
            <a:pPr marL="0" indent="0">
              <a:buNone/>
            </a:pPr>
            <a:r>
              <a:rPr lang="uk-UA" b="1" dirty="0" smtClean="0"/>
              <a:t>За формою організації:</a:t>
            </a:r>
            <a:endParaRPr lang="en-US" b="1" dirty="0" smtClean="0"/>
          </a:p>
          <a:p>
            <a:pPr marL="0" indent="0">
              <a:buNone/>
            </a:pPr>
            <a:r>
              <a:rPr lang="uk-UA" dirty="0" smtClean="0"/>
              <a:t> груповий, індивідуальний, індивідуально-груповий (тур купується індивідуально, а подорожує група туристів)</a:t>
            </a:r>
          </a:p>
          <a:p>
            <a:pPr marL="0" indent="0">
              <a:buNone/>
            </a:pPr>
            <a:r>
              <a:rPr lang="uk-UA" b="1" dirty="0" smtClean="0"/>
              <a:t>За характером організації: </a:t>
            </a:r>
            <a:r>
              <a:rPr lang="uk-UA" dirty="0" smtClean="0"/>
              <a:t>клубний, тайм</a:t>
            </a:r>
            <a:r>
              <a:rPr lang="en-US" dirty="0" smtClean="0"/>
              <a:t>-</a:t>
            </a:r>
            <a:r>
              <a:rPr lang="uk-UA" dirty="0" err="1" smtClean="0"/>
              <a:t>шер</a:t>
            </a:r>
            <a:r>
              <a:rPr lang="uk-UA" dirty="0" smtClean="0"/>
              <a:t>, стаціонарний, туризм</a:t>
            </a:r>
            <a:r>
              <a:rPr lang="en-US" dirty="0" smtClean="0"/>
              <a:t> </a:t>
            </a:r>
            <a:r>
              <a:rPr lang="uk-UA" dirty="0" smtClean="0"/>
              <a:t>самообслуговування.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91278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sz="4000" b="1" i="1" dirty="0" smtClean="0"/>
              <a:t/>
            </a:r>
            <a:br>
              <a:rPr lang="en-US" sz="4000" b="1" i="1" dirty="0" smtClean="0"/>
            </a:br>
            <a:r>
              <a:rPr lang="ru-RU" sz="4000" b="1" i="1" dirty="0" err="1" smtClean="0"/>
              <a:t>Класифікація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маршрутів</a:t>
            </a:r>
            <a:r>
              <a:rPr lang="ru-RU" sz="4000" b="1" i="1" dirty="0" smtClean="0"/>
              <a:t> та </a:t>
            </a:r>
            <a:r>
              <a:rPr lang="ru-RU" sz="4000" b="1" i="1" dirty="0" err="1" smtClean="0"/>
              <a:t>турів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Пакет </a:t>
            </a:r>
            <a:r>
              <a:rPr lang="ru-RU" dirty="0" err="1" smtClean="0"/>
              <a:t>послуг</a:t>
            </a:r>
            <a:r>
              <a:rPr lang="ru-RU" dirty="0" smtClean="0"/>
              <a:t> (турпакет)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розроблений</a:t>
            </a:r>
            <a:r>
              <a:rPr lang="ru-RU" dirty="0" smtClean="0"/>
              <a:t> туроператором </a:t>
            </a:r>
            <a:r>
              <a:rPr lang="ru-RU" dirty="0" err="1" smtClean="0"/>
              <a:t>туристичний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продукт,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з </a:t>
            </a:r>
            <a:r>
              <a:rPr lang="ru-RU" dirty="0" err="1" smtClean="0"/>
              <a:t>певного</a:t>
            </a:r>
            <a:r>
              <a:rPr lang="ru-RU" dirty="0" smtClean="0"/>
              <a:t> набору </a:t>
            </a:r>
            <a:r>
              <a:rPr lang="ru-RU" dirty="0" err="1" smtClean="0"/>
              <a:t>послуг</a:t>
            </a:r>
            <a:r>
              <a:rPr lang="ru-RU" dirty="0" smtClean="0"/>
              <a:t>: </a:t>
            </a:r>
            <a:r>
              <a:rPr lang="ru-RU" dirty="0" err="1" smtClean="0"/>
              <a:t>перевезення</a:t>
            </a:r>
            <a:r>
              <a:rPr lang="ru-RU" dirty="0" smtClean="0"/>
              <a:t>, </a:t>
            </a:r>
            <a:r>
              <a:rPr lang="ru-RU" dirty="0" err="1" smtClean="0"/>
              <a:t>розміщення</a:t>
            </a:r>
            <a:r>
              <a:rPr lang="ru-RU" dirty="0" smtClean="0"/>
              <a:t>,</a:t>
            </a:r>
          </a:p>
          <a:p>
            <a:pPr marL="0" indent="0" algn="just">
              <a:buNone/>
            </a:pPr>
            <a:r>
              <a:rPr lang="ru-RU" dirty="0" err="1" smtClean="0"/>
              <a:t>харчування</a:t>
            </a:r>
            <a:r>
              <a:rPr lang="ru-RU" dirty="0" smtClean="0"/>
              <a:t>, </a:t>
            </a:r>
            <a:r>
              <a:rPr lang="ru-RU" dirty="0" err="1" smtClean="0"/>
              <a:t>екскурсій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Пакет </a:t>
            </a:r>
            <a:r>
              <a:rPr lang="ru-RU" dirty="0" err="1" smtClean="0"/>
              <a:t>послуг</a:t>
            </a:r>
            <a:r>
              <a:rPr lang="ru-RU" dirty="0" smtClean="0"/>
              <a:t> на тури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мети </a:t>
            </a:r>
            <a:r>
              <a:rPr lang="ru-RU" dirty="0" err="1" smtClean="0"/>
              <a:t>подорожі</a:t>
            </a:r>
            <a:r>
              <a:rPr lang="ru-RU" dirty="0" smtClean="0"/>
              <a:t> й потреб </a:t>
            </a:r>
            <a:r>
              <a:rPr lang="ru-RU" dirty="0" err="1" smtClean="0"/>
              <a:t>туристів</a:t>
            </a:r>
            <a:r>
              <a:rPr lang="ru-RU" dirty="0" smtClean="0"/>
              <a:t> за </a:t>
            </a:r>
            <a:r>
              <a:rPr lang="ru-RU" dirty="0" err="1" smtClean="0"/>
              <a:t>обраним</a:t>
            </a:r>
            <a:r>
              <a:rPr lang="ru-RU" dirty="0" smtClean="0"/>
              <a:t> ними видом </a:t>
            </a:r>
            <a:r>
              <a:rPr lang="ru-RU" dirty="0" err="1" smtClean="0"/>
              <a:t>туристського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/>
              <a:t>відпочинку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формуванні</a:t>
            </a:r>
            <a:r>
              <a:rPr lang="ru-RU" dirty="0" smtClean="0"/>
              <a:t> тура і </a:t>
            </a:r>
            <a:r>
              <a:rPr lang="ru-RU" dirty="0" err="1" smtClean="0"/>
              <a:t>його</a:t>
            </a:r>
            <a:r>
              <a:rPr lang="ru-RU" dirty="0" smtClean="0"/>
              <a:t> пакета </a:t>
            </a:r>
            <a:r>
              <a:rPr lang="ru-RU" dirty="0" err="1" smtClean="0"/>
              <a:t>можливі</a:t>
            </a:r>
            <a:r>
              <a:rPr lang="ru-RU" dirty="0" smtClean="0"/>
              <a:t> два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з</a:t>
            </a:r>
          </a:p>
          <a:p>
            <a:pPr marL="0" indent="0">
              <a:buNone/>
            </a:pPr>
            <a:r>
              <a:rPr lang="ru-RU" dirty="0" smtClean="0"/>
              <a:t>туристами: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а)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замовлених</a:t>
            </a:r>
            <a:r>
              <a:rPr lang="ru-RU" dirty="0" smtClean="0"/>
              <a:t> </a:t>
            </a:r>
            <a:r>
              <a:rPr lang="ru-RU" dirty="0" err="1" smtClean="0"/>
              <a:t>турів</a:t>
            </a:r>
            <a:r>
              <a:rPr lang="ru-RU" dirty="0" smtClean="0"/>
              <a:t>; 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інклюзивів-турів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Замовлений</a:t>
            </a:r>
            <a:r>
              <a:rPr lang="ru-RU" b="1" dirty="0" smtClean="0"/>
              <a:t> тур. </a:t>
            </a:r>
            <a:r>
              <a:rPr lang="ru-RU" dirty="0" smtClean="0"/>
              <a:t>При продажах </a:t>
            </a:r>
            <a:r>
              <a:rPr lang="ru-RU" dirty="0" err="1" smtClean="0"/>
              <a:t>замовлених</a:t>
            </a:r>
            <a:r>
              <a:rPr lang="ru-RU" dirty="0" smtClean="0"/>
              <a:t> </a:t>
            </a:r>
            <a:r>
              <a:rPr lang="ru-RU" dirty="0" err="1" smtClean="0"/>
              <a:t>турів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й </a:t>
            </a:r>
            <a:r>
              <a:rPr lang="ru-RU" dirty="0" err="1" smtClean="0"/>
              <a:t>комплектування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складу </a:t>
            </a:r>
            <a:r>
              <a:rPr lang="ru-RU" dirty="0" err="1" smtClean="0"/>
              <a:t>виробляються</a:t>
            </a:r>
            <a:r>
              <a:rPr lang="ru-RU" dirty="0" smtClean="0"/>
              <a:t> за </a:t>
            </a:r>
            <a:r>
              <a:rPr lang="ru-RU" dirty="0" err="1" smtClean="0"/>
              <a:t>бажанням</a:t>
            </a:r>
            <a:r>
              <a:rPr lang="ru-RU" dirty="0" smtClean="0"/>
              <a:t> і при </a:t>
            </a:r>
            <a:r>
              <a:rPr lang="ru-RU" dirty="0" err="1" smtClean="0"/>
              <a:t>особистій</a:t>
            </a:r>
            <a:r>
              <a:rPr lang="en-US" dirty="0"/>
              <a:t> </a:t>
            </a:r>
            <a:r>
              <a:rPr lang="ru-RU" dirty="0" err="1" smtClean="0"/>
              <a:t>участі</a:t>
            </a:r>
            <a:r>
              <a:rPr lang="ru-RU" dirty="0" smtClean="0"/>
              <a:t> туриста.</a:t>
            </a:r>
          </a:p>
          <a:p>
            <a:pPr marL="0" indent="0">
              <a:buNone/>
            </a:pPr>
            <a:r>
              <a:rPr lang="ru-RU" b="1" dirty="0" err="1" smtClean="0"/>
              <a:t>Інклюзив</a:t>
            </a:r>
            <a:r>
              <a:rPr lang="ru-RU" b="1" dirty="0" smtClean="0"/>
              <a:t>-тур (ІT). </a:t>
            </a:r>
            <a:r>
              <a:rPr lang="ru-RU" dirty="0" err="1" smtClean="0"/>
              <a:t>Цей</a:t>
            </a:r>
            <a:r>
              <a:rPr lang="ru-RU" dirty="0" smtClean="0"/>
              <a:t> тур </a:t>
            </a:r>
            <a:r>
              <a:rPr lang="ru-RU" dirty="0" err="1" smtClean="0"/>
              <a:t>із</a:t>
            </a:r>
            <a:r>
              <a:rPr lang="ru-RU" dirty="0" smtClean="0"/>
              <a:t> твердим, </a:t>
            </a:r>
            <a:r>
              <a:rPr lang="ru-RU" dirty="0" err="1" smtClean="0"/>
              <a:t>заздалегідь</a:t>
            </a:r>
            <a:r>
              <a:rPr lang="ru-RU" dirty="0" smtClean="0"/>
              <a:t> </a:t>
            </a:r>
            <a:r>
              <a:rPr lang="ru-RU" dirty="0" err="1" smtClean="0"/>
              <a:t>спланованим</a:t>
            </a:r>
            <a:r>
              <a:rPr lang="ru-RU" dirty="0" smtClean="0"/>
              <a:t> (до</a:t>
            </a:r>
            <a:r>
              <a:rPr lang="en-US" dirty="0" smtClean="0"/>
              <a:t> </a:t>
            </a:r>
            <a:r>
              <a:rPr lang="ru-RU" dirty="0" smtClean="0"/>
              <a:t>контакту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клієнтом</a:t>
            </a:r>
            <a:r>
              <a:rPr lang="ru-RU" dirty="0" smtClean="0"/>
              <a:t>) набором </a:t>
            </a:r>
            <a:r>
              <a:rPr lang="ru-RU" dirty="0" err="1" smtClean="0"/>
              <a:t>послуг</a:t>
            </a:r>
            <a:r>
              <a:rPr lang="ru-RU" dirty="0" smtClean="0"/>
              <a:t>, </a:t>
            </a:r>
            <a:r>
              <a:rPr lang="ru-RU" dirty="0" err="1" smtClean="0"/>
              <a:t>зорієнтованим</a:t>
            </a:r>
            <a:r>
              <a:rPr lang="ru-RU" dirty="0" smtClean="0"/>
              <a:t> на </a:t>
            </a:r>
            <a:r>
              <a:rPr lang="ru-RU" dirty="0" err="1" smtClean="0"/>
              <a:t>певний</a:t>
            </a:r>
            <a:r>
              <a:rPr lang="ru-RU" dirty="0" smtClean="0"/>
              <a:t> вид </a:t>
            </a:r>
            <a:r>
              <a:rPr lang="ru-RU" dirty="0" err="1" smtClean="0"/>
              <a:t>відпочинку</a:t>
            </a:r>
            <a:r>
              <a:rPr lang="en-US" dirty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туризму, а </a:t>
            </a:r>
            <a:r>
              <a:rPr lang="ru-RU" dirty="0" err="1" smtClean="0"/>
              <a:t>також</a:t>
            </a:r>
            <a:r>
              <a:rPr lang="ru-RU" dirty="0" smtClean="0"/>
              <a:t> на </a:t>
            </a:r>
            <a:r>
              <a:rPr lang="ru-RU" dirty="0" err="1" smtClean="0"/>
              <a:t>соціальний</a:t>
            </a:r>
            <a:r>
              <a:rPr lang="ru-RU" dirty="0" smtClean="0"/>
              <a:t> </a:t>
            </a:r>
            <a:r>
              <a:rPr lang="ru-RU" dirty="0" err="1" smtClean="0"/>
              <a:t>клас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й </a:t>
            </a:r>
            <a:r>
              <a:rPr lang="ru-RU" dirty="0" err="1" smtClean="0"/>
              <a:t>їхні</a:t>
            </a:r>
            <a:r>
              <a:rPr lang="uk-UA" dirty="0" smtClean="0"/>
              <a:t>й вік.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7121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Туристичний</a:t>
            </a:r>
            <a:r>
              <a:rPr lang="ru-RU" b="1" dirty="0" smtClean="0"/>
              <a:t> маршрут </a:t>
            </a:r>
            <a:r>
              <a:rPr lang="ru-RU" dirty="0" smtClean="0"/>
              <a:t>— </a:t>
            </a:r>
            <a:r>
              <a:rPr lang="ru-RU" dirty="0" err="1" smtClean="0"/>
              <a:t>попередньо</a:t>
            </a:r>
            <a:r>
              <a:rPr lang="ru-RU" dirty="0" smtClean="0"/>
              <a:t> </a:t>
            </a:r>
            <a:r>
              <a:rPr lang="ru-RU" dirty="0" err="1" smtClean="0"/>
              <a:t>спланований</a:t>
            </a:r>
            <a:r>
              <a:rPr lang="ru-RU" dirty="0" smtClean="0"/>
              <a:t> туристами </a:t>
            </a:r>
            <a:r>
              <a:rPr lang="ru-RU" dirty="0" err="1" smtClean="0"/>
              <a:t>або</a:t>
            </a:r>
            <a:r>
              <a:rPr lang="ru-RU" dirty="0"/>
              <a:t> </a:t>
            </a:r>
            <a:r>
              <a:rPr lang="ru-RU" dirty="0" err="1" smtClean="0"/>
              <a:t>суб'єктом</a:t>
            </a:r>
            <a:r>
              <a:rPr lang="ru-RU" dirty="0"/>
              <a:t> </a:t>
            </a:r>
            <a:r>
              <a:rPr lang="ru-RU" dirty="0" err="1" smtClean="0"/>
              <a:t>туристичної</a:t>
            </a:r>
            <a:r>
              <a:rPr lang="ru-RU" dirty="0"/>
              <a:t> </a:t>
            </a:r>
            <a:r>
              <a:rPr lang="ru-RU" dirty="0" err="1" smtClean="0"/>
              <a:t>діяльності</a:t>
            </a:r>
            <a:r>
              <a:rPr lang="ru-RU" dirty="0"/>
              <a:t> </a:t>
            </a:r>
            <a:r>
              <a:rPr lang="ru-RU" dirty="0" smtClean="0"/>
              <a:t>шлях</a:t>
            </a:r>
            <a:r>
              <a:rPr lang="ru-RU" dirty="0"/>
              <a:t> </a:t>
            </a:r>
            <a:r>
              <a:rPr lang="ru-RU" dirty="0" err="1" smtClean="0"/>
              <a:t>туристичної</a:t>
            </a:r>
            <a:r>
              <a:rPr lang="ru-RU" dirty="0"/>
              <a:t> </a:t>
            </a:r>
            <a:r>
              <a:rPr lang="ru-RU" dirty="0" err="1" smtClean="0"/>
              <a:t>подорожі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визначеним</a:t>
            </a:r>
            <a:r>
              <a:rPr lang="ru-RU" dirty="0" smtClean="0"/>
              <a:t> порядком </a:t>
            </a:r>
            <a:r>
              <a:rPr lang="ru-RU" dirty="0" err="1" smtClean="0"/>
              <a:t>пересування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через </a:t>
            </a:r>
            <a:r>
              <a:rPr lang="ru-RU" dirty="0" err="1" smtClean="0"/>
              <a:t>певні</a:t>
            </a:r>
            <a:r>
              <a:rPr lang="ru-RU" dirty="0"/>
              <a:t> </a:t>
            </a:r>
            <a:r>
              <a:rPr lang="ru-RU" dirty="0" err="1" smtClean="0"/>
              <a:t>географічні</a:t>
            </a:r>
            <a:r>
              <a:rPr lang="ru-RU" dirty="0" smtClean="0"/>
              <a:t> </a:t>
            </a:r>
            <a:r>
              <a:rPr lang="ru-RU" dirty="0" err="1" smtClean="0"/>
              <a:t>пункти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5926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01695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544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КЛАСИФІКАЦІЇ В ТУРИЗМІ </vt:lpstr>
      <vt:lpstr>Класифікація туризму </vt:lpstr>
      <vt:lpstr>Презентация PowerPoint</vt:lpstr>
      <vt:lpstr>Презентация PowerPoint</vt:lpstr>
      <vt:lpstr>За цілями відвідування за версією ЮНВТО:</vt:lpstr>
      <vt:lpstr>Презентация PowerPoint</vt:lpstr>
      <vt:lpstr> Класифікація маршрутів та турів </vt:lpstr>
      <vt:lpstr>Презентация PowerPoint</vt:lpstr>
      <vt:lpstr>Презентация PowerPoint</vt:lpstr>
      <vt:lpstr>НАВЧАЛЬНІ ЗАВДАННЯ: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КЛАСИФІКАЦІЇ В ТУРИЗМІ </dc:title>
  <dc:creator>user</dc:creator>
  <cp:lastModifiedBy>user</cp:lastModifiedBy>
  <cp:revision>1</cp:revision>
  <dcterms:created xsi:type="dcterms:W3CDTF">2019-10-09T12:51:07Z</dcterms:created>
  <dcterms:modified xsi:type="dcterms:W3CDTF">2019-10-09T13:00:28Z</dcterms:modified>
</cp:coreProperties>
</file>