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7" r:id="rId5"/>
    <p:sldId id="274" r:id="rId6"/>
    <p:sldId id="268" r:id="rId7"/>
    <p:sldId id="269" r:id="rId8"/>
    <p:sldId id="270" r:id="rId9"/>
    <p:sldId id="275" r:id="rId10"/>
    <p:sldId id="276" r:id="rId11"/>
    <p:sldId id="277" r:id="rId12"/>
    <p:sldId id="278" r:id="rId13"/>
    <p:sldId id="27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6C1873-345D-424B-9710-F7579FC7FC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8667" y="1168400"/>
            <a:ext cx="7766936" cy="1397000"/>
          </a:xfrm>
        </p:spPr>
        <p:txBody>
          <a:bodyPr/>
          <a:lstStyle/>
          <a:p>
            <a:pPr algn="ctr"/>
            <a:r>
              <a:rPr lang="uk-UA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МАРКЕТИНГ МЕТРИКИ В ПРОЦЕСІ ОЦІНЮВАННЯ ЕФЕКТИВНОСТІ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8C5C4C4-8924-4FEF-97DF-BE65FC3B94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dirty="0">
                <a:highlight>
                  <a:srgbClr val="FFFF00"/>
                </a:highlight>
              </a:rPr>
              <a:t>Лекція 7 </a:t>
            </a:r>
            <a:r>
              <a:rPr lang="uk-UA">
                <a:highlight>
                  <a:srgbClr val="FFFF00"/>
                </a:highlight>
              </a:rPr>
              <a:t>- 8 </a:t>
            </a:r>
            <a:endParaRPr lang="uk-UA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558884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201765D-9840-400E-BF88-13F9B0EE404B}"/>
              </a:ext>
            </a:extLst>
          </p:cNvPr>
          <p:cNvSpPr txBox="1"/>
          <p:nvPr/>
        </p:nvSpPr>
        <p:spPr>
          <a:xfrm>
            <a:off x="723900" y="292100"/>
            <a:ext cx="843915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	</a:t>
            </a:r>
            <a:r>
              <a:rPr lang="ru-RU" dirty="0">
                <a:solidFill>
                  <a:srgbClr val="0070C0"/>
                </a:solidFill>
              </a:rPr>
              <a:t>2. </a:t>
            </a:r>
            <a:r>
              <a:rPr lang="ru-RU" dirty="0" err="1">
                <a:solidFill>
                  <a:srgbClr val="0070C0"/>
                </a:solidFill>
              </a:rPr>
              <a:t>Ціна</a:t>
            </a:r>
            <a:r>
              <a:rPr lang="ru-RU" dirty="0">
                <a:solidFill>
                  <a:srgbClr val="0070C0"/>
                </a:solidFill>
              </a:rPr>
              <a:t> за </a:t>
            </a:r>
            <a:r>
              <a:rPr lang="ru-RU" dirty="0" err="1">
                <a:solidFill>
                  <a:srgbClr val="0070C0"/>
                </a:solidFill>
              </a:rPr>
              <a:t>клік</a:t>
            </a:r>
            <a:r>
              <a:rPr lang="ru-RU" dirty="0">
                <a:solidFill>
                  <a:srgbClr val="0070C0"/>
                </a:solidFill>
              </a:rPr>
              <a:t> (</a:t>
            </a:r>
            <a:r>
              <a:rPr lang="en-US" dirty="0">
                <a:solidFill>
                  <a:srgbClr val="0070C0"/>
                </a:solidFill>
              </a:rPr>
              <a:t>CPC -cost per click,)</a:t>
            </a:r>
          </a:p>
          <a:p>
            <a:endParaRPr lang="en-US" dirty="0"/>
          </a:p>
          <a:p>
            <a:r>
              <a:rPr lang="en-US" dirty="0"/>
              <a:t>CPC=</a:t>
            </a:r>
            <a:r>
              <a:rPr lang="ru-RU" dirty="0" err="1"/>
              <a:t>Витрати</a:t>
            </a:r>
            <a:r>
              <a:rPr lang="ru-RU" dirty="0"/>
              <a:t> / </a:t>
            </a:r>
            <a:r>
              <a:rPr lang="ru-RU" dirty="0" err="1"/>
              <a:t>Візити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Метрика </a:t>
            </a:r>
            <a:r>
              <a:rPr lang="en-US" dirty="0"/>
              <a:t>CPC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вирисовуєте</a:t>
            </a:r>
            <a:r>
              <a:rPr lang="ru-RU" dirty="0"/>
              <a:t> </a:t>
            </a:r>
            <a:r>
              <a:rPr lang="ru-RU" dirty="0" err="1"/>
              <a:t>рекламний</a:t>
            </a:r>
            <a:r>
              <a:rPr lang="ru-RU" dirty="0"/>
              <a:t> бюджет і </a:t>
            </a:r>
            <a:r>
              <a:rPr lang="ru-RU" dirty="0" err="1"/>
              <a:t>чи</a:t>
            </a:r>
            <a:r>
              <a:rPr lang="ru-RU" dirty="0"/>
              <a:t> не </a:t>
            </a:r>
            <a:r>
              <a:rPr lang="ru-RU" dirty="0" err="1"/>
              <a:t>переплачує</a:t>
            </a:r>
            <a:r>
              <a:rPr lang="ru-RU" dirty="0"/>
              <a:t> </a:t>
            </a:r>
            <a:r>
              <a:rPr lang="ru-RU" dirty="0" err="1"/>
              <a:t>рекламодавець</a:t>
            </a:r>
            <a:r>
              <a:rPr lang="ru-RU" dirty="0"/>
              <a:t> за </a:t>
            </a:r>
            <a:r>
              <a:rPr lang="ru-RU" dirty="0" err="1"/>
              <a:t>кліки</a:t>
            </a:r>
            <a:r>
              <a:rPr lang="ru-RU" dirty="0"/>
              <a:t>. </a:t>
            </a:r>
          </a:p>
          <a:p>
            <a:r>
              <a:rPr lang="ru-RU" dirty="0"/>
              <a:t>На приклад, </a:t>
            </a:r>
            <a:r>
              <a:rPr lang="ru-RU" dirty="0" err="1"/>
              <a:t>розрахунок</a:t>
            </a:r>
            <a:r>
              <a:rPr lang="ru-RU" dirty="0"/>
              <a:t> метрики буде </a:t>
            </a:r>
            <a:r>
              <a:rPr lang="ru-RU" dirty="0" err="1"/>
              <a:t>дорівнювати</a:t>
            </a:r>
            <a:r>
              <a:rPr lang="ru-RU" dirty="0"/>
              <a:t> </a:t>
            </a:r>
            <a:r>
              <a:rPr lang="en-US" dirty="0"/>
              <a:t>CPC= 2000</a:t>
            </a:r>
            <a:r>
              <a:rPr lang="ru-RU" dirty="0"/>
              <a:t>К грн. / 300к = 6,6 грн. Один </a:t>
            </a:r>
            <a:r>
              <a:rPr lang="ru-RU" dirty="0" err="1"/>
              <a:t>клік</a:t>
            </a:r>
            <a:r>
              <a:rPr lang="ru-RU" dirty="0"/>
              <a:t> по </a:t>
            </a:r>
            <a:r>
              <a:rPr lang="ru-RU" dirty="0" err="1"/>
              <a:t>рекламі</a:t>
            </a:r>
            <a:r>
              <a:rPr lang="ru-RU" dirty="0"/>
              <a:t> </a:t>
            </a:r>
            <a:r>
              <a:rPr lang="ru-RU" dirty="0" err="1"/>
              <a:t>коштував</a:t>
            </a:r>
            <a:r>
              <a:rPr lang="ru-RU" dirty="0"/>
              <a:t> </a:t>
            </a:r>
            <a:r>
              <a:rPr lang="ru-RU" dirty="0" err="1"/>
              <a:t>шість</a:t>
            </a:r>
            <a:r>
              <a:rPr lang="ru-RU" dirty="0"/>
              <a:t> грн.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 err="1"/>
              <a:t>Вхідні</a:t>
            </a:r>
            <a:r>
              <a:rPr lang="ru-RU" dirty="0"/>
              <a:t> </a:t>
            </a:r>
            <a:r>
              <a:rPr lang="ru-RU" dirty="0" err="1"/>
              <a:t>данні</a:t>
            </a:r>
            <a:r>
              <a:rPr lang="ru-RU" dirty="0"/>
              <a:t>	</a:t>
            </a:r>
          </a:p>
          <a:p>
            <a:r>
              <a:rPr lang="ru-RU" dirty="0"/>
              <a:t>Метрики</a:t>
            </a:r>
          </a:p>
          <a:p>
            <a:r>
              <a:rPr lang="ru-RU" dirty="0" err="1"/>
              <a:t>Витрати</a:t>
            </a:r>
            <a:r>
              <a:rPr lang="ru-RU" dirty="0"/>
              <a:t>	2000К </a:t>
            </a:r>
            <a:r>
              <a:rPr lang="ru-RU" dirty="0" err="1"/>
              <a:t>грн</a:t>
            </a:r>
            <a:r>
              <a:rPr lang="ru-RU" dirty="0"/>
              <a:t>		</a:t>
            </a:r>
            <a:r>
              <a:rPr lang="ru-RU" dirty="0" err="1"/>
              <a:t>Покази</a:t>
            </a:r>
            <a:r>
              <a:rPr lang="ru-RU" dirty="0"/>
              <a:t>	1000К</a:t>
            </a:r>
          </a:p>
          <a:p>
            <a:r>
              <a:rPr lang="ru-RU" dirty="0" err="1"/>
              <a:t>Покази</a:t>
            </a:r>
            <a:r>
              <a:rPr lang="ru-RU" dirty="0"/>
              <a:t>	1000К		</a:t>
            </a:r>
            <a:r>
              <a:rPr lang="en-US" dirty="0"/>
              <a:t>CPC	6,6 </a:t>
            </a:r>
            <a:r>
              <a:rPr lang="ru-RU" dirty="0" err="1"/>
              <a:t>грн</a:t>
            </a:r>
            <a:endParaRPr lang="ru-RU" dirty="0"/>
          </a:p>
          <a:p>
            <a:r>
              <a:rPr lang="ru-RU" dirty="0" err="1"/>
              <a:t>Візити</a:t>
            </a:r>
            <a:r>
              <a:rPr lang="ru-RU" dirty="0"/>
              <a:t>	300К		</a:t>
            </a:r>
            <a:r>
              <a:rPr lang="ru-RU" dirty="0" err="1"/>
              <a:t>Візити</a:t>
            </a:r>
            <a:r>
              <a:rPr lang="ru-RU" dirty="0"/>
              <a:t>	300К</a:t>
            </a:r>
          </a:p>
          <a:p>
            <a:endParaRPr lang="ru-RU" dirty="0"/>
          </a:p>
          <a:p>
            <a:r>
              <a:rPr lang="ru-RU" dirty="0" err="1"/>
              <a:t>Потенційні</a:t>
            </a:r>
            <a:r>
              <a:rPr lang="ru-RU" dirty="0"/>
              <a:t> </a:t>
            </a:r>
            <a:r>
              <a:rPr lang="ru-RU" dirty="0" err="1"/>
              <a:t>клієнти</a:t>
            </a:r>
            <a:r>
              <a:rPr lang="ru-RU" dirty="0"/>
              <a:t> </a:t>
            </a:r>
            <a:r>
              <a:rPr lang="ru-RU" dirty="0" err="1"/>
              <a:t>зайшли</a:t>
            </a:r>
            <a:r>
              <a:rPr lang="ru-RU" dirty="0"/>
              <a:t> на сайт та </a:t>
            </a:r>
            <a:r>
              <a:rPr lang="ru-RU" dirty="0" err="1"/>
              <a:t>вивчають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. </a:t>
            </a:r>
            <a:r>
              <a:rPr lang="ru-RU" dirty="0" err="1"/>
              <a:t>Товари</a:t>
            </a:r>
            <a:r>
              <a:rPr lang="ru-RU" dirty="0"/>
              <a:t> та </a:t>
            </a:r>
            <a:r>
              <a:rPr lang="ru-RU" dirty="0" err="1"/>
              <a:t>послуги</a:t>
            </a:r>
            <a:r>
              <a:rPr lang="ru-RU" dirty="0"/>
              <a:t> припали до </a:t>
            </a:r>
            <a:r>
              <a:rPr lang="ru-RU" dirty="0" err="1"/>
              <a:t>душі</a:t>
            </a:r>
            <a:r>
              <a:rPr lang="ru-RU" dirty="0"/>
              <a:t> не </a:t>
            </a:r>
            <a:r>
              <a:rPr lang="ru-RU" dirty="0" err="1"/>
              <a:t>всім</a:t>
            </a:r>
            <a:r>
              <a:rPr lang="ru-RU" dirty="0"/>
              <a:t>: </a:t>
            </a:r>
            <a:r>
              <a:rPr lang="ru-RU" dirty="0" err="1"/>
              <a:t>когось</a:t>
            </a:r>
            <a:r>
              <a:rPr lang="ru-RU" dirty="0"/>
              <a:t> не </a:t>
            </a:r>
            <a:r>
              <a:rPr lang="ru-RU" dirty="0" err="1"/>
              <a:t>влаштувала</a:t>
            </a:r>
            <a:r>
              <a:rPr lang="ru-RU" dirty="0"/>
              <a:t> </a:t>
            </a:r>
            <a:r>
              <a:rPr lang="ru-RU" dirty="0" err="1"/>
              <a:t>ціна</a:t>
            </a:r>
            <a:r>
              <a:rPr lang="ru-RU" dirty="0"/>
              <a:t>, </a:t>
            </a:r>
            <a:r>
              <a:rPr lang="ru-RU" dirty="0" err="1"/>
              <a:t>іншого</a:t>
            </a:r>
            <a:r>
              <a:rPr lang="ru-RU" dirty="0"/>
              <a:t> платна доставка, а </a:t>
            </a:r>
            <a:r>
              <a:rPr lang="ru-RU" dirty="0" err="1"/>
              <a:t>третій</a:t>
            </a:r>
            <a:r>
              <a:rPr lang="ru-RU" dirty="0"/>
              <a:t> не </a:t>
            </a:r>
            <a:r>
              <a:rPr lang="ru-RU" dirty="0" err="1"/>
              <a:t>знайшов</a:t>
            </a:r>
            <a:r>
              <a:rPr lang="ru-RU" dirty="0"/>
              <a:t> у </a:t>
            </a:r>
            <a:r>
              <a:rPr lang="ru-RU" dirty="0" err="1"/>
              <a:t>каталозі</a:t>
            </a:r>
            <a:r>
              <a:rPr lang="ru-RU" dirty="0"/>
              <a:t> </a:t>
            </a:r>
            <a:r>
              <a:rPr lang="ru-RU" dirty="0" err="1"/>
              <a:t>потрібної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. З тих,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зробив</a:t>
            </a:r>
            <a:r>
              <a:rPr lang="ru-RU" dirty="0"/>
              <a:t> </a:t>
            </a:r>
            <a:r>
              <a:rPr lang="ru-RU" dirty="0" err="1"/>
              <a:t>клік</a:t>
            </a:r>
            <a:r>
              <a:rPr lang="ru-RU" dirty="0"/>
              <a:t> на </a:t>
            </a:r>
            <a:r>
              <a:rPr lang="ru-RU" dirty="0" err="1"/>
              <a:t>оголошення</a:t>
            </a:r>
            <a:r>
              <a:rPr lang="ru-RU" dirty="0"/>
              <a:t>,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залишила</a:t>
            </a:r>
            <a:r>
              <a:rPr lang="ru-RU" dirty="0"/>
              <a:t> заявки</a:t>
            </a:r>
          </a:p>
        </p:txBody>
      </p:sp>
    </p:spTree>
    <p:extLst>
      <p:ext uri="{BB962C8B-B14F-4D97-AF65-F5344CB8AC3E}">
        <p14:creationId xmlns:p14="http://schemas.microsoft.com/office/powerpoint/2010/main" val="3684145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714494F-6B91-4AFE-93ED-90C3E8237EEA}"/>
              </a:ext>
            </a:extLst>
          </p:cNvPr>
          <p:cNvSpPr txBox="1"/>
          <p:nvPr/>
        </p:nvSpPr>
        <p:spPr>
          <a:xfrm>
            <a:off x="495300" y="355600"/>
            <a:ext cx="866775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	</a:t>
            </a:r>
            <a:r>
              <a:rPr lang="ru-RU" dirty="0">
                <a:solidFill>
                  <a:srgbClr val="0070C0"/>
                </a:solidFill>
              </a:rPr>
              <a:t>3. </a:t>
            </a:r>
            <a:r>
              <a:rPr lang="ru-RU" dirty="0" err="1">
                <a:solidFill>
                  <a:srgbClr val="0070C0"/>
                </a:solidFill>
              </a:rPr>
              <a:t>Конверсія</a:t>
            </a:r>
            <a:r>
              <a:rPr lang="ru-RU" dirty="0">
                <a:solidFill>
                  <a:srgbClr val="0070C0"/>
                </a:solidFill>
              </a:rPr>
              <a:t> заявки</a:t>
            </a:r>
          </a:p>
          <a:p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відсоток</a:t>
            </a:r>
            <a:r>
              <a:rPr lang="ru-RU" dirty="0"/>
              <a:t> </a:t>
            </a:r>
            <a:r>
              <a:rPr lang="ru-RU" dirty="0" err="1"/>
              <a:t>відвідувачів</a:t>
            </a:r>
            <a:r>
              <a:rPr lang="ru-RU" dirty="0"/>
              <a:t>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залишили</a:t>
            </a:r>
            <a:r>
              <a:rPr lang="ru-RU" dirty="0"/>
              <a:t> заявку. </a:t>
            </a:r>
            <a:r>
              <a:rPr lang="ru-RU" dirty="0" err="1"/>
              <a:t>Ця</a:t>
            </a:r>
            <a:r>
              <a:rPr lang="ru-RU" dirty="0"/>
              <a:t> метрика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конверсії</a:t>
            </a:r>
            <a:r>
              <a:rPr lang="ru-RU" dirty="0"/>
              <a:t> </a:t>
            </a:r>
            <a:r>
              <a:rPr lang="en-US" dirty="0"/>
              <a:t>CV1.</a:t>
            </a:r>
          </a:p>
          <a:p>
            <a:r>
              <a:rPr lang="en-US" dirty="0"/>
              <a:t>CV1 — </a:t>
            </a:r>
            <a:r>
              <a:rPr lang="ru-RU" dirty="0" err="1"/>
              <a:t>конверсії</a:t>
            </a:r>
            <a:r>
              <a:rPr lang="ru-RU" dirty="0"/>
              <a:t> заявки є </a:t>
            </a:r>
            <a:r>
              <a:rPr lang="ru-RU" dirty="0" err="1"/>
              <a:t>частка</a:t>
            </a:r>
            <a:r>
              <a:rPr lang="ru-RU" dirty="0"/>
              <a:t> заявок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візитів</a:t>
            </a:r>
            <a:r>
              <a:rPr lang="ru-RU" dirty="0"/>
              <a:t> і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наступний</a:t>
            </a:r>
            <a:r>
              <a:rPr lang="ru-RU" dirty="0"/>
              <a:t> формулу:</a:t>
            </a:r>
          </a:p>
          <a:p>
            <a:endParaRPr lang="ru-RU" dirty="0"/>
          </a:p>
          <a:p>
            <a:r>
              <a:rPr lang="en-US" dirty="0"/>
              <a:t>CV1=</a:t>
            </a:r>
            <a:r>
              <a:rPr lang="ru-RU" dirty="0"/>
              <a:t>Заявки / </a:t>
            </a:r>
            <a:r>
              <a:rPr lang="ru-RU" dirty="0" err="1"/>
              <a:t>Візити</a:t>
            </a:r>
            <a:r>
              <a:rPr lang="ru-RU" dirty="0"/>
              <a:t> * 100%.</a:t>
            </a:r>
          </a:p>
          <a:p>
            <a:endParaRPr lang="ru-RU" dirty="0"/>
          </a:p>
          <a:p>
            <a:r>
              <a:rPr lang="ru-RU" dirty="0"/>
              <a:t>За </a:t>
            </a:r>
            <a:r>
              <a:rPr lang="en-US" dirty="0"/>
              <a:t>CV1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судити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підходять</a:t>
            </a:r>
            <a:r>
              <a:rPr lang="ru-RU" dirty="0"/>
              <a:t> </a:t>
            </a:r>
            <a:r>
              <a:rPr lang="ru-RU" dirty="0" err="1"/>
              <a:t>відвідувачам</a:t>
            </a:r>
            <a:r>
              <a:rPr lang="ru-RU" dirty="0"/>
              <a:t> сайту </a:t>
            </a:r>
            <a:r>
              <a:rPr lang="ru-RU" dirty="0" err="1"/>
              <a:t>товари</a:t>
            </a:r>
            <a:r>
              <a:rPr lang="ru-RU" dirty="0"/>
              <a:t> та </a:t>
            </a:r>
            <a:r>
              <a:rPr lang="ru-RU" dirty="0" err="1"/>
              <a:t>послуги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конверсія</a:t>
            </a:r>
            <a:r>
              <a:rPr lang="ru-RU" dirty="0"/>
              <a:t> </a:t>
            </a:r>
            <a:r>
              <a:rPr lang="ru-RU" dirty="0" err="1"/>
              <a:t>висока</a:t>
            </a:r>
            <a:r>
              <a:rPr lang="ru-RU" dirty="0"/>
              <a:t>, </a:t>
            </a:r>
            <a:r>
              <a:rPr lang="ru-RU" dirty="0" err="1"/>
              <a:t>підходять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низька</a:t>
            </a:r>
            <a:r>
              <a:rPr lang="ru-RU" dirty="0"/>
              <a:t> – не </a:t>
            </a:r>
            <a:r>
              <a:rPr lang="ru-RU" dirty="0" err="1"/>
              <a:t>підходять</a:t>
            </a:r>
            <a:r>
              <a:rPr lang="ru-RU" dirty="0"/>
              <a:t>.</a:t>
            </a:r>
          </a:p>
          <a:p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дізнатися</a:t>
            </a:r>
            <a:r>
              <a:rPr lang="ru-RU" dirty="0"/>
              <a:t> про </a:t>
            </a:r>
            <a:r>
              <a:rPr lang="ru-RU" dirty="0" err="1"/>
              <a:t>кількість</a:t>
            </a:r>
            <a:r>
              <a:rPr lang="ru-RU" dirty="0"/>
              <a:t> заявок, </a:t>
            </a:r>
            <a:r>
              <a:rPr lang="ru-RU" dirty="0" err="1"/>
              <a:t>потрібна</a:t>
            </a:r>
            <a:r>
              <a:rPr lang="ru-RU" dirty="0"/>
              <a:t> статистика </a:t>
            </a:r>
            <a:r>
              <a:rPr lang="en-US" dirty="0"/>
              <a:t>CRM. </a:t>
            </a:r>
            <a:r>
              <a:rPr lang="ru-RU" dirty="0"/>
              <a:t>На приклад, за </a:t>
            </a:r>
            <a:r>
              <a:rPr lang="ru-RU" dirty="0" err="1"/>
              <a:t>місяць</a:t>
            </a:r>
            <a:r>
              <a:rPr lang="ru-RU" dirty="0"/>
              <a:t> </a:t>
            </a:r>
            <a:r>
              <a:rPr lang="ru-RU" dirty="0" err="1"/>
              <a:t>п'ятдесят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заявок. </a:t>
            </a:r>
          </a:p>
          <a:p>
            <a:r>
              <a:rPr lang="ru-RU" dirty="0" err="1"/>
              <a:t>Конверсії</a:t>
            </a:r>
            <a:r>
              <a:rPr lang="ru-RU" dirty="0"/>
              <a:t> заявки буде </a:t>
            </a:r>
            <a:r>
              <a:rPr lang="ru-RU" dirty="0" err="1"/>
              <a:t>дорівнювати</a:t>
            </a:r>
            <a:r>
              <a:rPr lang="ru-RU" dirty="0"/>
              <a:t> </a:t>
            </a:r>
            <a:r>
              <a:rPr lang="en-US" dirty="0"/>
              <a:t>CV1 = 50</a:t>
            </a:r>
            <a:r>
              <a:rPr lang="ru-RU" dirty="0"/>
              <a:t>к / 300к * 100% = 16,6%.</a:t>
            </a:r>
          </a:p>
          <a:p>
            <a:r>
              <a:rPr lang="ru-RU" dirty="0" err="1"/>
              <a:t>Вхідні</a:t>
            </a:r>
            <a:r>
              <a:rPr lang="ru-RU" dirty="0"/>
              <a:t> </a:t>
            </a:r>
            <a:r>
              <a:rPr lang="ru-RU" dirty="0" err="1"/>
              <a:t>данні</a:t>
            </a:r>
            <a:r>
              <a:rPr lang="ru-RU" dirty="0"/>
              <a:t>	</a:t>
            </a:r>
          </a:p>
          <a:p>
            <a:r>
              <a:rPr lang="ru-RU" dirty="0"/>
              <a:t>Метрики</a:t>
            </a:r>
          </a:p>
          <a:p>
            <a:r>
              <a:rPr lang="ru-RU" dirty="0" err="1"/>
              <a:t>Витрати</a:t>
            </a:r>
            <a:r>
              <a:rPr lang="ru-RU" dirty="0"/>
              <a:t>	2000К </a:t>
            </a:r>
            <a:r>
              <a:rPr lang="ru-RU" dirty="0" err="1"/>
              <a:t>грн</a:t>
            </a:r>
            <a:r>
              <a:rPr lang="ru-RU" dirty="0"/>
              <a:t>		</a:t>
            </a:r>
            <a:r>
              <a:rPr lang="ru-RU" dirty="0" err="1"/>
              <a:t>Покази</a:t>
            </a:r>
            <a:r>
              <a:rPr lang="ru-RU" dirty="0"/>
              <a:t>	1000К</a:t>
            </a:r>
          </a:p>
          <a:p>
            <a:r>
              <a:rPr lang="ru-RU" dirty="0" err="1"/>
              <a:t>Покази</a:t>
            </a:r>
            <a:r>
              <a:rPr lang="ru-RU" dirty="0"/>
              <a:t>	1000К		</a:t>
            </a:r>
            <a:r>
              <a:rPr lang="en-US" dirty="0"/>
              <a:t>CTR	30%</a:t>
            </a:r>
          </a:p>
          <a:p>
            <a:r>
              <a:rPr lang="ru-RU" dirty="0" err="1"/>
              <a:t>Візити</a:t>
            </a:r>
            <a:r>
              <a:rPr lang="ru-RU" dirty="0"/>
              <a:t>	300К		</a:t>
            </a:r>
            <a:r>
              <a:rPr lang="ru-RU" dirty="0" err="1"/>
              <a:t>Візити</a:t>
            </a:r>
            <a:r>
              <a:rPr lang="ru-RU" dirty="0"/>
              <a:t>	300К</a:t>
            </a:r>
          </a:p>
          <a:p>
            <a:r>
              <a:rPr lang="ru-RU" dirty="0"/>
              <a:t>Заявки	50К		</a:t>
            </a:r>
            <a:r>
              <a:rPr lang="en-US" dirty="0"/>
              <a:t>CV1	16,6%</a:t>
            </a:r>
          </a:p>
          <a:p>
            <a:endParaRPr lang="en-US" dirty="0"/>
          </a:p>
          <a:p>
            <a:endParaRPr lang="en-US" dirty="0"/>
          </a:p>
          <a:p>
            <a:r>
              <a:rPr lang="ru-RU" dirty="0"/>
              <a:t>Таким чином, </a:t>
            </a:r>
            <a:r>
              <a:rPr lang="ru-RU" dirty="0" err="1"/>
              <a:t>визначено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шостий</a:t>
            </a:r>
            <a:r>
              <a:rPr lang="ru-RU" dirty="0"/>
              <a:t> </a:t>
            </a:r>
            <a:r>
              <a:rPr lang="ru-RU" dirty="0" err="1"/>
              <a:t>відвідувач</a:t>
            </a:r>
            <a:r>
              <a:rPr lang="ru-RU" dirty="0"/>
              <a:t> </a:t>
            </a:r>
            <a:r>
              <a:rPr lang="ru-RU" dirty="0" err="1"/>
              <a:t>залишив</a:t>
            </a:r>
            <a:r>
              <a:rPr lang="ru-RU" dirty="0"/>
              <a:t> заявку і є </a:t>
            </a:r>
            <a:r>
              <a:rPr lang="ru-RU" dirty="0" err="1"/>
              <a:t>ймовірність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 з </a:t>
            </a:r>
            <a:r>
              <a:rPr lang="ru-RU" dirty="0" err="1"/>
              <a:t>реклами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7436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3B54482-5CFD-4D2E-B560-BC78499E4BD3}"/>
              </a:ext>
            </a:extLst>
          </p:cNvPr>
          <p:cNvSpPr txBox="1"/>
          <p:nvPr/>
        </p:nvSpPr>
        <p:spPr>
          <a:xfrm>
            <a:off x="762000" y="330201"/>
            <a:ext cx="840105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	</a:t>
            </a:r>
            <a:r>
              <a:rPr lang="ru-RU" dirty="0">
                <a:solidFill>
                  <a:srgbClr val="0070C0"/>
                </a:solidFill>
              </a:rPr>
              <a:t>4. </a:t>
            </a:r>
            <a:r>
              <a:rPr lang="ru-RU" dirty="0" err="1">
                <a:solidFill>
                  <a:srgbClr val="0070C0"/>
                </a:solidFill>
              </a:rPr>
              <a:t>Середня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вартість</a:t>
            </a:r>
            <a:r>
              <a:rPr lang="ru-RU" dirty="0">
                <a:solidFill>
                  <a:srgbClr val="0070C0"/>
                </a:solidFill>
              </a:rPr>
              <a:t> заявки (</a:t>
            </a:r>
            <a:r>
              <a:rPr lang="en-US" dirty="0">
                <a:solidFill>
                  <a:srgbClr val="0070C0"/>
                </a:solidFill>
              </a:rPr>
              <a:t>CPL - cost per lead,)</a:t>
            </a:r>
          </a:p>
          <a:p>
            <a:r>
              <a:rPr lang="ru-RU" dirty="0"/>
              <a:t>Метрика </a:t>
            </a:r>
            <a:r>
              <a:rPr lang="en-US" dirty="0"/>
              <a:t>CPL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грошей яку </a:t>
            </a:r>
            <a:r>
              <a:rPr lang="ru-RU" dirty="0" err="1"/>
              <a:t>віддано</a:t>
            </a:r>
            <a:r>
              <a:rPr lang="ru-RU" dirty="0"/>
              <a:t> за </a:t>
            </a:r>
            <a:r>
              <a:rPr lang="ru-RU" dirty="0" err="1"/>
              <a:t>кожну</a:t>
            </a:r>
            <a:r>
              <a:rPr lang="ru-RU" dirty="0"/>
              <a:t> заявку:</a:t>
            </a:r>
          </a:p>
          <a:p>
            <a:endParaRPr lang="ru-RU" dirty="0"/>
          </a:p>
          <a:p>
            <a:r>
              <a:rPr lang="en-US" dirty="0"/>
              <a:t>CPL= </a:t>
            </a:r>
            <a:r>
              <a:rPr lang="ru-RU" dirty="0" err="1"/>
              <a:t>Витрати</a:t>
            </a:r>
            <a:r>
              <a:rPr lang="ru-RU" dirty="0"/>
              <a:t> / Заявки.</a:t>
            </a:r>
          </a:p>
          <a:p>
            <a:endParaRPr lang="ru-RU" dirty="0"/>
          </a:p>
          <a:p>
            <a:r>
              <a:rPr lang="ru-RU" dirty="0"/>
              <a:t>По </a:t>
            </a:r>
            <a:r>
              <a:rPr lang="en-US" dirty="0"/>
              <a:t>CPL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витрачається</a:t>
            </a:r>
            <a:r>
              <a:rPr lang="ru-RU" dirty="0"/>
              <a:t> </a:t>
            </a:r>
            <a:r>
              <a:rPr lang="ru-RU" dirty="0" err="1"/>
              <a:t>рекламний</a:t>
            </a:r>
            <a:r>
              <a:rPr lang="ru-RU" dirty="0"/>
              <a:t> бюджет і </a:t>
            </a:r>
            <a:r>
              <a:rPr lang="ru-RU" dirty="0" err="1"/>
              <a:t>чи</a:t>
            </a:r>
            <a:r>
              <a:rPr lang="ru-RU" dirty="0"/>
              <a:t> не </a:t>
            </a:r>
            <a:r>
              <a:rPr lang="ru-RU" dirty="0" err="1"/>
              <a:t>переплачує</a:t>
            </a:r>
            <a:r>
              <a:rPr lang="ru-RU" dirty="0"/>
              <a:t> </a:t>
            </a:r>
            <a:r>
              <a:rPr lang="ru-RU" dirty="0" err="1"/>
              <a:t>рекламодавець</a:t>
            </a:r>
            <a:r>
              <a:rPr lang="ru-RU" dirty="0"/>
              <a:t> за заявки.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середня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заявки </a:t>
            </a:r>
            <a:r>
              <a:rPr lang="ru-RU" dirty="0" err="1"/>
              <a:t>коштувала</a:t>
            </a:r>
            <a:r>
              <a:rPr lang="ru-RU" dirty="0"/>
              <a:t> </a:t>
            </a:r>
            <a:r>
              <a:rPr lang="en-US" dirty="0"/>
              <a:t>CPL= 2.000</a:t>
            </a:r>
            <a:r>
              <a:rPr lang="ru-RU" dirty="0"/>
              <a:t>К грн. / 50К = 40 грн.</a:t>
            </a:r>
          </a:p>
          <a:p>
            <a:endParaRPr lang="ru-RU" dirty="0"/>
          </a:p>
          <a:p>
            <a:r>
              <a:rPr lang="ru-RU" dirty="0" err="1"/>
              <a:t>Вхідні</a:t>
            </a:r>
            <a:r>
              <a:rPr lang="ru-RU" dirty="0"/>
              <a:t> </a:t>
            </a:r>
            <a:r>
              <a:rPr lang="ru-RU" dirty="0" err="1"/>
              <a:t>данні</a:t>
            </a:r>
            <a:r>
              <a:rPr lang="ru-RU" dirty="0"/>
              <a:t>	</a:t>
            </a:r>
          </a:p>
          <a:p>
            <a:r>
              <a:rPr lang="ru-RU" dirty="0"/>
              <a:t>Метрики</a:t>
            </a:r>
          </a:p>
          <a:p>
            <a:r>
              <a:rPr lang="ru-RU" dirty="0" err="1"/>
              <a:t>Витрати</a:t>
            </a:r>
            <a:r>
              <a:rPr lang="ru-RU" dirty="0"/>
              <a:t>	2000К </a:t>
            </a:r>
            <a:r>
              <a:rPr lang="ru-RU" dirty="0" err="1"/>
              <a:t>грн</a:t>
            </a:r>
            <a:r>
              <a:rPr lang="ru-RU" dirty="0"/>
              <a:t>		</a:t>
            </a:r>
            <a:r>
              <a:rPr lang="ru-RU" dirty="0" err="1"/>
              <a:t>Покази</a:t>
            </a:r>
            <a:r>
              <a:rPr lang="ru-RU" dirty="0"/>
              <a:t>	1000К</a:t>
            </a:r>
          </a:p>
          <a:p>
            <a:r>
              <a:rPr lang="ru-RU" dirty="0" err="1"/>
              <a:t>Покази</a:t>
            </a:r>
            <a:r>
              <a:rPr lang="ru-RU" dirty="0"/>
              <a:t>	1000К		</a:t>
            </a:r>
            <a:r>
              <a:rPr lang="en-US" dirty="0"/>
              <a:t>CTR	30%</a:t>
            </a:r>
          </a:p>
          <a:p>
            <a:r>
              <a:rPr lang="ru-RU" dirty="0" err="1"/>
              <a:t>Візити</a:t>
            </a:r>
            <a:r>
              <a:rPr lang="ru-RU" dirty="0"/>
              <a:t>	300К		</a:t>
            </a:r>
            <a:r>
              <a:rPr lang="ru-RU" dirty="0" err="1"/>
              <a:t>Візити</a:t>
            </a:r>
            <a:r>
              <a:rPr lang="ru-RU" dirty="0"/>
              <a:t>	300К</a:t>
            </a:r>
          </a:p>
          <a:p>
            <a:r>
              <a:rPr lang="ru-RU" dirty="0"/>
              <a:t>Заявки	50К		</a:t>
            </a:r>
            <a:r>
              <a:rPr lang="en-US" dirty="0"/>
              <a:t>CPL	40 </a:t>
            </a:r>
            <a:r>
              <a:rPr lang="ru-RU" dirty="0"/>
              <a:t>грн.</a:t>
            </a:r>
          </a:p>
          <a:p>
            <a:endParaRPr lang="ru-RU" dirty="0"/>
          </a:p>
          <a:p>
            <a:r>
              <a:rPr lang="ru-RU" dirty="0" err="1"/>
              <a:t>Отримати</a:t>
            </a:r>
            <a:r>
              <a:rPr lang="ru-RU" dirty="0"/>
              <a:t> 40 грн. </a:t>
            </a:r>
            <a:r>
              <a:rPr lang="ru-RU" dirty="0" err="1"/>
              <a:t>прибутку</a:t>
            </a:r>
            <a:r>
              <a:rPr lang="ru-RU" dirty="0"/>
              <a:t> з </a:t>
            </a:r>
            <a:r>
              <a:rPr lang="ru-RU" dirty="0" err="1"/>
              <a:t>кожної</a:t>
            </a:r>
            <a:r>
              <a:rPr lang="ru-RU" dirty="0"/>
              <a:t> заявки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вкладення</a:t>
            </a:r>
            <a:r>
              <a:rPr lang="ru-RU" dirty="0"/>
              <a:t> на рекламу. </a:t>
            </a:r>
          </a:p>
        </p:txBody>
      </p:sp>
    </p:spTree>
    <p:extLst>
      <p:ext uri="{BB962C8B-B14F-4D97-AF65-F5344CB8AC3E}">
        <p14:creationId xmlns:p14="http://schemas.microsoft.com/office/powerpoint/2010/main" val="3455582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1ABD7B8-4A4C-4601-AD29-F9A2C3E0C880}"/>
              </a:ext>
            </a:extLst>
          </p:cNvPr>
          <p:cNvSpPr txBox="1"/>
          <p:nvPr/>
        </p:nvSpPr>
        <p:spPr>
          <a:xfrm>
            <a:off x="812800" y="254000"/>
            <a:ext cx="835025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	</a:t>
            </a:r>
            <a:r>
              <a:rPr lang="ru-RU" dirty="0">
                <a:solidFill>
                  <a:srgbClr val="0070C0"/>
                </a:solidFill>
              </a:rPr>
              <a:t>5. </a:t>
            </a:r>
            <a:r>
              <a:rPr lang="ru-RU" dirty="0" err="1">
                <a:solidFill>
                  <a:srgbClr val="0070C0"/>
                </a:solidFill>
              </a:rPr>
              <a:t>Конверсія</a:t>
            </a:r>
            <a:r>
              <a:rPr lang="ru-RU" dirty="0">
                <a:solidFill>
                  <a:srgbClr val="0070C0"/>
                </a:solidFill>
              </a:rPr>
              <a:t> на покупку</a:t>
            </a:r>
          </a:p>
          <a:p>
            <a:r>
              <a:rPr lang="ru-RU" dirty="0"/>
              <a:t>Метрика </a:t>
            </a:r>
            <a:r>
              <a:rPr lang="ru-RU" dirty="0" err="1"/>
              <a:t>конверсія</a:t>
            </a:r>
            <a:r>
              <a:rPr lang="ru-RU" dirty="0"/>
              <a:t> на покупку (CV2)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дізнатися</a:t>
            </a:r>
            <a:r>
              <a:rPr lang="ru-RU" dirty="0"/>
              <a:t>, яка </a:t>
            </a:r>
            <a:r>
              <a:rPr lang="ru-RU" dirty="0" err="1"/>
              <a:t>частина</a:t>
            </a:r>
            <a:r>
              <a:rPr lang="ru-RU" dirty="0"/>
              <a:t> тих,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залишивши</a:t>
            </a:r>
            <a:r>
              <a:rPr lang="ru-RU" dirty="0"/>
              <a:t> заявку, </a:t>
            </a:r>
            <a:r>
              <a:rPr lang="ru-RU" dirty="0" err="1"/>
              <a:t>дійшла</a:t>
            </a:r>
            <a:r>
              <a:rPr lang="ru-RU" dirty="0"/>
              <a:t> до оплати </a:t>
            </a:r>
            <a:r>
              <a:rPr lang="ru-RU" dirty="0" err="1"/>
              <a:t>замовлення</a:t>
            </a:r>
            <a:r>
              <a:rPr lang="ru-RU" dirty="0"/>
              <a:t> - </a:t>
            </a:r>
            <a:r>
              <a:rPr lang="ru-RU" dirty="0" err="1"/>
              <a:t>порахувати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покупок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заявок.</a:t>
            </a:r>
          </a:p>
          <a:p>
            <a:endParaRPr lang="ru-RU" dirty="0"/>
          </a:p>
          <a:p>
            <a:r>
              <a:rPr lang="ru-RU" dirty="0"/>
              <a:t>CV2=Покупки/Заявки * 100% .</a:t>
            </a:r>
          </a:p>
          <a:p>
            <a:endParaRPr lang="ru-RU" dirty="0"/>
          </a:p>
          <a:p>
            <a:r>
              <a:rPr lang="ru-RU" dirty="0"/>
              <a:t>CV2 </a:t>
            </a:r>
            <a:r>
              <a:rPr lang="ru-RU" dirty="0" err="1"/>
              <a:t>показує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налагоджена</a:t>
            </a:r>
            <a:r>
              <a:rPr lang="ru-RU" dirty="0"/>
              <a:t> робота з </a:t>
            </a:r>
            <a:r>
              <a:rPr lang="ru-RU" dirty="0" err="1"/>
              <a:t>клієнтами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залишили</a:t>
            </a:r>
            <a:r>
              <a:rPr lang="ru-RU" dirty="0"/>
              <a:t> заявку. </a:t>
            </a:r>
            <a:r>
              <a:rPr lang="ru-RU" dirty="0" err="1"/>
              <a:t>Якщо</a:t>
            </a:r>
            <a:r>
              <a:rPr lang="ru-RU" dirty="0"/>
              <a:t> CV2 </a:t>
            </a:r>
            <a:r>
              <a:rPr lang="ru-RU" dirty="0" err="1"/>
              <a:t>висока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залишили</a:t>
            </a:r>
            <a:r>
              <a:rPr lang="ru-RU" dirty="0"/>
              <a:t> заявку, </a:t>
            </a:r>
            <a:r>
              <a:rPr lang="ru-RU" dirty="0" err="1"/>
              <a:t>успішно</a:t>
            </a:r>
            <a:r>
              <a:rPr lang="ru-RU" dirty="0"/>
              <a:t> </a:t>
            </a:r>
            <a:r>
              <a:rPr lang="ru-RU" dirty="0" err="1"/>
              <a:t>доводять</a:t>
            </a:r>
            <a:r>
              <a:rPr lang="ru-RU" dirty="0"/>
              <a:t> до покупки,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низька</a:t>
            </a:r>
            <a:r>
              <a:rPr lang="ru-RU" dirty="0"/>
              <a:t> —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порушений.</a:t>
            </a:r>
          </a:p>
          <a:p>
            <a:r>
              <a:rPr lang="ru-RU" dirty="0"/>
              <a:t>З </a:t>
            </a:r>
            <a:r>
              <a:rPr lang="ru-RU" dirty="0" err="1"/>
              <a:t>п'ятдесяти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заявок десять </a:t>
            </a:r>
            <a:r>
              <a:rPr lang="ru-RU" dirty="0" err="1"/>
              <a:t>тисяч</a:t>
            </a:r>
            <a:r>
              <a:rPr lang="ru-RU" dirty="0"/>
              <a:t> оплачена. </a:t>
            </a:r>
          </a:p>
          <a:p>
            <a:r>
              <a:rPr lang="ru-RU" dirty="0"/>
              <a:t>CV2 = 10К / 50К * 100% = 20%.</a:t>
            </a:r>
          </a:p>
          <a:p>
            <a:r>
              <a:rPr lang="ru-RU" dirty="0" err="1"/>
              <a:t>Вхідні</a:t>
            </a:r>
            <a:r>
              <a:rPr lang="ru-RU" dirty="0"/>
              <a:t> </a:t>
            </a:r>
            <a:r>
              <a:rPr lang="ru-RU" dirty="0" err="1"/>
              <a:t>данні</a:t>
            </a:r>
            <a:r>
              <a:rPr lang="ru-RU" dirty="0"/>
              <a:t>		Метрики</a:t>
            </a:r>
          </a:p>
          <a:p>
            <a:r>
              <a:rPr lang="ru-RU" dirty="0" err="1"/>
              <a:t>Витрати</a:t>
            </a:r>
            <a:r>
              <a:rPr lang="ru-RU" dirty="0"/>
              <a:t>	2000К </a:t>
            </a:r>
            <a:r>
              <a:rPr lang="ru-RU" dirty="0" err="1"/>
              <a:t>грн</a:t>
            </a:r>
            <a:r>
              <a:rPr lang="ru-RU" dirty="0"/>
              <a:t>		</a:t>
            </a:r>
            <a:r>
              <a:rPr lang="ru-RU" dirty="0" err="1"/>
              <a:t>Покази</a:t>
            </a:r>
            <a:r>
              <a:rPr lang="ru-RU" dirty="0"/>
              <a:t>	1000К</a:t>
            </a:r>
          </a:p>
          <a:p>
            <a:r>
              <a:rPr lang="ru-RU" dirty="0" err="1"/>
              <a:t>Покази</a:t>
            </a:r>
            <a:r>
              <a:rPr lang="ru-RU" dirty="0"/>
              <a:t>	1000К		CTR	30%</a:t>
            </a:r>
          </a:p>
          <a:p>
            <a:r>
              <a:rPr lang="ru-RU" dirty="0" err="1"/>
              <a:t>Візити</a:t>
            </a:r>
            <a:r>
              <a:rPr lang="ru-RU" dirty="0"/>
              <a:t>	300К	</a:t>
            </a:r>
          </a:p>
          <a:p>
            <a:r>
              <a:rPr lang="ru-RU" dirty="0" err="1"/>
              <a:t>Візити</a:t>
            </a:r>
            <a:r>
              <a:rPr lang="ru-RU" dirty="0"/>
              <a:t>	300К</a:t>
            </a:r>
          </a:p>
          <a:p>
            <a:r>
              <a:rPr lang="ru-RU" dirty="0"/>
              <a:t>Заявки	50К		CPL	40 грн.</a:t>
            </a:r>
          </a:p>
          <a:p>
            <a:r>
              <a:rPr lang="ru-RU" dirty="0"/>
              <a:t>Покупки	10К		CV2	20%</a:t>
            </a:r>
          </a:p>
          <a:p>
            <a:endParaRPr lang="ru-RU" dirty="0"/>
          </a:p>
          <a:p>
            <a:r>
              <a:rPr lang="ru-RU" dirty="0"/>
              <a:t>Таким чином,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є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підсумкових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(</a:t>
            </a:r>
            <a:r>
              <a:rPr lang="ru-RU" dirty="0" err="1"/>
              <a:t>кількості</a:t>
            </a:r>
            <a:r>
              <a:rPr lang="ru-RU" dirty="0"/>
              <a:t> покупок) та заявок. </a:t>
            </a:r>
          </a:p>
        </p:txBody>
      </p:sp>
    </p:spTree>
    <p:extLst>
      <p:ext uri="{BB962C8B-B14F-4D97-AF65-F5344CB8AC3E}">
        <p14:creationId xmlns:p14="http://schemas.microsoft.com/office/powerpoint/2010/main" val="2311342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60E39E-76BA-4C57-A3FF-F2C93BB25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734" y="469901"/>
            <a:ext cx="8873066" cy="52793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Маркетингові метрики (показники, індикатори).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Метрики,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 пов'язані з ринком: відносна частка ринку.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Метрики,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 пов'язані з ринком: концентрація ринку та цифрової економіки.</a:t>
            </a: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374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AE602A-3147-424B-80FD-A615AE3DE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68" y="279400"/>
            <a:ext cx="9702800" cy="546100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Маркетингові метрики (показники, індикатори).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ABDCCD0-D5A4-4851-B6EF-CDB54B888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134" y="939800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маркетингу метрики (показники, індикатори) використовуються в першу чергу для пояснення подій на ринку, діагностики їх причин та прогнозування майбутніх подій. Метрики дозволяють проводити порівняння спостережень, отриманих у час чи різних місцях.</a:t>
            </a:r>
          </a:p>
        </p:txBody>
      </p:sp>
    </p:spTree>
    <p:extLst>
      <p:ext uri="{BB962C8B-B14F-4D97-AF65-F5344CB8AC3E}">
        <p14:creationId xmlns:p14="http://schemas.microsoft.com/office/powerpoint/2010/main" val="494789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>
            <a:extLst>
              <a:ext uri="{FF2B5EF4-FFF2-40B4-BE49-F238E27FC236}">
                <a16:creationId xmlns:a16="http://schemas.microsoft.com/office/drawing/2014/main" id="{EE3B9D23-FC8A-4348-8D3A-21A6575351A6}"/>
              </a:ext>
            </a:extLst>
          </p:cNvPr>
          <p:cNvSpPr/>
          <p:nvPr/>
        </p:nvSpPr>
        <p:spPr>
          <a:xfrm>
            <a:off x="4381500" y="742950"/>
            <a:ext cx="1905000" cy="184785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CB4997FA-940A-4BA9-9080-138E1CA59CB4}"/>
              </a:ext>
            </a:extLst>
          </p:cNvPr>
          <p:cNvSpPr/>
          <p:nvPr/>
        </p:nvSpPr>
        <p:spPr>
          <a:xfrm>
            <a:off x="5053013" y="1790699"/>
            <a:ext cx="1905000" cy="184785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1F498E2-E646-4DD8-8544-ED9C3BB1E098}"/>
              </a:ext>
            </a:extLst>
          </p:cNvPr>
          <p:cNvSpPr/>
          <p:nvPr/>
        </p:nvSpPr>
        <p:spPr>
          <a:xfrm>
            <a:off x="4895850" y="3343276"/>
            <a:ext cx="1905000" cy="18478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4EBA5779-9196-4F04-AE40-A3DFC3FC1E25}"/>
              </a:ext>
            </a:extLst>
          </p:cNvPr>
          <p:cNvSpPr/>
          <p:nvPr/>
        </p:nvSpPr>
        <p:spPr>
          <a:xfrm>
            <a:off x="3276600" y="3467100"/>
            <a:ext cx="1905000" cy="184785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451A74B3-C695-4411-8E47-65E698D7BB67}"/>
              </a:ext>
            </a:extLst>
          </p:cNvPr>
          <p:cNvSpPr/>
          <p:nvPr/>
        </p:nvSpPr>
        <p:spPr>
          <a:xfrm>
            <a:off x="2047875" y="2971800"/>
            <a:ext cx="1905000" cy="184785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7538D604-6AAE-4505-8085-D9B120CEC7A3}"/>
              </a:ext>
            </a:extLst>
          </p:cNvPr>
          <p:cNvSpPr/>
          <p:nvPr/>
        </p:nvSpPr>
        <p:spPr>
          <a:xfrm>
            <a:off x="1862138" y="1671638"/>
            <a:ext cx="1905000" cy="184785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F72AFB05-C070-4670-8BA2-93A099F8D26D}"/>
              </a:ext>
            </a:extLst>
          </p:cNvPr>
          <p:cNvSpPr/>
          <p:nvPr/>
        </p:nvSpPr>
        <p:spPr>
          <a:xfrm>
            <a:off x="2814638" y="685800"/>
            <a:ext cx="1905000" cy="1847850"/>
          </a:xfrm>
          <a:prstGeom prst="ellipse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81CF066D-A32B-4B63-8AF1-9A0467633C23}"/>
              </a:ext>
            </a:extLst>
          </p:cNvPr>
          <p:cNvSpPr/>
          <p:nvPr/>
        </p:nvSpPr>
        <p:spPr>
          <a:xfrm>
            <a:off x="3352804" y="1920359"/>
            <a:ext cx="2243137" cy="2209801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15B3BB-1777-467B-BC78-16F6CADA15CB}"/>
              </a:ext>
            </a:extLst>
          </p:cNvPr>
          <p:cNvSpPr txBox="1"/>
          <p:nvPr/>
        </p:nvSpPr>
        <p:spPr>
          <a:xfrm>
            <a:off x="4138612" y="4357985"/>
            <a:ext cx="814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C2C3D9A-1D83-4E12-B0D0-48E41F0A64F5}"/>
              </a:ext>
            </a:extLst>
          </p:cNvPr>
          <p:cNvSpPr txBox="1"/>
          <p:nvPr/>
        </p:nvSpPr>
        <p:spPr>
          <a:xfrm>
            <a:off x="2647951" y="2410421"/>
            <a:ext cx="814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7237FF-D26D-46F0-A001-FE4E16C7E911}"/>
              </a:ext>
            </a:extLst>
          </p:cNvPr>
          <p:cNvSpPr txBox="1"/>
          <p:nvPr/>
        </p:nvSpPr>
        <p:spPr>
          <a:xfrm>
            <a:off x="3636173" y="1221731"/>
            <a:ext cx="814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070D6FF-8B78-4C3F-A529-93AADEB1B333}"/>
              </a:ext>
            </a:extLst>
          </p:cNvPr>
          <p:cNvSpPr txBox="1"/>
          <p:nvPr/>
        </p:nvSpPr>
        <p:spPr>
          <a:xfrm>
            <a:off x="5112544" y="1124542"/>
            <a:ext cx="814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D2FDC8-A06F-41F9-9350-87EE77598BF2}"/>
              </a:ext>
            </a:extLst>
          </p:cNvPr>
          <p:cNvSpPr txBox="1"/>
          <p:nvPr/>
        </p:nvSpPr>
        <p:spPr>
          <a:xfrm>
            <a:off x="5888830" y="2488852"/>
            <a:ext cx="814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FE0B1D7-4B96-49BA-9A46-FAD8188900BA}"/>
              </a:ext>
            </a:extLst>
          </p:cNvPr>
          <p:cNvSpPr txBox="1"/>
          <p:nvPr/>
        </p:nvSpPr>
        <p:spPr>
          <a:xfrm>
            <a:off x="5712620" y="3877566"/>
            <a:ext cx="814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B47EFD8-D5A9-4DA6-BB6D-63AB69E30ACE}"/>
              </a:ext>
            </a:extLst>
          </p:cNvPr>
          <p:cNvSpPr txBox="1"/>
          <p:nvPr/>
        </p:nvSpPr>
        <p:spPr>
          <a:xfrm>
            <a:off x="4264815" y="2744659"/>
            <a:ext cx="814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C384DC1-7049-4519-8542-58CBFCC8132F}"/>
              </a:ext>
            </a:extLst>
          </p:cNvPr>
          <p:cNvSpPr txBox="1"/>
          <p:nvPr/>
        </p:nvSpPr>
        <p:spPr>
          <a:xfrm>
            <a:off x="2824170" y="3707753"/>
            <a:ext cx="814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8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C578AF0-AA38-4439-9516-7D5CA3E23FC2}"/>
              </a:ext>
            </a:extLst>
          </p:cNvPr>
          <p:cNvSpPr txBox="1"/>
          <p:nvPr/>
        </p:nvSpPr>
        <p:spPr>
          <a:xfrm>
            <a:off x="1962148" y="5802868"/>
            <a:ext cx="61150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Поділ маркетингових метрик на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упи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083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9E538BF-C0FC-42A8-B152-0426E210BC12}"/>
              </a:ext>
            </a:extLst>
          </p:cNvPr>
          <p:cNvSpPr txBox="1"/>
          <p:nvPr/>
        </p:nvSpPr>
        <p:spPr>
          <a:xfrm>
            <a:off x="927100" y="635000"/>
            <a:ext cx="823595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Частка ринку – одна з найбільш широко використовуваних рекламних метрик. Частка ринку відбиває поведінка споживачів – чиї товари вони вибирають на купівлю.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одного боку, розрахунок частки ринку можна подати у вигляді такої простої формули: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= МИ / (МИ + ВОНИ).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 визначити: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 В яких одиницях буде оцінюватися обсяг продажів натуральному або грошовому вимірі;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 яка інформація буде використовуватися для оцінки - відвантаження виробників, обсяги продажу оптової ланки, угоди з кінцевими покупцями або дані опитувань покупців.</a:t>
            </a:r>
          </a:p>
        </p:txBody>
      </p:sp>
    </p:spTree>
    <p:extLst>
      <p:ext uri="{BB962C8B-B14F-4D97-AF65-F5344CB8AC3E}">
        <p14:creationId xmlns:p14="http://schemas.microsoft.com/office/powerpoint/2010/main" val="4124345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ADDBE63-51AC-40A2-B653-629E7F0BA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68" y="279400"/>
            <a:ext cx="9702800" cy="546100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Метрики,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ринком: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969532-0532-4D48-A290-F191D2D0375C}"/>
              </a:ext>
            </a:extLst>
          </p:cNvPr>
          <p:cNvSpPr txBox="1"/>
          <p:nvPr/>
        </p:nvSpPr>
        <p:spPr>
          <a:xfrm>
            <a:off x="254000" y="927101"/>
            <a:ext cx="91821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Відносна частка ринку показує відношення частки ринку нашого бренду до ринку основного конкурента</a:t>
            </a:r>
            <a:r>
              <a:rPr lang="uk-UA" dirty="0"/>
              <a:t>.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Відносна частка ринку (%) = Обсяг продажів нашого бренду (шт. або грн.) / Обсяг продажів бренду конкурента (шт. або грн.)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Матриця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BCG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397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3ECF729-7BED-450A-B3F3-115A7089E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68" y="279400"/>
            <a:ext cx="9702800" cy="546100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Метрики, які пов'язані з ринком: концентрація ринку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CDD194A-4385-4FC1-A18F-BFEFAA251ADE}"/>
                  </a:ext>
                </a:extLst>
              </p:cNvPr>
              <p:cNvSpPr txBox="1"/>
              <p:nvPr/>
            </p:nvSpPr>
            <p:spPr>
              <a:xfrm>
                <a:off x="124268" y="565150"/>
                <a:ext cx="11943464" cy="56513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uk-UA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Індекс концентрації ринку </a:t>
                </a:r>
                <a:r>
                  <a:rPr lang="uk-UA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розраховується як сума часток ринку кількох фірм (зазвичай трьох чи чотирьох), мають найбільші частки ринку.</a:t>
                </a:r>
              </a:p>
              <a:p>
                <a:endParaRPr lang="uk-UA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uk-UA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uk-UA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Індекс розвитку бренду </a:t>
                </a:r>
                <a:r>
                  <a:rPr lang="uk-UA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показує, наскільки добре продається товар нашої марки певній групі споживачів, порівняно з його продажами іншим групам споживачів.</a:t>
                </a:r>
              </a:p>
              <a:p>
                <a:endParaRPr lang="uk-UA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i="1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endParaRPr lang="uk-UA" i="1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ІРБ</m:t>
                      </m:r>
                      <m:r>
                        <a:rPr lang="ru-RU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ru-RU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груп</m:t>
                      </m:r>
                      <m:r>
                        <a:rPr lang="uk-UA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и</m:t>
                      </m:r>
                      <m:r>
                        <a:rPr lang="ru-RU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А</m:t>
                      </m:r>
                      <m:r>
                        <a:rPr lang="uk-UA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  =</m:t>
                      </m:r>
                      <m:f>
                        <m:fPr>
                          <m:ctrlPr>
                            <a:rPr lang="uk-UA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uk-UA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[Обсяг продажів бренду споживачам групи А] (шт.) / [Кількість споживачів у групі А] (шт.) 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uk-UA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[Сукупний обсяг продажів бренду (шт.)] / [Сукупне кількість споживачів (шт.)] </m:t>
                          </m:r>
                        </m:den>
                      </m:f>
                    </m:oMath>
                  </m:oMathPara>
                </a14:m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uk-UA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Термін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«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індекс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розвитку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категорії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»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також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застосовується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у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роздрібній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торгівлі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для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позначення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частки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продажу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товарів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певної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категорії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щодо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сукупного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обсягу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продажу магазину (супермаркету,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гіпермаркету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  <a:endParaRPr lang="uk-UA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uk-UA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CDD194A-4385-4FC1-A18F-BFEFAA251A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68" y="565150"/>
                <a:ext cx="11943464" cy="5651355"/>
              </a:xfrm>
              <a:prstGeom prst="rect">
                <a:avLst/>
              </a:prstGeom>
              <a:blipFill>
                <a:blip r:embed="rId2"/>
                <a:stretch>
                  <a:fillRect l="-765" t="-86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199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B72F976-3427-4A6C-B63D-5AF388C628CA}"/>
                  </a:ext>
                </a:extLst>
              </p:cNvPr>
              <p:cNvSpPr txBox="1"/>
              <p:nvPr/>
            </p:nvSpPr>
            <p:spPr>
              <a:xfrm>
                <a:off x="965200" y="355084"/>
                <a:ext cx="10045700" cy="37307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uk-UA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Показник проникнення бренду </a:t>
                </a:r>
                <a:r>
                  <a:rPr lang="uk-UA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 ринок</a:t>
                </a:r>
              </a:p>
              <a:p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dirty="0">
                    <a:cs typeface="Times New Roman" panose="02020603050405020304" pitchFamily="18" charset="0"/>
                  </a:rPr>
                  <a:t>ППБ(%)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ru-RU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Кількість покупців, які купили товар цієї марки (чол.) </m:t>
                        </m:r>
                      </m:num>
                      <m:den>
                        <m:r>
                          <m:rPr>
                            <m:nor/>
                          </m:rPr>
                          <a:rPr lang="ru-RU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Загальна кількість потенційних покупців на ринку (чол.)</m:t>
                        </m:r>
                        <m:r>
                          <m:rPr>
                            <m:nor/>
                          </m:rPr>
                          <a:rPr lang="uk-UA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uk-UA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uk-UA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Метрики, пов'язані з ринком: частка гаманця</a:t>
                </a:r>
              </a:p>
              <a:p>
                <a:endParaRPr lang="uk-UA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uk-UA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Частка гаманця (%) = Витрати споживачів на товари нашої марки (грн.) / Сукупні витрати споживачів на товари тієї ж категорії 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(грн.)</a:t>
                </a:r>
                <a:endParaRPr lang="uk-UA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uk-UA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B72F976-3427-4A6C-B63D-5AF388C628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200" y="355084"/>
                <a:ext cx="10045700" cy="3730701"/>
              </a:xfrm>
              <a:prstGeom prst="rect">
                <a:avLst/>
              </a:prstGeom>
              <a:blipFill>
                <a:blip r:embed="rId2"/>
                <a:stretch>
                  <a:fillRect l="-910" t="-130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3944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72C43C1-1E1D-4A82-A434-3F080FBB5613}"/>
              </a:ext>
            </a:extLst>
          </p:cNvPr>
          <p:cNvSpPr txBox="1"/>
          <p:nvPr/>
        </p:nvSpPr>
        <p:spPr>
          <a:xfrm>
            <a:off x="1498600" y="507999"/>
            <a:ext cx="766445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	</a:t>
            </a:r>
            <a:r>
              <a:rPr lang="ru-RU" dirty="0">
                <a:solidFill>
                  <a:srgbClr val="0070C0"/>
                </a:solidFill>
              </a:rPr>
              <a:t>1. </a:t>
            </a:r>
            <a:r>
              <a:rPr lang="ru-RU" dirty="0" err="1">
                <a:solidFill>
                  <a:srgbClr val="0070C0"/>
                </a:solidFill>
              </a:rPr>
              <a:t>Коефіцієнт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клікабельності</a:t>
            </a:r>
            <a:r>
              <a:rPr lang="ru-RU" dirty="0">
                <a:solidFill>
                  <a:srgbClr val="0070C0"/>
                </a:solidFill>
              </a:rPr>
              <a:t> (</a:t>
            </a:r>
            <a:r>
              <a:rPr lang="en-US" dirty="0">
                <a:solidFill>
                  <a:srgbClr val="0070C0"/>
                </a:solidFill>
              </a:rPr>
              <a:t>CTR -click-through rate)</a:t>
            </a:r>
          </a:p>
          <a:p>
            <a:endParaRPr lang="en-US" dirty="0"/>
          </a:p>
          <a:p>
            <a:r>
              <a:rPr lang="en-US" dirty="0"/>
              <a:t>CRT= </a:t>
            </a:r>
            <a:r>
              <a:rPr lang="ru-RU" dirty="0" err="1"/>
              <a:t>Візити</a:t>
            </a:r>
            <a:r>
              <a:rPr lang="ru-RU" dirty="0"/>
              <a:t> / </a:t>
            </a:r>
            <a:r>
              <a:rPr lang="ru-RU" dirty="0" err="1"/>
              <a:t>Покази</a:t>
            </a:r>
            <a:r>
              <a:rPr lang="ru-RU" dirty="0"/>
              <a:t> * 100%</a:t>
            </a:r>
          </a:p>
          <a:p>
            <a:endParaRPr lang="ru-RU" dirty="0"/>
          </a:p>
          <a:p>
            <a:r>
              <a:rPr lang="ru-RU" dirty="0"/>
              <a:t>Метрика </a:t>
            </a:r>
            <a:r>
              <a:rPr lang="ru-RU" dirty="0" err="1"/>
              <a:t>показує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відсоток</a:t>
            </a:r>
            <a:r>
              <a:rPr lang="ru-RU" dirty="0"/>
              <a:t> тих,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побачив</a:t>
            </a:r>
            <a:r>
              <a:rPr lang="ru-RU" dirty="0"/>
              <a:t> </a:t>
            </a:r>
            <a:r>
              <a:rPr lang="ru-RU" dirty="0" err="1"/>
              <a:t>рекламне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і </a:t>
            </a:r>
            <a:r>
              <a:rPr lang="ru-RU" dirty="0" err="1"/>
              <a:t>клікнув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. По </a:t>
            </a:r>
            <a:r>
              <a:rPr lang="en-US" dirty="0"/>
              <a:t>CTR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судити</a:t>
            </a:r>
            <a:r>
              <a:rPr lang="ru-RU" dirty="0"/>
              <a:t> про те, </a:t>
            </a:r>
            <a:r>
              <a:rPr lang="ru-RU" dirty="0" err="1"/>
              <a:t>наскільки</a:t>
            </a:r>
            <a:r>
              <a:rPr lang="ru-RU" dirty="0"/>
              <a:t> </a:t>
            </a:r>
            <a:r>
              <a:rPr lang="ru-RU" dirty="0" err="1"/>
              <a:t>привабливі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та </a:t>
            </a:r>
            <a:r>
              <a:rPr lang="ru-RU" dirty="0" err="1"/>
              <a:t>наскільки</a:t>
            </a:r>
            <a:r>
              <a:rPr lang="ru-RU" dirty="0"/>
              <a:t> вони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запитам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, де К-</a:t>
            </a:r>
            <a:r>
              <a:rPr lang="ru-RU" dirty="0" err="1"/>
              <a:t>кліки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Вхідні</a:t>
            </a:r>
            <a:r>
              <a:rPr lang="ru-RU" dirty="0"/>
              <a:t> </a:t>
            </a:r>
            <a:r>
              <a:rPr lang="ru-RU" dirty="0" err="1"/>
              <a:t>данні</a:t>
            </a:r>
            <a:r>
              <a:rPr lang="ru-RU" dirty="0"/>
              <a:t>	</a:t>
            </a:r>
          </a:p>
          <a:p>
            <a:r>
              <a:rPr lang="ru-RU" dirty="0"/>
              <a:t>Метрики</a:t>
            </a:r>
          </a:p>
          <a:p>
            <a:r>
              <a:rPr lang="ru-RU" dirty="0" err="1"/>
              <a:t>Витрати</a:t>
            </a:r>
            <a:r>
              <a:rPr lang="ru-RU" dirty="0"/>
              <a:t>	2000К		</a:t>
            </a:r>
            <a:r>
              <a:rPr lang="ru-RU" dirty="0" err="1"/>
              <a:t>Покази</a:t>
            </a:r>
            <a:r>
              <a:rPr lang="ru-RU" dirty="0"/>
              <a:t>	1000К</a:t>
            </a:r>
          </a:p>
          <a:p>
            <a:r>
              <a:rPr lang="ru-RU" dirty="0" err="1"/>
              <a:t>Покази</a:t>
            </a:r>
            <a:r>
              <a:rPr lang="ru-RU" dirty="0"/>
              <a:t>	1000К		</a:t>
            </a:r>
            <a:r>
              <a:rPr lang="en-US" dirty="0"/>
              <a:t>CTR	30%</a:t>
            </a:r>
          </a:p>
          <a:p>
            <a:r>
              <a:rPr lang="ru-RU" dirty="0" err="1"/>
              <a:t>Візити</a:t>
            </a:r>
            <a:r>
              <a:rPr lang="ru-RU" dirty="0"/>
              <a:t>	300К		</a:t>
            </a:r>
            <a:r>
              <a:rPr lang="ru-RU" dirty="0" err="1"/>
              <a:t>Візити</a:t>
            </a:r>
            <a:r>
              <a:rPr lang="ru-RU" dirty="0"/>
              <a:t>	300К</a:t>
            </a:r>
          </a:p>
          <a:p>
            <a:endParaRPr lang="ru-RU" dirty="0"/>
          </a:p>
          <a:p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показує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en-US" dirty="0"/>
              <a:t>CTR </a:t>
            </a:r>
            <a:r>
              <a:rPr lang="ru-RU" dirty="0"/>
              <a:t>буде </a:t>
            </a:r>
            <a:r>
              <a:rPr lang="ru-RU" dirty="0" err="1"/>
              <a:t>дорівнювати</a:t>
            </a:r>
            <a:r>
              <a:rPr lang="ru-RU" dirty="0"/>
              <a:t> = 300к/1000к * 100% = 30%. </a:t>
            </a:r>
            <a:r>
              <a:rPr lang="ru-RU" dirty="0" err="1"/>
              <a:t>Клієнти</a:t>
            </a:r>
            <a:r>
              <a:rPr lang="ru-RU" dirty="0"/>
              <a:t> </a:t>
            </a:r>
            <a:r>
              <a:rPr lang="ru-RU" dirty="0" err="1"/>
              <a:t>натискають</a:t>
            </a:r>
            <a:r>
              <a:rPr lang="ru-RU" dirty="0"/>
              <a:t> практично на </a:t>
            </a:r>
            <a:r>
              <a:rPr lang="ru-RU" dirty="0" err="1"/>
              <a:t>кожне</a:t>
            </a:r>
            <a:r>
              <a:rPr lang="ru-RU" dirty="0"/>
              <a:t> </a:t>
            </a:r>
            <a:r>
              <a:rPr lang="ru-RU" dirty="0" err="1"/>
              <a:t>третє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. </a:t>
            </a:r>
            <a:r>
              <a:rPr lang="ru-RU" dirty="0" err="1"/>
              <a:t>Звучить</a:t>
            </a:r>
            <a:r>
              <a:rPr lang="ru-RU" dirty="0"/>
              <a:t> </a:t>
            </a:r>
            <a:r>
              <a:rPr lang="ru-RU" dirty="0" err="1"/>
              <a:t>непогано</a:t>
            </a:r>
            <a:r>
              <a:rPr lang="ru-RU" dirty="0"/>
              <a:t>. І </a:t>
            </a:r>
            <a:r>
              <a:rPr lang="ru-RU" dirty="0" err="1"/>
              <a:t>надалі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порівняти</a:t>
            </a:r>
            <a:r>
              <a:rPr lang="ru-RU" dirty="0"/>
              <a:t> з </a:t>
            </a:r>
            <a:r>
              <a:rPr lang="ru-RU" dirty="0" err="1"/>
              <a:t>показниками</a:t>
            </a:r>
            <a:r>
              <a:rPr lang="ru-RU" dirty="0"/>
              <a:t> </a:t>
            </a:r>
            <a:r>
              <a:rPr lang="ru-RU" dirty="0" err="1"/>
              <a:t>клікабельності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кампаній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647733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867</TotalTime>
  <Words>1106</Words>
  <Application>Microsoft Office PowerPoint</Application>
  <PresentationFormat>Широкоэкранный</PresentationFormat>
  <Paragraphs>128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Cambria Math</vt:lpstr>
      <vt:lpstr>Times New Roman</vt:lpstr>
      <vt:lpstr>Trebuchet MS</vt:lpstr>
      <vt:lpstr>Wingdings 3</vt:lpstr>
      <vt:lpstr>Аспект</vt:lpstr>
      <vt:lpstr>ЦИФРОВОЙ МАРКЕТИНГ МЕТРИКИ В ПРОЦЕСІ ОЦІНЮВАННЯ ЕФЕКТИВНОСТІ</vt:lpstr>
      <vt:lpstr>Презентация PowerPoint</vt:lpstr>
      <vt:lpstr>1. Маркетингові метрики (показники, індикатори).</vt:lpstr>
      <vt:lpstr>Презентация PowerPoint</vt:lpstr>
      <vt:lpstr>Презентация PowerPoint</vt:lpstr>
      <vt:lpstr>2. Метрики, які пов'язані з ринком: відносна частка ринку </vt:lpstr>
      <vt:lpstr>3. Метрики, які пов'язані з ринком: концентрація ринку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Двовимірна класифікація показників  ефективності маркетингу</dc:title>
  <dc:creator>M Ivanov</dc:creator>
  <cp:lastModifiedBy>M Ivanov</cp:lastModifiedBy>
  <cp:revision>28</cp:revision>
  <dcterms:created xsi:type="dcterms:W3CDTF">2023-02-23T12:34:22Z</dcterms:created>
  <dcterms:modified xsi:type="dcterms:W3CDTF">2025-01-28T07:05:33Z</dcterms:modified>
</cp:coreProperties>
</file>