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28"/>
  </p:notesMasterIdLst>
  <p:sldIdLst>
    <p:sldId id="256" r:id="rId2"/>
    <p:sldId id="259" r:id="rId3"/>
    <p:sldId id="270" r:id="rId4"/>
    <p:sldId id="265" r:id="rId5"/>
    <p:sldId id="269" r:id="rId6"/>
    <p:sldId id="260" r:id="rId7"/>
    <p:sldId id="267" r:id="rId8"/>
    <p:sldId id="258" r:id="rId9"/>
    <p:sldId id="289" r:id="rId10"/>
    <p:sldId id="290" r:id="rId11"/>
    <p:sldId id="291" r:id="rId12"/>
    <p:sldId id="292" r:id="rId13"/>
    <p:sldId id="266" r:id="rId14"/>
    <p:sldId id="273" r:id="rId15"/>
    <p:sldId id="293" r:id="rId16"/>
    <p:sldId id="295" r:id="rId17"/>
    <p:sldId id="296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275" r:id="rId26"/>
    <p:sldId id="274" r:id="rId27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63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7B4CBC-75BF-481F-8979-1193153D6A38}" type="datetimeFigureOut">
              <a:rPr lang="ru-UA" smtClean="0"/>
              <a:t>06.01.2024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481AF5-5520-4463-A2E0-A8B3DB5E8B4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78420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0C87DAA-D3C8-117D-8A0B-C8DD20E54F6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E654F3F-C35A-4394-A954-A4142FE0B79D}" type="slidenum">
              <a:rPr lang="ru-RU" altLang="ru-UA"/>
              <a:pPr/>
              <a:t>6</a:t>
            </a:fld>
            <a:endParaRPr lang="ru-RU" altLang="ru-UA"/>
          </a:p>
        </p:txBody>
      </p:sp>
      <p:sp>
        <p:nvSpPr>
          <p:cNvPr id="15362" name="Rectangle 2">
            <a:extLst>
              <a:ext uri="{FF2B5EF4-FFF2-40B4-BE49-F238E27FC236}">
                <a16:creationId xmlns:a16="http://schemas.microsoft.com/office/drawing/2014/main" id="{D6E183F6-1192-5294-9705-B916A7FB66A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19213" y="879475"/>
            <a:ext cx="4219575" cy="3163888"/>
          </a:xfrm>
          <a:solidFill>
            <a:srgbClr val="FFFFFF"/>
          </a:solidFill>
          <a:ln/>
        </p:spPr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3E044447-BD81-C6A7-EF04-22D11D8E40FB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>
          <a:xfrm>
            <a:off x="1060450" y="4349750"/>
            <a:ext cx="4741863" cy="3513138"/>
          </a:xfrm>
          <a:ln/>
        </p:spPr>
        <p:txBody>
          <a:bodyPr wrap="none" lIns="83951" tIns="41976" rIns="83951" bIns="41976" anchor="ctr"/>
          <a:lstStyle/>
          <a:p>
            <a:endParaRPr lang="ru-RU" altLang="ru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0F8CF-692C-4963-8B5E-D1C0928CF1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29612" y="1013984"/>
            <a:ext cx="7714388" cy="3260635"/>
          </a:xfrm>
        </p:spPr>
        <p:txBody>
          <a:bodyPr anchor="b"/>
          <a:lstStyle>
            <a:lvl1pPr algn="l"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419655-1613-4CC0-BBE9-BD2CB2C3C7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29612" y="4848464"/>
            <a:ext cx="7714388" cy="1085849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267FFF-6BC4-4DF0-BC55-B2C3BFD8E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389830-A1B7-484B-832C-F64A558BDF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A8F727-72C8-47A9-8E54-AD845902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EED5540-64E5-4258-ABA4-753F07B71B38}"/>
              </a:ext>
            </a:extLst>
          </p:cNvPr>
          <p:cNvCxnSpPr>
            <a:cxnSpLocks/>
          </p:cNvCxnSpPr>
          <p:nvPr/>
        </p:nvCxnSpPr>
        <p:spPr>
          <a:xfrm>
            <a:off x="1524000" y="4571506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67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8A5DE-E5C6-4DB9-AD28-8F1EAC6F55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363E08E-9B2D-4740-9AC6-D5E1CFB95F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429566" y="2229957"/>
            <a:ext cx="9238434" cy="3866043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E3736-E8AA-4F58-9D3A-27050B287F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E95E84-15BC-478B-9DAB-15025867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E9D98F-E0A8-4254-A957-7F17811D01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975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DE70F5-2276-4F91-9FC2-8DA4B52881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44000" y="1467699"/>
            <a:ext cx="1758461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1856C5-C2FD-45E4-A631-AC06B5495B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182312" y="1467699"/>
            <a:ext cx="7839379" cy="462830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336EA-B6DD-4115-9C67-79A24C866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EA668B-1DAB-449C-9BA4-7B1572A22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C6567E-119D-4C98-93FF-73A332803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47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BE5C75-F63E-5977-0AF0-A387C4D25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C467E8-EB2F-260E-8437-4CB75F8BD5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3FF7ECC-5FAC-3ACE-B1B0-686E628480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A5A54C5-BE52-EC88-47EF-8145820D4E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34ADC13-7D69-B09E-9F25-FCCCB968B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CFEF401-B266-5D15-06D6-27BFCE73CE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6C882B3E-F337-45AB-B6E8-6BFC8AB41C17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2259430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5F8498-5523-14B8-F6FE-6A99B23BC56B}"/>
              </a:ext>
            </a:extLst>
          </p:cNvPr>
          <p:cNvSpPr>
            <a:spLocks noGrp="1"/>
          </p:cNvSpPr>
          <p:nvPr>
            <p:ph type="title" sz="quarter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D2B11-53D7-B23D-DBB2-A4BA33CEF34E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17601" y="2362200"/>
            <a:ext cx="5027084" cy="1785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E07FC7B-979B-A439-D5B7-E76B1E1355C8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347884" y="2362200"/>
            <a:ext cx="5027083" cy="1785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108FA28-6178-98C8-B150-FE340AA9AF7B}"/>
              </a:ext>
            </a:extLst>
          </p:cNvPr>
          <p:cNvSpPr>
            <a:spLocks noGrp="1"/>
          </p:cNvSpPr>
          <p:nvPr>
            <p:ph sz="quarter" idx="3"/>
          </p:nvPr>
        </p:nvSpPr>
        <p:spPr>
          <a:xfrm>
            <a:off x="1117601" y="4300539"/>
            <a:ext cx="5027084" cy="17859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DFC09E6-6C87-4AAA-5BD3-F70EFAC9FEC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7884" y="4300539"/>
            <a:ext cx="5027083" cy="17859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1DA30F8-98EF-7BE5-A6C8-CFAF371B70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C2E9786-7CCD-F860-4099-CC555949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2500AD-9EE2-1565-FBFB-11433EAA2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25C1441F-738E-44D9-B0DF-68E90538BBAF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08477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532DF7-1898-B5FF-9222-5D3B97D98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Место для изображения из Интернета 2">
            <a:extLst>
              <a:ext uri="{FF2B5EF4-FFF2-40B4-BE49-F238E27FC236}">
                <a16:creationId xmlns:a16="http://schemas.microsoft.com/office/drawing/2014/main" id="{9D9E08BE-1421-71CB-B738-D1D2B2E6EF79}"/>
              </a:ext>
            </a:extLst>
          </p:cNvPr>
          <p:cNvSpPr>
            <a:spLocks noGrp="1"/>
          </p:cNvSpPr>
          <p:nvPr>
            <p:ph type="clipArt" sz="half" idx="1"/>
          </p:nvPr>
        </p:nvSpPr>
        <p:spPr>
          <a:xfrm>
            <a:off x="1117601" y="2362201"/>
            <a:ext cx="5027084" cy="3724275"/>
          </a:xfrm>
        </p:spPr>
        <p:txBody>
          <a:bodyPr/>
          <a:lstStyle/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3A38E54-6868-19F8-3FA9-0D40AC8D5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47884" y="2362201"/>
            <a:ext cx="5027083" cy="37242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B60740-57DF-47D1-D145-0ED6E5CEC3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E1DC2E-42C6-88F1-7A92-F3662C530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14E14B8-6AE5-D50A-3872-594940A92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799E6098-389A-4BFA-9D48-463C7E75FD74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4022460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DCCD2E-A451-C76B-40D0-EE06B6C3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6000" y="762000"/>
            <a:ext cx="105664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F6CB7ED-4D3A-B894-A6E3-56DC9D1305AA}"/>
              </a:ext>
            </a:extLst>
          </p:cNvPr>
          <p:cNvSpPr>
            <a:spLocks noGrp="1"/>
          </p:cNvSpPr>
          <p:nvPr>
            <p:ph sz="quarter" idx="1"/>
          </p:nvPr>
        </p:nvSpPr>
        <p:spPr>
          <a:xfrm>
            <a:off x="1117601" y="2362200"/>
            <a:ext cx="5027084" cy="1785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901D7B9-8C90-8654-7FEE-60703C896F9C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347884" y="2362200"/>
            <a:ext cx="5027083" cy="17859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63D8AA0-77C1-6539-4FBC-4188AAF60CCD}"/>
              </a:ext>
            </a:extLst>
          </p:cNvPr>
          <p:cNvSpPr>
            <a:spLocks noGrp="1"/>
          </p:cNvSpPr>
          <p:nvPr>
            <p:ph type="body" sz="half" idx="3"/>
          </p:nvPr>
        </p:nvSpPr>
        <p:spPr>
          <a:xfrm>
            <a:off x="1117601" y="4300539"/>
            <a:ext cx="10257367" cy="1785937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Дата 5">
            <a:extLst>
              <a:ext uri="{FF2B5EF4-FFF2-40B4-BE49-F238E27FC236}">
                <a16:creationId xmlns:a16="http://schemas.microsoft.com/office/drawing/2014/main" id="{89D3864B-01C0-74F9-BBF2-373F938DC05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51201" y="6248401"/>
            <a:ext cx="2840567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1C3553-114D-562E-CFE3-0402E51B2A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721600" y="6248401"/>
            <a:ext cx="3862917" cy="474663"/>
          </a:xfrm>
        </p:spPr>
        <p:txBody>
          <a:bodyPr/>
          <a:lstStyle>
            <a:lvl1pPr>
              <a:defRPr/>
            </a:lvl1pPr>
          </a:lstStyle>
          <a:p>
            <a:endParaRPr lang="ru-RU" altLang="ru-UA"/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E2AFA99-40E9-C0E7-EE4F-36F719E1A2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184" y="6242050"/>
            <a:ext cx="783167" cy="488950"/>
          </a:xfrm>
        </p:spPr>
        <p:txBody>
          <a:bodyPr/>
          <a:lstStyle>
            <a:lvl1pPr>
              <a:defRPr/>
            </a:lvl1pPr>
          </a:lstStyle>
          <a:p>
            <a:fld id="{D9BA2A36-F5D0-4759-BF1A-8DC23F759C72}" type="slidenum">
              <a:rPr lang="ru-RU" altLang="ru-UA"/>
              <a:pPr/>
              <a:t>‹#›</a:t>
            </a:fld>
            <a:endParaRPr lang="ru-RU" altLang="ru-UA"/>
          </a:p>
        </p:txBody>
      </p:sp>
    </p:spTree>
    <p:extLst>
      <p:ext uri="{BB962C8B-B14F-4D97-AF65-F5344CB8AC3E}">
        <p14:creationId xmlns:p14="http://schemas.microsoft.com/office/powerpoint/2010/main" val="1225988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3EF94C-BCB1-4F4C-AF70-DD2A5C4E3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5445"/>
            <a:ext cx="9238434" cy="857559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909B75-A057-44B5-872F-DF01BDC8EA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566" y="2286000"/>
            <a:ext cx="9238434" cy="381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06260C-3219-4812-88F2-3162D37F2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762B73-9C01-4BE3-A199-782BE6EBA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761492-EB56-4454-9D2A-8BB94AACB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980A128-A52A-402C-865B-1BF08D7F045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E900447-3778-4AB7-ACB3-7C2313FE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1745" y="1287554"/>
            <a:ext cx="8284963" cy="3113064"/>
          </a:xfrm>
        </p:spPr>
        <p:txBody>
          <a:bodyPr anchor="t"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910C9-BA3C-4D31-9C62-2C2408591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1744" y="4619707"/>
            <a:ext cx="7722256" cy="1476293"/>
          </a:xfrm>
        </p:spPr>
        <p:txBody>
          <a:bodyPr anchor="b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42E8A-6B69-406B-A3DF-0A1B76832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D665CF-4461-4BB8-8F3A-ED1CB1084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898B27-5EF3-49F4-B3CE-F3CF419AE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7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3F3BA-5AD5-4F15-97B2-E4652D1D4E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13411"/>
            <a:ext cx="9238434" cy="88959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997B8-1FD3-40E6-A486-256EB41DB7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9566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3F4D8-AA9A-4AF7-86EA-E4D797B98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35565"/>
            <a:ext cx="4495800" cy="396043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08823E-BC08-4810-9BFF-35D2EA2AE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DD2BFB-BB2C-4C4A-A6E1-DD223C2BE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D369B2-12F8-4583-8A7F-523C9A3EF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00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C717F-84B9-44BA-8DD6-680394AB1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79150"/>
            <a:ext cx="9238434" cy="82391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1217D6-7448-4625-964F-5D82F65F1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7" y="2013217"/>
            <a:ext cx="4495799" cy="704232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53A534C-0B54-4327-99C0-4F0019FD2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29567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9D4A63-0795-4B74-8C11-5FE7944118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013215"/>
            <a:ext cx="4495800" cy="70423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800" b="0" cap="all" spc="3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3D16F3-F747-441B-9854-27225954DE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048000"/>
            <a:ext cx="4495800" cy="304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8168E2-6B97-486E-B0E4-4E7F5CDBB5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5D3E2B-2F4E-4347-A8E9-27EB7D035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C1FC4F5-6876-414E-9E30-84706A3F52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70D2F04-5474-46B9-B838-858CDF4AB2D2}"/>
              </a:ext>
            </a:extLst>
          </p:cNvPr>
          <p:cNvCxnSpPr>
            <a:cxnSpLocks/>
          </p:cNvCxnSpPr>
          <p:nvPr/>
        </p:nvCxnSpPr>
        <p:spPr>
          <a:xfrm>
            <a:off x="6270727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ADEE893-BE45-47F3-BCF0-02424B3503CC}"/>
              </a:ext>
            </a:extLst>
          </p:cNvPr>
          <p:cNvSpPr/>
          <p:nvPr/>
        </p:nvSpPr>
        <p:spPr>
          <a:xfrm>
            <a:off x="-1171838" y="4592406"/>
            <a:ext cx="808262" cy="38971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FB5178A-4501-4B56-8BF1-D083D7B021CE}"/>
              </a:ext>
            </a:extLst>
          </p:cNvPr>
          <p:cNvCxnSpPr>
            <a:cxnSpLocks/>
          </p:cNvCxnSpPr>
          <p:nvPr/>
        </p:nvCxnSpPr>
        <p:spPr>
          <a:xfrm>
            <a:off x="1524000" y="2876662"/>
            <a:ext cx="971155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4979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52109C6-041C-42BA-B507-8EA298046E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BF877-20DD-40F4-AEA8-E1B6D5350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7DC874-15B5-4338-B7D1-8E393AB4C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66BAE3-24C5-483F-9141-D860A265E7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59AEEB4-66F8-4008-B616-804FB9D91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257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46C975-8FFB-4A4B-9213-774EE3901D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FBA744F-475D-4105-8E4A-0258155495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3FA64C-7966-4D6F-88D7-4B89F2A1D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784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4ED5F-AB94-4DCF-8971-B8B2B55AF6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3740" y="1558944"/>
            <a:ext cx="3279689" cy="1864196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EE4CB-68CF-4BF3-A891-8277AFD13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762000"/>
            <a:ext cx="5333999" cy="5334000"/>
          </a:xfrm>
        </p:spPr>
        <p:txBody>
          <a:bodyPr anchor="ctr">
            <a:normAutofit/>
          </a:bodyPr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400">
                <a:solidFill>
                  <a:schemeClr val="tx1"/>
                </a:solidFill>
              </a:defRPr>
            </a:lvl2pPr>
            <a:lvl3pPr>
              <a:defRPr sz="20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292E72-B66D-40EE-B182-5585382A6D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43741" y="3649682"/>
            <a:ext cx="3233096" cy="1933605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73B694-B050-45F3-AE6F-A86A129F1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8AE423-9CA5-46B3-96B1-7586AD020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4B973D-F1F7-47BC-996D-6100B7C89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6975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E9949-4A1F-4DA9-9B75-A6180F954B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33543" y="1383126"/>
            <a:ext cx="3289886" cy="2045874"/>
          </a:xfrm>
        </p:spPr>
        <p:txBody>
          <a:bodyPr anchor="b"/>
          <a:lstStyle>
            <a:lvl1pPr algn="r">
              <a:defRPr sz="2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A8D794-C670-4569-93D9-0FF8B35AA7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4001" y="762000"/>
            <a:ext cx="5333999" cy="5334000"/>
          </a:xfrm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2486F6-AE67-4B34-B8E2-0B7576DC2E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33544" y="3649682"/>
            <a:ext cx="3243292" cy="168431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198B11C-BB63-49A6-B488-29D4FBF8E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2B07E4-CDF9-4C88-A2F3-04620E58224D}" type="datetimeFigureOut">
              <a:rPr lang="en-US" smtClean="0"/>
              <a:t>1/6/2024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4B9166-6D36-4F0A-9ADD-33D49A0C3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B22B8F-7760-41B3-9053-DD90255B9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71E98-A417-4ECC-ACEB-C0490C20DB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5118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84152A-7FE0-4708-B7C1-DBEC8F133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9566" y="1041621"/>
            <a:ext cx="9238434" cy="86138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1AB53-BAF9-439D-9451-47193CF2FF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29566" y="2285999"/>
            <a:ext cx="9238434" cy="3810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96D9F-562A-496F-A530-A561994DC5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471087" y="4891318"/>
            <a:ext cx="26732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fld id="{3C2B07E4-CDF9-4C88-A2F3-04620E58224D}" type="datetimeFigureOut">
              <a:rPr lang="en-US" smtClean="0"/>
              <a:pPr/>
              <a:t>1/6/2024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3060FE-AAC3-4FAE-9EB4-BCAE72D956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73021" y="1609893"/>
            <a:ext cx="26694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 b="1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77EDB2-8F31-42FA-B253-62D2414663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2908" y="3219853"/>
            <a:ext cx="629653" cy="429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fld id="{EFE71E98-A417-4ECC-ACEB-C0490C20DB0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563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  <p:sldLayoutId id="2147483700" r:id="rId12"/>
    <p:sldLayoutId id="2147483701" r:id="rId13"/>
    <p:sldLayoutId id="2147483702" r:id="rId14"/>
    <p:sldLayoutId id="2147483703" r:id="rId15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800" b="1" kern="1200" cap="all" spc="6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274320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45720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466344" indent="0" algn="l" defTabSz="914400" rtl="0" eaLnBrk="1" latinLnBrk="0" hangingPunct="1">
        <a:lnSpc>
          <a:spcPct val="130000"/>
        </a:lnSpc>
        <a:spcBef>
          <a:spcPts val="500"/>
        </a:spcBef>
        <a:buSzPct val="85000"/>
        <a:buFontTx/>
        <a:buNone/>
        <a:defRPr sz="12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640080" indent="-18288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Chytridiomycota" TargetMode="External"/><Relationship Id="rId2" Type="http://schemas.openxmlformats.org/officeDocument/2006/relationships/hyperlink" Target="http://en.wikipedia.org/wiki/Fungi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jpg"/><Relationship Id="rId5" Type="http://schemas.openxmlformats.org/officeDocument/2006/relationships/image" Target="../media/image26.png"/><Relationship Id="rId4" Type="http://schemas.openxmlformats.org/officeDocument/2006/relationships/hyperlink" Target="http://en.wikipedia.org/wiki/Chytridiale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jp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jpg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jp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2.jpg"/><Relationship Id="rId4" Type="http://schemas.openxmlformats.org/officeDocument/2006/relationships/image" Target="../media/image7.png"/><Relationship Id="rId9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image" Target="../media/image7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Цветные карандаши внутри карандаша, которая находится вверху таблицы &quot;дерево&quot;">
            <a:extLst>
              <a:ext uri="{FF2B5EF4-FFF2-40B4-BE49-F238E27FC236}">
                <a16:creationId xmlns:a16="http://schemas.microsoft.com/office/drawing/2014/main" id="{D875CB75-2D3C-51EF-DB71-D0EA90E6E24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t="15749"/>
          <a:stretch/>
        </p:blipFill>
        <p:spPr>
          <a:xfrm>
            <a:off x="20" y="10449"/>
            <a:ext cx="12191980" cy="685642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6634BB-D84A-CE1F-A5C9-AF706DC15AEC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211388"/>
            <a:ext cx="7128588" cy="1425575"/>
          </a:xfrm>
        </p:spPr>
        <p:txBody>
          <a:bodyPr anchor="b">
            <a:noAutofit/>
          </a:bodyPr>
          <a:lstStyle/>
          <a:p>
            <a:pPr algn="ctr"/>
            <a:r>
              <a:rPr lang="uk-UA" sz="2400" b="1" dirty="0">
                <a:solidFill>
                  <a:srgbClr val="FFFF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Загальний огляд нижчих грибів</a:t>
            </a:r>
            <a:endParaRPr lang="ru-UA" sz="2400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D0DFC18-B83C-CF44-5B92-439BBFB301F7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-167951" y="5518701"/>
            <a:ext cx="3048000" cy="8778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b="1" dirty="0" err="1">
                <a:solidFill>
                  <a:schemeClr val="bg1"/>
                </a:solidFill>
              </a:rPr>
              <a:t>Ботаніка</a:t>
            </a:r>
            <a:r>
              <a:rPr lang="ru-RU" sz="2400" b="1" dirty="0">
                <a:solidFill>
                  <a:schemeClr val="bg1"/>
                </a:solidFill>
              </a:rPr>
              <a:t> 2023-24</a:t>
            </a:r>
            <a:endParaRPr lang="ru-UA" sz="24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0AC04BF7-C40F-646D-EF73-0B9584766A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11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AutoShape 2">
            <a:extLst>
              <a:ext uri="{FF2B5EF4-FFF2-40B4-BE49-F238E27FC236}">
                <a16:creationId xmlns:a16="http://schemas.microsoft.com/office/drawing/2014/main" id="{A2C9A03B-97F3-5039-BE6B-B34028B409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altLang="ru-UA" sz="3200" dirty="0"/>
              <a:t>НИЖЧІ:</a:t>
            </a:r>
            <a:br>
              <a:rPr lang="uk-UA" altLang="ru-UA" sz="3200" dirty="0"/>
            </a:br>
            <a:endParaRPr lang="ru-RU" altLang="ru-UA" sz="3200" dirty="0"/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781DD220-769A-9BB9-4D79-A7176AC0F0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uk-UA" altLang="ru-UA" sz="2400" dirty="0"/>
              <a:t>Відділ- </a:t>
            </a:r>
            <a:r>
              <a:rPr lang="en-US" altLang="ru-UA" sz="2400" dirty="0"/>
              <a:t>Chytridiomycota</a:t>
            </a:r>
            <a:endParaRPr lang="uk-UA" altLang="ru-UA" sz="2400" dirty="0"/>
          </a:p>
          <a:p>
            <a:r>
              <a:rPr lang="uk-UA" altLang="ru-UA" sz="2400" dirty="0"/>
              <a:t> Клас </a:t>
            </a:r>
            <a:r>
              <a:rPr lang="uk-UA" altLang="ru-UA" sz="2400" dirty="0" err="1"/>
              <a:t>Хітрідіоміцети</a:t>
            </a:r>
            <a:r>
              <a:rPr lang="en-US" altLang="ru-UA" sz="2400" dirty="0"/>
              <a:t>- </a:t>
            </a:r>
            <a:r>
              <a:rPr lang="en-US" altLang="ru-UA" sz="2400" dirty="0" err="1"/>
              <a:t>Chytridiomycetes</a:t>
            </a:r>
            <a:endParaRPr lang="uk-UA" altLang="ru-UA" sz="2400" dirty="0"/>
          </a:p>
          <a:p>
            <a:r>
              <a:rPr lang="uk-UA" altLang="ru-UA" sz="2400" dirty="0"/>
              <a:t> Відділ </a:t>
            </a:r>
            <a:r>
              <a:rPr lang="en-US" altLang="ru-UA" sz="2400" dirty="0" err="1"/>
              <a:t>Oomycota</a:t>
            </a:r>
            <a:endParaRPr lang="uk-UA" altLang="ru-UA" sz="2400" dirty="0"/>
          </a:p>
          <a:p>
            <a:r>
              <a:rPr lang="uk-UA" altLang="ru-UA" sz="2400" dirty="0"/>
              <a:t>Клас Ооміцети</a:t>
            </a:r>
            <a:r>
              <a:rPr lang="en-US" altLang="ru-UA" sz="2400" dirty="0"/>
              <a:t> -Oomycetes</a:t>
            </a:r>
            <a:endParaRPr lang="uk-UA" altLang="ru-UA" sz="2400" dirty="0"/>
          </a:p>
          <a:p>
            <a:r>
              <a:rPr lang="uk-UA" altLang="ru-UA" sz="2400" dirty="0"/>
              <a:t>Відділ- </a:t>
            </a:r>
            <a:r>
              <a:rPr lang="en-US" altLang="ru-UA" sz="2400" dirty="0"/>
              <a:t>Zygomycota</a:t>
            </a:r>
          </a:p>
          <a:p>
            <a:r>
              <a:rPr lang="en-US" altLang="ru-UA" sz="2400" dirty="0"/>
              <a:t> </a:t>
            </a:r>
            <a:r>
              <a:rPr lang="uk-UA" altLang="ru-UA" sz="2400" dirty="0"/>
              <a:t>Клас Зигоміцети- </a:t>
            </a:r>
            <a:r>
              <a:rPr lang="en-US" altLang="ru-UA" sz="2400" dirty="0"/>
              <a:t>Zygomycetes </a:t>
            </a:r>
            <a:endParaRPr lang="ru-RU" altLang="ru-UA" sz="2400" dirty="0"/>
          </a:p>
        </p:txBody>
      </p:sp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7492B40-191A-FD5C-854B-239644C49A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Содержимое 2">
            <a:extLst>
              <a:ext uri="{FF2B5EF4-FFF2-40B4-BE49-F238E27FC236}">
                <a16:creationId xmlns:a16="http://schemas.microsoft.com/office/drawing/2014/main" id="{76B87075-A626-1EFB-BA1E-A285A95132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010526" y="126910"/>
            <a:ext cx="3890010" cy="6319610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uk-UA" altLang="ru-UA" sz="2600" b="1" i="1" dirty="0"/>
              <a:t>    Загальна характеристика нижчих грибів</a:t>
            </a:r>
            <a:endParaRPr lang="ru-RU" altLang="ru-UA" sz="2600" dirty="0"/>
          </a:p>
          <a:p>
            <a:pPr>
              <a:buFont typeface="Wingdings" panose="05000000000000000000" pitchFamily="2" charset="2"/>
              <a:buNone/>
            </a:pPr>
            <a:r>
              <a:rPr lang="uk-UA" altLang="ru-UA" sz="2600" i="1" dirty="0"/>
              <a:t>      1. </a:t>
            </a:r>
            <a:r>
              <a:rPr lang="uk-UA" altLang="ru-UA" sz="2600" dirty="0"/>
              <a:t>Характерною рисою нижчих грибів є те, що вони мають одноклітинні і гіфи грибниці. Вони мають невеликі розміри і їх зазвичай не видно і неозброєним оком. Але коли настає пора розмножуватися, то ці гриби утворюють спорангії зі спорами, які добре помітні. Наприклад, у фітофтори, їх можна побачити під ураженим листком. А у мукора на білій "шапці", який утворює гриб на поверхні хліба, з'являються чорні цятки, які також є спорангіями зі спорами</a:t>
            </a:r>
            <a:endParaRPr lang="ru-RU" altLang="ru-UA" sz="2600" dirty="0"/>
          </a:p>
          <a:p>
            <a:endParaRPr lang="ru-RU" altLang="ru-UA" sz="1400" dirty="0"/>
          </a:p>
        </p:txBody>
      </p:sp>
      <p:pic>
        <p:nvPicPr>
          <p:cNvPr id="61443" name="Рисунок 7" descr="natek_7_7.jpg">
            <a:extLst>
              <a:ext uri="{FF2B5EF4-FFF2-40B4-BE49-F238E27FC236}">
                <a16:creationId xmlns:a16="http://schemas.microsoft.com/office/drawing/2014/main" id="{DEF1081A-70DF-ECEE-F84D-E8181037D5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" y="981166"/>
            <a:ext cx="2922791" cy="2191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natek_8_7.jpg">
            <a:extLst>
              <a:ext uri="{FF2B5EF4-FFF2-40B4-BE49-F238E27FC236}">
                <a16:creationId xmlns:a16="http://schemas.microsoft.com/office/drawing/2014/main" id="{89262BBB-2DC7-E813-AF5F-48F7E4C51C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4" y="3352558"/>
            <a:ext cx="2922791" cy="21925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 descr="p02_2.jpg">
            <a:extLst>
              <a:ext uri="{FF2B5EF4-FFF2-40B4-BE49-F238E27FC236}">
                <a16:creationId xmlns:a16="http://schemas.microsoft.com/office/drawing/2014/main" id="{F8E86FFB-543F-5E2E-FB4C-B3486F58D8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7497" y="37272"/>
            <a:ext cx="2122488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 descr="04_10_2_4.jpg">
            <a:extLst>
              <a:ext uri="{FF2B5EF4-FFF2-40B4-BE49-F238E27FC236}">
                <a16:creationId xmlns:a16="http://schemas.microsoft.com/office/drawing/2014/main" id="{069EEEA7-2BF3-DA61-EC88-C996903ADB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49" y="79466"/>
            <a:ext cx="2540000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 descr="2-tablitsa_06.jpg">
            <a:extLst>
              <a:ext uri="{FF2B5EF4-FFF2-40B4-BE49-F238E27FC236}">
                <a16:creationId xmlns:a16="http://schemas.microsoft.com/office/drawing/2014/main" id="{8876A115-EEDF-7EF9-4557-E78B4DA747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69" y="2020729"/>
            <a:ext cx="3259138" cy="3744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6" name="Рисунок 10" descr="21-3.jpg">
            <a:extLst>
              <a:ext uri="{FF2B5EF4-FFF2-40B4-BE49-F238E27FC236}">
                <a16:creationId xmlns:a16="http://schemas.microsoft.com/office/drawing/2014/main" id="{8F6A0305-FC7B-0F19-1D90-C1633E891AB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3249" y="5082766"/>
            <a:ext cx="2121634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FE54F656-4856-0D89-B20D-0CE0A33DE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Содержимое 2">
            <a:extLst>
              <a:ext uri="{FF2B5EF4-FFF2-40B4-BE49-F238E27FC236}">
                <a16:creationId xmlns:a16="http://schemas.microsoft.com/office/drawing/2014/main" id="{5CC9F066-91A2-7D5B-2366-4F797C8F2EC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739062" y="500062"/>
            <a:ext cx="4102417" cy="60378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altLang="ru-UA" sz="2400" dirty="0"/>
              <a:t>До нижчих грибів належить також велика кількість грибів-паразитів. Гак, </a:t>
            </a:r>
            <a:r>
              <a:rPr lang="uk-UA" altLang="ru-UA" sz="2400" dirty="0" err="1"/>
              <a:t>ольпідіум</a:t>
            </a:r>
            <a:r>
              <a:rPr lang="uk-UA" altLang="ru-UA" sz="2400" dirty="0"/>
              <a:t> викликає "чорну ніжку" у розсади капусти, </a:t>
            </a:r>
            <a:r>
              <a:rPr lang="uk-UA" altLang="ru-UA" sz="2400" dirty="0" err="1"/>
              <a:t>синтрихіум</a:t>
            </a:r>
            <a:r>
              <a:rPr lang="uk-UA" altLang="ru-UA" sz="2400" dirty="0"/>
              <a:t> і збудником раку картоплі, </a:t>
            </a:r>
            <a:r>
              <a:rPr lang="uk-UA" altLang="ru-UA" sz="2400" dirty="0" err="1"/>
              <a:t>плазмопара</a:t>
            </a:r>
            <a:r>
              <a:rPr lang="uk-UA" altLang="ru-UA" sz="2400" dirty="0"/>
              <a:t> спричиняє мільдью — хворобу винограду. Широко відомі й цвілеві" гриби, наприклад, мукор, що псує харчові продукти.</a:t>
            </a:r>
            <a:endParaRPr lang="ru-RU" altLang="ru-UA" sz="2400" dirty="0"/>
          </a:p>
          <a:p>
            <a:endParaRPr lang="ru-RU" altLang="ru-UA" dirty="0"/>
          </a:p>
        </p:txBody>
      </p:sp>
      <p:pic>
        <p:nvPicPr>
          <p:cNvPr id="62467" name="Рисунок 3" descr="2-tablitsa_05.jpg">
            <a:extLst>
              <a:ext uri="{FF2B5EF4-FFF2-40B4-BE49-F238E27FC236}">
                <a16:creationId xmlns:a16="http://schemas.microsoft.com/office/drawing/2014/main" id="{8E0832AE-8878-A193-EB88-32867508D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504" y="201612"/>
            <a:ext cx="5357812" cy="645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10CC7732-4A84-CBFB-3662-E2CE0AF15C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41" name="Rectangle 13">
            <a:extLst>
              <a:ext uri="{FF2B5EF4-FFF2-40B4-BE49-F238E27FC236}">
                <a16:creationId xmlns:a16="http://schemas.microsoft.com/office/drawing/2014/main" id="{2AC57536-C26F-4540-9F31-AFAA7B72D588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164917" y="467110"/>
            <a:ext cx="5027083" cy="3724275"/>
          </a:xfrm>
        </p:spPr>
        <p:txBody>
          <a:bodyPr/>
          <a:lstStyle/>
          <a:p>
            <a:r>
              <a:rPr lang="ru-RU" altLang="ru-UA" sz="2400" dirty="0"/>
              <a:t>Царство :</a:t>
            </a:r>
            <a:r>
              <a:rPr lang="ru-RU" altLang="ru-UA" sz="2400" dirty="0" err="1">
                <a:hlinkClick r:id="rId2" tooltip="Fungi"/>
              </a:rPr>
              <a:t>Fungi</a:t>
            </a:r>
            <a:br>
              <a:rPr lang="ru-RU" altLang="ru-UA" sz="2400" dirty="0"/>
            </a:br>
            <a:r>
              <a:rPr lang="uk-UA" altLang="ru-UA" sz="2000" dirty="0"/>
              <a:t>В</a:t>
            </a:r>
            <a:r>
              <a:rPr lang="ru-RU" altLang="ru-UA" sz="2000" dirty="0" err="1"/>
              <a:t>ідділ</a:t>
            </a:r>
            <a:r>
              <a:rPr lang="ru-RU" altLang="ru-UA" sz="2000" dirty="0"/>
              <a:t> :</a:t>
            </a:r>
            <a:r>
              <a:rPr lang="ru-RU" altLang="ru-UA" sz="2000" b="1" dirty="0" err="1">
                <a:hlinkClick r:id="rId3" tooltip="Chytridiomycota"/>
              </a:rPr>
              <a:t>Chytridiomycota</a:t>
            </a:r>
            <a:br>
              <a:rPr lang="ru-RU" altLang="ru-UA" sz="2000" dirty="0"/>
            </a:br>
            <a:r>
              <a:rPr lang="ru-RU" altLang="ru-UA" sz="2000" dirty="0" err="1"/>
              <a:t>Клас:</a:t>
            </a:r>
            <a:r>
              <a:rPr lang="ru-RU" altLang="ru-UA" sz="2000" b="1" dirty="0" err="1"/>
              <a:t>Chytridiomycetеs</a:t>
            </a:r>
            <a:br>
              <a:rPr lang="ru-RU" altLang="ru-UA" sz="2000" dirty="0"/>
            </a:br>
            <a:r>
              <a:rPr lang="ru-RU" altLang="ru-UA" sz="2000" dirty="0" err="1"/>
              <a:t>Порядок:</a:t>
            </a:r>
            <a:r>
              <a:rPr lang="ru-RU" altLang="ru-UA" sz="2000" b="1" dirty="0" err="1">
                <a:hlinkClick r:id="rId4" tooltip="Chytridiales"/>
              </a:rPr>
              <a:t>Chytridiales</a:t>
            </a:r>
            <a:endParaRPr lang="en-US" altLang="ru-UA" sz="2000" b="1" dirty="0"/>
          </a:p>
          <a:p>
            <a:r>
              <a:rPr lang="en-US" altLang="ru-UA" sz="2000" i="1" dirty="0" err="1"/>
              <a:t>Synchitrium</a:t>
            </a:r>
            <a:r>
              <a:rPr lang="en-US" altLang="ru-UA" sz="2000" i="1" dirty="0"/>
              <a:t> </a:t>
            </a:r>
            <a:r>
              <a:rPr lang="en-US" altLang="ru-UA" sz="2000" i="1" dirty="0" err="1"/>
              <a:t>enlobioticum</a:t>
            </a:r>
            <a:endParaRPr lang="en-US" altLang="ru-UA" sz="2000" i="1" dirty="0"/>
          </a:p>
          <a:p>
            <a:r>
              <a:rPr lang="en-US" altLang="ru-UA" sz="2000" i="1" dirty="0" err="1"/>
              <a:t>Olpidium</a:t>
            </a:r>
            <a:r>
              <a:rPr lang="en-US" altLang="ru-UA" sz="2000" i="1" dirty="0"/>
              <a:t> </a:t>
            </a:r>
            <a:r>
              <a:rPr lang="en-US" altLang="ru-UA" sz="2000" i="1" dirty="0" err="1"/>
              <a:t>brassicae</a:t>
            </a:r>
            <a:br>
              <a:rPr lang="ru-RU" altLang="ru-UA" sz="2000" dirty="0"/>
            </a:br>
            <a:r>
              <a:rPr lang="en-US" altLang="ru-UA" sz="2000" dirty="0"/>
              <a:t> </a:t>
            </a:r>
            <a:r>
              <a:rPr lang="ru-RU" altLang="ru-UA" dirty="0"/>
              <a:t>Порядок:</a:t>
            </a:r>
            <a:r>
              <a:rPr lang="en-US" altLang="ru-UA" b="1" u="sng" dirty="0" err="1"/>
              <a:t>Monoblepharidiales</a:t>
            </a:r>
            <a:endParaRPr lang="ru-RU" altLang="ru-UA" b="1" u="sng" dirty="0"/>
          </a:p>
        </p:txBody>
      </p:sp>
      <p:pic>
        <p:nvPicPr>
          <p:cNvPr id="22532" name="Picture 4">
            <a:extLst>
              <a:ext uri="{FF2B5EF4-FFF2-40B4-BE49-F238E27FC236}">
                <a16:creationId xmlns:a16="http://schemas.microsoft.com/office/drawing/2014/main" id="{899B09E8-CDE6-B1D9-7F10-2826A7F1C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8561" y="133115"/>
            <a:ext cx="5027083" cy="642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6D34C729-8A42-CB30-7B34-1215FF4E6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AutoShape 4">
            <a:extLst>
              <a:ext uri="{FF2B5EF4-FFF2-40B4-BE49-F238E27FC236}">
                <a16:creationId xmlns:a16="http://schemas.microsoft.com/office/drawing/2014/main" id="{ED35582E-E1BC-FC39-053F-41E5E8B3A737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>
          <a:xfrm>
            <a:off x="2874010" y="0"/>
            <a:ext cx="6390640" cy="1143000"/>
          </a:xfrm>
        </p:spPr>
        <p:txBody>
          <a:bodyPr/>
          <a:lstStyle/>
          <a:p>
            <a:r>
              <a:rPr lang="en-US" altLang="ru-UA" dirty="0" err="1"/>
              <a:t>Synchitrium</a:t>
            </a:r>
            <a:r>
              <a:rPr lang="en-US" altLang="ru-UA" dirty="0"/>
              <a:t> </a:t>
            </a:r>
            <a:r>
              <a:rPr lang="en-US" altLang="ru-UA" dirty="0" err="1"/>
              <a:t>endobioticum</a:t>
            </a:r>
            <a:r>
              <a:rPr lang="en-US" altLang="ru-UA" dirty="0"/>
              <a:t> </a:t>
            </a:r>
            <a:endParaRPr lang="ru-RU" altLang="ru-UA" dirty="0"/>
          </a:p>
        </p:txBody>
      </p:sp>
      <p:pic>
        <p:nvPicPr>
          <p:cNvPr id="55305" name="Picture 9">
            <a:extLst>
              <a:ext uri="{FF2B5EF4-FFF2-40B4-BE49-F238E27FC236}">
                <a16:creationId xmlns:a16="http://schemas.microsoft.com/office/drawing/2014/main" id="{7685115D-D218-EC3A-813A-5033DF96C78B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930084" y="1154430"/>
            <a:ext cx="3067606" cy="4599744"/>
          </a:xfrm>
        </p:spPr>
      </p:pic>
      <p:pic>
        <p:nvPicPr>
          <p:cNvPr id="55306" name="Picture 10">
            <a:extLst>
              <a:ext uri="{FF2B5EF4-FFF2-40B4-BE49-F238E27FC236}">
                <a16:creationId xmlns:a16="http://schemas.microsoft.com/office/drawing/2014/main" id="{C409B126-99A2-C651-6A17-C726FDAA1F79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60508" y="1257300"/>
            <a:ext cx="4759232" cy="3262721"/>
          </a:xfrm>
        </p:spPr>
      </p:pic>
      <p:pic>
        <p:nvPicPr>
          <p:cNvPr id="55307" name="Picture 11">
            <a:extLst>
              <a:ext uri="{FF2B5EF4-FFF2-40B4-BE49-F238E27FC236}">
                <a16:creationId xmlns:a16="http://schemas.microsoft.com/office/drawing/2014/main" id="{DAD018A2-9666-2ECF-53CF-5047F4795A9C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10" y="1154430"/>
            <a:ext cx="3652477" cy="2459038"/>
          </a:xfrm>
        </p:spPr>
      </p:pic>
      <p:pic>
        <p:nvPicPr>
          <p:cNvPr id="55308" name="Picture 12">
            <a:extLst>
              <a:ext uri="{FF2B5EF4-FFF2-40B4-BE49-F238E27FC236}">
                <a16:creationId xmlns:a16="http://schemas.microsoft.com/office/drawing/2014/main" id="{ACB432BD-E0D6-E193-755F-E51BAC514823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309" y="3833677"/>
            <a:ext cx="3678645" cy="2782150"/>
          </a:xfrm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80314052-DE25-5064-CD67-C455D39284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55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53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53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53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5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  <p:bldP spid="55300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AutoShape 4">
            <a:extLst>
              <a:ext uri="{FF2B5EF4-FFF2-40B4-BE49-F238E27FC236}">
                <a16:creationId xmlns:a16="http://schemas.microsoft.com/office/drawing/2014/main" id="{D190388B-86B1-B3C9-80F9-9600143B3ED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99703" y="316419"/>
            <a:ext cx="5028384" cy="889592"/>
          </a:xfrm>
        </p:spPr>
        <p:txBody>
          <a:bodyPr/>
          <a:lstStyle/>
          <a:p>
            <a:r>
              <a:rPr lang="en-US" altLang="ru-UA" dirty="0" err="1"/>
              <a:t>Olpidium</a:t>
            </a:r>
            <a:r>
              <a:rPr lang="en-US" altLang="ru-UA" dirty="0"/>
              <a:t> brassica</a:t>
            </a:r>
            <a:endParaRPr lang="ru-RU" altLang="ru-UA" dirty="0"/>
          </a:p>
        </p:txBody>
      </p:sp>
      <p:pic>
        <p:nvPicPr>
          <p:cNvPr id="81927" name="Picture 7">
            <a:extLst>
              <a:ext uri="{FF2B5EF4-FFF2-40B4-BE49-F238E27FC236}">
                <a16:creationId xmlns:a16="http://schemas.microsoft.com/office/drawing/2014/main" id="{10E3CD5E-7391-561A-D11C-91AE74F6E09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2161" y="1477801"/>
            <a:ext cx="5323839" cy="448294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28" name="Picture 8">
            <a:extLst>
              <a:ext uri="{FF2B5EF4-FFF2-40B4-BE49-F238E27FC236}">
                <a16:creationId xmlns:a16="http://schemas.microsoft.com/office/drawing/2014/main" id="{A06358D5-9498-DCDD-24FE-40BB95DA9AC1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00034" y="283805"/>
            <a:ext cx="3689986" cy="599930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26BFF819-51D4-3EE8-EA50-073AFFDAB9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AutoShape 2">
            <a:extLst>
              <a:ext uri="{FF2B5EF4-FFF2-40B4-BE49-F238E27FC236}">
                <a16:creationId xmlns:a16="http://schemas.microsoft.com/office/drawing/2014/main" id="{A473E9F9-4716-F757-C41D-F23E33510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UA"/>
              <a:t> </a:t>
            </a:r>
            <a:r>
              <a:rPr lang="uk-UA" altLang="ru-UA"/>
              <a:t>КЛАС ООМІЦЕТИ – </a:t>
            </a:r>
            <a:r>
              <a:rPr lang="en-US" altLang="ru-UA"/>
              <a:t>Oomycetes</a:t>
            </a:r>
            <a:endParaRPr lang="ru-RU" altLang="ru-UA"/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EB6F464B-4A0D-BBC9-A349-881B6687434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altLang="ru-UA" sz="2400"/>
              <a:t>Характеризується такими ознаками:</a:t>
            </a:r>
          </a:p>
          <a:p>
            <a:pPr>
              <a:lnSpc>
                <a:spcPct val="90000"/>
              </a:lnSpc>
            </a:pPr>
            <a:r>
              <a:rPr lang="uk-UA" altLang="ru-UA" sz="2400"/>
              <a:t>Міцелій добре розвинутий, одноклітинний, не септований.</a:t>
            </a:r>
          </a:p>
          <a:p>
            <a:pPr>
              <a:lnSpc>
                <a:spcPct val="90000"/>
              </a:lnSpc>
            </a:pPr>
            <a:r>
              <a:rPr lang="uk-UA" altLang="ru-UA" sz="2400"/>
              <a:t>Статевий процес оогамний, звідки і назва класу.</a:t>
            </a:r>
          </a:p>
          <a:p>
            <a:pPr>
              <a:lnSpc>
                <a:spcPct val="90000"/>
              </a:lnSpc>
            </a:pPr>
            <a:r>
              <a:rPr lang="uk-UA" altLang="ru-UA" sz="2400"/>
              <a:t>Зооспори з двома джгутиками пірчастим і гладеньким.</a:t>
            </a:r>
          </a:p>
          <a:p>
            <a:pPr>
              <a:lnSpc>
                <a:spcPct val="90000"/>
              </a:lnSpc>
            </a:pPr>
            <a:r>
              <a:rPr lang="uk-UA" altLang="ru-UA" sz="2400"/>
              <a:t>Паразити і сапрофіти.</a:t>
            </a:r>
          </a:p>
          <a:p>
            <a:pPr>
              <a:lnSpc>
                <a:spcPct val="90000"/>
              </a:lnSpc>
            </a:pPr>
            <a:r>
              <a:rPr lang="uk-UA" altLang="ru-UA" sz="2400"/>
              <a:t>В клітинній оболонці відсутній хітин.</a:t>
            </a:r>
          </a:p>
          <a:p>
            <a:pPr>
              <a:lnSpc>
                <a:spcPct val="90000"/>
              </a:lnSpc>
            </a:pPr>
            <a:r>
              <a:rPr lang="uk-UA" altLang="ru-UA" sz="2400"/>
              <a:t>Вміст антеридію диференційований на гамети. </a:t>
            </a:r>
            <a:endParaRPr lang="ru-RU" altLang="ru-UA" sz="2400"/>
          </a:p>
        </p:txBody>
      </p:sp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384F5077-5935-35AB-9AD0-C025AEF0B5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AutoShape 2">
            <a:extLst>
              <a:ext uri="{FF2B5EF4-FFF2-40B4-BE49-F238E27FC236}">
                <a16:creationId xmlns:a16="http://schemas.microsoft.com/office/drawing/2014/main" id="{1500C337-76CE-655F-428B-55DD06299024}"/>
              </a:ext>
            </a:extLst>
          </p:cNvPr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r>
              <a:rPr lang="uk-UA" altLang="ru-UA" sz="3200"/>
              <a:t>ПОРЯОК САПРОЛЕГНІЄВІ – </a:t>
            </a:r>
            <a:r>
              <a:rPr lang="en-US" altLang="ru-UA" sz="3200"/>
              <a:t>Saprolegniales</a:t>
            </a:r>
            <a:endParaRPr lang="ru-RU" altLang="ru-UA" sz="3200"/>
          </a:p>
        </p:txBody>
      </p:sp>
      <p:pic>
        <p:nvPicPr>
          <p:cNvPr id="67592" name="Picture 8">
            <a:extLst>
              <a:ext uri="{FF2B5EF4-FFF2-40B4-BE49-F238E27FC236}">
                <a16:creationId xmlns:a16="http://schemas.microsoft.com/office/drawing/2014/main" id="{8FBABC06-A5DD-B29D-14BB-7EF129EE33DF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65444" y="1985223"/>
            <a:ext cx="6299000" cy="3063717"/>
          </a:xfrm>
        </p:spPr>
      </p:pic>
      <p:pic>
        <p:nvPicPr>
          <p:cNvPr id="67593" name="Picture 9">
            <a:extLst>
              <a:ext uri="{FF2B5EF4-FFF2-40B4-BE49-F238E27FC236}">
                <a16:creationId xmlns:a16="http://schemas.microsoft.com/office/drawing/2014/main" id="{0A259686-1FF9-9F8B-BBFC-6696995E2217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2224" y="1985223"/>
            <a:ext cx="3690936" cy="2887555"/>
          </a:xfrm>
        </p:spPr>
      </p:pic>
      <p:pic>
        <p:nvPicPr>
          <p:cNvPr id="67598" name="Picture 14">
            <a:extLst>
              <a:ext uri="{FF2B5EF4-FFF2-40B4-BE49-F238E27FC236}">
                <a16:creationId xmlns:a16="http://schemas.microsoft.com/office/drawing/2014/main" id="{35204E67-5143-9B4F-0B46-7D8E37BFEC30}"/>
              </a:ext>
            </a:extLst>
          </p:cNvPr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4664" y="4953001"/>
            <a:ext cx="1320800" cy="1651000"/>
          </a:xfrm>
          <a:ln/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F63FFB0-88EC-0BE1-AB09-2D681ED7245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7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7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75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6" grpId="0"/>
      <p:bldP spid="6758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AutoShape 2">
            <a:extLst>
              <a:ext uri="{FF2B5EF4-FFF2-40B4-BE49-F238E27FC236}">
                <a16:creationId xmlns:a16="http://schemas.microsoft.com/office/drawing/2014/main" id="{DB62713C-1972-F5F6-4E88-68E76FB0C1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248400" y="228600"/>
            <a:ext cx="4038600" cy="1143000"/>
          </a:xfrm>
        </p:spPr>
        <p:txBody>
          <a:bodyPr/>
          <a:lstStyle/>
          <a:p>
            <a:pPr algn="ctr"/>
            <a:r>
              <a:rPr lang="uk-UA" altLang="ru-UA" sz="1600"/>
              <a:t>ПОРЯДОК ПЕРОНОСПОРОВІ-</a:t>
            </a:r>
            <a:r>
              <a:rPr lang="en-US" altLang="ru-UA" sz="2000" b="0"/>
              <a:t>Peronosporales</a:t>
            </a:r>
            <a:br>
              <a:rPr lang="en-US" altLang="ru-UA" sz="2000" b="0"/>
            </a:br>
            <a:r>
              <a:rPr lang="en-US" altLang="ru-UA" sz="2000" b="0"/>
              <a:t>Phitophthora</a:t>
            </a:r>
            <a:br>
              <a:rPr lang="en-US" altLang="ru-UA" sz="2000" b="0"/>
            </a:br>
            <a:r>
              <a:rPr lang="en-US" altLang="ru-UA" sz="2000" b="0"/>
              <a:t>P</a:t>
            </a:r>
            <a:r>
              <a:rPr lang="uk-UA" altLang="ru-UA" sz="2000" b="0"/>
              <a:t>. </a:t>
            </a:r>
            <a:r>
              <a:rPr lang="en-US" altLang="ru-UA" sz="2000" b="0"/>
              <a:t>Infestans</a:t>
            </a:r>
            <a:r>
              <a:rPr lang="ru-RU" altLang="ru-UA" sz="3200"/>
              <a:t> 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35F91AE2-AC0B-70F0-646F-FA4FB54F3440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6172200" y="2636838"/>
            <a:ext cx="4267200" cy="3992562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ru-UA" sz="2400"/>
              <a:t>   </a:t>
            </a:r>
            <a:r>
              <a:rPr lang="uk-UA" altLang="ru-UA" sz="2400"/>
              <a:t>Міцелій паразита поширюється по міжклітинниках в паренхімі листка, поїдає органічні речовини, викликаючи побуріння та загибель листків.  На міцелії утворюються спорангієносці, які висовуються через продихи. </a:t>
            </a:r>
            <a:endParaRPr lang="ru-RU" altLang="ru-UA" sz="2400"/>
          </a:p>
        </p:txBody>
      </p:sp>
      <p:pic>
        <p:nvPicPr>
          <p:cNvPr id="69636" name="Picture 4">
            <a:extLst>
              <a:ext uri="{FF2B5EF4-FFF2-40B4-BE49-F238E27FC236}">
                <a16:creationId xmlns:a16="http://schemas.microsoft.com/office/drawing/2014/main" id="{20A2B8B4-2AD2-8A52-F19C-E1DAD67E050E}"/>
              </a:ext>
            </a:extLst>
          </p:cNvPr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23189" y="114300"/>
            <a:ext cx="4392613" cy="6629400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10DC5B8-4D75-3349-D5ED-BD63800469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4" grpId="0" autoUpdateAnimBg="0"/>
      <p:bldP spid="6963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>
            <a:extLst>
              <a:ext uri="{FF2B5EF4-FFF2-40B4-BE49-F238E27FC236}">
                <a16:creationId xmlns:a16="http://schemas.microsoft.com/office/drawing/2014/main" id="{C1F548C0-7389-D72E-EFB6-A3C4D8FF961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81250" y="214313"/>
            <a:ext cx="8072438" cy="3357562"/>
          </a:xfrm>
        </p:spPr>
        <p:txBody>
          <a:bodyPr/>
          <a:lstStyle/>
          <a:p>
            <a:r>
              <a:rPr lang="uk-UA" altLang="ru-UA" sz="1600"/>
              <a:t>У 1845 році весь урожай картоплі в Ірландії пропав через захворювання на фітофтороз. Вся картопля погнила. Цей факт і деякі політичні фактори призвели до того, що в країні почався голод і багато людей померли, а частина сімей емігрували до Північної Америки. Цікаво, що фітофтора — нижчий гриб, який спричиняє фітофтороз, походить з американського континенту, був випадково завезений у Європу. Оскільки це вид не місцевий, він не має природних ворогів і легко, без перешкод дуже швидко розмножується і розповсюджується. В результаті щороку величезна кількість урожаю картоплі та помідорів потерпає від фітофторозу.</a:t>
            </a:r>
            <a:r>
              <a:rPr lang="en-US" altLang="ru-UA" sz="1600"/>
              <a:t> </a:t>
            </a:r>
            <a:endParaRPr lang="ru-RU" altLang="ru-UA" sz="1600"/>
          </a:p>
        </p:txBody>
      </p:sp>
      <p:pic>
        <p:nvPicPr>
          <p:cNvPr id="4" name="Рисунок 3" descr="800px-Phytophtora_infestans-effects.jpg">
            <a:extLst>
              <a:ext uri="{FF2B5EF4-FFF2-40B4-BE49-F238E27FC236}">
                <a16:creationId xmlns:a16="http://schemas.microsoft.com/office/drawing/2014/main" id="{0866BC70-D40E-4AA5-DCDA-F0449D3051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7476" y="2922973"/>
            <a:ext cx="4405312" cy="337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800px-Famine_sculpture_in_front_of_the_International_Financial_Services_Centre_Dublin_2006_Kaihsu_Tai.jpg">
            <a:extLst>
              <a:ext uri="{FF2B5EF4-FFF2-40B4-BE49-F238E27FC236}">
                <a16:creationId xmlns:a16="http://schemas.microsoft.com/office/drawing/2014/main" id="{0FA17FB2-0BAF-54C0-AAF6-12A35C3B53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78" y="2922973"/>
            <a:ext cx="5429250" cy="335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AE35573-F241-46E3-3C8E-EB7FAAD46F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>
            <a:extLst>
              <a:ext uri="{FF2B5EF4-FFF2-40B4-BE49-F238E27FC236}">
                <a16:creationId xmlns:a16="http://schemas.microsoft.com/office/drawing/2014/main" id="{6E402762-0CE7-8A71-7A05-74D5921975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81251" y="0"/>
            <a:ext cx="8385175" cy="762000"/>
          </a:xfrm>
        </p:spPr>
        <p:txBody>
          <a:bodyPr/>
          <a:lstStyle/>
          <a:p>
            <a:r>
              <a:rPr lang="ru-RU" altLang="ru-UA" dirty="0"/>
              <a:t>Царство </a:t>
            </a:r>
            <a:r>
              <a:rPr lang="ru-RU" altLang="ru-UA" dirty="0" err="1"/>
              <a:t>Гриби</a:t>
            </a:r>
            <a:endParaRPr lang="ru-RU" altLang="ru-UA" dirty="0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685AA6A8-D62C-BACB-203D-C4CB50A2DB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5658"/>
            <a:ext cx="8007350" cy="1371600"/>
          </a:xfrm>
        </p:spPr>
        <p:txBody>
          <a:bodyPr/>
          <a:lstStyle/>
          <a:p>
            <a:r>
              <a:rPr lang="ru-RU" altLang="ru-UA" dirty="0" err="1"/>
              <a:t>Нараховує</a:t>
            </a:r>
            <a:r>
              <a:rPr lang="ru-RU" altLang="ru-UA" dirty="0"/>
              <a:t>  100 000 видов.</a:t>
            </a:r>
          </a:p>
          <a:p>
            <a:r>
              <a:rPr lang="ru-RU" altLang="ru-UA" dirty="0" err="1"/>
              <a:t>Грибна</a:t>
            </a:r>
            <a:r>
              <a:rPr lang="ru-RU" altLang="ru-UA" dirty="0"/>
              <a:t> </a:t>
            </a:r>
            <a:r>
              <a:rPr lang="ru-RU" altLang="ru-UA" dirty="0" err="1"/>
              <a:t>клітина</a:t>
            </a:r>
            <a:r>
              <a:rPr lang="ru-RU" altLang="ru-UA" dirty="0"/>
              <a:t> </a:t>
            </a:r>
            <a:r>
              <a:rPr lang="ru-RU" altLang="ru-UA" dirty="0" err="1"/>
              <a:t>має</a:t>
            </a:r>
            <a:r>
              <a:rPr lang="ru-RU" altLang="ru-UA" dirty="0"/>
              <a:t>  ядро </a:t>
            </a:r>
          </a:p>
        </p:txBody>
      </p:sp>
      <p:pic>
        <p:nvPicPr>
          <p:cNvPr id="12293" name="Picture 5">
            <a:extLst>
              <a:ext uri="{FF2B5EF4-FFF2-40B4-BE49-F238E27FC236}">
                <a16:creationId xmlns:a16="http://schemas.microsoft.com/office/drawing/2014/main" id="{5E716744-78F2-BFCC-2618-CBEFE4ED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165" y="1441134"/>
            <a:ext cx="6088063" cy="431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0156C08-B3EA-E54B-8814-64EDF1C4ED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AutoShape 2">
            <a:extLst>
              <a:ext uri="{FF2B5EF4-FFF2-40B4-BE49-F238E27FC236}">
                <a16:creationId xmlns:a16="http://schemas.microsoft.com/office/drawing/2014/main" id="{83F6874D-725C-852B-C024-74D1DDF5E4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/>
              <a:t> ПОРЯДОК</a:t>
            </a:r>
            <a:r>
              <a:rPr lang="en-US" altLang="ru-UA"/>
              <a:t> Peronosporales</a:t>
            </a:r>
            <a:endParaRPr lang="ru-RU" altLang="ru-UA"/>
          </a:p>
        </p:txBody>
      </p:sp>
      <p:pic>
        <p:nvPicPr>
          <p:cNvPr id="75784" name="Picture 8">
            <a:extLst>
              <a:ext uri="{FF2B5EF4-FFF2-40B4-BE49-F238E27FC236}">
                <a16:creationId xmlns:a16="http://schemas.microsoft.com/office/drawing/2014/main" id="{05859E1D-D641-638E-16BA-12B28E4E1178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5589" y="1905000"/>
            <a:ext cx="4098601" cy="2828373"/>
          </a:xfrm>
        </p:spPr>
      </p:pic>
      <p:pic>
        <p:nvPicPr>
          <p:cNvPr id="75783" name="Picture 7">
            <a:extLst>
              <a:ext uri="{FF2B5EF4-FFF2-40B4-BE49-F238E27FC236}">
                <a16:creationId xmlns:a16="http://schemas.microsoft.com/office/drawing/2014/main" id="{3B0EED64-96D5-8685-57FA-F07CE2DACF51}"/>
              </a:ext>
            </a:extLst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65975" y="123678"/>
            <a:ext cx="4525282" cy="4024460"/>
          </a:xfrm>
        </p:spPr>
      </p:pic>
      <p:pic>
        <p:nvPicPr>
          <p:cNvPr id="75786" name="Picture 10">
            <a:extLst>
              <a:ext uri="{FF2B5EF4-FFF2-40B4-BE49-F238E27FC236}">
                <a16:creationId xmlns:a16="http://schemas.microsoft.com/office/drawing/2014/main" id="{4BF9346E-A4BE-E80C-3F64-65639A5A1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669" y="1930776"/>
            <a:ext cx="2407073" cy="2996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788" name="Picture 12">
            <a:extLst>
              <a:ext uri="{FF2B5EF4-FFF2-40B4-BE49-F238E27FC236}">
                <a16:creationId xmlns:a16="http://schemas.microsoft.com/office/drawing/2014/main" id="{6BBD4BDF-4763-166E-3A99-EAD11D67B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7486" y="4281554"/>
            <a:ext cx="3375314" cy="2323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DEFEF44B-29BD-BF40-703C-FE24F48F7E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7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57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57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2" name="AutoShape 4">
            <a:extLst>
              <a:ext uri="{FF2B5EF4-FFF2-40B4-BE49-F238E27FC236}">
                <a16:creationId xmlns:a16="http://schemas.microsoft.com/office/drawing/2014/main" id="{C5716A86-C032-2653-3542-A2D82EFDDD6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sz="3200"/>
              <a:t>Відділ            </a:t>
            </a:r>
            <a:r>
              <a:rPr lang="en-US" altLang="ru-UA" sz="3200"/>
              <a:t>Zygomycota</a:t>
            </a:r>
            <a:endParaRPr lang="ru-RU" altLang="ru-UA" sz="3200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DB4C7753-E9EF-8A2E-EB99-9152000D631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altLang="ru-UA" sz="2000" b="1"/>
              <a:t>Клас      </a:t>
            </a:r>
            <a:r>
              <a:rPr lang="uk-UA" altLang="ru-UA" sz="2000"/>
              <a:t>         Зигоміцети                           </a:t>
            </a:r>
            <a:r>
              <a:rPr lang="en-US" altLang="ru-UA" sz="2000"/>
              <a:t>Zygomycetes</a:t>
            </a:r>
            <a:r>
              <a:rPr lang="uk-UA" altLang="ru-UA" sz="2000"/>
              <a:t>                                       </a:t>
            </a:r>
          </a:p>
          <a:p>
            <a:pPr>
              <a:lnSpc>
                <a:spcPct val="90000"/>
              </a:lnSpc>
            </a:pPr>
            <a:r>
              <a:rPr lang="uk-UA" altLang="ru-UA" sz="2000"/>
              <a:t>Порядок         Мукорові                               </a:t>
            </a:r>
            <a:r>
              <a:rPr lang="en-US" altLang="ru-UA" sz="2000"/>
              <a:t>Mucorales</a:t>
            </a:r>
            <a:endParaRPr lang="uk-UA" altLang="ru-UA" sz="2000"/>
          </a:p>
          <a:p>
            <a:pPr>
              <a:lnSpc>
                <a:spcPct val="90000"/>
              </a:lnSpc>
            </a:pPr>
            <a:r>
              <a:rPr lang="uk-UA" altLang="ru-UA" sz="2000"/>
              <a:t>                       Мукор головчастий              </a:t>
            </a:r>
            <a:r>
              <a:rPr lang="en-US" altLang="ru-UA" sz="2000"/>
              <a:t>Mucor mucedo</a:t>
            </a:r>
            <a:endParaRPr lang="uk-UA" altLang="ru-UA" sz="2000"/>
          </a:p>
          <a:p>
            <a:pPr>
              <a:lnSpc>
                <a:spcPct val="90000"/>
              </a:lnSpc>
            </a:pPr>
            <a:endParaRPr lang="en-US" altLang="ru-UA" sz="2000"/>
          </a:p>
          <a:p>
            <a:pPr>
              <a:lnSpc>
                <a:spcPct val="90000"/>
              </a:lnSpc>
            </a:pPr>
            <a:r>
              <a:rPr lang="uk-UA" altLang="ru-UA" sz="2000"/>
              <a:t>Порядок          Ентомофторові </a:t>
            </a:r>
            <a:r>
              <a:rPr lang="en-US" altLang="ru-UA" sz="2000"/>
              <a:t>                 Entomophthorales</a:t>
            </a:r>
            <a:endParaRPr lang="uk-UA" altLang="ru-UA" sz="2000"/>
          </a:p>
          <a:p>
            <a:pPr>
              <a:lnSpc>
                <a:spcPct val="90000"/>
              </a:lnSpc>
            </a:pPr>
            <a:endParaRPr lang="en-US" altLang="ru-UA" sz="2000"/>
          </a:p>
          <a:p>
            <a:pPr>
              <a:lnSpc>
                <a:spcPct val="90000"/>
              </a:lnSpc>
            </a:pPr>
            <a:r>
              <a:rPr lang="en-US" altLang="ru-UA" sz="2000"/>
              <a:t>                        </a:t>
            </a:r>
            <a:r>
              <a:rPr lang="uk-UA" altLang="ru-UA" sz="2000"/>
              <a:t>Ентомофтора</a:t>
            </a:r>
            <a:r>
              <a:rPr lang="en-US" altLang="ru-UA" sz="2000"/>
              <a:t>                      Entomophthora</a:t>
            </a:r>
            <a:endParaRPr lang="ru-RU" altLang="ru-UA" sz="2000"/>
          </a:p>
        </p:txBody>
      </p:sp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0CE0B9F-6922-E186-5F63-C311BC676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7" name="AutoShape 7">
            <a:extLst>
              <a:ext uri="{FF2B5EF4-FFF2-40B4-BE49-F238E27FC236}">
                <a16:creationId xmlns:a16="http://schemas.microsoft.com/office/drawing/2014/main" id="{1C110BCE-BFC6-8008-D0A2-571A0C50BF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/>
              <a:t>Характерні риси зигоміцетів</a:t>
            </a:r>
            <a:endParaRPr lang="ru-RU" altLang="ru-UA"/>
          </a:p>
        </p:txBody>
      </p:sp>
      <p:sp>
        <p:nvSpPr>
          <p:cNvPr id="102408" name="Rectangle 8">
            <a:extLst>
              <a:ext uri="{FF2B5EF4-FFF2-40B4-BE49-F238E27FC236}">
                <a16:creationId xmlns:a16="http://schemas.microsoft.com/office/drawing/2014/main" id="{A0EC2B46-0B91-92F1-FAA5-52B03AD1AF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uk-UA" altLang="ru-UA" sz="2400"/>
              <a:t>Для зигоміцетів характерні: </a:t>
            </a:r>
          </a:p>
          <a:p>
            <a:pPr>
              <a:lnSpc>
                <a:spcPct val="90000"/>
              </a:lnSpc>
            </a:pPr>
            <a:r>
              <a:rPr lang="uk-UA" altLang="ru-UA" sz="2400"/>
              <a:t>Зигогамний статевий процес. Суть його полягає в тому, що між гіфами одного або різних міцеліїв утворюються поперечні вирости – зигофори, які відділяють на кінцях багатоядерні клітини – гаметангії, при злитті яких утворюється зигота. </a:t>
            </a:r>
          </a:p>
          <a:p>
            <a:pPr>
              <a:lnSpc>
                <a:spcPct val="90000"/>
              </a:lnSpc>
            </a:pPr>
            <a:r>
              <a:rPr lang="uk-UA" altLang="ru-UA" sz="2400"/>
              <a:t>Вміст гаметангіїв не диференційований.</a:t>
            </a:r>
          </a:p>
          <a:p>
            <a:pPr>
              <a:lnSpc>
                <a:spcPct val="90000"/>
              </a:lnSpc>
            </a:pPr>
            <a:r>
              <a:rPr lang="uk-UA" altLang="ru-UA" sz="2400"/>
              <a:t>Безстатеве розмноження спорангієспорами або конідіями.</a:t>
            </a:r>
          </a:p>
          <a:p>
            <a:pPr>
              <a:lnSpc>
                <a:spcPct val="90000"/>
              </a:lnSpc>
            </a:pPr>
            <a:r>
              <a:rPr lang="uk-UA" altLang="ru-UA" sz="2400"/>
              <a:t>В клітинній оболонці міститься хітин та хітозан.</a:t>
            </a:r>
            <a:endParaRPr lang="ru-RU" altLang="ru-UA" sz="2400"/>
          </a:p>
        </p:txBody>
      </p:sp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2ED04F5-369F-0F18-1D11-DB43155DFE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>
            <a:extLst>
              <a:ext uri="{FF2B5EF4-FFF2-40B4-BE49-F238E27FC236}">
                <a16:creationId xmlns:a16="http://schemas.microsoft.com/office/drawing/2014/main" id="{4F2F07C1-D1CF-5739-0EC5-68FEB0C107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95" y="1003969"/>
            <a:ext cx="4912147" cy="3683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3" name="Picture 3">
            <a:extLst>
              <a:ext uri="{FF2B5EF4-FFF2-40B4-BE49-F238E27FC236}">
                <a16:creationId xmlns:a16="http://schemas.microsoft.com/office/drawing/2014/main" id="{5FF8F7CA-E16A-73C6-BEF9-25284CBE67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112" y="149290"/>
            <a:ext cx="5369681" cy="6372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804" name="Picture 4">
            <a:extLst>
              <a:ext uri="{FF2B5EF4-FFF2-40B4-BE49-F238E27FC236}">
                <a16:creationId xmlns:a16="http://schemas.microsoft.com/office/drawing/2014/main" id="{159B250D-39DE-A1F5-1536-E1668566C6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131" y="4757144"/>
            <a:ext cx="3057331" cy="1944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E98AD552-795A-13C9-3944-BE193B2CCE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>
            <a:extLst>
              <a:ext uri="{FF2B5EF4-FFF2-40B4-BE49-F238E27FC236}">
                <a16:creationId xmlns:a16="http://schemas.microsoft.com/office/drawing/2014/main" id="{7595DB27-E439-8AF3-A021-C7387C63B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763" y="197643"/>
            <a:ext cx="7777162" cy="646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6100CDC-DB03-AA4A-528B-0E5D549A22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5579B48-0190-D438-DD19-40821E006788}"/>
              </a:ext>
            </a:extLst>
          </p:cNvPr>
          <p:cNvSpPr/>
          <p:nvPr/>
        </p:nvSpPr>
        <p:spPr>
          <a:xfrm>
            <a:off x="3692937" y="1614396"/>
            <a:ext cx="4806124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5000" b="1" dirty="0">
                <a:ln/>
                <a:solidFill>
                  <a:schemeClr val="accent4"/>
                </a:solidFill>
              </a:rPr>
              <a:t>Q &amp; A</a:t>
            </a:r>
            <a:endParaRPr lang="ru-RU" sz="15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28AA44E-2EA6-14DF-30DE-F88637C5473A}"/>
              </a:ext>
            </a:extLst>
          </p:cNvPr>
          <p:cNvSpPr/>
          <p:nvPr/>
        </p:nvSpPr>
        <p:spPr>
          <a:xfrm>
            <a:off x="1343672" y="4320274"/>
            <a:ext cx="95046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Готов</a:t>
            </a:r>
            <a:r>
              <a:rPr lang="uk-UA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а відповісти на запитання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28925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FB2D276-8360-D932-F8A0-B04DA76811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FB509B-01C6-DC89-EDE8-72B00C4E1F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538" y="1988000"/>
            <a:ext cx="4817745" cy="4539032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01A9FF6-842B-9B62-1B58-4D7FEC136B32}"/>
              </a:ext>
            </a:extLst>
          </p:cNvPr>
          <p:cNvSpPr/>
          <p:nvPr/>
        </p:nvSpPr>
        <p:spPr>
          <a:xfrm>
            <a:off x="2470110" y="858617"/>
            <a:ext cx="6766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Щиро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дякую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за </a:t>
            </a:r>
            <a:r>
              <a:rPr lang="ru-RU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увагу</a:t>
            </a:r>
            <a:r>
              <a:rPr lang="ru-RU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37185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Rectangle 5">
            <a:extLst>
              <a:ext uri="{FF2B5EF4-FFF2-40B4-BE49-F238E27FC236}">
                <a16:creationId xmlns:a16="http://schemas.microsoft.com/office/drawing/2014/main" id="{1C5D715C-0EE5-966D-E431-E74618D7BC94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2325687" y="467110"/>
            <a:ext cx="3770313" cy="35941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uk-UA" altLang="ru-UA" sz="2400" b="1" i="1" dirty="0"/>
              <a:t>Спорідненість грибів з тваринами:</a:t>
            </a:r>
            <a:r>
              <a:rPr lang="uk-UA" altLang="ru-UA" sz="2400" b="1" dirty="0"/>
              <a:t> підтверджується сучасними біохімічними даними:</a:t>
            </a:r>
          </a:p>
          <a:p>
            <a:pPr>
              <a:lnSpc>
                <a:spcPct val="90000"/>
              </a:lnSpc>
            </a:pPr>
            <a:r>
              <a:rPr lang="uk-UA" altLang="ru-UA" sz="2400" b="1" dirty="0"/>
              <a:t> наявністю в обміні речовин сечовини,</a:t>
            </a:r>
          </a:p>
          <a:p>
            <a:pPr>
              <a:lnSpc>
                <a:spcPct val="90000"/>
              </a:lnSpc>
            </a:pPr>
            <a:r>
              <a:rPr lang="uk-UA" altLang="ru-UA" sz="2400" b="1" dirty="0"/>
              <a:t> до складу клітинної оболонки входить хітин,</a:t>
            </a:r>
          </a:p>
          <a:p>
            <a:pPr>
              <a:lnSpc>
                <a:spcPct val="90000"/>
              </a:lnSpc>
            </a:pPr>
            <a:r>
              <a:rPr lang="uk-UA" altLang="ru-UA" sz="2400" b="1" dirty="0"/>
              <a:t> запасний продукт є глікоген,</a:t>
            </a:r>
          </a:p>
          <a:p>
            <a:pPr>
              <a:lnSpc>
                <a:spcPct val="90000"/>
              </a:lnSpc>
            </a:pPr>
            <a:r>
              <a:rPr lang="uk-UA" altLang="ru-UA" sz="2400" b="1" dirty="0"/>
              <a:t> синтез лізину здійснюється по типу тварин. </a:t>
            </a:r>
            <a:endParaRPr lang="ru-RU" altLang="ru-UA" sz="2400" b="1" dirty="0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76F0D699-9C39-F35B-CE9A-65262E247DF9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7212013" y="467110"/>
            <a:ext cx="3770312" cy="366553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uk-UA" altLang="ru-UA" sz="2400" b="1" i="1" dirty="0"/>
              <a:t>Ознаки, що поєднують гриби  з рослинами: </a:t>
            </a:r>
          </a:p>
          <a:p>
            <a:pPr>
              <a:lnSpc>
                <a:spcPct val="90000"/>
              </a:lnSpc>
            </a:pPr>
            <a:r>
              <a:rPr lang="uk-UA" altLang="ru-UA" sz="2400" b="1" dirty="0"/>
              <a:t>необмежений ріст, </a:t>
            </a:r>
          </a:p>
          <a:p>
            <a:pPr>
              <a:lnSpc>
                <a:spcPct val="90000"/>
              </a:lnSpc>
            </a:pPr>
            <a:r>
              <a:rPr lang="uk-UA" altLang="ru-UA" sz="2400" b="1" dirty="0"/>
              <a:t>живлення шляхом абсорбції поживних речовин всією поверхнею гіф.</a:t>
            </a:r>
            <a:r>
              <a:rPr lang="ru-RU" altLang="ru-UA" sz="2400" b="1" dirty="0"/>
              <a:t> </a:t>
            </a:r>
          </a:p>
        </p:txBody>
      </p:sp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1485520-509E-A8D0-1FBC-7A37C6AB3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AutoShape 4">
            <a:extLst>
              <a:ext uri="{FF2B5EF4-FFF2-40B4-BE49-F238E27FC236}">
                <a16:creationId xmlns:a16="http://schemas.microsoft.com/office/drawing/2014/main" id="{8E1192EC-BBF2-91CD-B610-6653F2BD7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15516" y="352128"/>
            <a:ext cx="9238434" cy="889592"/>
          </a:xfrm>
        </p:spPr>
        <p:txBody>
          <a:bodyPr/>
          <a:lstStyle/>
          <a:p>
            <a:r>
              <a:rPr lang="ru-RU" altLang="ru-UA" dirty="0"/>
              <a:t>Будова </a:t>
            </a:r>
            <a:r>
              <a:rPr lang="ru-RU" altLang="ru-UA" dirty="0" err="1"/>
              <a:t>кл</a:t>
            </a:r>
            <a:r>
              <a:rPr lang="uk-UA" altLang="ru-UA" dirty="0" err="1"/>
              <a:t>ітини</a:t>
            </a:r>
            <a:r>
              <a:rPr lang="uk-UA" altLang="ru-UA" dirty="0"/>
              <a:t> гриба</a:t>
            </a:r>
            <a:endParaRPr lang="ru-RU" altLang="ru-UA" dirty="0"/>
          </a:p>
        </p:txBody>
      </p:sp>
      <p:pic>
        <p:nvPicPr>
          <p:cNvPr id="21507" name="Picture 3">
            <a:extLst>
              <a:ext uri="{FF2B5EF4-FFF2-40B4-BE49-F238E27FC236}">
                <a16:creationId xmlns:a16="http://schemas.microsoft.com/office/drawing/2014/main" id="{A3F69FB8-3A3D-0A9D-8834-85C6AF716945}"/>
              </a:ext>
            </a:extLst>
          </p:cNvPr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5516" y="1241720"/>
            <a:ext cx="5421629" cy="5282378"/>
          </a:xfrm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98F77EFE-B8E7-4206-0A93-0BA207A65A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AutoShape 2">
            <a:extLst>
              <a:ext uri="{FF2B5EF4-FFF2-40B4-BE49-F238E27FC236}">
                <a16:creationId xmlns:a16="http://schemas.microsoft.com/office/drawing/2014/main" id="{3B68A72C-653D-EF02-88B9-69F49D0A87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476783" y="264803"/>
            <a:ext cx="9238434" cy="857559"/>
          </a:xfrm>
        </p:spPr>
        <p:txBody>
          <a:bodyPr/>
          <a:lstStyle/>
          <a:p>
            <a:pPr algn="ctr"/>
            <a:r>
              <a:rPr lang="uk-UA" altLang="ru-UA" dirty="0"/>
              <a:t>Живлення грибів</a:t>
            </a:r>
            <a:endParaRPr lang="ru-RU" altLang="ru-UA" dirty="0"/>
          </a:p>
        </p:txBody>
      </p:sp>
      <p:sp>
        <p:nvSpPr>
          <p:cNvPr id="45059" name="Line 3">
            <a:extLst>
              <a:ext uri="{FF2B5EF4-FFF2-40B4-BE49-F238E27FC236}">
                <a16:creationId xmlns:a16="http://schemas.microsoft.com/office/drawing/2014/main" id="{15FC703D-D209-78C1-5C67-4121D8709DC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276600" y="1295400"/>
            <a:ext cx="1219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45060" name="Line 4">
            <a:extLst>
              <a:ext uri="{FF2B5EF4-FFF2-40B4-BE49-F238E27FC236}">
                <a16:creationId xmlns:a16="http://schemas.microsoft.com/office/drawing/2014/main" id="{6CA2AAAA-6474-3D05-AA5A-35A86B655EC6}"/>
              </a:ext>
            </a:extLst>
          </p:cNvPr>
          <p:cNvSpPr>
            <a:spLocks noChangeShapeType="1"/>
          </p:cNvSpPr>
          <p:nvPr/>
        </p:nvSpPr>
        <p:spPr bwMode="auto">
          <a:xfrm>
            <a:off x="7162800" y="1295400"/>
            <a:ext cx="1066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45061" name="Text Box 5">
            <a:extLst>
              <a:ext uri="{FF2B5EF4-FFF2-40B4-BE49-F238E27FC236}">
                <a16:creationId xmlns:a16="http://schemas.microsoft.com/office/drawing/2014/main" id="{CC427C08-2E8C-6BA3-A8BF-9C7BD0D09A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81201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UA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Сапрофіти </a:t>
            </a:r>
          </a:p>
        </p:txBody>
      </p:sp>
      <p:sp>
        <p:nvSpPr>
          <p:cNvPr id="45062" name="Text Box 6">
            <a:extLst>
              <a:ext uri="{FF2B5EF4-FFF2-40B4-BE49-F238E27FC236}">
                <a16:creationId xmlns:a16="http://schemas.microsoft.com/office/drawing/2014/main" id="{188FDC35-43FC-C7C8-29A5-65D27E5702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0" y="1828801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UA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Симбіонти</a:t>
            </a:r>
          </a:p>
        </p:txBody>
      </p:sp>
      <p:sp>
        <p:nvSpPr>
          <p:cNvPr id="45063" name="Text Box 7">
            <a:extLst>
              <a:ext uri="{FF2B5EF4-FFF2-40B4-BE49-F238E27FC236}">
                <a16:creationId xmlns:a16="http://schemas.microsoft.com/office/drawing/2014/main" id="{A4311A43-DB75-04E8-8E2A-A6196851A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3124200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UA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Факультативні сапрофіти</a:t>
            </a:r>
            <a:r>
              <a:rPr lang="ru-RU" altLang="ru-UA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45064" name="Text Box 8">
            <a:extLst>
              <a:ext uri="{FF2B5EF4-FFF2-40B4-BE49-F238E27FC236}">
                <a16:creationId xmlns:a16="http://schemas.microsoft.com/office/drawing/2014/main" id="{7AC61FF8-A4EA-FFF1-A1F1-7B05350C65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9800" y="2708275"/>
            <a:ext cx="3048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UA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Факультативні</a:t>
            </a:r>
            <a:r>
              <a:rPr lang="ru-RU" altLang="ru-UA" sz="28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UA" sz="2000" b="1">
                <a:solidFill>
                  <a:schemeClr val="folHlink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паразити  </a:t>
            </a:r>
          </a:p>
        </p:txBody>
      </p:sp>
      <p:sp>
        <p:nvSpPr>
          <p:cNvPr id="45065" name="Line 9">
            <a:extLst>
              <a:ext uri="{FF2B5EF4-FFF2-40B4-BE49-F238E27FC236}">
                <a16:creationId xmlns:a16="http://schemas.microsoft.com/office/drawing/2014/main" id="{1C81372A-CEA6-A83A-2D63-163989FA250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105400" y="1219200"/>
            <a:ext cx="457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45066" name="Line 10">
            <a:extLst>
              <a:ext uri="{FF2B5EF4-FFF2-40B4-BE49-F238E27FC236}">
                <a16:creationId xmlns:a16="http://schemas.microsoft.com/office/drawing/2014/main" id="{EAD5FDEB-9BCA-AA3A-2568-3D9F4A81897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72200" y="1295400"/>
            <a:ext cx="457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UA"/>
          </a:p>
        </p:txBody>
      </p:sp>
      <p:pic>
        <p:nvPicPr>
          <p:cNvPr id="45067" name="Picture 11">
            <a:extLst>
              <a:ext uri="{FF2B5EF4-FFF2-40B4-BE49-F238E27FC236}">
                <a16:creationId xmlns:a16="http://schemas.microsoft.com/office/drawing/2014/main" id="{21E6C120-89F5-9083-48C2-1819D286B8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743200"/>
            <a:ext cx="865188" cy="86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45068" name="Picture 12">
            <a:extLst>
              <a:ext uri="{FF2B5EF4-FFF2-40B4-BE49-F238E27FC236}">
                <a16:creationId xmlns:a16="http://schemas.microsoft.com/office/drawing/2014/main" id="{CD03D198-300E-AFB8-4352-A6B826BE24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1" y="3810001"/>
            <a:ext cx="1044575" cy="1306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45069" name="Picture 13">
            <a:extLst>
              <a:ext uri="{FF2B5EF4-FFF2-40B4-BE49-F238E27FC236}">
                <a16:creationId xmlns:a16="http://schemas.microsoft.com/office/drawing/2014/main" id="{6ACBE1CA-3275-162A-4042-46693012B7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1" y="5257801"/>
            <a:ext cx="773113" cy="11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45070" name="Picture 14">
            <a:extLst>
              <a:ext uri="{FF2B5EF4-FFF2-40B4-BE49-F238E27FC236}">
                <a16:creationId xmlns:a16="http://schemas.microsoft.com/office/drawing/2014/main" id="{4960EACF-3F78-12CC-DFA0-8A78017F0D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1" y="3962401"/>
            <a:ext cx="2085975" cy="156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45071" name="Picture 15">
            <a:extLst>
              <a:ext uri="{FF2B5EF4-FFF2-40B4-BE49-F238E27FC236}">
                <a16:creationId xmlns:a16="http://schemas.microsoft.com/office/drawing/2014/main" id="{4166D891-55AB-ECBC-A3D0-8DF124B991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1" y="4800600"/>
            <a:ext cx="1336675" cy="1633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45072" name="Picture 16">
            <a:extLst>
              <a:ext uri="{FF2B5EF4-FFF2-40B4-BE49-F238E27FC236}">
                <a16:creationId xmlns:a16="http://schemas.microsoft.com/office/drawing/2014/main" id="{DA49CD73-F89B-0363-224B-2843329A2F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1" y="2362200"/>
            <a:ext cx="1776413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073" name="Picture 17">
            <a:extLst>
              <a:ext uri="{FF2B5EF4-FFF2-40B4-BE49-F238E27FC236}">
                <a16:creationId xmlns:a16="http://schemas.microsoft.com/office/drawing/2014/main" id="{436560F2-DB35-EA85-5543-D29A2CB26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81401"/>
            <a:ext cx="2425700" cy="170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74" name="Picture 18">
            <a:extLst>
              <a:ext uri="{FF2B5EF4-FFF2-40B4-BE49-F238E27FC236}">
                <a16:creationId xmlns:a16="http://schemas.microsoft.com/office/drawing/2014/main" id="{78C4EA8C-F459-5F5B-C554-8C0F85793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800600"/>
            <a:ext cx="274320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E2B9498B-16EB-5D3E-242F-BAE09FD4E7D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5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50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0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50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50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50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5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5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0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1" grpId="0"/>
      <p:bldP spid="45062" grpId="0"/>
      <p:bldP spid="45063" grpId="0"/>
      <p:bldP spid="450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>
            <a:extLst>
              <a:ext uri="{FF2B5EF4-FFF2-40B4-BE49-F238E27FC236}">
                <a16:creationId xmlns:a16="http://schemas.microsoft.com/office/drawing/2014/main" id="{87E0C1BF-EBA8-18FA-26CF-69DEE2F91B9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979864" y="1109663"/>
            <a:ext cx="714375" cy="963612"/>
          </a:xfrm>
          <a:prstGeom prst="line">
            <a:avLst/>
          </a:prstGeom>
          <a:noFill/>
          <a:ln w="3600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3315" name="Line 3">
            <a:extLst>
              <a:ext uri="{FF2B5EF4-FFF2-40B4-BE49-F238E27FC236}">
                <a16:creationId xmlns:a16="http://schemas.microsoft.com/office/drawing/2014/main" id="{3E4A16F3-C24C-1F05-7A80-4E08B0B02C64}"/>
              </a:ext>
            </a:extLst>
          </p:cNvPr>
          <p:cNvSpPr>
            <a:spLocks noChangeShapeType="1"/>
          </p:cNvSpPr>
          <p:nvPr/>
        </p:nvSpPr>
        <p:spPr bwMode="auto">
          <a:xfrm>
            <a:off x="6980239" y="1036639"/>
            <a:ext cx="790575" cy="1012825"/>
          </a:xfrm>
          <a:prstGeom prst="line">
            <a:avLst/>
          </a:prstGeom>
          <a:noFill/>
          <a:ln w="3600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pic>
        <p:nvPicPr>
          <p:cNvPr id="13316" name="Picture 4">
            <a:extLst>
              <a:ext uri="{FF2B5EF4-FFF2-40B4-BE49-F238E27FC236}">
                <a16:creationId xmlns:a16="http://schemas.microsoft.com/office/drawing/2014/main" id="{805F3CB1-6553-7499-412E-CB30C16E2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39" y="3654426"/>
            <a:ext cx="1520825" cy="228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3317" name="Picture 5">
            <a:extLst>
              <a:ext uri="{FF2B5EF4-FFF2-40B4-BE49-F238E27FC236}">
                <a16:creationId xmlns:a16="http://schemas.microsoft.com/office/drawing/2014/main" id="{BD5DC5A1-5CB2-98EE-6FB6-A6E0A57F20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5224464"/>
            <a:ext cx="1336675" cy="1633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3318" name="Picture 6">
            <a:extLst>
              <a:ext uri="{FF2B5EF4-FFF2-40B4-BE49-F238E27FC236}">
                <a16:creationId xmlns:a16="http://schemas.microsoft.com/office/drawing/2014/main" id="{17210113-7E3D-174C-2079-A1780BFC6D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124201"/>
            <a:ext cx="1943100" cy="1471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13319" name="Picture 7">
            <a:extLst>
              <a:ext uri="{FF2B5EF4-FFF2-40B4-BE49-F238E27FC236}">
                <a16:creationId xmlns:a16="http://schemas.microsoft.com/office/drawing/2014/main" id="{A113B88A-36D1-25A4-5AF8-DCF7E08E7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5575" y="3086100"/>
            <a:ext cx="1366838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3320" name="Line 8">
            <a:extLst>
              <a:ext uri="{FF2B5EF4-FFF2-40B4-BE49-F238E27FC236}">
                <a16:creationId xmlns:a16="http://schemas.microsoft.com/office/drawing/2014/main" id="{F1E5D9F7-8861-4FD1-5125-0CC5609B8DE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78113" y="2395538"/>
            <a:ext cx="334962" cy="258762"/>
          </a:xfrm>
          <a:prstGeom prst="line">
            <a:avLst/>
          </a:prstGeom>
          <a:noFill/>
          <a:ln w="36000">
            <a:solidFill>
              <a:srgbClr val="CC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3321" name="Line 9">
            <a:extLst>
              <a:ext uri="{FF2B5EF4-FFF2-40B4-BE49-F238E27FC236}">
                <a16:creationId xmlns:a16="http://schemas.microsoft.com/office/drawing/2014/main" id="{06626B33-9905-1E9D-C4F1-92191A7B3DB2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1325" y="2457451"/>
            <a:ext cx="1588" cy="752475"/>
          </a:xfrm>
          <a:prstGeom prst="line">
            <a:avLst/>
          </a:prstGeom>
          <a:noFill/>
          <a:ln w="36000">
            <a:solidFill>
              <a:srgbClr val="CCCC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3322" name="Line 10">
            <a:extLst>
              <a:ext uri="{FF2B5EF4-FFF2-40B4-BE49-F238E27FC236}">
                <a16:creationId xmlns:a16="http://schemas.microsoft.com/office/drawing/2014/main" id="{1274A3AC-952C-F039-A84A-5E65FB414B1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67464" y="2408238"/>
            <a:ext cx="396875" cy="246062"/>
          </a:xfrm>
          <a:prstGeom prst="line">
            <a:avLst/>
          </a:prstGeom>
          <a:noFill/>
          <a:ln w="36000">
            <a:solidFill>
              <a:srgbClr val="FF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3323" name="Line 11">
            <a:extLst>
              <a:ext uri="{FF2B5EF4-FFF2-40B4-BE49-F238E27FC236}">
                <a16:creationId xmlns:a16="http://schemas.microsoft.com/office/drawing/2014/main" id="{CE66AB1C-4CA0-8D36-C87C-7366E1747C4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56589" y="2457451"/>
            <a:ext cx="15875" cy="2246313"/>
          </a:xfrm>
          <a:prstGeom prst="line">
            <a:avLst/>
          </a:prstGeom>
          <a:noFill/>
          <a:ln w="36000">
            <a:solidFill>
              <a:srgbClr val="FF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3324" name="Line 12">
            <a:extLst>
              <a:ext uri="{FF2B5EF4-FFF2-40B4-BE49-F238E27FC236}">
                <a16:creationId xmlns:a16="http://schemas.microsoft.com/office/drawing/2014/main" id="{794266A8-0F2B-02D6-0E2B-CA651D81234A}"/>
              </a:ext>
            </a:extLst>
          </p:cNvPr>
          <p:cNvSpPr>
            <a:spLocks noChangeShapeType="1"/>
          </p:cNvSpPr>
          <p:nvPr/>
        </p:nvSpPr>
        <p:spPr bwMode="auto">
          <a:xfrm>
            <a:off x="9337675" y="2408238"/>
            <a:ext cx="222250" cy="222250"/>
          </a:xfrm>
          <a:prstGeom prst="line">
            <a:avLst/>
          </a:prstGeom>
          <a:noFill/>
          <a:ln w="36000">
            <a:solidFill>
              <a:srgbClr val="FF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13325" name="Text Box 13">
            <a:extLst>
              <a:ext uri="{FF2B5EF4-FFF2-40B4-BE49-F238E27FC236}">
                <a16:creationId xmlns:a16="http://schemas.microsoft.com/office/drawing/2014/main" id="{0BCFAFFF-9A1A-AAFC-68A6-47414FDE48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05026" y="2727325"/>
            <a:ext cx="12477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55588" indent="-25558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</a:pPr>
            <a:r>
              <a:rPr lang="en-GB" altLang="ru-UA" sz="2500" b="1">
                <a:solidFill>
                  <a:schemeClr val="folHlink"/>
                </a:solidFill>
              </a:rPr>
              <a:t>мукор</a:t>
            </a:r>
          </a:p>
        </p:txBody>
      </p:sp>
      <p:sp>
        <p:nvSpPr>
          <p:cNvPr id="13326" name="Text Box 14">
            <a:extLst>
              <a:ext uri="{FF2B5EF4-FFF2-40B4-BE49-F238E27FC236}">
                <a16:creationId xmlns:a16="http://schemas.microsoft.com/office/drawing/2014/main" id="{C27B5250-6DFF-71D4-6C81-4BE64CD097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3200400"/>
            <a:ext cx="1395413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55588" indent="-25558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</a:pPr>
            <a:r>
              <a:rPr lang="uk-UA" altLang="ru-UA" sz="2000" b="1">
                <a:solidFill>
                  <a:schemeClr val="folHlink"/>
                </a:solidFill>
              </a:rPr>
              <a:t>Дріжджі </a:t>
            </a:r>
            <a:endParaRPr lang="en-GB" altLang="ru-UA" sz="2000" b="1">
              <a:solidFill>
                <a:schemeClr val="folHlink"/>
              </a:solidFill>
            </a:endParaRPr>
          </a:p>
        </p:txBody>
      </p:sp>
      <p:sp>
        <p:nvSpPr>
          <p:cNvPr id="13327" name="Text Box 15">
            <a:extLst>
              <a:ext uri="{FF2B5EF4-FFF2-40B4-BE49-F238E27FC236}">
                <a16:creationId xmlns:a16="http://schemas.microsoft.com/office/drawing/2014/main" id="{D274C024-4D3D-7789-4036-F27752B46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5551" y="2060575"/>
            <a:ext cx="273526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55588" indent="-25558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</a:pPr>
            <a:r>
              <a:rPr lang="uk-UA" altLang="ru-UA" sz="2500" b="1">
                <a:solidFill>
                  <a:schemeClr val="folHlink"/>
                </a:solidFill>
              </a:rPr>
              <a:t>Нижчі</a:t>
            </a:r>
            <a:endParaRPr lang="en-GB" altLang="ru-UA" sz="2500" b="1">
              <a:solidFill>
                <a:schemeClr val="folHlink"/>
              </a:solidFill>
            </a:endParaRPr>
          </a:p>
        </p:txBody>
      </p:sp>
      <p:sp>
        <p:nvSpPr>
          <p:cNvPr id="13328" name="Text Box 16">
            <a:extLst>
              <a:ext uri="{FF2B5EF4-FFF2-40B4-BE49-F238E27FC236}">
                <a16:creationId xmlns:a16="http://schemas.microsoft.com/office/drawing/2014/main" id="{6BC6CC54-554D-AA8B-B13C-7023E7233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2098675"/>
            <a:ext cx="2895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55588" indent="-25558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</a:pPr>
            <a:r>
              <a:rPr lang="uk-UA" altLang="ru-UA" sz="2500" b="1">
                <a:solidFill>
                  <a:schemeClr val="folHlink"/>
                </a:solidFill>
              </a:rPr>
              <a:t>Вищі </a:t>
            </a:r>
            <a:endParaRPr lang="en-GB" altLang="ru-UA" sz="2500" b="1">
              <a:solidFill>
                <a:schemeClr val="folHlink"/>
              </a:solidFill>
            </a:endParaRPr>
          </a:p>
        </p:txBody>
      </p:sp>
      <p:sp>
        <p:nvSpPr>
          <p:cNvPr id="13329" name="Text Box 17">
            <a:extLst>
              <a:ext uri="{FF2B5EF4-FFF2-40B4-BE49-F238E27FC236}">
                <a16:creationId xmlns:a16="http://schemas.microsoft.com/office/drawing/2014/main" id="{ECB6E90C-DBA7-158E-BDED-772843CB7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400" y="2590800"/>
            <a:ext cx="26177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55588" indent="-25558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</a:pPr>
            <a:r>
              <a:rPr lang="en-GB" altLang="ru-UA" sz="2500" b="1">
                <a:solidFill>
                  <a:schemeClr val="folHlink"/>
                </a:solidFill>
              </a:rPr>
              <a:t>шляпочн</a:t>
            </a:r>
            <a:r>
              <a:rPr lang="uk-UA" altLang="ru-UA" sz="2500" b="1">
                <a:solidFill>
                  <a:schemeClr val="folHlink"/>
                </a:solidFill>
              </a:rPr>
              <a:t>і</a:t>
            </a:r>
            <a:endParaRPr lang="en-GB" altLang="ru-UA" sz="2500" b="1">
              <a:solidFill>
                <a:schemeClr val="folHlink"/>
              </a:solidFill>
            </a:endParaRPr>
          </a:p>
        </p:txBody>
      </p:sp>
      <p:sp>
        <p:nvSpPr>
          <p:cNvPr id="13330" name="Text Box 18">
            <a:extLst>
              <a:ext uri="{FF2B5EF4-FFF2-40B4-BE49-F238E27FC236}">
                <a16:creationId xmlns:a16="http://schemas.microsoft.com/office/drawing/2014/main" id="{2607E22C-68DE-A15C-AB7D-CF262C33CE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0" y="2667000"/>
            <a:ext cx="178435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55588" indent="-25558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</a:pPr>
            <a:r>
              <a:rPr lang="en-GB" altLang="ru-UA" sz="2500" b="1">
                <a:solidFill>
                  <a:schemeClr val="folHlink"/>
                </a:solidFill>
              </a:rPr>
              <a:t>пеницилл</a:t>
            </a:r>
          </a:p>
        </p:txBody>
      </p:sp>
      <p:sp>
        <p:nvSpPr>
          <p:cNvPr id="13331" name="Text Box 19">
            <a:extLst>
              <a:ext uri="{FF2B5EF4-FFF2-40B4-BE49-F238E27FC236}">
                <a16:creationId xmlns:a16="http://schemas.microsoft.com/office/drawing/2014/main" id="{5BC92956-F5B9-542E-20E3-A1E58627D3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0" y="4648200"/>
            <a:ext cx="175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255588" indent="-25558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255588" algn="l"/>
                <a:tab pos="661988" algn="l"/>
                <a:tab pos="1069975" algn="l"/>
                <a:tab pos="1477963" algn="l"/>
                <a:tab pos="1884363" algn="l"/>
                <a:tab pos="2292350" algn="l"/>
                <a:tab pos="2700338" algn="l"/>
                <a:tab pos="3108325" algn="l"/>
                <a:tab pos="3514725" algn="l"/>
                <a:tab pos="3922713" algn="l"/>
                <a:tab pos="4330700" algn="l"/>
                <a:tab pos="4737100" algn="l"/>
                <a:tab pos="5145088" algn="l"/>
                <a:tab pos="5553075" algn="l"/>
                <a:tab pos="5959475" algn="l"/>
                <a:tab pos="6367463" algn="l"/>
                <a:tab pos="6775450" algn="l"/>
                <a:tab pos="7183438" algn="l"/>
                <a:tab pos="7589838" algn="l"/>
                <a:tab pos="7997825" algn="l"/>
                <a:tab pos="8405813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</a:pPr>
            <a:r>
              <a:rPr lang="en-GB" altLang="ru-UA" sz="2500" b="1">
                <a:solidFill>
                  <a:schemeClr val="folHlink"/>
                </a:solidFill>
              </a:rPr>
              <a:t>трутовики</a:t>
            </a:r>
          </a:p>
        </p:txBody>
      </p:sp>
      <p:pic>
        <p:nvPicPr>
          <p:cNvPr id="13332" name="Picture 20">
            <a:extLst>
              <a:ext uri="{FF2B5EF4-FFF2-40B4-BE49-F238E27FC236}">
                <a16:creationId xmlns:a16="http://schemas.microsoft.com/office/drawing/2014/main" id="{FBE972DE-C66A-1F95-B478-5C9EFDD9FB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1" y="3173414"/>
            <a:ext cx="1666875" cy="208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13333" name="Text Box 21">
            <a:extLst>
              <a:ext uri="{FF2B5EF4-FFF2-40B4-BE49-F238E27FC236}">
                <a16:creationId xmlns:a16="http://schemas.microsoft.com/office/drawing/2014/main" id="{96FF9279-0D36-4DD1-E61F-27D21FCA41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76600" y="227014"/>
            <a:ext cx="6096000" cy="1591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2945" tIns="41473" rIns="82945" bIns="41473">
            <a:spAutoFit/>
          </a:bodyPr>
          <a:lstStyle>
            <a:lvl1pPr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>
              <a:spcBef>
                <a:spcPct val="50000"/>
              </a:spcBef>
            </a:pPr>
            <a:r>
              <a:rPr lang="ru-RU" altLang="ru-UA" sz="4900" b="1" i="1">
                <a:solidFill>
                  <a:srgbClr val="FFFF99"/>
                </a:solidFill>
                <a:latin typeface="Arial" panose="020B0604020202020204" pitchFamily="34" charset="0"/>
              </a:rPr>
              <a:t>Будова міцелію грибів</a:t>
            </a:r>
          </a:p>
        </p:txBody>
      </p:sp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BCEA9E44-466B-D0CF-802C-222375E84F6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3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5" grpId="0"/>
      <p:bldP spid="13326" grpId="0"/>
      <p:bldP spid="13327" grpId="0"/>
      <p:bldP spid="13328" grpId="0"/>
      <p:bldP spid="13329" grpId="0"/>
      <p:bldP spid="13330" grpId="0"/>
      <p:bldP spid="133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>
            <a:extLst>
              <a:ext uri="{FF2B5EF4-FFF2-40B4-BE49-F238E27FC236}">
                <a16:creationId xmlns:a16="http://schemas.microsoft.com/office/drawing/2014/main" id="{E2A8B159-0072-C27D-0212-E9F0E910EBC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53122" y="164793"/>
            <a:ext cx="9238434" cy="857559"/>
          </a:xfrm>
        </p:spPr>
        <p:txBody>
          <a:bodyPr/>
          <a:lstStyle/>
          <a:p>
            <a:r>
              <a:rPr lang="ru-RU" altLang="ru-UA" dirty="0" err="1"/>
              <a:t>Розмноження</a:t>
            </a:r>
            <a:r>
              <a:rPr lang="ru-RU" altLang="ru-UA" dirty="0"/>
              <a:t> </a:t>
            </a:r>
            <a:r>
              <a:rPr lang="ru-RU" altLang="ru-UA" dirty="0" err="1"/>
              <a:t>грибів</a:t>
            </a:r>
            <a:endParaRPr lang="ru-RU" altLang="ru-UA" dirty="0"/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1204E877-3C51-CF54-112B-1604C5DD60C8}"/>
              </a:ext>
            </a:extLst>
          </p:cNvPr>
          <p:cNvSpPr>
            <a:spLocks noGrp="1" noRot="1" noChangeArrowheads="1"/>
          </p:cNvSpPr>
          <p:nvPr>
            <p:ph type="body" idx="1"/>
          </p:nvPr>
        </p:nvSpPr>
        <p:spPr>
          <a:xfrm>
            <a:off x="2873376" y="2398763"/>
            <a:ext cx="1587500" cy="373062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0" tIns="0" rIns="0" bIns="0" rtlCol="0">
            <a:normAutofit/>
          </a:bodyPr>
          <a:lstStyle/>
          <a:p>
            <a:pPr marL="6350" indent="-6350" algn="ctr" defTabSz="449263">
              <a:buNone/>
              <a:tabLst>
                <a:tab pos="36513" algn="l"/>
                <a:tab pos="485775" algn="l"/>
                <a:tab pos="935038" algn="l"/>
                <a:tab pos="1384300" algn="l"/>
                <a:tab pos="1835150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</a:tabLst>
            </a:pPr>
            <a:r>
              <a:rPr lang="uk-UA" altLang="ru-UA" dirty="0" err="1"/>
              <a:t>Статев</a:t>
            </a:r>
            <a:r>
              <a:rPr lang="en-GB" altLang="ru-UA" dirty="0"/>
              <a:t>е</a:t>
            </a:r>
          </a:p>
        </p:txBody>
      </p:sp>
      <p:sp>
        <p:nvSpPr>
          <p:cNvPr id="25604" name="Line 4">
            <a:extLst>
              <a:ext uri="{FF2B5EF4-FFF2-40B4-BE49-F238E27FC236}">
                <a16:creationId xmlns:a16="http://schemas.microsoft.com/office/drawing/2014/main" id="{32BFDBB5-2AF8-2A6A-B06B-E4A5A8AC497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125914" y="1322388"/>
            <a:ext cx="714375" cy="963612"/>
          </a:xfrm>
          <a:prstGeom prst="line">
            <a:avLst/>
          </a:prstGeom>
          <a:noFill/>
          <a:ln w="3600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25605" name="Line 5">
            <a:extLst>
              <a:ext uri="{FF2B5EF4-FFF2-40B4-BE49-F238E27FC236}">
                <a16:creationId xmlns:a16="http://schemas.microsoft.com/office/drawing/2014/main" id="{FB13EB48-D566-8CF7-03D3-EAF383117453}"/>
              </a:ext>
            </a:extLst>
          </p:cNvPr>
          <p:cNvSpPr>
            <a:spLocks noChangeShapeType="1"/>
          </p:cNvSpPr>
          <p:nvPr/>
        </p:nvSpPr>
        <p:spPr bwMode="auto">
          <a:xfrm>
            <a:off x="7126289" y="1249364"/>
            <a:ext cx="790575" cy="1012825"/>
          </a:xfrm>
          <a:prstGeom prst="line">
            <a:avLst/>
          </a:prstGeom>
          <a:noFill/>
          <a:ln w="36000">
            <a:solidFill>
              <a:srgbClr val="FFFF99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25606" name="Line 6">
            <a:extLst>
              <a:ext uri="{FF2B5EF4-FFF2-40B4-BE49-F238E27FC236}">
                <a16:creationId xmlns:a16="http://schemas.microsoft.com/office/drawing/2014/main" id="{896D334E-60EE-BCD3-056D-5CE3901065DB}"/>
              </a:ext>
            </a:extLst>
          </p:cNvPr>
          <p:cNvSpPr>
            <a:spLocks noChangeShapeType="1"/>
          </p:cNvSpPr>
          <p:nvPr/>
        </p:nvSpPr>
        <p:spPr bwMode="auto">
          <a:xfrm>
            <a:off x="3557588" y="2828925"/>
            <a:ext cx="12700" cy="642938"/>
          </a:xfrm>
          <a:prstGeom prst="line">
            <a:avLst/>
          </a:prstGeom>
          <a:noFill/>
          <a:ln w="45593">
            <a:solidFill>
              <a:schemeClr val="fol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25607" name="Line 7">
            <a:extLst>
              <a:ext uri="{FF2B5EF4-FFF2-40B4-BE49-F238E27FC236}">
                <a16:creationId xmlns:a16="http://schemas.microsoft.com/office/drawing/2014/main" id="{89FCB522-7617-5C52-EB7E-78FF86C4F75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302376" y="2717801"/>
            <a:ext cx="969963" cy="557213"/>
          </a:xfrm>
          <a:prstGeom prst="line">
            <a:avLst/>
          </a:prstGeom>
          <a:noFill/>
          <a:ln w="45593">
            <a:solidFill>
              <a:srgbClr val="FF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25608" name="Line 8">
            <a:extLst>
              <a:ext uri="{FF2B5EF4-FFF2-40B4-BE49-F238E27FC236}">
                <a16:creationId xmlns:a16="http://schemas.microsoft.com/office/drawing/2014/main" id="{2EC231C1-8D70-65B2-BDC1-ED7D320030BA}"/>
              </a:ext>
            </a:extLst>
          </p:cNvPr>
          <p:cNvSpPr>
            <a:spLocks noChangeShapeType="1"/>
          </p:cNvSpPr>
          <p:nvPr/>
        </p:nvSpPr>
        <p:spPr bwMode="auto">
          <a:xfrm>
            <a:off x="9113839" y="2755901"/>
            <a:ext cx="358775" cy="493713"/>
          </a:xfrm>
          <a:prstGeom prst="line">
            <a:avLst/>
          </a:prstGeom>
          <a:noFill/>
          <a:ln w="45593">
            <a:solidFill>
              <a:srgbClr val="FF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sp>
        <p:nvSpPr>
          <p:cNvPr id="25609" name="Text Box 9">
            <a:extLst>
              <a:ext uri="{FF2B5EF4-FFF2-40B4-BE49-F238E27FC236}">
                <a16:creationId xmlns:a16="http://schemas.microsoft.com/office/drawing/2014/main" id="{97BF8A54-29B9-1E66-B615-AED130A201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3429000"/>
            <a:ext cx="3738563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lvl="1" algn="ctr" hangingPunct="0">
              <a:lnSpc>
                <a:spcPct val="95000"/>
              </a:lnSpc>
              <a:buClr>
                <a:srgbClr val="000000"/>
              </a:buClr>
              <a:buSzPct val="75000"/>
            </a:pPr>
            <a:r>
              <a:rPr lang="uk-UA" altLang="ru-UA" sz="2500" b="1"/>
              <a:t>злиття</a:t>
            </a:r>
          </a:p>
          <a:p>
            <a:pPr marL="0" lvl="1" algn="ctr" hangingPunct="0">
              <a:lnSpc>
                <a:spcPct val="95000"/>
              </a:lnSpc>
              <a:buClr>
                <a:srgbClr val="000000"/>
              </a:buClr>
              <a:buSzPct val="75000"/>
            </a:pPr>
            <a:r>
              <a:rPr lang="uk-UA" altLang="ru-UA" sz="2500" b="1"/>
              <a:t>спеціалізованих</a:t>
            </a:r>
          </a:p>
          <a:p>
            <a:pPr marL="0" lvl="1" algn="ctr" hangingPunct="0">
              <a:lnSpc>
                <a:spcPct val="95000"/>
              </a:lnSpc>
              <a:buClr>
                <a:srgbClr val="000000"/>
              </a:buClr>
              <a:buSzPct val="75000"/>
            </a:pPr>
            <a:r>
              <a:rPr lang="uk-UA" altLang="ru-UA" sz="2500" b="1"/>
              <a:t>клітин</a:t>
            </a:r>
          </a:p>
        </p:txBody>
      </p:sp>
      <p:sp>
        <p:nvSpPr>
          <p:cNvPr id="25610" name="Text Box 10">
            <a:extLst>
              <a:ext uri="{FF2B5EF4-FFF2-40B4-BE49-F238E27FC236}">
                <a16:creationId xmlns:a16="http://schemas.microsoft.com/office/drawing/2014/main" id="{027F550D-C84A-D244-4E9F-D9DF13396A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10201" y="3249613"/>
            <a:ext cx="144462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50" indent="-6350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hangingPunct="0">
              <a:lnSpc>
                <a:spcPct val="95000"/>
              </a:lnSpc>
              <a:buClr>
                <a:srgbClr val="000000"/>
              </a:buClr>
              <a:buSzPct val="75000"/>
              <a:buFont typeface="StarSymbol" charset="0"/>
              <a:buNone/>
            </a:pPr>
            <a:r>
              <a:rPr lang="en-GB" altLang="ru-UA" sz="2500" b="1"/>
              <a:t>спорами</a:t>
            </a:r>
          </a:p>
        </p:txBody>
      </p:sp>
      <p:sp>
        <p:nvSpPr>
          <p:cNvPr id="25611" name="Text Box 11">
            <a:extLst>
              <a:ext uri="{FF2B5EF4-FFF2-40B4-BE49-F238E27FC236}">
                <a16:creationId xmlns:a16="http://schemas.microsoft.com/office/drawing/2014/main" id="{445FE123-9F98-A76D-4C1F-E826D3934B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28578" y="3119437"/>
            <a:ext cx="2325688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50" indent="-6350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hangingPunct="0">
              <a:lnSpc>
                <a:spcPct val="95000"/>
              </a:lnSpc>
              <a:buClr>
                <a:srgbClr val="000000"/>
              </a:buClr>
              <a:buSzPct val="75000"/>
              <a:buFont typeface="StarSymbol" charset="0"/>
              <a:buNone/>
            </a:pPr>
            <a:r>
              <a:rPr lang="en-GB" altLang="ru-UA" sz="2500" b="1" dirty="0" err="1"/>
              <a:t>вегетативне</a:t>
            </a:r>
            <a:endParaRPr lang="en-GB" altLang="ru-UA" sz="2500" b="1" dirty="0"/>
          </a:p>
        </p:txBody>
      </p:sp>
      <p:sp>
        <p:nvSpPr>
          <p:cNvPr id="25612" name="Text Box 12">
            <a:extLst>
              <a:ext uri="{FF2B5EF4-FFF2-40B4-BE49-F238E27FC236}">
                <a16:creationId xmlns:a16="http://schemas.microsoft.com/office/drawing/2014/main" id="{FA054DD2-AE1F-8628-CA81-87BD8D0324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4663" y="3765450"/>
            <a:ext cx="18002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en-GB" altLang="ru-UA" sz="2500" b="1" dirty="0" err="1">
                <a:latin typeface="Tahoma" panose="020B0604030504040204" pitchFamily="34" charset="0"/>
              </a:rPr>
              <a:t>част</a:t>
            </a:r>
            <a:r>
              <a:rPr lang="uk-UA" altLang="ru-UA" sz="2500" b="1" dirty="0">
                <a:latin typeface="Tahoma" panose="020B0604030504040204" pitchFamily="34" charset="0"/>
              </a:rPr>
              <a:t>ка</a:t>
            </a:r>
            <a:r>
              <a:rPr lang="en-GB" altLang="ru-UA" sz="2500" b="1" dirty="0" err="1">
                <a:latin typeface="Tahoma" panose="020B0604030504040204" pitchFamily="34" charset="0"/>
              </a:rPr>
              <a:t>ми</a:t>
            </a:r>
            <a:endParaRPr lang="en-GB" altLang="ru-UA" sz="2500" b="1" dirty="0">
              <a:latin typeface="Tahoma" panose="020B0604030504040204" pitchFamily="34" charset="0"/>
            </a:endParaRPr>
          </a:p>
          <a:p>
            <a:pPr algn="ctr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ru-RU" altLang="ru-UA" sz="2500" b="1" dirty="0" err="1">
                <a:latin typeface="Tahoma" panose="020B0604030504040204" pitchFamily="34" charset="0"/>
              </a:rPr>
              <a:t>міцелія</a:t>
            </a:r>
            <a:endParaRPr lang="en-GB" altLang="ru-UA" sz="2500" b="1" dirty="0">
              <a:latin typeface="Tahoma" panose="020B0604030504040204" pitchFamily="34" charset="0"/>
            </a:endParaRPr>
          </a:p>
        </p:txBody>
      </p:sp>
      <p:sp>
        <p:nvSpPr>
          <p:cNvPr id="25613" name="Text Box 13">
            <a:extLst>
              <a:ext uri="{FF2B5EF4-FFF2-40B4-BE49-F238E27FC236}">
                <a16:creationId xmlns:a16="http://schemas.microsoft.com/office/drawing/2014/main" id="{88E31A22-00D2-5764-FD1B-69C59F88EC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59206" y="3971925"/>
            <a:ext cx="1981200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414338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hangingPunct="0">
              <a:lnSpc>
                <a:spcPct val="95000"/>
              </a:lnSpc>
              <a:buClr>
                <a:srgbClr val="000000"/>
              </a:buClr>
              <a:buSzPct val="45000"/>
              <a:buFont typeface="StarSymbol" charset="0"/>
              <a:buNone/>
            </a:pPr>
            <a:r>
              <a:rPr lang="uk-UA" altLang="ru-UA" sz="2500" b="1" dirty="0">
                <a:latin typeface="Tahoma" panose="020B0604030504040204" pitchFamily="34" charset="0"/>
              </a:rPr>
              <a:t>бруньку-</a:t>
            </a:r>
            <a:r>
              <a:rPr lang="uk-UA" altLang="ru-UA" sz="2500" b="1" dirty="0" err="1">
                <a:latin typeface="Tahoma" panose="020B0604030504040204" pitchFamily="34" charset="0"/>
              </a:rPr>
              <a:t>вання</a:t>
            </a:r>
            <a:endParaRPr lang="en-GB" altLang="ru-UA" sz="2500" b="1" dirty="0">
              <a:latin typeface="Tahoma" panose="020B0604030504040204" pitchFamily="34" charset="0"/>
            </a:endParaRPr>
          </a:p>
        </p:txBody>
      </p:sp>
      <p:pic>
        <p:nvPicPr>
          <p:cNvPr id="25614" name="Picture 14">
            <a:extLst>
              <a:ext uri="{FF2B5EF4-FFF2-40B4-BE49-F238E27FC236}">
                <a16:creationId xmlns:a16="http://schemas.microsoft.com/office/drawing/2014/main" id="{DE1DDF99-74C6-F462-E5DB-A734B7C14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733800"/>
            <a:ext cx="1498600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5615" name="Text Box 15">
            <a:extLst>
              <a:ext uri="{FF2B5EF4-FFF2-40B4-BE49-F238E27FC236}">
                <a16:creationId xmlns:a16="http://schemas.microsoft.com/office/drawing/2014/main" id="{1ACBA3B9-3264-1012-D7F2-D4ED7EFB0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50101" y="2373313"/>
            <a:ext cx="2074863" cy="4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6350" indent="-6350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828675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244600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658938" defTabSz="828675"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1161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5733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0305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487738" defTabSz="828675" fontAlgn="base">
              <a:spcBef>
                <a:spcPct val="0"/>
              </a:spcBef>
              <a:spcAft>
                <a:spcPct val="0"/>
              </a:spcAft>
              <a:tabLst>
                <a:tab pos="6350" algn="l"/>
                <a:tab pos="411163" algn="l"/>
                <a:tab pos="819150" algn="l"/>
                <a:tab pos="1227138" algn="l"/>
                <a:tab pos="1635125" algn="l"/>
                <a:tab pos="2041525" algn="l"/>
                <a:tab pos="2449513" algn="l"/>
                <a:tab pos="2857500" algn="l"/>
                <a:tab pos="3263900" algn="l"/>
                <a:tab pos="3671888" algn="l"/>
                <a:tab pos="4079875" algn="l"/>
                <a:tab pos="4487863" algn="l"/>
                <a:tab pos="4894263" algn="l"/>
                <a:tab pos="5302250" algn="l"/>
                <a:tab pos="5710238" algn="l"/>
                <a:tab pos="6116638" algn="l"/>
                <a:tab pos="6524625" algn="l"/>
                <a:tab pos="6932613" algn="l"/>
                <a:tab pos="7339013" algn="l"/>
                <a:tab pos="7747000" algn="l"/>
                <a:tab pos="8154988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lvl="1" algn="ctr" hangingPunct="0">
              <a:lnSpc>
                <a:spcPct val="95000"/>
              </a:lnSpc>
              <a:spcAft>
                <a:spcPts val="1288"/>
              </a:spcAft>
              <a:buClr>
                <a:srgbClr val="000000"/>
              </a:buClr>
              <a:buSzPct val="75000"/>
            </a:pPr>
            <a:r>
              <a:rPr lang="uk-UA" altLang="ru-UA" sz="2900">
                <a:effectLst>
                  <a:outerShdw blurRad="38100" dist="38100" dir="2700000" algn="tl">
                    <a:srgbClr val="C0C0C0"/>
                  </a:outerShdw>
                </a:effectLst>
              </a:rPr>
              <a:t>Н</a:t>
            </a:r>
            <a:r>
              <a:rPr lang="en-GB" altLang="ru-UA" sz="2900">
                <a:effectLst>
                  <a:outerShdw blurRad="38100" dist="38100" dir="2700000" algn="tl">
                    <a:srgbClr val="C0C0C0"/>
                  </a:outerShdw>
                </a:effectLst>
              </a:rPr>
              <a:t>ес</a:t>
            </a:r>
            <a:r>
              <a:rPr lang="uk-UA" altLang="ru-UA" sz="2900">
                <a:effectLst>
                  <a:outerShdw blurRad="38100" dist="38100" dir="2700000" algn="tl">
                    <a:srgbClr val="C0C0C0"/>
                  </a:outerShdw>
                </a:effectLst>
              </a:rPr>
              <a:t>татев</a:t>
            </a:r>
            <a:r>
              <a:rPr lang="en-GB" altLang="ru-UA" sz="2900">
                <a:effectLst>
                  <a:outerShdw blurRad="38100" dist="38100" dir="2700000" algn="tl">
                    <a:srgbClr val="C0C0C0"/>
                  </a:outerShdw>
                </a:effectLst>
              </a:rPr>
              <a:t>е</a:t>
            </a:r>
          </a:p>
        </p:txBody>
      </p:sp>
      <p:pic>
        <p:nvPicPr>
          <p:cNvPr id="25616" name="Picture 16">
            <a:extLst>
              <a:ext uri="{FF2B5EF4-FFF2-40B4-BE49-F238E27FC236}">
                <a16:creationId xmlns:a16="http://schemas.microsoft.com/office/drawing/2014/main" id="{80C5CCF5-F136-2976-0FF1-4D5B494DA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377" y="4683819"/>
            <a:ext cx="1649413" cy="2116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25617" name="Picture 17">
            <a:extLst>
              <a:ext uri="{FF2B5EF4-FFF2-40B4-BE49-F238E27FC236}">
                <a16:creationId xmlns:a16="http://schemas.microsoft.com/office/drawing/2014/main" id="{CC1DE222-3DCC-09BB-EC7D-F86EF4C1CF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0547" y="4616451"/>
            <a:ext cx="1814512" cy="185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25618" name="Line 18">
            <a:extLst>
              <a:ext uri="{FF2B5EF4-FFF2-40B4-BE49-F238E27FC236}">
                <a16:creationId xmlns:a16="http://schemas.microsoft.com/office/drawing/2014/main" id="{4BF8F0C5-566E-7F3C-A7C2-3BB2AD9B006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52278" y="3300412"/>
            <a:ext cx="733425" cy="579437"/>
          </a:xfrm>
          <a:prstGeom prst="line">
            <a:avLst/>
          </a:prstGeom>
          <a:noFill/>
          <a:ln w="45593">
            <a:solidFill>
              <a:srgbClr val="FF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 dirty="0"/>
          </a:p>
        </p:txBody>
      </p:sp>
      <p:sp>
        <p:nvSpPr>
          <p:cNvPr id="25619" name="Line 19">
            <a:extLst>
              <a:ext uri="{FF2B5EF4-FFF2-40B4-BE49-F238E27FC236}">
                <a16:creationId xmlns:a16="http://schemas.microsoft.com/office/drawing/2014/main" id="{29FF2AAD-E017-2999-ECA2-BE22E97268FE}"/>
              </a:ext>
            </a:extLst>
          </p:cNvPr>
          <p:cNvSpPr>
            <a:spLocks noChangeShapeType="1"/>
          </p:cNvSpPr>
          <p:nvPr/>
        </p:nvSpPr>
        <p:spPr bwMode="auto">
          <a:xfrm>
            <a:off x="9705975" y="3557588"/>
            <a:ext cx="0" cy="506412"/>
          </a:xfrm>
          <a:prstGeom prst="line">
            <a:avLst/>
          </a:prstGeom>
          <a:noFill/>
          <a:ln w="45593">
            <a:solidFill>
              <a:srgbClr val="FF808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UA"/>
          </a:p>
        </p:txBody>
      </p:sp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5C4E5592-59FA-E8CE-97FF-01497C29EB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6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6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  <p:bldP spid="25609" grpId="0"/>
      <p:bldP spid="25610" grpId="0"/>
      <p:bldP spid="25611" grpId="0"/>
      <p:bldP spid="25612" grpId="0"/>
      <p:bldP spid="25613" grpId="0"/>
      <p:bldP spid="2561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AutoShape 2">
            <a:extLst>
              <a:ext uri="{FF2B5EF4-FFF2-40B4-BE49-F238E27FC236}">
                <a16:creationId xmlns:a16="http://schemas.microsoft.com/office/drawing/2014/main" id="{AA43AE20-844E-651E-615F-528363B4673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/>
              <a:t>Типи статевого процесу грибів </a:t>
            </a:r>
            <a:endParaRPr lang="ru-RU" altLang="ru-UA"/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2B8F58F1-F2BF-0B2B-2539-395016DC2F62}"/>
              </a:ext>
            </a:extLst>
          </p:cNvPr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71813" y="2362201"/>
            <a:ext cx="6983412" cy="3724275"/>
          </a:xfrm>
        </p:spPr>
      </p:pic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75DCF022-9D1B-FABA-4D98-6D0AEDAAFF6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">
            <a:extLst>
              <a:ext uri="{FF2B5EF4-FFF2-40B4-BE49-F238E27FC236}">
                <a16:creationId xmlns:a16="http://schemas.microsoft.com/office/drawing/2014/main" id="{CFF7D24C-CDFF-1EF8-F327-78942BA408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uk-UA" altLang="ru-UA" dirty="0"/>
              <a:t>Класифікація грибів</a:t>
            </a:r>
            <a:endParaRPr lang="ru-RU" altLang="ru-UA" dirty="0"/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4514F7F6-BD94-0958-9387-AEF8A27AB5D2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uk-UA" altLang="ru-UA" sz="2400" u="sng"/>
              <a:t>НИЖЧІ</a:t>
            </a:r>
            <a:endParaRPr lang="en-US" altLang="ru-UA" sz="2400" u="sng"/>
          </a:p>
          <a:p>
            <a:r>
              <a:rPr lang="uk-UA" altLang="ru-UA" sz="2400"/>
              <a:t>ХІТРІДІОМІЦЕТИ </a:t>
            </a:r>
            <a:r>
              <a:rPr lang="en-US" altLang="ru-UA" sz="2400"/>
              <a:t>-CHYTRIDIOMECETES</a:t>
            </a:r>
          </a:p>
          <a:p>
            <a:r>
              <a:rPr lang="uk-UA" altLang="ru-UA" sz="2400"/>
              <a:t>ООМІЦЕТИ </a:t>
            </a:r>
            <a:r>
              <a:rPr lang="en-US" altLang="ru-UA" sz="2400"/>
              <a:t>-OOMYCETES</a:t>
            </a:r>
          </a:p>
          <a:p>
            <a:r>
              <a:rPr lang="uk-UA" altLang="ru-UA" sz="2400"/>
              <a:t>ЗИГОМІЦЕТИ </a:t>
            </a:r>
            <a:r>
              <a:rPr lang="en-US" altLang="ru-UA" sz="2400"/>
              <a:t>-ZYGOMYCETES</a:t>
            </a:r>
            <a:endParaRPr lang="ru-RU" altLang="ru-UA" sz="2400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5D0399FF-313D-6E28-BA43-FEF2B6C2B18F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uk-UA" altLang="ru-UA" sz="2400" u="sng"/>
              <a:t>ВИЩІ </a:t>
            </a:r>
            <a:endParaRPr lang="en-US" altLang="ru-UA" sz="2400" u="sng"/>
          </a:p>
          <a:p>
            <a:r>
              <a:rPr lang="uk-UA" altLang="ru-UA" sz="2400"/>
              <a:t>АСКОМІЦЕТИ </a:t>
            </a:r>
            <a:r>
              <a:rPr lang="en-US" altLang="ru-UA" sz="2400"/>
              <a:t>-ASCOMYCETES</a:t>
            </a:r>
          </a:p>
          <a:p>
            <a:r>
              <a:rPr lang="uk-UA" altLang="ru-UA" sz="2400"/>
              <a:t>ВАЗИДІОМІЦЕТИ </a:t>
            </a:r>
            <a:r>
              <a:rPr lang="en-US" altLang="ru-UA" sz="2400"/>
              <a:t>-BASIDIOMYCETES</a:t>
            </a:r>
          </a:p>
          <a:p>
            <a:r>
              <a:rPr lang="uk-UA" altLang="ru-UA" sz="2400"/>
              <a:t>ДЕЙТЕРОМІЦЕТИ</a:t>
            </a:r>
            <a:r>
              <a:rPr lang="en-US" altLang="ru-UA" sz="2400"/>
              <a:t>-DEUTEROMYCETES</a:t>
            </a:r>
            <a:endParaRPr lang="ru-RU" altLang="ru-UA" sz="2400"/>
          </a:p>
        </p:txBody>
      </p:sp>
      <p:pic>
        <p:nvPicPr>
          <p:cNvPr id="2" name="Рисунок 1" descr="Изображение выглядит как текст, коллекция картинок&#10;&#10;Автоматически созданное описание">
            <a:extLst>
              <a:ext uri="{FF2B5EF4-FFF2-40B4-BE49-F238E27FC236}">
                <a16:creationId xmlns:a16="http://schemas.microsoft.com/office/drawing/2014/main" id="{47E4BED5-E516-11D1-9AAC-E46E7729BD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927757" cy="934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5" grpId="0" build="p"/>
    </p:bldLst>
  </p:timing>
</p:sld>
</file>

<file path=ppt/theme/theme1.xml><?xml version="1.0" encoding="utf-8"?>
<a:theme xmlns:a="http://schemas.openxmlformats.org/drawingml/2006/main" name="PortalVTI">
  <a:themeElements>
    <a:clrScheme name="AnalogousFromRegularSeed_2SEEDS">
      <a:dk1>
        <a:srgbClr val="000000"/>
      </a:dk1>
      <a:lt1>
        <a:srgbClr val="FFFFFF"/>
      </a:lt1>
      <a:dk2>
        <a:srgbClr val="1B2F2E"/>
      </a:dk2>
      <a:lt2>
        <a:srgbClr val="F3F1F0"/>
      </a:lt2>
      <a:accent1>
        <a:srgbClr val="3B9EB1"/>
      </a:accent1>
      <a:accent2>
        <a:srgbClr val="46B196"/>
      </a:accent2>
      <a:accent3>
        <a:srgbClr val="4D7EC3"/>
      </a:accent3>
      <a:accent4>
        <a:srgbClr val="B13B3E"/>
      </a:accent4>
      <a:accent5>
        <a:srgbClr val="C37B4D"/>
      </a:accent5>
      <a:accent6>
        <a:srgbClr val="B19A3B"/>
      </a:accent6>
      <a:hlink>
        <a:srgbClr val="C05944"/>
      </a:hlink>
      <a:folHlink>
        <a:srgbClr val="7F7F7F"/>
      </a:folHlink>
    </a:clrScheme>
    <a:fontScheme name="Earth">
      <a:majorFont>
        <a:latin typeface="Trade Gothic Next Cond"/>
        <a:ea typeface=""/>
        <a:cs typeface=""/>
      </a:majorFont>
      <a:minorFont>
        <a:latin typeface="Trade Gothic Next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rtalVTI" id="{0E0D5035-C7F2-4607-91F4-D5D5F886A15A}" vid="{EAFF3D8B-AC13-4E90-80A9-182200FBC86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411</TotalTime>
  <Words>632</Words>
  <Application>Microsoft Office PowerPoint</Application>
  <PresentationFormat>Широкоэкранный</PresentationFormat>
  <Paragraphs>94</Paragraphs>
  <Slides>26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5" baseType="lpstr">
      <vt:lpstr>Arial</vt:lpstr>
      <vt:lpstr>Calibri</vt:lpstr>
      <vt:lpstr>StarSymbol</vt:lpstr>
      <vt:lpstr>Tahoma</vt:lpstr>
      <vt:lpstr>Times New Roman</vt:lpstr>
      <vt:lpstr>Trade Gothic Next Cond</vt:lpstr>
      <vt:lpstr>Trade Gothic Next Light</vt:lpstr>
      <vt:lpstr>Wingdings</vt:lpstr>
      <vt:lpstr>PortalVTI</vt:lpstr>
      <vt:lpstr>Загальний огляд нижчих грибів</vt:lpstr>
      <vt:lpstr>Царство Гриби</vt:lpstr>
      <vt:lpstr>Презентация PowerPoint</vt:lpstr>
      <vt:lpstr>Будова клітини гриба</vt:lpstr>
      <vt:lpstr>Живлення грибів</vt:lpstr>
      <vt:lpstr>Презентация PowerPoint</vt:lpstr>
      <vt:lpstr>Розмноження грибів</vt:lpstr>
      <vt:lpstr>Типи статевого процесу грибів </vt:lpstr>
      <vt:lpstr>Класифікація грибів</vt:lpstr>
      <vt:lpstr>НИЖЧІ: </vt:lpstr>
      <vt:lpstr>Презентация PowerPoint</vt:lpstr>
      <vt:lpstr>Презентация PowerPoint</vt:lpstr>
      <vt:lpstr>Презентация PowerPoint</vt:lpstr>
      <vt:lpstr>Synchitrium endobioticum </vt:lpstr>
      <vt:lpstr>Olpidium brassica</vt:lpstr>
      <vt:lpstr> КЛАС ООМІЦЕТИ – Oomycetes</vt:lpstr>
      <vt:lpstr>ПОРЯОК САПРОЛЕГНІЄВІ – Saprolegniales</vt:lpstr>
      <vt:lpstr>ПОРЯДОК ПЕРОНОСПОРОВІ-Peronosporales Phitophthora P. Infestans </vt:lpstr>
      <vt:lpstr>Презентация PowerPoint</vt:lpstr>
      <vt:lpstr> ПОРЯДОК Peronosporales</vt:lpstr>
      <vt:lpstr>Відділ            Zygomycota</vt:lpstr>
      <vt:lpstr>Характерні риси зигоміцетів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Вступ. Ботаніка як наука. Загальний огляд нижчих рослин</dc:title>
  <dc:creator>Елена Бойкая</dc:creator>
  <cp:lastModifiedBy>Olena Boika</cp:lastModifiedBy>
  <cp:revision>6</cp:revision>
  <dcterms:created xsi:type="dcterms:W3CDTF">2022-09-18T07:22:36Z</dcterms:created>
  <dcterms:modified xsi:type="dcterms:W3CDTF">2024-01-06T17:33:44Z</dcterms:modified>
</cp:coreProperties>
</file>