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256" r:id="rId2"/>
    <p:sldId id="257" r:id="rId3"/>
    <p:sldId id="271" r:id="rId4"/>
    <p:sldId id="272" r:id="rId5"/>
    <p:sldId id="259" r:id="rId6"/>
    <p:sldId id="266" r:id="rId7"/>
    <p:sldId id="260" r:id="rId8"/>
    <p:sldId id="267" r:id="rId9"/>
    <p:sldId id="261" r:id="rId10"/>
    <p:sldId id="262" r:id="rId11"/>
    <p:sldId id="273" r:id="rId12"/>
    <p:sldId id="269" r:id="rId13"/>
    <p:sldId id="263" r:id="rId14"/>
    <p:sldId id="264" r:id="rId15"/>
    <p:sldId id="270" r:id="rId16"/>
  </p:sldIdLst>
  <p:sldSz cx="12192000" cy="6858000"/>
  <p:notesSz cx="6858000" cy="9144000"/>
  <p:defaultTextStyle>
    <a:defPPr>
      <a:defRPr lang="ru-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4" d="100"/>
          <a:sy n="84" d="100"/>
        </p:scale>
        <p:origin x="581"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6F87239-2CD1-8474-7C03-6344D4FEE3A0}"/>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ru-UA"/>
          </a:p>
        </p:txBody>
      </p:sp>
      <p:sp>
        <p:nvSpPr>
          <p:cNvPr id="3" name="Подзаголовок 2">
            <a:extLst>
              <a:ext uri="{FF2B5EF4-FFF2-40B4-BE49-F238E27FC236}">
                <a16:creationId xmlns:a16="http://schemas.microsoft.com/office/drawing/2014/main" id="{BECFA356-31A9-1422-001A-06E85A464A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ru-UA"/>
          </a:p>
        </p:txBody>
      </p:sp>
      <p:sp>
        <p:nvSpPr>
          <p:cNvPr id="4" name="Дата 3">
            <a:extLst>
              <a:ext uri="{FF2B5EF4-FFF2-40B4-BE49-F238E27FC236}">
                <a16:creationId xmlns:a16="http://schemas.microsoft.com/office/drawing/2014/main" id="{71E6889A-C9ED-9D35-9809-3199A5A87410}"/>
              </a:ext>
            </a:extLst>
          </p:cNvPr>
          <p:cNvSpPr>
            <a:spLocks noGrp="1"/>
          </p:cNvSpPr>
          <p:nvPr>
            <p:ph type="dt" sz="half" idx="10"/>
          </p:nvPr>
        </p:nvSpPr>
        <p:spPr/>
        <p:txBody>
          <a:bodyPr/>
          <a:lstStyle/>
          <a:p>
            <a:fld id="{B9A9D73D-AAEE-4694-9998-AF286D648AFB}" type="datetimeFigureOut">
              <a:rPr lang="ru-UA" smtClean="0"/>
              <a:t>04/04/2023</a:t>
            </a:fld>
            <a:endParaRPr lang="ru-UA"/>
          </a:p>
        </p:txBody>
      </p:sp>
      <p:sp>
        <p:nvSpPr>
          <p:cNvPr id="5" name="Нижний колонтитул 4">
            <a:extLst>
              <a:ext uri="{FF2B5EF4-FFF2-40B4-BE49-F238E27FC236}">
                <a16:creationId xmlns:a16="http://schemas.microsoft.com/office/drawing/2014/main" id="{93EAE316-F5A4-1417-1EE4-784605563B30}"/>
              </a:ext>
            </a:extLst>
          </p:cNvPr>
          <p:cNvSpPr>
            <a:spLocks noGrp="1"/>
          </p:cNvSpPr>
          <p:nvPr>
            <p:ph type="ftr" sz="quarter" idx="11"/>
          </p:nvPr>
        </p:nvSpPr>
        <p:spPr/>
        <p:txBody>
          <a:bodyPr/>
          <a:lstStyle/>
          <a:p>
            <a:endParaRPr lang="ru-UA"/>
          </a:p>
        </p:txBody>
      </p:sp>
      <p:sp>
        <p:nvSpPr>
          <p:cNvPr id="6" name="Номер слайда 5">
            <a:extLst>
              <a:ext uri="{FF2B5EF4-FFF2-40B4-BE49-F238E27FC236}">
                <a16:creationId xmlns:a16="http://schemas.microsoft.com/office/drawing/2014/main" id="{6DD9D40D-7CA9-46EE-AB62-9AF745F7F970}"/>
              </a:ext>
            </a:extLst>
          </p:cNvPr>
          <p:cNvSpPr>
            <a:spLocks noGrp="1"/>
          </p:cNvSpPr>
          <p:nvPr>
            <p:ph type="sldNum" sz="quarter" idx="12"/>
          </p:nvPr>
        </p:nvSpPr>
        <p:spPr/>
        <p:txBody>
          <a:bodyPr/>
          <a:lstStyle/>
          <a:p>
            <a:fld id="{AE99F480-C4EE-4A16-A8C3-C99C9342C014}" type="slidenum">
              <a:rPr lang="ru-UA" smtClean="0"/>
              <a:t>‹#›</a:t>
            </a:fld>
            <a:endParaRPr lang="ru-UA"/>
          </a:p>
        </p:txBody>
      </p:sp>
    </p:spTree>
    <p:extLst>
      <p:ext uri="{BB962C8B-B14F-4D97-AF65-F5344CB8AC3E}">
        <p14:creationId xmlns:p14="http://schemas.microsoft.com/office/powerpoint/2010/main" val="2534530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0F47FB5-4EB7-73B6-6593-1ABF83373095}"/>
              </a:ext>
            </a:extLst>
          </p:cNvPr>
          <p:cNvSpPr>
            <a:spLocks noGrp="1"/>
          </p:cNvSpPr>
          <p:nvPr>
            <p:ph type="title"/>
          </p:nvPr>
        </p:nvSpPr>
        <p:spPr/>
        <p:txBody>
          <a:bodyPr/>
          <a:lstStyle/>
          <a:p>
            <a:r>
              <a:rPr lang="ru-RU"/>
              <a:t>Образец заголовка</a:t>
            </a:r>
            <a:endParaRPr lang="ru-UA"/>
          </a:p>
        </p:txBody>
      </p:sp>
      <p:sp>
        <p:nvSpPr>
          <p:cNvPr id="3" name="Вертикальный текст 2">
            <a:extLst>
              <a:ext uri="{FF2B5EF4-FFF2-40B4-BE49-F238E27FC236}">
                <a16:creationId xmlns:a16="http://schemas.microsoft.com/office/drawing/2014/main" id="{00312264-6059-C6A3-E141-41CC81E9D555}"/>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4" name="Дата 3">
            <a:extLst>
              <a:ext uri="{FF2B5EF4-FFF2-40B4-BE49-F238E27FC236}">
                <a16:creationId xmlns:a16="http://schemas.microsoft.com/office/drawing/2014/main" id="{B7FC1A36-193A-FC8A-4DB6-700B0F6D0603}"/>
              </a:ext>
            </a:extLst>
          </p:cNvPr>
          <p:cNvSpPr>
            <a:spLocks noGrp="1"/>
          </p:cNvSpPr>
          <p:nvPr>
            <p:ph type="dt" sz="half" idx="10"/>
          </p:nvPr>
        </p:nvSpPr>
        <p:spPr/>
        <p:txBody>
          <a:bodyPr/>
          <a:lstStyle/>
          <a:p>
            <a:fld id="{B9A9D73D-AAEE-4694-9998-AF286D648AFB}" type="datetimeFigureOut">
              <a:rPr lang="ru-UA" smtClean="0"/>
              <a:t>04/04/2023</a:t>
            </a:fld>
            <a:endParaRPr lang="ru-UA"/>
          </a:p>
        </p:txBody>
      </p:sp>
      <p:sp>
        <p:nvSpPr>
          <p:cNvPr id="5" name="Нижний колонтитул 4">
            <a:extLst>
              <a:ext uri="{FF2B5EF4-FFF2-40B4-BE49-F238E27FC236}">
                <a16:creationId xmlns:a16="http://schemas.microsoft.com/office/drawing/2014/main" id="{CB0DD6A6-CAE5-E288-9387-7CE0B3083635}"/>
              </a:ext>
            </a:extLst>
          </p:cNvPr>
          <p:cNvSpPr>
            <a:spLocks noGrp="1"/>
          </p:cNvSpPr>
          <p:nvPr>
            <p:ph type="ftr" sz="quarter" idx="11"/>
          </p:nvPr>
        </p:nvSpPr>
        <p:spPr/>
        <p:txBody>
          <a:bodyPr/>
          <a:lstStyle/>
          <a:p>
            <a:endParaRPr lang="ru-UA"/>
          </a:p>
        </p:txBody>
      </p:sp>
      <p:sp>
        <p:nvSpPr>
          <p:cNvPr id="6" name="Номер слайда 5">
            <a:extLst>
              <a:ext uri="{FF2B5EF4-FFF2-40B4-BE49-F238E27FC236}">
                <a16:creationId xmlns:a16="http://schemas.microsoft.com/office/drawing/2014/main" id="{AE3F18BB-C7DD-40D4-693B-885450D5CD96}"/>
              </a:ext>
            </a:extLst>
          </p:cNvPr>
          <p:cNvSpPr>
            <a:spLocks noGrp="1"/>
          </p:cNvSpPr>
          <p:nvPr>
            <p:ph type="sldNum" sz="quarter" idx="12"/>
          </p:nvPr>
        </p:nvSpPr>
        <p:spPr/>
        <p:txBody>
          <a:bodyPr/>
          <a:lstStyle/>
          <a:p>
            <a:fld id="{AE99F480-C4EE-4A16-A8C3-C99C9342C014}" type="slidenum">
              <a:rPr lang="ru-UA" smtClean="0"/>
              <a:t>‹#›</a:t>
            </a:fld>
            <a:endParaRPr lang="ru-UA"/>
          </a:p>
        </p:txBody>
      </p:sp>
    </p:spTree>
    <p:extLst>
      <p:ext uri="{BB962C8B-B14F-4D97-AF65-F5344CB8AC3E}">
        <p14:creationId xmlns:p14="http://schemas.microsoft.com/office/powerpoint/2010/main" val="3682315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3579FCB4-8270-20E3-D54B-FEF72F7E8956}"/>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ru-UA"/>
          </a:p>
        </p:txBody>
      </p:sp>
      <p:sp>
        <p:nvSpPr>
          <p:cNvPr id="3" name="Вертикальный текст 2">
            <a:extLst>
              <a:ext uri="{FF2B5EF4-FFF2-40B4-BE49-F238E27FC236}">
                <a16:creationId xmlns:a16="http://schemas.microsoft.com/office/drawing/2014/main" id="{D0421FCA-F614-B36E-D6DD-111AE5C21B82}"/>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4" name="Дата 3">
            <a:extLst>
              <a:ext uri="{FF2B5EF4-FFF2-40B4-BE49-F238E27FC236}">
                <a16:creationId xmlns:a16="http://schemas.microsoft.com/office/drawing/2014/main" id="{32437CF1-F8D4-512B-7EBE-486C6D2A9D59}"/>
              </a:ext>
            </a:extLst>
          </p:cNvPr>
          <p:cNvSpPr>
            <a:spLocks noGrp="1"/>
          </p:cNvSpPr>
          <p:nvPr>
            <p:ph type="dt" sz="half" idx="10"/>
          </p:nvPr>
        </p:nvSpPr>
        <p:spPr/>
        <p:txBody>
          <a:bodyPr/>
          <a:lstStyle/>
          <a:p>
            <a:fld id="{B9A9D73D-AAEE-4694-9998-AF286D648AFB}" type="datetimeFigureOut">
              <a:rPr lang="ru-UA" smtClean="0"/>
              <a:t>04/04/2023</a:t>
            </a:fld>
            <a:endParaRPr lang="ru-UA"/>
          </a:p>
        </p:txBody>
      </p:sp>
      <p:sp>
        <p:nvSpPr>
          <p:cNvPr id="5" name="Нижний колонтитул 4">
            <a:extLst>
              <a:ext uri="{FF2B5EF4-FFF2-40B4-BE49-F238E27FC236}">
                <a16:creationId xmlns:a16="http://schemas.microsoft.com/office/drawing/2014/main" id="{1913619D-5804-1413-C8D5-1DEB4575B7F5}"/>
              </a:ext>
            </a:extLst>
          </p:cNvPr>
          <p:cNvSpPr>
            <a:spLocks noGrp="1"/>
          </p:cNvSpPr>
          <p:nvPr>
            <p:ph type="ftr" sz="quarter" idx="11"/>
          </p:nvPr>
        </p:nvSpPr>
        <p:spPr/>
        <p:txBody>
          <a:bodyPr/>
          <a:lstStyle/>
          <a:p>
            <a:endParaRPr lang="ru-UA"/>
          </a:p>
        </p:txBody>
      </p:sp>
      <p:sp>
        <p:nvSpPr>
          <p:cNvPr id="6" name="Номер слайда 5">
            <a:extLst>
              <a:ext uri="{FF2B5EF4-FFF2-40B4-BE49-F238E27FC236}">
                <a16:creationId xmlns:a16="http://schemas.microsoft.com/office/drawing/2014/main" id="{A1061E93-F618-DBFD-E344-C01347BF4C07}"/>
              </a:ext>
            </a:extLst>
          </p:cNvPr>
          <p:cNvSpPr>
            <a:spLocks noGrp="1"/>
          </p:cNvSpPr>
          <p:nvPr>
            <p:ph type="sldNum" sz="quarter" idx="12"/>
          </p:nvPr>
        </p:nvSpPr>
        <p:spPr/>
        <p:txBody>
          <a:bodyPr/>
          <a:lstStyle/>
          <a:p>
            <a:fld id="{AE99F480-C4EE-4A16-A8C3-C99C9342C014}" type="slidenum">
              <a:rPr lang="ru-UA" smtClean="0"/>
              <a:t>‹#›</a:t>
            </a:fld>
            <a:endParaRPr lang="ru-UA"/>
          </a:p>
        </p:txBody>
      </p:sp>
    </p:spTree>
    <p:extLst>
      <p:ext uri="{BB962C8B-B14F-4D97-AF65-F5344CB8AC3E}">
        <p14:creationId xmlns:p14="http://schemas.microsoft.com/office/powerpoint/2010/main" val="4056522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3D5DE50-D50F-9FDE-B3CA-92BDDF25CB89}"/>
              </a:ext>
            </a:extLst>
          </p:cNvPr>
          <p:cNvSpPr>
            <a:spLocks noGrp="1"/>
          </p:cNvSpPr>
          <p:nvPr>
            <p:ph type="title"/>
          </p:nvPr>
        </p:nvSpPr>
        <p:spPr/>
        <p:txBody>
          <a:bodyPr/>
          <a:lstStyle/>
          <a:p>
            <a:r>
              <a:rPr lang="ru-RU"/>
              <a:t>Образец заголовка</a:t>
            </a:r>
            <a:endParaRPr lang="ru-UA"/>
          </a:p>
        </p:txBody>
      </p:sp>
      <p:sp>
        <p:nvSpPr>
          <p:cNvPr id="3" name="Объект 2">
            <a:extLst>
              <a:ext uri="{FF2B5EF4-FFF2-40B4-BE49-F238E27FC236}">
                <a16:creationId xmlns:a16="http://schemas.microsoft.com/office/drawing/2014/main" id="{1ACF2E22-62AF-9ECE-F52F-335380D430DE}"/>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4" name="Дата 3">
            <a:extLst>
              <a:ext uri="{FF2B5EF4-FFF2-40B4-BE49-F238E27FC236}">
                <a16:creationId xmlns:a16="http://schemas.microsoft.com/office/drawing/2014/main" id="{444E2E04-23B8-5C30-6998-49D4EA381768}"/>
              </a:ext>
            </a:extLst>
          </p:cNvPr>
          <p:cNvSpPr>
            <a:spLocks noGrp="1"/>
          </p:cNvSpPr>
          <p:nvPr>
            <p:ph type="dt" sz="half" idx="10"/>
          </p:nvPr>
        </p:nvSpPr>
        <p:spPr/>
        <p:txBody>
          <a:bodyPr/>
          <a:lstStyle/>
          <a:p>
            <a:fld id="{B9A9D73D-AAEE-4694-9998-AF286D648AFB}" type="datetimeFigureOut">
              <a:rPr lang="ru-UA" smtClean="0"/>
              <a:t>04/04/2023</a:t>
            </a:fld>
            <a:endParaRPr lang="ru-UA"/>
          </a:p>
        </p:txBody>
      </p:sp>
      <p:sp>
        <p:nvSpPr>
          <p:cNvPr id="5" name="Нижний колонтитул 4">
            <a:extLst>
              <a:ext uri="{FF2B5EF4-FFF2-40B4-BE49-F238E27FC236}">
                <a16:creationId xmlns:a16="http://schemas.microsoft.com/office/drawing/2014/main" id="{C7466DB7-FE6A-12FE-D23A-3776EDC1F837}"/>
              </a:ext>
            </a:extLst>
          </p:cNvPr>
          <p:cNvSpPr>
            <a:spLocks noGrp="1"/>
          </p:cNvSpPr>
          <p:nvPr>
            <p:ph type="ftr" sz="quarter" idx="11"/>
          </p:nvPr>
        </p:nvSpPr>
        <p:spPr/>
        <p:txBody>
          <a:bodyPr/>
          <a:lstStyle/>
          <a:p>
            <a:endParaRPr lang="ru-UA"/>
          </a:p>
        </p:txBody>
      </p:sp>
      <p:sp>
        <p:nvSpPr>
          <p:cNvPr id="6" name="Номер слайда 5">
            <a:extLst>
              <a:ext uri="{FF2B5EF4-FFF2-40B4-BE49-F238E27FC236}">
                <a16:creationId xmlns:a16="http://schemas.microsoft.com/office/drawing/2014/main" id="{75D0295F-E6C8-133F-01A4-3C9319511E70}"/>
              </a:ext>
            </a:extLst>
          </p:cNvPr>
          <p:cNvSpPr>
            <a:spLocks noGrp="1"/>
          </p:cNvSpPr>
          <p:nvPr>
            <p:ph type="sldNum" sz="quarter" idx="12"/>
          </p:nvPr>
        </p:nvSpPr>
        <p:spPr/>
        <p:txBody>
          <a:bodyPr/>
          <a:lstStyle/>
          <a:p>
            <a:fld id="{AE99F480-C4EE-4A16-A8C3-C99C9342C014}" type="slidenum">
              <a:rPr lang="ru-UA" smtClean="0"/>
              <a:t>‹#›</a:t>
            </a:fld>
            <a:endParaRPr lang="ru-UA"/>
          </a:p>
        </p:txBody>
      </p:sp>
    </p:spTree>
    <p:extLst>
      <p:ext uri="{BB962C8B-B14F-4D97-AF65-F5344CB8AC3E}">
        <p14:creationId xmlns:p14="http://schemas.microsoft.com/office/powerpoint/2010/main" val="621004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2BD95C7-3687-7184-EA31-CC57C1C239D6}"/>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ru-UA"/>
          </a:p>
        </p:txBody>
      </p:sp>
      <p:sp>
        <p:nvSpPr>
          <p:cNvPr id="3" name="Текст 2">
            <a:extLst>
              <a:ext uri="{FF2B5EF4-FFF2-40B4-BE49-F238E27FC236}">
                <a16:creationId xmlns:a16="http://schemas.microsoft.com/office/drawing/2014/main" id="{A1EDD1AA-00EF-CB37-69E8-0DD8A76B14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1E46E130-CFB4-0A4B-F15B-EAB6D0B09612}"/>
              </a:ext>
            </a:extLst>
          </p:cNvPr>
          <p:cNvSpPr>
            <a:spLocks noGrp="1"/>
          </p:cNvSpPr>
          <p:nvPr>
            <p:ph type="dt" sz="half" idx="10"/>
          </p:nvPr>
        </p:nvSpPr>
        <p:spPr/>
        <p:txBody>
          <a:bodyPr/>
          <a:lstStyle/>
          <a:p>
            <a:fld id="{B9A9D73D-AAEE-4694-9998-AF286D648AFB}" type="datetimeFigureOut">
              <a:rPr lang="ru-UA" smtClean="0"/>
              <a:t>04/04/2023</a:t>
            </a:fld>
            <a:endParaRPr lang="ru-UA"/>
          </a:p>
        </p:txBody>
      </p:sp>
      <p:sp>
        <p:nvSpPr>
          <p:cNvPr id="5" name="Нижний колонтитул 4">
            <a:extLst>
              <a:ext uri="{FF2B5EF4-FFF2-40B4-BE49-F238E27FC236}">
                <a16:creationId xmlns:a16="http://schemas.microsoft.com/office/drawing/2014/main" id="{BF423836-B49A-401C-5500-3F4EA7C1793E}"/>
              </a:ext>
            </a:extLst>
          </p:cNvPr>
          <p:cNvSpPr>
            <a:spLocks noGrp="1"/>
          </p:cNvSpPr>
          <p:nvPr>
            <p:ph type="ftr" sz="quarter" idx="11"/>
          </p:nvPr>
        </p:nvSpPr>
        <p:spPr/>
        <p:txBody>
          <a:bodyPr/>
          <a:lstStyle/>
          <a:p>
            <a:endParaRPr lang="ru-UA"/>
          </a:p>
        </p:txBody>
      </p:sp>
      <p:sp>
        <p:nvSpPr>
          <p:cNvPr id="6" name="Номер слайда 5">
            <a:extLst>
              <a:ext uri="{FF2B5EF4-FFF2-40B4-BE49-F238E27FC236}">
                <a16:creationId xmlns:a16="http://schemas.microsoft.com/office/drawing/2014/main" id="{2D6F1192-DFFF-6655-53B8-97BF069785C7}"/>
              </a:ext>
            </a:extLst>
          </p:cNvPr>
          <p:cNvSpPr>
            <a:spLocks noGrp="1"/>
          </p:cNvSpPr>
          <p:nvPr>
            <p:ph type="sldNum" sz="quarter" idx="12"/>
          </p:nvPr>
        </p:nvSpPr>
        <p:spPr/>
        <p:txBody>
          <a:bodyPr/>
          <a:lstStyle/>
          <a:p>
            <a:fld id="{AE99F480-C4EE-4A16-A8C3-C99C9342C014}" type="slidenum">
              <a:rPr lang="ru-UA" smtClean="0"/>
              <a:t>‹#›</a:t>
            </a:fld>
            <a:endParaRPr lang="ru-UA"/>
          </a:p>
        </p:txBody>
      </p:sp>
    </p:spTree>
    <p:extLst>
      <p:ext uri="{BB962C8B-B14F-4D97-AF65-F5344CB8AC3E}">
        <p14:creationId xmlns:p14="http://schemas.microsoft.com/office/powerpoint/2010/main" val="3004138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2C32B54-0961-F7E3-F422-784B1F9263B1}"/>
              </a:ext>
            </a:extLst>
          </p:cNvPr>
          <p:cNvSpPr>
            <a:spLocks noGrp="1"/>
          </p:cNvSpPr>
          <p:nvPr>
            <p:ph type="title"/>
          </p:nvPr>
        </p:nvSpPr>
        <p:spPr/>
        <p:txBody>
          <a:bodyPr/>
          <a:lstStyle/>
          <a:p>
            <a:r>
              <a:rPr lang="ru-RU"/>
              <a:t>Образец заголовка</a:t>
            </a:r>
            <a:endParaRPr lang="ru-UA"/>
          </a:p>
        </p:txBody>
      </p:sp>
      <p:sp>
        <p:nvSpPr>
          <p:cNvPr id="3" name="Объект 2">
            <a:extLst>
              <a:ext uri="{FF2B5EF4-FFF2-40B4-BE49-F238E27FC236}">
                <a16:creationId xmlns:a16="http://schemas.microsoft.com/office/drawing/2014/main" id="{DC121384-7CF9-F82E-2E58-FF51B6A629E7}"/>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4" name="Объект 3">
            <a:extLst>
              <a:ext uri="{FF2B5EF4-FFF2-40B4-BE49-F238E27FC236}">
                <a16:creationId xmlns:a16="http://schemas.microsoft.com/office/drawing/2014/main" id="{B89488F8-D8FF-5F87-62C4-A0EDF7C4CAD8}"/>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5" name="Дата 4">
            <a:extLst>
              <a:ext uri="{FF2B5EF4-FFF2-40B4-BE49-F238E27FC236}">
                <a16:creationId xmlns:a16="http://schemas.microsoft.com/office/drawing/2014/main" id="{93AC1C93-3DF1-22FF-504C-331AD405277E}"/>
              </a:ext>
            </a:extLst>
          </p:cNvPr>
          <p:cNvSpPr>
            <a:spLocks noGrp="1"/>
          </p:cNvSpPr>
          <p:nvPr>
            <p:ph type="dt" sz="half" idx="10"/>
          </p:nvPr>
        </p:nvSpPr>
        <p:spPr/>
        <p:txBody>
          <a:bodyPr/>
          <a:lstStyle/>
          <a:p>
            <a:fld id="{B9A9D73D-AAEE-4694-9998-AF286D648AFB}" type="datetimeFigureOut">
              <a:rPr lang="ru-UA" smtClean="0"/>
              <a:t>04/04/2023</a:t>
            </a:fld>
            <a:endParaRPr lang="ru-UA"/>
          </a:p>
        </p:txBody>
      </p:sp>
      <p:sp>
        <p:nvSpPr>
          <p:cNvPr id="6" name="Нижний колонтитул 5">
            <a:extLst>
              <a:ext uri="{FF2B5EF4-FFF2-40B4-BE49-F238E27FC236}">
                <a16:creationId xmlns:a16="http://schemas.microsoft.com/office/drawing/2014/main" id="{6A955224-F90F-E186-1B48-D53E46D83FAF}"/>
              </a:ext>
            </a:extLst>
          </p:cNvPr>
          <p:cNvSpPr>
            <a:spLocks noGrp="1"/>
          </p:cNvSpPr>
          <p:nvPr>
            <p:ph type="ftr" sz="quarter" idx="11"/>
          </p:nvPr>
        </p:nvSpPr>
        <p:spPr/>
        <p:txBody>
          <a:bodyPr/>
          <a:lstStyle/>
          <a:p>
            <a:endParaRPr lang="ru-UA"/>
          </a:p>
        </p:txBody>
      </p:sp>
      <p:sp>
        <p:nvSpPr>
          <p:cNvPr id="7" name="Номер слайда 6">
            <a:extLst>
              <a:ext uri="{FF2B5EF4-FFF2-40B4-BE49-F238E27FC236}">
                <a16:creationId xmlns:a16="http://schemas.microsoft.com/office/drawing/2014/main" id="{16BE8FFF-3EDE-BC85-AC74-0433DD76BF48}"/>
              </a:ext>
            </a:extLst>
          </p:cNvPr>
          <p:cNvSpPr>
            <a:spLocks noGrp="1"/>
          </p:cNvSpPr>
          <p:nvPr>
            <p:ph type="sldNum" sz="quarter" idx="12"/>
          </p:nvPr>
        </p:nvSpPr>
        <p:spPr/>
        <p:txBody>
          <a:bodyPr/>
          <a:lstStyle/>
          <a:p>
            <a:fld id="{AE99F480-C4EE-4A16-A8C3-C99C9342C014}" type="slidenum">
              <a:rPr lang="ru-UA" smtClean="0"/>
              <a:t>‹#›</a:t>
            </a:fld>
            <a:endParaRPr lang="ru-UA"/>
          </a:p>
        </p:txBody>
      </p:sp>
    </p:spTree>
    <p:extLst>
      <p:ext uri="{BB962C8B-B14F-4D97-AF65-F5344CB8AC3E}">
        <p14:creationId xmlns:p14="http://schemas.microsoft.com/office/powerpoint/2010/main" val="987376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8269659-5DC3-9AC3-BB22-CBD07351FF4F}"/>
              </a:ext>
            </a:extLst>
          </p:cNvPr>
          <p:cNvSpPr>
            <a:spLocks noGrp="1"/>
          </p:cNvSpPr>
          <p:nvPr>
            <p:ph type="title"/>
          </p:nvPr>
        </p:nvSpPr>
        <p:spPr>
          <a:xfrm>
            <a:off x="839788" y="365125"/>
            <a:ext cx="10515600" cy="1325563"/>
          </a:xfrm>
        </p:spPr>
        <p:txBody>
          <a:bodyPr/>
          <a:lstStyle/>
          <a:p>
            <a:r>
              <a:rPr lang="ru-RU"/>
              <a:t>Образец заголовка</a:t>
            </a:r>
            <a:endParaRPr lang="ru-UA"/>
          </a:p>
        </p:txBody>
      </p:sp>
      <p:sp>
        <p:nvSpPr>
          <p:cNvPr id="3" name="Текст 2">
            <a:extLst>
              <a:ext uri="{FF2B5EF4-FFF2-40B4-BE49-F238E27FC236}">
                <a16:creationId xmlns:a16="http://schemas.microsoft.com/office/drawing/2014/main" id="{3163E3D8-9132-0B23-DA18-F0A3ADE50C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AC22ADAB-DAF4-8959-C0BF-B49E4EEB6D0E}"/>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5" name="Текст 4">
            <a:extLst>
              <a:ext uri="{FF2B5EF4-FFF2-40B4-BE49-F238E27FC236}">
                <a16:creationId xmlns:a16="http://schemas.microsoft.com/office/drawing/2014/main" id="{2B8798F3-3DAE-8977-5A1D-D829F3E4AB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A38050A6-C38F-FDC7-02D2-B96643E7C23E}"/>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7" name="Дата 6">
            <a:extLst>
              <a:ext uri="{FF2B5EF4-FFF2-40B4-BE49-F238E27FC236}">
                <a16:creationId xmlns:a16="http://schemas.microsoft.com/office/drawing/2014/main" id="{AE8A00C4-0BF0-B956-B49F-05B873E71E6F}"/>
              </a:ext>
            </a:extLst>
          </p:cNvPr>
          <p:cNvSpPr>
            <a:spLocks noGrp="1"/>
          </p:cNvSpPr>
          <p:nvPr>
            <p:ph type="dt" sz="half" idx="10"/>
          </p:nvPr>
        </p:nvSpPr>
        <p:spPr/>
        <p:txBody>
          <a:bodyPr/>
          <a:lstStyle/>
          <a:p>
            <a:fld id="{B9A9D73D-AAEE-4694-9998-AF286D648AFB}" type="datetimeFigureOut">
              <a:rPr lang="ru-UA" smtClean="0"/>
              <a:t>04/04/2023</a:t>
            </a:fld>
            <a:endParaRPr lang="ru-UA"/>
          </a:p>
        </p:txBody>
      </p:sp>
      <p:sp>
        <p:nvSpPr>
          <p:cNvPr id="8" name="Нижний колонтитул 7">
            <a:extLst>
              <a:ext uri="{FF2B5EF4-FFF2-40B4-BE49-F238E27FC236}">
                <a16:creationId xmlns:a16="http://schemas.microsoft.com/office/drawing/2014/main" id="{9DF5060C-CE05-42F5-488D-8DF04AE44A5C}"/>
              </a:ext>
            </a:extLst>
          </p:cNvPr>
          <p:cNvSpPr>
            <a:spLocks noGrp="1"/>
          </p:cNvSpPr>
          <p:nvPr>
            <p:ph type="ftr" sz="quarter" idx="11"/>
          </p:nvPr>
        </p:nvSpPr>
        <p:spPr/>
        <p:txBody>
          <a:bodyPr/>
          <a:lstStyle/>
          <a:p>
            <a:endParaRPr lang="ru-UA"/>
          </a:p>
        </p:txBody>
      </p:sp>
      <p:sp>
        <p:nvSpPr>
          <p:cNvPr id="9" name="Номер слайда 8">
            <a:extLst>
              <a:ext uri="{FF2B5EF4-FFF2-40B4-BE49-F238E27FC236}">
                <a16:creationId xmlns:a16="http://schemas.microsoft.com/office/drawing/2014/main" id="{B21EAF6D-9577-03BA-F108-6DFED880E31F}"/>
              </a:ext>
            </a:extLst>
          </p:cNvPr>
          <p:cNvSpPr>
            <a:spLocks noGrp="1"/>
          </p:cNvSpPr>
          <p:nvPr>
            <p:ph type="sldNum" sz="quarter" idx="12"/>
          </p:nvPr>
        </p:nvSpPr>
        <p:spPr/>
        <p:txBody>
          <a:bodyPr/>
          <a:lstStyle/>
          <a:p>
            <a:fld id="{AE99F480-C4EE-4A16-A8C3-C99C9342C014}" type="slidenum">
              <a:rPr lang="ru-UA" smtClean="0"/>
              <a:t>‹#›</a:t>
            </a:fld>
            <a:endParaRPr lang="ru-UA"/>
          </a:p>
        </p:txBody>
      </p:sp>
    </p:spTree>
    <p:extLst>
      <p:ext uri="{BB962C8B-B14F-4D97-AF65-F5344CB8AC3E}">
        <p14:creationId xmlns:p14="http://schemas.microsoft.com/office/powerpoint/2010/main" val="83119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600A61A-2698-37AF-380F-429BAACFD1B1}"/>
              </a:ext>
            </a:extLst>
          </p:cNvPr>
          <p:cNvSpPr>
            <a:spLocks noGrp="1"/>
          </p:cNvSpPr>
          <p:nvPr>
            <p:ph type="title"/>
          </p:nvPr>
        </p:nvSpPr>
        <p:spPr/>
        <p:txBody>
          <a:bodyPr/>
          <a:lstStyle/>
          <a:p>
            <a:r>
              <a:rPr lang="ru-RU"/>
              <a:t>Образец заголовка</a:t>
            </a:r>
            <a:endParaRPr lang="ru-UA"/>
          </a:p>
        </p:txBody>
      </p:sp>
      <p:sp>
        <p:nvSpPr>
          <p:cNvPr id="3" name="Дата 2">
            <a:extLst>
              <a:ext uri="{FF2B5EF4-FFF2-40B4-BE49-F238E27FC236}">
                <a16:creationId xmlns:a16="http://schemas.microsoft.com/office/drawing/2014/main" id="{26AABD85-37D6-53CF-19B6-0C3B5C80B19B}"/>
              </a:ext>
            </a:extLst>
          </p:cNvPr>
          <p:cNvSpPr>
            <a:spLocks noGrp="1"/>
          </p:cNvSpPr>
          <p:nvPr>
            <p:ph type="dt" sz="half" idx="10"/>
          </p:nvPr>
        </p:nvSpPr>
        <p:spPr/>
        <p:txBody>
          <a:bodyPr/>
          <a:lstStyle/>
          <a:p>
            <a:fld id="{B9A9D73D-AAEE-4694-9998-AF286D648AFB}" type="datetimeFigureOut">
              <a:rPr lang="ru-UA" smtClean="0"/>
              <a:t>04/04/2023</a:t>
            </a:fld>
            <a:endParaRPr lang="ru-UA"/>
          </a:p>
        </p:txBody>
      </p:sp>
      <p:sp>
        <p:nvSpPr>
          <p:cNvPr id="4" name="Нижний колонтитул 3">
            <a:extLst>
              <a:ext uri="{FF2B5EF4-FFF2-40B4-BE49-F238E27FC236}">
                <a16:creationId xmlns:a16="http://schemas.microsoft.com/office/drawing/2014/main" id="{7647C323-5494-2F33-85F4-67FE111059E3}"/>
              </a:ext>
            </a:extLst>
          </p:cNvPr>
          <p:cNvSpPr>
            <a:spLocks noGrp="1"/>
          </p:cNvSpPr>
          <p:nvPr>
            <p:ph type="ftr" sz="quarter" idx="11"/>
          </p:nvPr>
        </p:nvSpPr>
        <p:spPr/>
        <p:txBody>
          <a:bodyPr/>
          <a:lstStyle/>
          <a:p>
            <a:endParaRPr lang="ru-UA"/>
          </a:p>
        </p:txBody>
      </p:sp>
      <p:sp>
        <p:nvSpPr>
          <p:cNvPr id="5" name="Номер слайда 4">
            <a:extLst>
              <a:ext uri="{FF2B5EF4-FFF2-40B4-BE49-F238E27FC236}">
                <a16:creationId xmlns:a16="http://schemas.microsoft.com/office/drawing/2014/main" id="{ACF239FE-560E-053A-70FA-18C40DC8DB71}"/>
              </a:ext>
            </a:extLst>
          </p:cNvPr>
          <p:cNvSpPr>
            <a:spLocks noGrp="1"/>
          </p:cNvSpPr>
          <p:nvPr>
            <p:ph type="sldNum" sz="quarter" idx="12"/>
          </p:nvPr>
        </p:nvSpPr>
        <p:spPr/>
        <p:txBody>
          <a:bodyPr/>
          <a:lstStyle/>
          <a:p>
            <a:fld id="{AE99F480-C4EE-4A16-A8C3-C99C9342C014}" type="slidenum">
              <a:rPr lang="ru-UA" smtClean="0"/>
              <a:t>‹#›</a:t>
            </a:fld>
            <a:endParaRPr lang="ru-UA"/>
          </a:p>
        </p:txBody>
      </p:sp>
    </p:spTree>
    <p:extLst>
      <p:ext uri="{BB962C8B-B14F-4D97-AF65-F5344CB8AC3E}">
        <p14:creationId xmlns:p14="http://schemas.microsoft.com/office/powerpoint/2010/main" val="2667984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5E8BB9E0-FFE7-4FCB-D06B-4916C0D3B095}"/>
              </a:ext>
            </a:extLst>
          </p:cNvPr>
          <p:cNvSpPr>
            <a:spLocks noGrp="1"/>
          </p:cNvSpPr>
          <p:nvPr>
            <p:ph type="dt" sz="half" idx="10"/>
          </p:nvPr>
        </p:nvSpPr>
        <p:spPr/>
        <p:txBody>
          <a:bodyPr/>
          <a:lstStyle/>
          <a:p>
            <a:fld id="{B9A9D73D-AAEE-4694-9998-AF286D648AFB}" type="datetimeFigureOut">
              <a:rPr lang="ru-UA" smtClean="0"/>
              <a:t>04/04/2023</a:t>
            </a:fld>
            <a:endParaRPr lang="ru-UA"/>
          </a:p>
        </p:txBody>
      </p:sp>
      <p:sp>
        <p:nvSpPr>
          <p:cNvPr id="3" name="Нижний колонтитул 2">
            <a:extLst>
              <a:ext uri="{FF2B5EF4-FFF2-40B4-BE49-F238E27FC236}">
                <a16:creationId xmlns:a16="http://schemas.microsoft.com/office/drawing/2014/main" id="{23EF1523-E4A5-774D-A68E-A5A72F6B724A}"/>
              </a:ext>
            </a:extLst>
          </p:cNvPr>
          <p:cNvSpPr>
            <a:spLocks noGrp="1"/>
          </p:cNvSpPr>
          <p:nvPr>
            <p:ph type="ftr" sz="quarter" idx="11"/>
          </p:nvPr>
        </p:nvSpPr>
        <p:spPr/>
        <p:txBody>
          <a:bodyPr/>
          <a:lstStyle/>
          <a:p>
            <a:endParaRPr lang="ru-UA"/>
          </a:p>
        </p:txBody>
      </p:sp>
      <p:sp>
        <p:nvSpPr>
          <p:cNvPr id="4" name="Номер слайда 3">
            <a:extLst>
              <a:ext uri="{FF2B5EF4-FFF2-40B4-BE49-F238E27FC236}">
                <a16:creationId xmlns:a16="http://schemas.microsoft.com/office/drawing/2014/main" id="{4F951828-B6ED-C5E6-9502-30DAB6883C3F}"/>
              </a:ext>
            </a:extLst>
          </p:cNvPr>
          <p:cNvSpPr>
            <a:spLocks noGrp="1"/>
          </p:cNvSpPr>
          <p:nvPr>
            <p:ph type="sldNum" sz="quarter" idx="12"/>
          </p:nvPr>
        </p:nvSpPr>
        <p:spPr/>
        <p:txBody>
          <a:bodyPr/>
          <a:lstStyle/>
          <a:p>
            <a:fld id="{AE99F480-C4EE-4A16-A8C3-C99C9342C014}" type="slidenum">
              <a:rPr lang="ru-UA" smtClean="0"/>
              <a:t>‹#›</a:t>
            </a:fld>
            <a:endParaRPr lang="ru-UA"/>
          </a:p>
        </p:txBody>
      </p:sp>
    </p:spTree>
    <p:extLst>
      <p:ext uri="{BB962C8B-B14F-4D97-AF65-F5344CB8AC3E}">
        <p14:creationId xmlns:p14="http://schemas.microsoft.com/office/powerpoint/2010/main" val="926782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1D86475-F1C8-8B5D-A7CC-449680FDAF97}"/>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u-UA"/>
          </a:p>
        </p:txBody>
      </p:sp>
      <p:sp>
        <p:nvSpPr>
          <p:cNvPr id="3" name="Объект 2">
            <a:extLst>
              <a:ext uri="{FF2B5EF4-FFF2-40B4-BE49-F238E27FC236}">
                <a16:creationId xmlns:a16="http://schemas.microsoft.com/office/drawing/2014/main" id="{3FA4C0F8-B379-1F82-B086-E853EC2EE7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4" name="Текст 3">
            <a:extLst>
              <a:ext uri="{FF2B5EF4-FFF2-40B4-BE49-F238E27FC236}">
                <a16:creationId xmlns:a16="http://schemas.microsoft.com/office/drawing/2014/main" id="{AFF79653-E256-8D36-E432-0A8E878D70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114E28EB-540F-2443-83CC-D39FF29BB3DC}"/>
              </a:ext>
            </a:extLst>
          </p:cNvPr>
          <p:cNvSpPr>
            <a:spLocks noGrp="1"/>
          </p:cNvSpPr>
          <p:nvPr>
            <p:ph type="dt" sz="half" idx="10"/>
          </p:nvPr>
        </p:nvSpPr>
        <p:spPr/>
        <p:txBody>
          <a:bodyPr/>
          <a:lstStyle/>
          <a:p>
            <a:fld id="{B9A9D73D-AAEE-4694-9998-AF286D648AFB}" type="datetimeFigureOut">
              <a:rPr lang="ru-UA" smtClean="0"/>
              <a:t>04/04/2023</a:t>
            </a:fld>
            <a:endParaRPr lang="ru-UA"/>
          </a:p>
        </p:txBody>
      </p:sp>
      <p:sp>
        <p:nvSpPr>
          <p:cNvPr id="6" name="Нижний колонтитул 5">
            <a:extLst>
              <a:ext uri="{FF2B5EF4-FFF2-40B4-BE49-F238E27FC236}">
                <a16:creationId xmlns:a16="http://schemas.microsoft.com/office/drawing/2014/main" id="{E640AF22-24DF-B232-B4B4-E6E16EDAF1AE}"/>
              </a:ext>
            </a:extLst>
          </p:cNvPr>
          <p:cNvSpPr>
            <a:spLocks noGrp="1"/>
          </p:cNvSpPr>
          <p:nvPr>
            <p:ph type="ftr" sz="quarter" idx="11"/>
          </p:nvPr>
        </p:nvSpPr>
        <p:spPr/>
        <p:txBody>
          <a:bodyPr/>
          <a:lstStyle/>
          <a:p>
            <a:endParaRPr lang="ru-UA"/>
          </a:p>
        </p:txBody>
      </p:sp>
      <p:sp>
        <p:nvSpPr>
          <p:cNvPr id="7" name="Номер слайда 6">
            <a:extLst>
              <a:ext uri="{FF2B5EF4-FFF2-40B4-BE49-F238E27FC236}">
                <a16:creationId xmlns:a16="http://schemas.microsoft.com/office/drawing/2014/main" id="{44C64CE3-28E0-E6B8-462B-C02D8F1DC616}"/>
              </a:ext>
            </a:extLst>
          </p:cNvPr>
          <p:cNvSpPr>
            <a:spLocks noGrp="1"/>
          </p:cNvSpPr>
          <p:nvPr>
            <p:ph type="sldNum" sz="quarter" idx="12"/>
          </p:nvPr>
        </p:nvSpPr>
        <p:spPr/>
        <p:txBody>
          <a:bodyPr/>
          <a:lstStyle/>
          <a:p>
            <a:fld id="{AE99F480-C4EE-4A16-A8C3-C99C9342C014}" type="slidenum">
              <a:rPr lang="ru-UA" smtClean="0"/>
              <a:t>‹#›</a:t>
            </a:fld>
            <a:endParaRPr lang="ru-UA"/>
          </a:p>
        </p:txBody>
      </p:sp>
    </p:spTree>
    <p:extLst>
      <p:ext uri="{BB962C8B-B14F-4D97-AF65-F5344CB8AC3E}">
        <p14:creationId xmlns:p14="http://schemas.microsoft.com/office/powerpoint/2010/main" val="227483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B869804-8941-BEE5-19F0-75F421A6AED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u-UA"/>
          </a:p>
        </p:txBody>
      </p:sp>
      <p:sp>
        <p:nvSpPr>
          <p:cNvPr id="3" name="Рисунок 2">
            <a:extLst>
              <a:ext uri="{FF2B5EF4-FFF2-40B4-BE49-F238E27FC236}">
                <a16:creationId xmlns:a16="http://schemas.microsoft.com/office/drawing/2014/main" id="{9DFA45A2-E760-E119-DD1E-0B2F782ACA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UA"/>
          </a:p>
        </p:txBody>
      </p:sp>
      <p:sp>
        <p:nvSpPr>
          <p:cNvPr id="4" name="Текст 3">
            <a:extLst>
              <a:ext uri="{FF2B5EF4-FFF2-40B4-BE49-F238E27FC236}">
                <a16:creationId xmlns:a16="http://schemas.microsoft.com/office/drawing/2014/main" id="{741140E8-A0B2-6532-597A-39F13ED585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70EE9709-76C8-18C3-AB28-5EF9E8BB7B73}"/>
              </a:ext>
            </a:extLst>
          </p:cNvPr>
          <p:cNvSpPr>
            <a:spLocks noGrp="1"/>
          </p:cNvSpPr>
          <p:nvPr>
            <p:ph type="dt" sz="half" idx="10"/>
          </p:nvPr>
        </p:nvSpPr>
        <p:spPr/>
        <p:txBody>
          <a:bodyPr/>
          <a:lstStyle/>
          <a:p>
            <a:fld id="{B9A9D73D-AAEE-4694-9998-AF286D648AFB}" type="datetimeFigureOut">
              <a:rPr lang="ru-UA" smtClean="0"/>
              <a:t>04/04/2023</a:t>
            </a:fld>
            <a:endParaRPr lang="ru-UA"/>
          </a:p>
        </p:txBody>
      </p:sp>
      <p:sp>
        <p:nvSpPr>
          <p:cNvPr id="6" name="Нижний колонтитул 5">
            <a:extLst>
              <a:ext uri="{FF2B5EF4-FFF2-40B4-BE49-F238E27FC236}">
                <a16:creationId xmlns:a16="http://schemas.microsoft.com/office/drawing/2014/main" id="{4C7ECEAD-71D5-755B-C35A-42E82F16EA47}"/>
              </a:ext>
            </a:extLst>
          </p:cNvPr>
          <p:cNvSpPr>
            <a:spLocks noGrp="1"/>
          </p:cNvSpPr>
          <p:nvPr>
            <p:ph type="ftr" sz="quarter" idx="11"/>
          </p:nvPr>
        </p:nvSpPr>
        <p:spPr/>
        <p:txBody>
          <a:bodyPr/>
          <a:lstStyle/>
          <a:p>
            <a:endParaRPr lang="ru-UA"/>
          </a:p>
        </p:txBody>
      </p:sp>
      <p:sp>
        <p:nvSpPr>
          <p:cNvPr id="7" name="Номер слайда 6">
            <a:extLst>
              <a:ext uri="{FF2B5EF4-FFF2-40B4-BE49-F238E27FC236}">
                <a16:creationId xmlns:a16="http://schemas.microsoft.com/office/drawing/2014/main" id="{A1EC049F-D9F4-BA54-144A-FBB124F0DB3E}"/>
              </a:ext>
            </a:extLst>
          </p:cNvPr>
          <p:cNvSpPr>
            <a:spLocks noGrp="1"/>
          </p:cNvSpPr>
          <p:nvPr>
            <p:ph type="sldNum" sz="quarter" idx="12"/>
          </p:nvPr>
        </p:nvSpPr>
        <p:spPr/>
        <p:txBody>
          <a:bodyPr/>
          <a:lstStyle/>
          <a:p>
            <a:fld id="{AE99F480-C4EE-4A16-A8C3-C99C9342C014}" type="slidenum">
              <a:rPr lang="ru-UA" smtClean="0"/>
              <a:t>‹#›</a:t>
            </a:fld>
            <a:endParaRPr lang="ru-UA"/>
          </a:p>
        </p:txBody>
      </p:sp>
    </p:spTree>
    <p:extLst>
      <p:ext uri="{BB962C8B-B14F-4D97-AF65-F5344CB8AC3E}">
        <p14:creationId xmlns:p14="http://schemas.microsoft.com/office/powerpoint/2010/main" val="2550352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6E1C585-22FB-BAA1-9D3D-FC5CDBF289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ru-UA"/>
          </a:p>
        </p:txBody>
      </p:sp>
      <p:sp>
        <p:nvSpPr>
          <p:cNvPr id="3" name="Текст 2">
            <a:extLst>
              <a:ext uri="{FF2B5EF4-FFF2-40B4-BE49-F238E27FC236}">
                <a16:creationId xmlns:a16="http://schemas.microsoft.com/office/drawing/2014/main" id="{17198A4C-50D8-1B0D-E537-98CE0A4678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4" name="Дата 3">
            <a:extLst>
              <a:ext uri="{FF2B5EF4-FFF2-40B4-BE49-F238E27FC236}">
                <a16:creationId xmlns:a16="http://schemas.microsoft.com/office/drawing/2014/main" id="{42BF9B17-0F0B-6EA4-AC4B-DCC5C81914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A9D73D-AAEE-4694-9998-AF286D648AFB}" type="datetimeFigureOut">
              <a:rPr lang="ru-UA" smtClean="0"/>
              <a:t>04/04/2023</a:t>
            </a:fld>
            <a:endParaRPr lang="ru-UA"/>
          </a:p>
        </p:txBody>
      </p:sp>
      <p:sp>
        <p:nvSpPr>
          <p:cNvPr id="5" name="Нижний колонтитул 4">
            <a:extLst>
              <a:ext uri="{FF2B5EF4-FFF2-40B4-BE49-F238E27FC236}">
                <a16:creationId xmlns:a16="http://schemas.microsoft.com/office/drawing/2014/main" id="{6B3F501D-4D87-22C2-0641-D9C159BBEE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UA"/>
          </a:p>
        </p:txBody>
      </p:sp>
      <p:sp>
        <p:nvSpPr>
          <p:cNvPr id="6" name="Номер слайда 5">
            <a:extLst>
              <a:ext uri="{FF2B5EF4-FFF2-40B4-BE49-F238E27FC236}">
                <a16:creationId xmlns:a16="http://schemas.microsoft.com/office/drawing/2014/main" id="{FF01FD0C-E811-ED2D-D399-4176FB12CF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99F480-C4EE-4A16-A8C3-C99C9342C014}" type="slidenum">
              <a:rPr lang="ru-UA" smtClean="0"/>
              <a:t>‹#›</a:t>
            </a:fld>
            <a:endParaRPr lang="ru-UA"/>
          </a:p>
        </p:txBody>
      </p:sp>
    </p:spTree>
    <p:extLst>
      <p:ext uri="{BB962C8B-B14F-4D97-AF65-F5344CB8AC3E}">
        <p14:creationId xmlns:p14="http://schemas.microsoft.com/office/powerpoint/2010/main" val="40229397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8294908-8B00-4F58-BBBA-20F71A40AA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8">
            <a:extLst>
              <a:ext uri="{FF2B5EF4-FFF2-40B4-BE49-F238E27FC236}">
                <a16:creationId xmlns:a16="http://schemas.microsoft.com/office/drawing/2014/main" id="{4364C879-1404-4203-8E9D-CC5DE0A621A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84617302-4B0D-4351-A6BB-6F0930D943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DA2C7802-C2E0-4218-8F89-8DD7CCD2CD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Rectangle 14">
            <a:extLst>
              <a:ext uri="{FF2B5EF4-FFF2-40B4-BE49-F238E27FC236}">
                <a16:creationId xmlns:a16="http://schemas.microsoft.com/office/drawing/2014/main" id="{A6D7111A-21E5-4EE9-8A78-10E5530F011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A3969E80-A77B-49FC-9122-D89AFD5EE11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Rectangle 18">
            <a:extLst>
              <a:ext uri="{FF2B5EF4-FFF2-40B4-BE49-F238E27FC236}">
                <a16:creationId xmlns:a16="http://schemas.microsoft.com/office/drawing/2014/main" id="{1849CA57-76BD-4CF2-80BA-D7A46A01B7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1" name="Freeform: Shape 20">
            <a:extLst>
              <a:ext uri="{FF2B5EF4-FFF2-40B4-BE49-F238E27FC236}">
                <a16:creationId xmlns:a16="http://schemas.microsoft.com/office/drawing/2014/main" id="{35E9085E-E730-4768-83D4-6CB7E98971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22">
            <a:extLst>
              <a:ext uri="{FF2B5EF4-FFF2-40B4-BE49-F238E27FC236}">
                <a16:creationId xmlns:a16="http://schemas.microsoft.com/office/drawing/2014/main" id="{973272FE-A474-4CAE-8CA2-BCC8B476C3F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 name="Заголовок 1">
            <a:extLst>
              <a:ext uri="{FF2B5EF4-FFF2-40B4-BE49-F238E27FC236}">
                <a16:creationId xmlns:a16="http://schemas.microsoft.com/office/drawing/2014/main" id="{EEEA9E9A-A0EA-DF99-1592-68D71B5A48ED}"/>
              </a:ext>
            </a:extLst>
          </p:cNvPr>
          <p:cNvSpPr>
            <a:spLocks noGrp="1"/>
          </p:cNvSpPr>
          <p:nvPr>
            <p:ph type="ctrTitle"/>
          </p:nvPr>
        </p:nvSpPr>
        <p:spPr>
          <a:xfrm>
            <a:off x="3204642" y="2353641"/>
            <a:ext cx="5782716" cy="2150719"/>
          </a:xfrm>
          <a:noFill/>
        </p:spPr>
        <p:txBody>
          <a:bodyPr anchor="ctr">
            <a:normAutofit/>
          </a:bodyPr>
          <a:lstStyle/>
          <a:p>
            <a:pPr marL="313690" marR="451485" indent="-6350">
              <a:spcAft>
                <a:spcPts val="65"/>
              </a:spcAft>
            </a:pPr>
            <a:r>
              <a:rPr lang="ru-RU" sz="2500" b="1">
                <a:solidFill>
                  <a:srgbClr val="080808"/>
                </a:solidFill>
                <a:effectLst/>
                <a:latin typeface="Times New Roman" panose="02020603050405020304" pitchFamily="18" charset="0"/>
                <a:ea typeface="Times New Roman" panose="02020603050405020304" pitchFamily="18" charset="0"/>
              </a:rPr>
              <a:t>ТЕМА 5</a:t>
            </a:r>
            <a:r>
              <a:rPr lang="ru-UA" sz="2500">
                <a:solidFill>
                  <a:srgbClr val="080808"/>
                </a:solidFill>
                <a:effectLst/>
                <a:latin typeface="Times New Roman" panose="02020603050405020304" pitchFamily="18" charset="0"/>
                <a:ea typeface="Times New Roman" panose="02020603050405020304" pitchFamily="18" charset="0"/>
              </a:rPr>
              <a:t/>
            </a:r>
            <a:br>
              <a:rPr lang="ru-UA" sz="2500">
                <a:solidFill>
                  <a:srgbClr val="080808"/>
                </a:solidFill>
                <a:effectLst/>
                <a:latin typeface="Times New Roman" panose="02020603050405020304" pitchFamily="18" charset="0"/>
                <a:ea typeface="Times New Roman" panose="02020603050405020304" pitchFamily="18" charset="0"/>
              </a:rPr>
            </a:br>
            <a:r>
              <a:rPr lang="uk-UA" sz="2500" b="1">
                <a:solidFill>
                  <a:srgbClr val="080808"/>
                </a:solidFill>
                <a:effectLst/>
                <a:latin typeface="Times New Roman" panose="02020603050405020304" pitchFamily="18" charset="0"/>
                <a:ea typeface="Times New Roman" panose="02020603050405020304" pitchFamily="18" charset="0"/>
              </a:rPr>
              <a:t>ВИКОРИСТАННЯ ПРОГРАМНИХ ПРОДУКТІВ ТА ТЕХНІЧНЕ ЗАБЕЗПЕЧЕННЯ ЕЛЕКТРОННОЇ БУХГАЛТЕРІЇ </a:t>
            </a:r>
            <a:endParaRPr lang="ru-UA" sz="2500">
              <a:solidFill>
                <a:srgbClr val="080808"/>
              </a:solidFill>
            </a:endParaRPr>
          </a:p>
        </p:txBody>
      </p:sp>
      <p:sp>
        <p:nvSpPr>
          <p:cNvPr id="25" name="Freeform: Shape 24">
            <a:extLst>
              <a:ext uri="{FF2B5EF4-FFF2-40B4-BE49-F238E27FC236}">
                <a16:creationId xmlns:a16="http://schemas.microsoft.com/office/drawing/2014/main" id="{E07981EA-05A6-437C-88D7-B377B92B03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Rectangle 26">
            <a:extLst>
              <a:ext uri="{FF2B5EF4-FFF2-40B4-BE49-F238E27FC236}">
                <a16:creationId xmlns:a16="http://schemas.microsoft.com/office/drawing/2014/main" id="{15E3C750-986E-4769-B1AE-49289FBEE7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2274323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Объект 2">
            <a:extLst>
              <a:ext uri="{FF2B5EF4-FFF2-40B4-BE49-F238E27FC236}">
                <a16:creationId xmlns:a16="http://schemas.microsoft.com/office/drawing/2014/main" id="{57255039-25B2-5BF2-4DC6-47BE479EC7D7}"/>
              </a:ext>
            </a:extLst>
          </p:cNvPr>
          <p:cNvSpPr>
            <a:spLocks noGrp="1"/>
          </p:cNvSpPr>
          <p:nvPr>
            <p:ph idx="1"/>
          </p:nvPr>
        </p:nvSpPr>
        <p:spPr>
          <a:xfrm>
            <a:off x="643467" y="795134"/>
            <a:ext cx="10905066" cy="5633816"/>
          </a:xfrm>
        </p:spPr>
        <p:txBody>
          <a:bodyPr>
            <a:normAutofit/>
          </a:bodyPr>
          <a:lstStyle/>
          <a:p>
            <a:pPr marL="1245235" marR="140335" indent="0">
              <a:lnSpc>
                <a:spcPct val="100000"/>
              </a:lnSpc>
              <a:spcAft>
                <a:spcPts val="65"/>
              </a:spcAft>
              <a:buNone/>
            </a:pPr>
            <a:r>
              <a:rPr lang="uk-UA" sz="2000" b="1" i="1" u="sng" dirty="0">
                <a:solidFill>
                  <a:schemeClr val="accent1">
                    <a:lumMod val="75000"/>
                  </a:schemeClr>
                </a:solidFill>
                <a:effectLst/>
                <a:latin typeface="Times New Roman" panose="02020603050405020304" pitchFamily="18" charset="0"/>
                <a:ea typeface="Times New Roman" panose="02020603050405020304" pitchFamily="18" charset="0"/>
              </a:rPr>
              <a:t>«Дебет Плюс»</a:t>
            </a:r>
            <a:r>
              <a:rPr lang="uk-UA" sz="2000" u="sng" dirty="0">
                <a:solidFill>
                  <a:schemeClr val="accent1">
                    <a:lumMod val="75000"/>
                  </a:schemeClr>
                </a:solidFill>
                <a:effectLst/>
                <a:latin typeface="Times New Roman" panose="02020603050405020304" pitchFamily="18" charset="0"/>
                <a:ea typeface="Times New Roman" panose="02020603050405020304" pitchFamily="18" charset="0"/>
              </a:rPr>
              <a:t> </a:t>
            </a:r>
            <a:r>
              <a:rPr lang="uk-UA" sz="1800" dirty="0">
                <a:solidFill>
                  <a:schemeClr val="accent1">
                    <a:lumMod val="75000"/>
                  </a:schemeClr>
                </a:solidFill>
                <a:effectLst/>
                <a:latin typeface="Times New Roman" panose="02020603050405020304" pitchFamily="18" charset="0"/>
                <a:ea typeface="Times New Roman" panose="02020603050405020304" pitchFamily="18" charset="0"/>
              </a:rPr>
              <a:t>– програмний продукт, призначений для організації обліку підприємств, які фінансуються з державного бюджету, комунальних некомерційних установ, сільськогосподарських, переробних та інших підприємств. </a:t>
            </a:r>
            <a:endParaRPr lang="ru-RU" sz="1800" dirty="0">
              <a:solidFill>
                <a:schemeClr val="accent1">
                  <a:lumMod val="75000"/>
                </a:schemeClr>
              </a:solidFill>
              <a:latin typeface="Times New Roman" panose="02020603050405020304" pitchFamily="18" charset="0"/>
              <a:ea typeface="Times New Roman" panose="02020603050405020304" pitchFamily="18" charset="0"/>
            </a:endParaRPr>
          </a:p>
          <a:p>
            <a:pPr marL="0" marR="140335" indent="0">
              <a:lnSpc>
                <a:spcPct val="100000"/>
              </a:lnSpc>
              <a:spcAft>
                <a:spcPts val="65"/>
              </a:spcAft>
              <a:buNone/>
            </a:pPr>
            <a:r>
              <a:rPr lang="uk-UA" sz="1800" dirty="0">
                <a:effectLst/>
                <a:latin typeface="Times New Roman" panose="02020603050405020304" pitchFamily="18" charset="0"/>
                <a:ea typeface="Times New Roman" panose="02020603050405020304" pitchFamily="18" charset="0"/>
              </a:rPr>
              <a:t>Перевагами даного програмного продукту є </a:t>
            </a:r>
            <a:r>
              <a:rPr lang="uk-UA" sz="1800" dirty="0" err="1">
                <a:effectLst/>
                <a:latin typeface="Times New Roman" panose="02020603050405020304" pitchFamily="18" charset="0"/>
                <a:ea typeface="Times New Roman" panose="02020603050405020304" pitchFamily="18" charset="0"/>
              </a:rPr>
              <a:t>кросплатформеність</a:t>
            </a:r>
            <a:r>
              <a:rPr lang="uk-UA" sz="1800" dirty="0">
                <a:effectLst/>
                <a:latin typeface="Times New Roman" panose="02020603050405020304" pitchFamily="18" charset="0"/>
                <a:ea typeface="Times New Roman" panose="02020603050405020304" pitchFamily="18" charset="0"/>
              </a:rPr>
              <a:t>, гнучкість налаштування та широка галузева специфіка. </a:t>
            </a:r>
            <a:endParaRPr lang="ru-RU" sz="1800" dirty="0">
              <a:latin typeface="Times New Roman" panose="02020603050405020304" pitchFamily="18" charset="0"/>
              <a:ea typeface="Times New Roman" panose="02020603050405020304" pitchFamily="18" charset="0"/>
            </a:endParaRPr>
          </a:p>
          <a:p>
            <a:pPr marL="0" marR="140335" indent="0">
              <a:spcAft>
                <a:spcPts val="65"/>
              </a:spcAft>
              <a:buNone/>
            </a:pPr>
            <a:endParaRPr lang="ru-UA" sz="1800" dirty="0">
              <a:effectLst/>
              <a:latin typeface="Times New Roman" panose="02020603050405020304" pitchFamily="18" charset="0"/>
              <a:ea typeface="Times New Roman" panose="02020603050405020304" pitchFamily="18" charset="0"/>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9" name="Прямоугольник 68">
            <a:extLst>
              <a:ext uri="{FF2B5EF4-FFF2-40B4-BE49-F238E27FC236}">
                <a16:creationId xmlns:a16="http://schemas.microsoft.com/office/drawing/2014/main" id="{266EECC6-3A9E-0463-CBA2-E19AB541C46C}"/>
              </a:ext>
            </a:extLst>
          </p:cNvPr>
          <p:cNvSpPr/>
          <p:nvPr/>
        </p:nvSpPr>
        <p:spPr>
          <a:xfrm>
            <a:off x="2796363" y="2296633"/>
            <a:ext cx="6879265" cy="4132317"/>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UA"/>
          </a:p>
        </p:txBody>
      </p:sp>
      <p:pic>
        <p:nvPicPr>
          <p:cNvPr id="68" name="Рисунок 67">
            <a:extLst>
              <a:ext uri="{FF2B5EF4-FFF2-40B4-BE49-F238E27FC236}">
                <a16:creationId xmlns:a16="http://schemas.microsoft.com/office/drawing/2014/main" id="{8D9DC76E-627B-99AE-2E08-4DB9D672AA79}"/>
              </a:ext>
            </a:extLst>
          </p:cNvPr>
          <p:cNvPicPr>
            <a:picLocks noChangeAspect="1"/>
          </p:cNvPicPr>
          <p:nvPr/>
        </p:nvPicPr>
        <p:blipFill rotWithShape="1">
          <a:blip r:embed="rId2"/>
          <a:srcRect l="24855" t="33489" r="25349" b="14108"/>
          <a:stretch/>
        </p:blipFill>
        <p:spPr>
          <a:xfrm>
            <a:off x="3022057" y="2442708"/>
            <a:ext cx="6427875" cy="3804942"/>
          </a:xfrm>
          <a:prstGeom prst="rect">
            <a:avLst/>
          </a:prstGeom>
        </p:spPr>
      </p:pic>
      <p:sp>
        <p:nvSpPr>
          <p:cNvPr id="70" name="TextBox 69">
            <a:extLst>
              <a:ext uri="{FF2B5EF4-FFF2-40B4-BE49-F238E27FC236}">
                <a16:creationId xmlns:a16="http://schemas.microsoft.com/office/drawing/2014/main" id="{251F3F88-3D81-7CEB-F948-CD748F923096}"/>
              </a:ext>
            </a:extLst>
          </p:cNvPr>
          <p:cNvSpPr txBox="1"/>
          <p:nvPr/>
        </p:nvSpPr>
        <p:spPr>
          <a:xfrm>
            <a:off x="3022057" y="2442708"/>
            <a:ext cx="6373580" cy="369332"/>
          </a:xfrm>
          <a:prstGeom prst="rect">
            <a:avLst/>
          </a:prstGeom>
          <a:noFill/>
          <a:ln w="76200">
            <a:solidFill>
              <a:schemeClr val="accent2">
                <a:lumMod val="60000"/>
                <a:lumOff val="40000"/>
              </a:schemeClr>
            </a:solidFill>
          </a:ln>
        </p:spPr>
        <p:txBody>
          <a:bodyPr wrap="square" rtlCol="0">
            <a:spAutoFit/>
          </a:bodyPr>
          <a:lstStyle/>
          <a:p>
            <a:endParaRPr lang="ru-UA" dirty="0"/>
          </a:p>
        </p:txBody>
      </p:sp>
    </p:spTree>
    <p:extLst>
      <p:ext uri="{BB962C8B-B14F-4D97-AF65-F5344CB8AC3E}">
        <p14:creationId xmlns:p14="http://schemas.microsoft.com/office/powerpoint/2010/main" val="39984749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alpha val="48000"/>
          </a:schemeClr>
        </a:solidFill>
        <a:effectLst/>
      </p:bgPr>
    </p:bg>
    <p:spTree>
      <p:nvGrpSpPr>
        <p:cNvPr id="1" name=""/>
        <p:cNvGrpSpPr/>
        <p:nvPr/>
      </p:nvGrpSpPr>
      <p:grpSpPr>
        <a:xfrm>
          <a:off x="0" y="0"/>
          <a:ext cx="0" cy="0"/>
          <a:chOff x="0" y="0"/>
          <a:chExt cx="0" cy="0"/>
        </a:xfrm>
      </p:grpSpPr>
      <p:graphicFrame>
        <p:nvGraphicFramePr>
          <p:cNvPr id="4" name="Таблица 4">
            <a:extLst>
              <a:ext uri="{FF2B5EF4-FFF2-40B4-BE49-F238E27FC236}">
                <a16:creationId xmlns:a16="http://schemas.microsoft.com/office/drawing/2014/main" id="{BF13E535-E41A-E60E-F2C8-77D3E0114D79}"/>
              </a:ext>
            </a:extLst>
          </p:cNvPr>
          <p:cNvGraphicFramePr>
            <a:graphicFrameLocks noGrp="1"/>
          </p:cNvGraphicFramePr>
          <p:nvPr>
            <p:ph idx="1"/>
            <p:extLst>
              <p:ext uri="{D42A27DB-BD31-4B8C-83A1-F6EECF244321}">
                <p14:modId xmlns:p14="http://schemas.microsoft.com/office/powerpoint/2010/main" val="2876431619"/>
              </p:ext>
            </p:extLst>
          </p:nvPr>
        </p:nvGraphicFramePr>
        <p:xfrm>
          <a:off x="712195" y="979681"/>
          <a:ext cx="10471484" cy="5620667"/>
        </p:xfrm>
        <a:graphic>
          <a:graphicData uri="http://schemas.openxmlformats.org/drawingml/2006/table">
            <a:tbl>
              <a:tblPr firstRow="1" bandRow="1">
                <a:tableStyleId>{5C22544A-7EE6-4342-B048-85BDC9FD1C3A}</a:tableStyleId>
              </a:tblPr>
              <a:tblGrid>
                <a:gridCol w="1485568">
                  <a:extLst>
                    <a:ext uri="{9D8B030D-6E8A-4147-A177-3AD203B41FA5}">
                      <a16:colId xmlns:a16="http://schemas.microsoft.com/office/drawing/2014/main" val="1789764105"/>
                    </a:ext>
                  </a:extLst>
                </a:gridCol>
                <a:gridCol w="8985916">
                  <a:extLst>
                    <a:ext uri="{9D8B030D-6E8A-4147-A177-3AD203B41FA5}">
                      <a16:colId xmlns:a16="http://schemas.microsoft.com/office/drawing/2014/main" val="481689545"/>
                    </a:ext>
                  </a:extLst>
                </a:gridCol>
              </a:tblGrid>
              <a:tr h="384108">
                <a:tc>
                  <a:txBody>
                    <a:bodyPr/>
                    <a:lstStyle/>
                    <a:p>
                      <a:pPr marL="0" marR="46990" indent="0" algn="ctr">
                        <a:lnSpc>
                          <a:spcPct val="100000"/>
                        </a:lnSpc>
                        <a:spcAft>
                          <a:spcPts val="0"/>
                        </a:spcAft>
                      </a:pPr>
                      <a:r>
                        <a:rPr lang="uk-UA"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Функціональні можливості </a:t>
                      </a:r>
                      <a:endParaRPr lang="ru-UA"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23495" marT="508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43815" indent="0" algn="ctr">
                        <a:lnSpc>
                          <a:spcPct val="100000"/>
                        </a:lnSpc>
                        <a:spcAft>
                          <a:spcPts val="0"/>
                        </a:spcAft>
                      </a:pPr>
                      <a:r>
                        <a:rPr lang="uk-U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Характеристика </a:t>
                      </a:r>
                      <a:endParaRPr lang="ru-U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23495" marT="50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872686779"/>
                  </a:ext>
                </a:extLst>
              </a:tr>
              <a:tr h="384108">
                <a:tc>
                  <a:txBody>
                    <a:bodyPr/>
                    <a:lstStyle/>
                    <a:p>
                      <a:pPr marL="0" marR="46990" indent="0" algn="l">
                        <a:lnSpc>
                          <a:spcPct val="100000"/>
                        </a:lnSpc>
                        <a:spcAft>
                          <a:spcPts val="0"/>
                        </a:spcAft>
                      </a:pPr>
                      <a:r>
                        <a:rPr lang="uk-UA"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Облік касових операцій </a:t>
                      </a:r>
                      <a:endParaRPr lang="ru-UA"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23495" marT="50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43815" indent="0" algn="l">
                        <a:lnSpc>
                          <a:spcPct val="100000"/>
                        </a:lnSpc>
                        <a:spcAft>
                          <a:spcPts val="0"/>
                        </a:spcAft>
                      </a:pPr>
                      <a:r>
                        <a:rPr lang="uk-UA"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За допомогою даного програмного продукту в автоматизованому режимі відбувається організація бухгалтерського обліку від складання первинних документів до регістрів синтетичного обліку. </a:t>
                      </a:r>
                      <a:endParaRPr lang="ru-UA"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23495" marT="508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8180394"/>
                  </a:ext>
                </a:extLst>
              </a:tr>
              <a:tr h="643948">
                <a:tc>
                  <a:txBody>
                    <a:bodyPr/>
                    <a:lstStyle/>
                    <a:p>
                      <a:pPr marL="0" marR="4445" indent="0" algn="l">
                        <a:lnSpc>
                          <a:spcPct val="100000"/>
                        </a:lnSpc>
                        <a:spcAft>
                          <a:spcPts val="0"/>
                        </a:spcAft>
                      </a:pPr>
                      <a:r>
                        <a:rPr lang="uk-UA"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Облік банківських операцій </a:t>
                      </a:r>
                      <a:endParaRPr lang="ru-UA"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23495" marT="50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l">
                        <a:lnSpc>
                          <a:spcPct val="100000"/>
                        </a:lnSpc>
                        <a:spcAft>
                          <a:spcPts val="0"/>
                        </a:spcAft>
                      </a:pPr>
                      <a:r>
                        <a:rPr lang="uk-UA"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 автоматизованому режимі є можливість створення платіжних доручень та транспортного файлу для Казначейства, звіту за договорами, реєстрів юридичних та фінансових зобов’язань, меморіальних ордерів. Крім того, в програму можна вносити договори купівлі-продажу та експортувати їх в Е-Дату, а також імпортувати виписки з системи «Клієнт-банк». </a:t>
                      </a:r>
                      <a:endParaRPr lang="ru-UA"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23495" marT="508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90072309"/>
                  </a:ext>
                </a:extLst>
              </a:tr>
              <a:tr h="458662">
                <a:tc>
                  <a:txBody>
                    <a:bodyPr/>
                    <a:lstStyle/>
                    <a:p>
                      <a:pPr marL="0" indent="0" algn="l">
                        <a:lnSpc>
                          <a:spcPct val="100000"/>
                        </a:lnSpc>
                        <a:spcAft>
                          <a:spcPts val="0"/>
                        </a:spcAft>
                      </a:pPr>
                      <a:r>
                        <a:rPr lang="uk-UA"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Облік бюджетних зобов’язань </a:t>
                      </a:r>
                      <a:endParaRPr lang="ru-UA"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23495" marT="50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41910" indent="0" algn="l">
                        <a:lnSpc>
                          <a:spcPct val="100000"/>
                        </a:lnSpc>
                        <a:spcAft>
                          <a:spcPts val="0"/>
                        </a:spcAft>
                      </a:pPr>
                      <a:r>
                        <a:rPr lang="uk-UA"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За допомогою даного програмного продукту в автоматизованому режимі можна здійснювати фінансове планування, створювати кошториси та додаткові розрахунки до них, формувати фінансову та бюджетну звітність. </a:t>
                      </a:r>
                      <a:endParaRPr lang="ru-UA"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23495" marT="508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813127575"/>
                  </a:ext>
                </a:extLst>
              </a:tr>
              <a:tr h="829232">
                <a:tc>
                  <a:txBody>
                    <a:bodyPr/>
                    <a:lstStyle/>
                    <a:p>
                      <a:pPr marL="0" indent="0" algn="l">
                        <a:lnSpc>
                          <a:spcPct val="100000"/>
                        </a:lnSpc>
                        <a:spcAft>
                          <a:spcPts val="0"/>
                        </a:spcAft>
                      </a:pPr>
                      <a:r>
                        <a:rPr lang="uk-UA"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Облік заробітної плати </a:t>
                      </a:r>
                      <a:endParaRPr lang="ru-UA"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23495" marT="50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46355" indent="0" algn="l">
                        <a:lnSpc>
                          <a:spcPct val="100000"/>
                        </a:lnSpc>
                        <a:spcAft>
                          <a:spcPts val="0"/>
                        </a:spcAft>
                      </a:pPr>
                      <a:r>
                        <a:rPr lang="uk-UA"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Реалізується можливість в автоматизованому режимі вести кадровий облік та здійснювати нарахування заробітної плати працівникам підприємства (установи). В автоматизованому режимі відбувається нарахування заробітної плати, відпускних, розраховуються суми утримань, нарахувань та ін. Оперативний аналіз суми заборгованості, пов’язаної з виплатами працівникам заробітної плати, лікарняних та інших виплат, передбачених законодавством України. </a:t>
                      </a:r>
                      <a:endParaRPr lang="ru-UA"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23495" marT="508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328523000"/>
                  </a:ext>
                </a:extLst>
              </a:tr>
              <a:tr h="573531">
                <a:tc>
                  <a:txBody>
                    <a:bodyPr/>
                    <a:lstStyle/>
                    <a:p>
                      <a:pPr marL="0" indent="0" algn="l">
                        <a:lnSpc>
                          <a:spcPct val="100000"/>
                        </a:lnSpc>
                        <a:spcAft>
                          <a:spcPts val="0"/>
                        </a:spcAft>
                      </a:pPr>
                      <a:r>
                        <a:rPr lang="uk-UA"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Облік запасів та </a:t>
                      </a:r>
                      <a:endParaRPr lang="ru-UA"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l">
                        <a:lnSpc>
                          <a:spcPct val="100000"/>
                        </a:lnSpc>
                        <a:spcAft>
                          <a:spcPts val="0"/>
                        </a:spcAft>
                      </a:pPr>
                      <a:r>
                        <a:rPr lang="uk-UA"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матеріальних цінностей </a:t>
                      </a:r>
                      <a:endParaRPr lang="ru-UA"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23495" marT="508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45720" indent="0" algn="l">
                        <a:lnSpc>
                          <a:spcPct val="100000"/>
                        </a:lnSpc>
                        <a:spcAft>
                          <a:spcPts val="0"/>
                        </a:spcAft>
                      </a:pPr>
                      <a:r>
                        <a:rPr lang="uk-UA"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Ведення в автоматизованому режимі обліку запасів, а також залишків матеріальних цінностей з чіткою деталізацією в розрізі матеріально відповідальних осіб, джерел фінансування, функціональних підрозділів. </a:t>
                      </a:r>
                      <a:endParaRPr lang="ru-UA"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23495" marT="508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200777357"/>
                  </a:ext>
                </a:extLst>
              </a:tr>
              <a:tr h="573531">
                <a:tc>
                  <a:txBody>
                    <a:bodyPr/>
                    <a:lstStyle/>
                    <a:p>
                      <a:pPr marL="0" indent="0" algn="l">
                        <a:lnSpc>
                          <a:spcPct val="100000"/>
                        </a:lnSpc>
                        <a:spcAft>
                          <a:spcPts val="0"/>
                        </a:spcAft>
                      </a:pPr>
                      <a:r>
                        <a:rPr lang="uk-UA"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Облік продуктів </a:t>
                      </a:r>
                      <a:endParaRPr lang="ru-UA"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46355" indent="0" algn="l">
                        <a:lnSpc>
                          <a:spcPct val="100000"/>
                        </a:lnSpc>
                        <a:spcAft>
                          <a:spcPts val="0"/>
                        </a:spcAft>
                      </a:pPr>
                      <a:r>
                        <a:rPr lang="uk-UA"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харчування </a:t>
                      </a:r>
                      <a:endParaRPr lang="ru-UA"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l">
                        <a:lnSpc>
                          <a:spcPct val="100000"/>
                        </a:lnSpc>
                        <a:spcAft>
                          <a:spcPts val="0"/>
                        </a:spcAft>
                      </a:pPr>
                      <a:r>
                        <a:rPr lang="uk-UA"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UA"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23495" marT="508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45085" indent="0" algn="l">
                        <a:lnSpc>
                          <a:spcPct val="100000"/>
                        </a:lnSpc>
                        <a:spcAft>
                          <a:spcPts val="0"/>
                        </a:spcAft>
                      </a:pPr>
                      <a:r>
                        <a:rPr lang="uk-UA"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Ведення обліку придбання, надходження, використання, списання продуктів харчування, відображення даних процесів у первинних документах, регістрах аналітичного та синтетичного обліку. </a:t>
                      </a:r>
                      <a:endParaRPr lang="ru-UA"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23495" marT="508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592902446"/>
                  </a:ext>
                </a:extLst>
              </a:tr>
              <a:tr h="573531">
                <a:tc>
                  <a:txBody>
                    <a:bodyPr/>
                    <a:lstStyle/>
                    <a:p>
                      <a:pPr marL="0" marR="9525" indent="0" algn="l">
                        <a:lnSpc>
                          <a:spcPct val="100000"/>
                        </a:lnSpc>
                        <a:spcAft>
                          <a:spcPts val="0"/>
                        </a:spcAft>
                      </a:pPr>
                      <a:r>
                        <a:rPr lang="uk-UA"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Облік основних </a:t>
                      </a:r>
                      <a:endParaRPr lang="ru-UA"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46355" indent="0" algn="l">
                        <a:lnSpc>
                          <a:spcPct val="100000"/>
                        </a:lnSpc>
                        <a:spcAft>
                          <a:spcPts val="0"/>
                        </a:spcAft>
                      </a:pPr>
                      <a:r>
                        <a:rPr lang="uk-UA"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засобів </a:t>
                      </a:r>
                      <a:endParaRPr lang="ru-UA"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4445" indent="0" algn="l">
                        <a:lnSpc>
                          <a:spcPct val="100000"/>
                        </a:lnSpc>
                        <a:spcAft>
                          <a:spcPts val="0"/>
                        </a:spcAft>
                      </a:pPr>
                      <a:r>
                        <a:rPr lang="uk-UA"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UA"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23495" marT="508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43180" indent="0" algn="l">
                        <a:lnSpc>
                          <a:spcPct val="100000"/>
                        </a:lnSpc>
                        <a:spcAft>
                          <a:spcPts val="0"/>
                        </a:spcAft>
                      </a:pPr>
                      <a:r>
                        <a:rPr lang="uk-UA"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Ведення обліку щодо надходження, введення в експлуатацію, переміщення, списання об’єктів основних засобів. Формування інвентарних карток, регістрів аналітичного та синтетичного обліку. Нарахування амортизації в автоматизованому режимі. </a:t>
                      </a:r>
                      <a:endParaRPr lang="ru-UA"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23495" marT="508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376084125"/>
                  </a:ext>
                </a:extLst>
              </a:tr>
              <a:tr h="384108">
                <a:tc>
                  <a:txBody>
                    <a:bodyPr/>
                    <a:lstStyle/>
                    <a:p>
                      <a:pPr marL="0" marR="4445" indent="0" algn="l">
                        <a:lnSpc>
                          <a:spcPct val="100000"/>
                        </a:lnSpc>
                        <a:spcAft>
                          <a:spcPts val="0"/>
                        </a:spcAft>
                      </a:pPr>
                      <a:r>
                        <a:rPr lang="uk-UA"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Бюджетні зобов’язання </a:t>
                      </a:r>
                      <a:endParaRPr lang="ru-UA"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23495" marT="50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45085" indent="0" algn="l">
                        <a:lnSpc>
                          <a:spcPct val="100000"/>
                        </a:lnSpc>
                        <a:spcAft>
                          <a:spcPts val="0"/>
                        </a:spcAft>
                      </a:pPr>
                      <a:r>
                        <a:rPr lang="uk-UA"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Здійснення в автоматизованому режимі фінансового планування, формування та експортування кошторисів, бюджетної та фінансової звітності. </a:t>
                      </a:r>
                      <a:endParaRPr lang="ru-UA"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23495" marT="508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623035841"/>
                  </a:ext>
                </a:extLst>
              </a:tr>
              <a:tr h="384108">
                <a:tc>
                  <a:txBody>
                    <a:bodyPr/>
                    <a:lstStyle/>
                    <a:p>
                      <a:pPr marL="0" indent="0" algn="l">
                        <a:lnSpc>
                          <a:spcPct val="100000"/>
                        </a:lnSpc>
                        <a:spcAft>
                          <a:spcPts val="0"/>
                        </a:spcAft>
                      </a:pPr>
                      <a:r>
                        <a:rPr lang="uk-UA"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Облік операцій з оренди майна </a:t>
                      </a:r>
                      <a:endParaRPr lang="ru-UA"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23495" marT="508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44450" indent="0" algn="l">
                        <a:lnSpc>
                          <a:spcPct val="100000"/>
                        </a:lnSpc>
                        <a:spcAft>
                          <a:spcPts val="0"/>
                        </a:spcAft>
                      </a:pPr>
                      <a:r>
                        <a:rPr lang="uk-UA"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Здійснення в автоматизованому режимі розрахунку орендної плати, формування звітів по договорам оренди та ін. </a:t>
                      </a:r>
                      <a:endParaRPr lang="ru-UA"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23495" marT="508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873743843"/>
                  </a:ext>
                </a:extLst>
              </a:tr>
              <a:tr h="384108">
                <a:tc>
                  <a:txBody>
                    <a:bodyPr/>
                    <a:lstStyle/>
                    <a:p>
                      <a:pPr marL="0" indent="0" algn="l">
                        <a:lnSpc>
                          <a:spcPct val="100000"/>
                        </a:lnSpc>
                        <a:spcAft>
                          <a:spcPts val="0"/>
                        </a:spcAft>
                      </a:pPr>
                      <a:r>
                        <a:rPr lang="uk-UA"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Інші господарські операції </a:t>
                      </a:r>
                      <a:endParaRPr lang="ru-UA"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23495" marT="508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l">
                        <a:lnSpc>
                          <a:spcPct val="100000"/>
                        </a:lnSpc>
                        <a:spcAft>
                          <a:spcPts val="0"/>
                        </a:spcAft>
                      </a:pPr>
                      <a:r>
                        <a:rPr lang="uk-UA"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Ведення бухгалтерського обліку медичних матеріалів, відшкодування витрат, банківської плати та ін. </a:t>
                      </a:r>
                      <a:endParaRPr lang="ru-UA"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23495" marT="508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433466766"/>
                  </a:ext>
                </a:extLst>
              </a:tr>
            </a:tbl>
          </a:graphicData>
        </a:graphic>
      </p:graphicFrame>
      <p:sp>
        <p:nvSpPr>
          <p:cNvPr id="5" name="Заголовок 1">
            <a:extLst>
              <a:ext uri="{FF2B5EF4-FFF2-40B4-BE49-F238E27FC236}">
                <a16:creationId xmlns:a16="http://schemas.microsoft.com/office/drawing/2014/main" id="{A3B4DB8F-EE85-AEDD-C3A0-72EC7F349556}"/>
              </a:ext>
            </a:extLst>
          </p:cNvPr>
          <p:cNvSpPr>
            <a:spLocks noGrp="1"/>
          </p:cNvSpPr>
          <p:nvPr>
            <p:ph type="title"/>
          </p:nvPr>
        </p:nvSpPr>
        <p:spPr>
          <a:xfrm>
            <a:off x="838200" y="248167"/>
            <a:ext cx="10515600" cy="747279"/>
          </a:xfrm>
        </p:spPr>
        <p:txBody>
          <a:bodyPr/>
          <a:lstStyle/>
          <a:p>
            <a:pPr algn="ctr"/>
            <a:r>
              <a:rPr lang="uk-UA" sz="2000" b="1" dirty="0">
                <a:solidFill>
                  <a:srgbClr val="000000"/>
                </a:solidFill>
                <a:effectLst/>
                <a:latin typeface="Times New Roman" panose="02020603050405020304" pitchFamily="18" charset="0"/>
                <a:ea typeface="Times New Roman" panose="02020603050405020304" pitchFamily="18" charset="0"/>
              </a:rPr>
              <a:t>Функціональні</a:t>
            </a:r>
            <a:r>
              <a:rPr lang="uk-UA" sz="1800" b="1" dirty="0">
                <a:solidFill>
                  <a:srgbClr val="000000"/>
                </a:solidFill>
                <a:effectLst/>
                <a:latin typeface="Times New Roman" panose="02020603050405020304" pitchFamily="18" charset="0"/>
                <a:ea typeface="Times New Roman" panose="02020603050405020304" pitchFamily="18" charset="0"/>
              </a:rPr>
              <a:t> можливості програми «Дебет Плюс» для бюджетних установ </a:t>
            </a:r>
            <a:endParaRPr lang="ru-UA" dirty="0"/>
          </a:p>
        </p:txBody>
      </p:sp>
    </p:spTree>
    <p:extLst>
      <p:ext uri="{BB962C8B-B14F-4D97-AF65-F5344CB8AC3E}">
        <p14:creationId xmlns:p14="http://schemas.microsoft.com/office/powerpoint/2010/main" val="1231024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Заголовок 1">
            <a:extLst>
              <a:ext uri="{FF2B5EF4-FFF2-40B4-BE49-F238E27FC236}">
                <a16:creationId xmlns:a16="http://schemas.microsoft.com/office/drawing/2014/main" id="{6EE34193-619E-300A-5631-1C6AC3ACB04B}"/>
              </a:ext>
            </a:extLst>
          </p:cNvPr>
          <p:cNvSpPr>
            <a:spLocks noGrp="1"/>
          </p:cNvSpPr>
          <p:nvPr>
            <p:ph type="title"/>
          </p:nvPr>
        </p:nvSpPr>
        <p:spPr>
          <a:xfrm>
            <a:off x="643467" y="321734"/>
            <a:ext cx="10905066" cy="1135737"/>
          </a:xfrm>
        </p:spPr>
        <p:txBody>
          <a:bodyPr>
            <a:normAutofit/>
          </a:bodyPr>
          <a:lstStyle/>
          <a:p>
            <a:r>
              <a:rPr lang="uk-UA" sz="2400" b="1" dirty="0">
                <a:effectLst/>
                <a:latin typeface="Times New Roman" panose="02020603050405020304" pitchFamily="18" charset="0"/>
                <a:ea typeface="Times New Roman" panose="02020603050405020304" pitchFamily="18" charset="0"/>
              </a:rPr>
              <a:t>Спектр можливостей програмного продукту для інших підприємств полягає в наступному: </a:t>
            </a:r>
            <a:endParaRPr lang="ru-UA" sz="2400" b="1" dirty="0"/>
          </a:p>
        </p:txBody>
      </p:sp>
      <p:sp>
        <p:nvSpPr>
          <p:cNvPr id="3" name="Объект 2">
            <a:extLst>
              <a:ext uri="{FF2B5EF4-FFF2-40B4-BE49-F238E27FC236}">
                <a16:creationId xmlns:a16="http://schemas.microsoft.com/office/drawing/2014/main" id="{9F6EA11F-D715-8B21-49D3-FD8CAD893DC1}"/>
              </a:ext>
            </a:extLst>
          </p:cNvPr>
          <p:cNvSpPr>
            <a:spLocks noGrp="1"/>
          </p:cNvSpPr>
          <p:nvPr>
            <p:ph idx="1"/>
          </p:nvPr>
        </p:nvSpPr>
        <p:spPr>
          <a:xfrm>
            <a:off x="643467" y="1541721"/>
            <a:ext cx="10905066" cy="4848264"/>
          </a:xfrm>
        </p:spPr>
        <p:txBody>
          <a:bodyPr>
            <a:noAutofit/>
          </a:bodyPr>
          <a:lstStyle/>
          <a:p>
            <a:pPr marL="342900" marR="140335" lvl="0" indent="-342900" fontAlgn="base">
              <a:lnSpc>
                <a:spcPct val="100000"/>
              </a:lnSpc>
              <a:spcAft>
                <a:spcPts val="65"/>
              </a:spcAft>
              <a:buClr>
                <a:srgbClr val="000000"/>
              </a:buClr>
              <a:buSzPts val="1400"/>
              <a:buFont typeface="Symbol" panose="05050102010706020507" pitchFamily="18" charset="2"/>
              <a:buChar char="-"/>
            </a:pPr>
            <a:r>
              <a:rPr lang="uk-UA" sz="18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для комунальних некомерційних підприємств – ведення обліку праці та її оплати, основних засобів, матеріальних цінностей, медичних засобів, послуг автотранспортного парку; </a:t>
            </a:r>
            <a:endParaRPr lang="ru-UA" sz="18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140335" lvl="0" indent="-342900" fontAlgn="base">
              <a:lnSpc>
                <a:spcPct val="100000"/>
              </a:lnSpc>
              <a:spcAft>
                <a:spcPts val="65"/>
              </a:spcAft>
              <a:buClr>
                <a:srgbClr val="000000"/>
              </a:buClr>
              <a:buSzPts val="1400"/>
              <a:buFont typeface="Symbol" panose="05050102010706020507" pitchFamily="18" charset="2"/>
              <a:buChar char="-"/>
            </a:pPr>
            <a:r>
              <a:rPr lang="uk-UA" sz="18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для сільськогосподарських підприємств – ведення обліку в розрізі галузей рослинництво, тваринництва, а також облік роботи </a:t>
            </a:r>
            <a:r>
              <a:rPr lang="uk-UA" sz="1800" u="none" strike="noStrike" dirty="0" err="1">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автомобільнотракторного</a:t>
            </a:r>
            <a:r>
              <a:rPr lang="uk-UA" sz="18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парку, розрахунків за виплатами працівникам, земельних і </a:t>
            </a:r>
            <a:r>
              <a:rPr lang="uk-UA" sz="1800" dirty="0">
                <a:effectLst/>
                <a:latin typeface="Times New Roman" panose="02020603050405020304" pitchFamily="18" charset="0"/>
                <a:ea typeface="Times New Roman" panose="02020603050405020304" pitchFamily="18" charset="0"/>
              </a:rPr>
              <a:t>майнових паїв та ін.; </a:t>
            </a:r>
            <a:endParaRPr lang="ru-UA" sz="1800" dirty="0">
              <a:effectLst/>
              <a:latin typeface="Times New Roman" panose="02020603050405020304" pitchFamily="18" charset="0"/>
              <a:ea typeface="Times New Roman" panose="02020603050405020304" pitchFamily="18" charset="0"/>
            </a:endParaRPr>
          </a:p>
          <a:p>
            <a:pPr marL="342900" marR="140335" lvl="0" indent="-342900" fontAlgn="base">
              <a:lnSpc>
                <a:spcPct val="100000"/>
              </a:lnSpc>
              <a:spcAft>
                <a:spcPts val="65"/>
              </a:spcAft>
              <a:buClr>
                <a:srgbClr val="000000"/>
              </a:buClr>
              <a:buSzPts val="1400"/>
              <a:buFont typeface="Symbol" panose="05050102010706020507" pitchFamily="18" charset="2"/>
              <a:buChar char="-"/>
            </a:pPr>
            <a:r>
              <a:rPr lang="uk-UA" sz="18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для промислових і переробних підприємств  – визначення фактичної собівартості продукції, обліковий супровід процесу виробництва, ведення оперативного і податкового обліку; </a:t>
            </a:r>
            <a:endParaRPr lang="ru-UA" sz="18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140335" lvl="0" indent="-342900" fontAlgn="base">
              <a:lnSpc>
                <a:spcPct val="100000"/>
              </a:lnSpc>
              <a:spcAft>
                <a:spcPts val="65"/>
              </a:spcAft>
              <a:buClr>
                <a:srgbClr val="000000"/>
              </a:buClr>
              <a:buSzPts val="1400"/>
              <a:buFont typeface="Symbol" panose="05050102010706020507" pitchFamily="18" charset="2"/>
              <a:buChar char="-"/>
            </a:pPr>
            <a:r>
              <a:rPr lang="uk-UA" sz="18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для підприємств хлібопекарської промисловості – документальний супровід прийняття заявок на готову продукцію, відпуску готової продукції, списання сировини, облік сировини (в </a:t>
            </a:r>
            <a:r>
              <a:rPr lang="uk-UA" sz="1800" u="none" strike="noStrike" dirty="0" err="1">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т.ч</a:t>
            </a:r>
            <a:r>
              <a:rPr lang="uk-UA" sz="18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давальницької), а також облік праці та її оплати; </a:t>
            </a:r>
            <a:endParaRPr lang="ru-UA" sz="18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140335" lvl="0" indent="-342900" fontAlgn="base">
              <a:lnSpc>
                <a:spcPct val="100000"/>
              </a:lnSpc>
              <a:spcAft>
                <a:spcPts val="65"/>
              </a:spcAft>
              <a:buClr>
                <a:srgbClr val="000000"/>
              </a:buClr>
              <a:buSzPts val="1400"/>
              <a:buFont typeface="Symbol" panose="05050102010706020507" pitchFamily="18" charset="2"/>
              <a:buChar char="-"/>
            </a:pPr>
            <a:r>
              <a:rPr lang="uk-UA" sz="18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для елеваторів, КХП, ХПП – облік приймання, зберігання, реалізації сировини та продукції; </a:t>
            </a:r>
            <a:endParaRPr lang="ru-UA" sz="18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140335" lvl="0" indent="-342900" fontAlgn="base">
              <a:lnSpc>
                <a:spcPct val="100000"/>
              </a:lnSpc>
              <a:spcAft>
                <a:spcPts val="65"/>
              </a:spcAft>
              <a:buClr>
                <a:srgbClr val="000000"/>
              </a:buClr>
              <a:buSzPts val="1400"/>
              <a:buFont typeface="Symbol" panose="05050102010706020507" pitchFamily="18" charset="2"/>
              <a:buChar char="-"/>
            </a:pPr>
            <a:r>
              <a:rPr lang="uk-UA" sz="18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для водоканалів, </a:t>
            </a:r>
            <a:r>
              <a:rPr lang="uk-UA" sz="1800" u="none" strike="noStrike" dirty="0" err="1">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ЖЕКів</a:t>
            </a:r>
            <a:r>
              <a:rPr lang="uk-UA" sz="18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ОСББ – ведення обліку наданих послуг та взаєморозрахунків зі споживачами; </a:t>
            </a:r>
            <a:endParaRPr lang="ru-UA" sz="18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140335" lvl="0" indent="-342900" fontAlgn="base">
              <a:lnSpc>
                <a:spcPct val="100000"/>
              </a:lnSpc>
              <a:spcAft>
                <a:spcPts val="65"/>
              </a:spcAft>
              <a:buClr>
                <a:srgbClr val="000000"/>
              </a:buClr>
              <a:buSzPts val="1400"/>
              <a:buFont typeface="Symbol" panose="05050102010706020507" pitchFamily="18" charset="2"/>
              <a:buChar char="-"/>
            </a:pPr>
            <a:r>
              <a:rPr lang="uk-UA" sz="18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для «</a:t>
            </a:r>
            <a:r>
              <a:rPr lang="uk-UA" sz="1800" u="none" strike="noStrike" dirty="0" err="1">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Міськгаз</a:t>
            </a:r>
            <a:r>
              <a:rPr lang="uk-UA" sz="18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 ведення обліку розрахунків з постачальниками та споживачами газу; </a:t>
            </a:r>
            <a:endParaRPr lang="ru-UA" sz="18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140335" lvl="0" indent="-342900" fontAlgn="base">
              <a:lnSpc>
                <a:spcPct val="100000"/>
              </a:lnSpc>
              <a:spcAft>
                <a:spcPts val="65"/>
              </a:spcAft>
              <a:buClr>
                <a:srgbClr val="000000"/>
              </a:buClr>
              <a:buSzPts val="1400"/>
              <a:buFont typeface="Symbol" panose="05050102010706020507" pitchFamily="18" charset="2"/>
              <a:buChar char="-"/>
            </a:pPr>
            <a:r>
              <a:rPr lang="uk-UA" sz="18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для «Обленерго» – ведення обліку розрахунків з постачальниками та споживачами електричної енергії. </a:t>
            </a:r>
            <a:endParaRPr lang="ru-UA" sz="18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endParaRPr lang="ru-UA" sz="18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687444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6D6306C-ED4F-4AAE-B4A5-EEA6AFAD72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0EC5361D-F897-4856-B945-0455A365EB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4508C0C5-2268-42B5-B3C8-4D0899E05F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141ACBDB-38F8-4B34-8183-BD95B4E55A6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Rectangle 15">
            <a:extLst>
              <a:ext uri="{FF2B5EF4-FFF2-40B4-BE49-F238E27FC236}">
                <a16:creationId xmlns:a16="http://schemas.microsoft.com/office/drawing/2014/main" id="{DE00DB52-3455-4E2F-867B-A6D0516E17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Объект 2">
            <a:extLst>
              <a:ext uri="{FF2B5EF4-FFF2-40B4-BE49-F238E27FC236}">
                <a16:creationId xmlns:a16="http://schemas.microsoft.com/office/drawing/2014/main" id="{C76514BF-234C-68B1-DE81-85A8BE1F838E}"/>
              </a:ext>
            </a:extLst>
          </p:cNvPr>
          <p:cNvSpPr>
            <a:spLocks noGrp="1"/>
          </p:cNvSpPr>
          <p:nvPr>
            <p:ph idx="1"/>
          </p:nvPr>
        </p:nvSpPr>
        <p:spPr>
          <a:xfrm>
            <a:off x="711200" y="414670"/>
            <a:ext cx="10837333" cy="6154846"/>
          </a:xfrm>
        </p:spPr>
        <p:txBody>
          <a:bodyPr>
            <a:normAutofit fontScale="70000" lnSpcReduction="20000"/>
          </a:bodyPr>
          <a:lstStyle/>
          <a:p>
            <a:pPr marL="1245235" marR="140335" indent="0">
              <a:lnSpc>
                <a:spcPct val="120000"/>
              </a:lnSpc>
              <a:spcAft>
                <a:spcPts val="65"/>
              </a:spcAft>
              <a:buNone/>
            </a:pPr>
            <a:r>
              <a:rPr lang="uk-UA" sz="2600" b="1" i="1" u="sng" dirty="0">
                <a:solidFill>
                  <a:schemeClr val="accent1">
                    <a:lumMod val="75000"/>
                  </a:schemeClr>
                </a:solidFill>
                <a:effectLst/>
                <a:latin typeface="Times New Roman" panose="02020603050405020304" pitchFamily="18" charset="0"/>
                <a:ea typeface="Times New Roman" panose="02020603050405020304" pitchFamily="18" charset="0"/>
              </a:rPr>
              <a:t>«Облік </a:t>
            </a:r>
            <a:r>
              <a:rPr lang="uk-UA" sz="2600" b="1" i="1" u="sng" dirty="0" err="1">
                <a:solidFill>
                  <a:schemeClr val="accent1">
                    <a:lumMod val="75000"/>
                  </a:schemeClr>
                </a:solidFill>
                <a:effectLst/>
                <a:latin typeface="Times New Roman" panose="02020603050405020304" pitchFamily="18" charset="0"/>
                <a:ea typeface="Times New Roman" panose="02020603050405020304" pitchFamily="18" charset="0"/>
              </a:rPr>
              <a:t>SaaS</a:t>
            </a:r>
            <a:r>
              <a:rPr lang="uk-UA" sz="2600" b="1" i="1" u="sng" dirty="0">
                <a:solidFill>
                  <a:schemeClr val="accent1">
                    <a:lumMod val="75000"/>
                  </a:schemeClr>
                </a:solidFill>
                <a:effectLst/>
                <a:latin typeface="Times New Roman" panose="02020603050405020304" pitchFamily="18" charset="0"/>
                <a:ea typeface="Times New Roman" panose="02020603050405020304" pitchFamily="18" charset="0"/>
              </a:rPr>
              <a:t>»</a:t>
            </a:r>
            <a:r>
              <a:rPr lang="uk-UA" sz="2600" u="sng" dirty="0">
                <a:solidFill>
                  <a:schemeClr val="accent1">
                    <a:lumMod val="75000"/>
                  </a:schemeClr>
                </a:solidFill>
                <a:effectLst/>
                <a:latin typeface="Times New Roman" panose="02020603050405020304" pitchFamily="18" charset="0"/>
                <a:ea typeface="Times New Roman" panose="02020603050405020304" pitchFamily="18" charset="0"/>
              </a:rPr>
              <a:t> </a:t>
            </a:r>
            <a:r>
              <a:rPr lang="uk-UA" sz="2300" dirty="0">
                <a:solidFill>
                  <a:schemeClr val="accent1">
                    <a:lumMod val="75000"/>
                  </a:schemeClr>
                </a:solidFill>
                <a:effectLst/>
                <a:latin typeface="Times New Roman" panose="02020603050405020304" pitchFamily="18" charset="0"/>
                <a:ea typeface="Times New Roman" panose="02020603050405020304" pitchFamily="18" charset="0"/>
              </a:rPr>
              <a:t>– автоматизована хмарна бухгалтерська система для підприємств різного профілю. </a:t>
            </a:r>
            <a:endParaRPr lang="ru-UA" sz="2300" dirty="0">
              <a:solidFill>
                <a:schemeClr val="accent1">
                  <a:lumMod val="75000"/>
                </a:schemeClr>
              </a:solidFill>
              <a:effectLst/>
              <a:latin typeface="Times New Roman" panose="02020603050405020304" pitchFamily="18" charset="0"/>
              <a:ea typeface="Times New Roman" panose="02020603050405020304" pitchFamily="18" charset="0"/>
            </a:endParaRPr>
          </a:p>
          <a:p>
            <a:pPr marL="449580" marR="140335" indent="0">
              <a:lnSpc>
                <a:spcPct val="120000"/>
              </a:lnSpc>
              <a:spcAft>
                <a:spcPts val="65"/>
              </a:spcAft>
              <a:buNone/>
            </a:pPr>
            <a:r>
              <a:rPr lang="uk-UA" sz="2100" b="1" dirty="0">
                <a:effectLst/>
                <a:latin typeface="Times New Roman" panose="02020603050405020304" pitchFamily="18" charset="0"/>
                <a:ea typeface="Times New Roman" panose="02020603050405020304" pitchFamily="18" charset="0"/>
              </a:rPr>
              <a:t>Переваги </a:t>
            </a:r>
            <a:r>
              <a:rPr lang="uk-UA" sz="2100" dirty="0">
                <a:effectLst/>
                <a:latin typeface="Times New Roman" panose="02020603050405020304" pitchFamily="18" charset="0"/>
                <a:ea typeface="Times New Roman" panose="02020603050405020304" pitchFamily="18" charset="0"/>
              </a:rPr>
              <a:t>програми «Облік </a:t>
            </a:r>
            <a:r>
              <a:rPr lang="uk-UA" sz="2100" dirty="0" err="1">
                <a:effectLst/>
                <a:latin typeface="Times New Roman" panose="02020603050405020304" pitchFamily="18" charset="0"/>
                <a:ea typeface="Times New Roman" panose="02020603050405020304" pitchFamily="18" charset="0"/>
              </a:rPr>
              <a:t>SaaS</a:t>
            </a:r>
            <a:r>
              <a:rPr lang="uk-UA" sz="2100" dirty="0">
                <a:effectLst/>
                <a:latin typeface="Times New Roman" panose="02020603050405020304" pitchFamily="18" charset="0"/>
                <a:ea typeface="Times New Roman" panose="02020603050405020304" pitchFamily="18" charset="0"/>
              </a:rPr>
              <a:t>»: </a:t>
            </a:r>
            <a:endParaRPr lang="ru-UA" sz="2100" dirty="0">
              <a:effectLst/>
              <a:latin typeface="Times New Roman" panose="02020603050405020304" pitchFamily="18" charset="0"/>
              <a:ea typeface="Times New Roman" panose="02020603050405020304" pitchFamily="18" charset="0"/>
            </a:endParaRPr>
          </a:p>
          <a:p>
            <a:pPr marL="342900" marR="140335" lvl="0" indent="-342900" fontAlgn="base">
              <a:lnSpc>
                <a:spcPct val="120000"/>
              </a:lnSpc>
              <a:spcAft>
                <a:spcPts val="65"/>
              </a:spcAft>
              <a:buClr>
                <a:srgbClr val="000000"/>
              </a:buClr>
              <a:buSzPts val="1400"/>
              <a:buFont typeface="+mj-lt"/>
              <a:buAutoNum type="arabicParenR"/>
            </a:pPr>
            <a:r>
              <a:rPr lang="uk-UA" sz="21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середній та малий бізнес: зручність в користуванні: режим роботи 24/7; широкий спектр функціональних можливостей для ведення бухгалтерського обліку; </a:t>
            </a:r>
            <a:endParaRPr lang="ru-UA" sz="21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140335" lvl="0" indent="-342900" fontAlgn="base">
              <a:lnSpc>
                <a:spcPct val="120000"/>
              </a:lnSpc>
              <a:spcAft>
                <a:spcPts val="65"/>
              </a:spcAft>
              <a:buClr>
                <a:srgbClr val="000000"/>
              </a:buClr>
              <a:buSzPts val="1400"/>
              <a:buFont typeface="+mj-lt"/>
              <a:buAutoNum type="arabicParenR"/>
            </a:pPr>
            <a:r>
              <a:rPr lang="uk-UA" sz="21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корпоративні підприємства: адаптація управлінських рішень під вимоги бізнесу; доступність до даних бізнес-одиниць; консолідація інформації; централізована архітектура для контролю бізнес-одиниць; </a:t>
            </a:r>
            <a:endParaRPr lang="ru-UA" sz="21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140335" lvl="0" indent="-342900" fontAlgn="base">
              <a:lnSpc>
                <a:spcPct val="120000"/>
              </a:lnSpc>
              <a:spcAft>
                <a:spcPts val="65"/>
              </a:spcAft>
              <a:buClr>
                <a:srgbClr val="000000"/>
              </a:buClr>
              <a:buSzPts val="1400"/>
              <a:buFont typeface="+mj-lt"/>
              <a:buAutoNum type="arabicParenR"/>
            </a:pPr>
            <a:r>
              <a:rPr lang="uk-UA" sz="21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ЗВО та інші заклади освіти: створення віртуального кабінету для кожного здобувача вищої освіти; зручна інформативна довідка; можливість організації навчального процесу. </a:t>
            </a:r>
            <a:endParaRPr lang="ru-UA" sz="21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449580" marR="140335" indent="0">
              <a:lnSpc>
                <a:spcPct val="120000"/>
              </a:lnSpc>
              <a:spcAft>
                <a:spcPts val="65"/>
              </a:spcAft>
              <a:buNone/>
            </a:pPr>
            <a:r>
              <a:rPr lang="uk-UA" sz="2100" b="1" dirty="0">
                <a:effectLst/>
                <a:latin typeface="Times New Roman" panose="02020603050405020304" pitchFamily="18" charset="0"/>
                <a:ea typeface="Times New Roman" panose="02020603050405020304" pitchFamily="18" charset="0"/>
              </a:rPr>
              <a:t>Конфігурації програми </a:t>
            </a:r>
            <a:r>
              <a:rPr lang="uk-UA" sz="2100" dirty="0">
                <a:effectLst/>
                <a:latin typeface="Times New Roman" panose="02020603050405020304" pitchFamily="18" charset="0"/>
                <a:ea typeface="Times New Roman" panose="02020603050405020304" pitchFamily="18" charset="0"/>
              </a:rPr>
              <a:t>«Облік </a:t>
            </a:r>
            <a:r>
              <a:rPr lang="uk-UA" sz="2100" dirty="0" err="1">
                <a:effectLst/>
                <a:latin typeface="Times New Roman" panose="02020603050405020304" pitchFamily="18" charset="0"/>
                <a:ea typeface="Times New Roman" panose="02020603050405020304" pitchFamily="18" charset="0"/>
              </a:rPr>
              <a:t>SaaS</a:t>
            </a:r>
            <a:r>
              <a:rPr lang="uk-UA" sz="2100" dirty="0">
                <a:effectLst/>
                <a:latin typeface="Times New Roman" panose="02020603050405020304" pitchFamily="18" charset="0"/>
                <a:ea typeface="Times New Roman" panose="02020603050405020304" pitchFamily="18" charset="0"/>
              </a:rPr>
              <a:t>»: </a:t>
            </a:r>
            <a:endParaRPr lang="ru-UA" sz="2100" dirty="0">
              <a:effectLst/>
              <a:latin typeface="Times New Roman" panose="02020603050405020304" pitchFamily="18" charset="0"/>
              <a:ea typeface="Times New Roman" panose="02020603050405020304" pitchFamily="18" charset="0"/>
            </a:endParaRPr>
          </a:p>
          <a:p>
            <a:pPr marL="342900" marR="140335" lvl="0" indent="-342900" fontAlgn="base">
              <a:lnSpc>
                <a:spcPct val="120000"/>
              </a:lnSpc>
              <a:spcAft>
                <a:spcPts val="65"/>
              </a:spcAft>
              <a:buClr>
                <a:srgbClr val="000000"/>
              </a:buClr>
              <a:buSzPts val="1400"/>
              <a:buFont typeface="+mj-lt"/>
              <a:buAutoNum type="arabicParenR"/>
            </a:pPr>
            <a:r>
              <a:rPr lang="uk-UA" sz="2100" i="1"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стандартна</a:t>
            </a:r>
            <a:r>
              <a:rPr lang="uk-UA" sz="21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(організація обліку відповідно до законодавства; використання Плану рахунків бухгалтерського обліку; створення стандартних та регламентованих звітів, електронної звітності; використання ЕЦП та ін.); </a:t>
            </a:r>
            <a:endParaRPr lang="ru-UA" sz="21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140335" lvl="0" indent="-342900" fontAlgn="base">
              <a:lnSpc>
                <a:spcPct val="120000"/>
              </a:lnSpc>
              <a:spcAft>
                <a:spcPts val="65"/>
              </a:spcAft>
              <a:buClr>
                <a:srgbClr val="000000"/>
              </a:buClr>
              <a:buSzPts val="1400"/>
              <a:buFont typeface="+mj-lt"/>
              <a:buAutoNum type="arabicParenR"/>
            </a:pPr>
            <a:r>
              <a:rPr lang="uk-UA" sz="2100" i="1"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корпоративна</a:t>
            </a:r>
            <a:r>
              <a:rPr lang="uk-UA" sz="21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(використання розширеного Плану рахунків бухгалтерського обліку; створення бухгалтерських, фінансових та управлінських звітів; автоматизований супровід бізнес-процесів); </a:t>
            </a:r>
            <a:endParaRPr lang="ru-UA" sz="21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140335" lvl="0" indent="-342900" algn="just" fontAlgn="base">
              <a:lnSpc>
                <a:spcPct val="120000"/>
              </a:lnSpc>
              <a:spcAft>
                <a:spcPts val="65"/>
              </a:spcAft>
              <a:buClr>
                <a:srgbClr val="000000"/>
              </a:buClr>
              <a:buSzPts val="1400"/>
              <a:buFont typeface="+mj-lt"/>
              <a:buAutoNum type="arabicParenR"/>
            </a:pPr>
            <a:r>
              <a:rPr lang="uk-UA" sz="2100" i="1"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галузева</a:t>
            </a:r>
            <a:r>
              <a:rPr lang="uk-UA" sz="21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endParaRPr lang="ru-UA" sz="21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800100" marR="140335" lvl="1" indent="-342900" algn="just" fontAlgn="base">
              <a:lnSpc>
                <a:spcPct val="120000"/>
              </a:lnSpc>
              <a:spcAft>
                <a:spcPts val="65"/>
              </a:spcAft>
              <a:buClr>
                <a:srgbClr val="000000"/>
              </a:buClr>
              <a:buSzPts val="1400"/>
              <a:buFont typeface="+mj-lt"/>
              <a:buAutoNum type="alphaLcParenR"/>
            </a:pPr>
            <a:r>
              <a:rPr lang="uk-UA" sz="18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облік в ЖКГ та ОСББ он-лайн (організація обліку з урахуванням вимог ЖКГ та ОСББ (в </a:t>
            </a:r>
            <a:r>
              <a:rPr lang="uk-UA" sz="1800" u="none" strike="noStrike" dirty="0" err="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т.ч</a:t>
            </a:r>
            <a:r>
              <a:rPr lang="uk-UA" sz="18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облік боржників, пільг та субсидій); реєстрація показань); </a:t>
            </a:r>
            <a:endParaRPr lang="ru-UA" sz="18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800100" marR="140335" lvl="1" indent="-342900" algn="just" fontAlgn="base">
              <a:lnSpc>
                <a:spcPct val="120000"/>
              </a:lnSpc>
              <a:spcAft>
                <a:spcPts val="65"/>
              </a:spcAft>
              <a:buClr>
                <a:srgbClr val="000000"/>
              </a:buClr>
              <a:buSzPts val="1400"/>
              <a:buFont typeface="+mj-lt"/>
              <a:buAutoNum type="alphaLcParenR"/>
            </a:pPr>
            <a:r>
              <a:rPr lang="uk-UA" sz="18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облік у бюджетних установах (організація обліку відповідно до законодавства; використання спеціалізованих форм первинних документів, регістрів аналітичного та синтетичного обліку, звітності для бюджетних і державних установ, розпорядників та одержувачів бюджетних коштів в Україні; </a:t>
            </a:r>
            <a:endParaRPr lang="ru-UA" sz="18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800100" marR="140335" lvl="1" indent="-342900" algn="just" fontAlgn="base">
              <a:lnSpc>
                <a:spcPct val="120000"/>
              </a:lnSpc>
              <a:spcAft>
                <a:spcPts val="65"/>
              </a:spcAft>
              <a:buClr>
                <a:srgbClr val="000000"/>
              </a:buClr>
              <a:buSzPts val="1400"/>
              <a:buFont typeface="+mj-lt"/>
              <a:buAutoNum type="alphaLcParenR"/>
            </a:pPr>
            <a:r>
              <a:rPr lang="uk-UA" sz="18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комерційна нерухомість (індивідуальна конфігурація для власників усіх видів комерційної нерухомості та керуючих компаній). </a:t>
            </a:r>
            <a:endParaRPr lang="ru-UA" sz="18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endParaRPr lang="ru-UA" sz="1800" dirty="0"/>
          </a:p>
        </p:txBody>
      </p:sp>
      <p:sp>
        <p:nvSpPr>
          <p:cNvPr id="18" name="Isosceles Triangle 17">
            <a:extLst>
              <a:ext uri="{FF2B5EF4-FFF2-40B4-BE49-F238E27FC236}">
                <a16:creationId xmlns:a16="http://schemas.microsoft.com/office/drawing/2014/main" id="{9E914C83-E0D8-4953-92D5-169D28CB43A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Isosceles Triangle 19">
            <a:extLst>
              <a:ext uri="{FF2B5EF4-FFF2-40B4-BE49-F238E27FC236}">
                <a16:creationId xmlns:a16="http://schemas.microsoft.com/office/drawing/2014/main" id="{3512E083-F550-46AF-8490-767ECFD00CB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8536350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Объект 2">
            <a:extLst>
              <a:ext uri="{FF2B5EF4-FFF2-40B4-BE49-F238E27FC236}">
                <a16:creationId xmlns:a16="http://schemas.microsoft.com/office/drawing/2014/main" id="{2A7B8206-5E98-C853-406E-CB0F9FA204B8}"/>
              </a:ext>
            </a:extLst>
          </p:cNvPr>
          <p:cNvSpPr>
            <a:spLocks noGrp="1"/>
          </p:cNvSpPr>
          <p:nvPr>
            <p:ph idx="1"/>
          </p:nvPr>
        </p:nvSpPr>
        <p:spPr>
          <a:xfrm>
            <a:off x="643467" y="723014"/>
            <a:ext cx="10905066" cy="5453949"/>
          </a:xfrm>
        </p:spPr>
        <p:txBody>
          <a:bodyPr>
            <a:normAutofit/>
          </a:bodyPr>
          <a:lstStyle/>
          <a:p>
            <a:pPr marL="0" indent="0">
              <a:lnSpc>
                <a:spcPct val="100000"/>
              </a:lnSpc>
              <a:buNone/>
            </a:pPr>
            <a:r>
              <a:rPr lang="uk-UA" sz="1900" b="1" i="1" u="sng" dirty="0">
                <a:solidFill>
                  <a:schemeClr val="accent1">
                    <a:lumMod val="75000"/>
                  </a:schemeClr>
                </a:solidFill>
                <a:effectLst/>
                <a:latin typeface="Times New Roman" panose="02020603050405020304" pitchFamily="18" charset="0"/>
                <a:ea typeface="Times New Roman" panose="02020603050405020304" pitchFamily="18" charset="0"/>
              </a:rPr>
              <a:t>«MASTER: Бухгалтерія»</a:t>
            </a:r>
            <a:r>
              <a:rPr lang="uk-UA" sz="1900" u="sng" dirty="0">
                <a:solidFill>
                  <a:schemeClr val="accent1">
                    <a:lumMod val="75000"/>
                  </a:schemeClr>
                </a:solidFill>
                <a:effectLst/>
                <a:latin typeface="Times New Roman" panose="02020603050405020304" pitchFamily="18" charset="0"/>
                <a:ea typeface="Times New Roman" panose="02020603050405020304" pitchFamily="18" charset="0"/>
              </a:rPr>
              <a:t> </a:t>
            </a:r>
            <a:r>
              <a:rPr lang="uk-UA" sz="1900" dirty="0">
                <a:solidFill>
                  <a:schemeClr val="accent1">
                    <a:lumMod val="75000"/>
                  </a:schemeClr>
                </a:solidFill>
                <a:effectLst/>
                <a:latin typeface="Times New Roman" panose="02020603050405020304" pitchFamily="18" charset="0"/>
                <a:ea typeface="Times New Roman" panose="02020603050405020304" pitchFamily="18" charset="0"/>
              </a:rPr>
              <a:t>– програма, доступ до якої можливий у стаціонарному і хмарному режимах, використовується для ведення бухгалтерського та податкового обліку на підприємствах малого та середнього бізнесу, комунальних підприємствах.  </a:t>
            </a:r>
          </a:p>
          <a:p>
            <a:pPr marL="0" indent="0">
              <a:lnSpc>
                <a:spcPct val="100000"/>
              </a:lnSpc>
              <a:buNone/>
            </a:pPr>
            <a:r>
              <a:rPr lang="uk-UA" sz="1900" b="1" dirty="0">
                <a:effectLst/>
                <a:latin typeface="Times New Roman" panose="02020603050405020304" pitchFamily="18" charset="0"/>
                <a:ea typeface="Times New Roman" panose="02020603050405020304" pitchFamily="18" charset="0"/>
              </a:rPr>
              <a:t>Додатками</a:t>
            </a:r>
            <a:r>
              <a:rPr lang="uk-UA" sz="1900" dirty="0">
                <a:effectLst/>
                <a:latin typeface="Times New Roman" panose="02020603050405020304" pitchFamily="18" charset="0"/>
                <a:ea typeface="Times New Roman" panose="02020603050405020304" pitchFamily="18" charset="0"/>
              </a:rPr>
              <a:t> програми є: </a:t>
            </a:r>
            <a:endParaRPr lang="ru-UA" sz="1900" dirty="0">
              <a:effectLst/>
              <a:latin typeface="Times New Roman" panose="02020603050405020304" pitchFamily="18" charset="0"/>
              <a:ea typeface="Times New Roman" panose="02020603050405020304" pitchFamily="18" charset="0"/>
            </a:endParaRPr>
          </a:p>
          <a:p>
            <a:pPr marL="342900" marR="140335" lvl="0" indent="-342900" fontAlgn="base">
              <a:lnSpc>
                <a:spcPct val="100000"/>
              </a:lnSpc>
              <a:spcAft>
                <a:spcPts val="65"/>
              </a:spcAft>
              <a:buClr>
                <a:srgbClr val="000000"/>
              </a:buClr>
              <a:buSzPts val="1400"/>
              <a:buFont typeface="+mj-lt"/>
              <a:buAutoNum type="arabicParenR"/>
            </a:pPr>
            <a:r>
              <a:rPr lang="uk-UA" sz="1900" i="1"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«MASTER: Облік автотранспорту» </a:t>
            </a:r>
            <a:r>
              <a:rPr lang="uk-UA" sz="19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дозволяє обліковувати всі роботи, пов’язані з автотранспортом, а саме: здійснювати ведення обліку надходження та використання паливно-мастильних матеріалів; налаштовувати розрахунок норм витрат палива та ін.; </a:t>
            </a:r>
            <a:endParaRPr lang="ru-UA" sz="19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140335" lvl="0" indent="-342900" fontAlgn="base">
              <a:lnSpc>
                <a:spcPct val="100000"/>
              </a:lnSpc>
              <a:spcAft>
                <a:spcPts val="65"/>
              </a:spcAft>
              <a:buClr>
                <a:srgbClr val="000000"/>
              </a:buClr>
              <a:buSzPts val="1400"/>
              <a:buFont typeface="+mj-lt"/>
              <a:buAutoNum type="arabicParenR"/>
            </a:pPr>
            <a:r>
              <a:rPr lang="uk-UA" sz="1900" i="1"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«модуль Бюджетування» </a:t>
            </a:r>
            <a:r>
              <a:rPr lang="uk-UA" sz="19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дозволяє здійснювати планування, прогнозувати Баланс, рух грошових коштів, основні фінансові показники, а також визначати центри доходів та витрат, класифікувати доходи та витрат, здійснювати факторний аналіз; </a:t>
            </a:r>
            <a:endParaRPr lang="ru-UA" sz="19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140335" lvl="0" indent="-342900" fontAlgn="base">
              <a:lnSpc>
                <a:spcPct val="100000"/>
              </a:lnSpc>
              <a:spcAft>
                <a:spcPts val="65"/>
              </a:spcAft>
              <a:buClr>
                <a:srgbClr val="000000"/>
              </a:buClr>
              <a:buSzPts val="1400"/>
              <a:buFont typeface="+mj-lt"/>
              <a:buAutoNum type="arabicParenR"/>
            </a:pPr>
            <a:r>
              <a:rPr lang="uk-UA" sz="1900" i="1"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«MASTER: </a:t>
            </a:r>
            <a:r>
              <a:rPr lang="uk-UA" sz="1900" i="1" u="none" strike="noStrike" dirty="0" err="1">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Конектор</a:t>
            </a:r>
            <a:r>
              <a:rPr lang="uk-UA" sz="1900" i="1"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з фіскальним реєстратором» </a:t>
            </a:r>
            <a:r>
              <a:rPr lang="uk-UA" sz="19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дозволяє здійснювати операції з приймання готівкових коштів (від покупців) за допомогою касового апарату (фіскального реєстратора), а також формувати документи «Прихід від населення</a:t>
            </a:r>
            <a:r>
              <a:rPr lang="uk-UA" sz="1900" b="1"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a:t>
            </a:r>
            <a:r>
              <a:rPr lang="uk-UA" sz="19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«Службова видача», «Х-звіт»; </a:t>
            </a:r>
            <a:endParaRPr lang="ru-UA" sz="19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140335" lvl="0" indent="-342900" fontAlgn="base">
              <a:lnSpc>
                <a:spcPct val="100000"/>
              </a:lnSpc>
              <a:spcAft>
                <a:spcPts val="80"/>
              </a:spcAft>
              <a:buClr>
                <a:srgbClr val="000000"/>
              </a:buClr>
              <a:buSzPts val="1400"/>
              <a:buFont typeface="+mj-lt"/>
              <a:buAutoNum type="arabicParenR"/>
            </a:pPr>
            <a:r>
              <a:rPr lang="uk-UA" sz="1900" i="1"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a:t>
            </a:r>
            <a:r>
              <a:rPr lang="uk-UA" sz="1900" i="1" u="none" strike="noStrike" dirty="0" err="1">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MASTER:Updater</a:t>
            </a:r>
            <a:r>
              <a:rPr lang="uk-UA" sz="1900" i="1"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на 12 місяців» </a:t>
            </a:r>
            <a:r>
              <a:rPr lang="uk-UA" sz="19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дозволяє оновлювати програму.  </a:t>
            </a:r>
            <a:endParaRPr lang="ru-UA" sz="19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0000"/>
              </a:lnSpc>
            </a:pPr>
            <a:endParaRPr lang="ru-UA" sz="19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281265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Заголовок 1">
            <a:extLst>
              <a:ext uri="{FF2B5EF4-FFF2-40B4-BE49-F238E27FC236}">
                <a16:creationId xmlns:a16="http://schemas.microsoft.com/office/drawing/2014/main" id="{2CB3A1A7-4881-4707-DE28-D9E45683BE9D}"/>
              </a:ext>
            </a:extLst>
          </p:cNvPr>
          <p:cNvSpPr>
            <a:spLocks noGrp="1"/>
          </p:cNvSpPr>
          <p:nvPr>
            <p:ph type="title"/>
          </p:nvPr>
        </p:nvSpPr>
        <p:spPr>
          <a:xfrm>
            <a:off x="643467" y="321734"/>
            <a:ext cx="10905066" cy="1135737"/>
          </a:xfrm>
        </p:spPr>
        <p:txBody>
          <a:bodyPr>
            <a:normAutofit/>
          </a:bodyPr>
          <a:lstStyle/>
          <a:p>
            <a:r>
              <a:rPr lang="uk-UA" sz="2500" b="1" dirty="0">
                <a:effectLst/>
                <a:latin typeface="Times New Roman" panose="02020603050405020304" pitchFamily="18" charset="0"/>
                <a:ea typeface="Times New Roman" panose="02020603050405020304" pitchFamily="18" charset="0"/>
              </a:rPr>
              <a:t>Функціональні можливості даної програми полягають у ведення бухгалтерського обліку за наступними напрямами: </a:t>
            </a:r>
            <a:r>
              <a:rPr lang="ru-UA" sz="2500" dirty="0">
                <a:effectLst/>
                <a:latin typeface="Times New Roman" panose="02020603050405020304" pitchFamily="18" charset="0"/>
                <a:ea typeface="Times New Roman" panose="02020603050405020304" pitchFamily="18" charset="0"/>
              </a:rPr>
              <a:t/>
            </a:r>
            <a:br>
              <a:rPr lang="ru-UA" sz="2500" dirty="0">
                <a:effectLst/>
                <a:latin typeface="Times New Roman" panose="02020603050405020304" pitchFamily="18" charset="0"/>
                <a:ea typeface="Times New Roman" panose="02020603050405020304" pitchFamily="18" charset="0"/>
              </a:rPr>
            </a:br>
            <a:endParaRPr lang="ru-UA" sz="2500" dirty="0"/>
          </a:p>
        </p:txBody>
      </p:sp>
      <p:sp>
        <p:nvSpPr>
          <p:cNvPr id="3" name="Объект 2">
            <a:extLst>
              <a:ext uri="{FF2B5EF4-FFF2-40B4-BE49-F238E27FC236}">
                <a16:creationId xmlns:a16="http://schemas.microsoft.com/office/drawing/2014/main" id="{E19268DE-98AF-1484-645C-55BC0B52A3AE}"/>
              </a:ext>
            </a:extLst>
          </p:cNvPr>
          <p:cNvSpPr>
            <a:spLocks noGrp="1"/>
          </p:cNvSpPr>
          <p:nvPr>
            <p:ph idx="1"/>
          </p:nvPr>
        </p:nvSpPr>
        <p:spPr>
          <a:xfrm>
            <a:off x="643467" y="1457470"/>
            <a:ext cx="10905066" cy="5078795"/>
          </a:xfrm>
        </p:spPr>
        <p:txBody>
          <a:bodyPr>
            <a:normAutofit/>
          </a:bodyPr>
          <a:lstStyle/>
          <a:p>
            <a:pPr marL="342900" marR="140335" lvl="0" indent="-342900" fontAlgn="base">
              <a:lnSpc>
                <a:spcPct val="100000"/>
              </a:lnSpc>
              <a:spcAft>
                <a:spcPts val="65"/>
              </a:spcAft>
              <a:buClr>
                <a:srgbClr val="000000"/>
              </a:buClr>
              <a:buSzPts val="1400"/>
              <a:buFont typeface="Symbol" panose="05050102010706020507" pitchFamily="18" charset="2"/>
              <a:buChar char="-"/>
            </a:pPr>
            <a:r>
              <a:rPr lang="uk-UA" sz="18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грошові кошти (касові та банківські операції) з одночасною взаємодією з системою «Клієнт-Банк»; </a:t>
            </a:r>
            <a:endParaRPr lang="ru-UA" sz="18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140335" lvl="0" indent="-342900" fontAlgn="base">
              <a:lnSpc>
                <a:spcPct val="100000"/>
              </a:lnSpc>
              <a:spcAft>
                <a:spcPts val="65"/>
              </a:spcAft>
              <a:buClr>
                <a:srgbClr val="000000"/>
              </a:buClr>
              <a:buSzPts val="1400"/>
              <a:buFont typeface="Symbol" panose="05050102010706020507" pitchFamily="18" charset="2"/>
              <a:buChar char="-"/>
            </a:pPr>
            <a:r>
              <a:rPr lang="uk-UA" sz="18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розрахункові операції з покупцями та замовниками, постачальниками та підрядниками, іншими контрагентами; </a:t>
            </a:r>
            <a:endParaRPr lang="ru-UA" sz="18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140335" lvl="0" indent="-342900" fontAlgn="base">
              <a:lnSpc>
                <a:spcPct val="100000"/>
              </a:lnSpc>
              <a:spcAft>
                <a:spcPts val="65"/>
              </a:spcAft>
              <a:buClr>
                <a:srgbClr val="000000"/>
              </a:buClr>
              <a:buSzPts val="1400"/>
              <a:buFont typeface="Symbol" panose="05050102010706020507" pitchFamily="18" charset="2"/>
              <a:buChar char="-"/>
            </a:pPr>
            <a:r>
              <a:rPr lang="uk-UA" sz="18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надходження, використання, списання товарно-матеріальних цінностей, малоцінних та швидкозношуваних предметів з чіткою деталізацією операцій на складі; </a:t>
            </a:r>
            <a:endParaRPr lang="ru-UA" sz="18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140335" lvl="0" indent="-342900" fontAlgn="base">
              <a:lnSpc>
                <a:spcPct val="100000"/>
              </a:lnSpc>
              <a:spcAft>
                <a:spcPts val="65"/>
              </a:spcAft>
              <a:buClr>
                <a:srgbClr val="000000"/>
              </a:buClr>
              <a:buSzPts val="1400"/>
              <a:buFont typeface="Symbol" panose="05050102010706020507" pitchFamily="18" charset="2"/>
              <a:buChar char="-"/>
            </a:pPr>
            <a:r>
              <a:rPr lang="uk-UA" sz="18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надходження, введення в експлуатацію, нарахування амортизації, ремонту, модернізації, списання основних засобів; </a:t>
            </a:r>
            <a:endParaRPr lang="ru-UA" sz="18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140335" lvl="0" indent="-342900" fontAlgn="base">
              <a:lnSpc>
                <a:spcPct val="100000"/>
              </a:lnSpc>
              <a:spcAft>
                <a:spcPts val="80"/>
              </a:spcAft>
              <a:buClr>
                <a:srgbClr val="000000"/>
              </a:buClr>
              <a:buSzPts val="1400"/>
              <a:buFont typeface="Symbol" panose="05050102010706020507" pitchFamily="18" charset="2"/>
              <a:buChar char="-"/>
            </a:pPr>
            <a:r>
              <a:rPr lang="uk-UA" sz="18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надходження, використання, списання інших необоротних активів; </a:t>
            </a:r>
            <a:endParaRPr lang="ru-UA" sz="18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140335" lvl="0" indent="-342900" fontAlgn="base">
              <a:lnSpc>
                <a:spcPct val="100000"/>
              </a:lnSpc>
              <a:spcAft>
                <a:spcPts val="65"/>
              </a:spcAft>
              <a:buClr>
                <a:srgbClr val="000000"/>
              </a:buClr>
              <a:buSzPts val="1400"/>
              <a:buFont typeface="Symbol" panose="05050102010706020507" pitchFamily="18" charset="2"/>
              <a:buChar char="-"/>
            </a:pPr>
            <a:r>
              <a:rPr lang="uk-UA" sz="18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процес виробництва з детальною аналітикою обліку витрат, розподілу транспортно-заготівельних витрат і витрат на виробництво; </a:t>
            </a:r>
            <a:endParaRPr lang="ru-UA" sz="18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140335" lvl="0" indent="-342900" fontAlgn="base">
              <a:lnSpc>
                <a:spcPct val="100000"/>
              </a:lnSpc>
              <a:spcAft>
                <a:spcPts val="65"/>
              </a:spcAft>
              <a:buClr>
                <a:srgbClr val="000000"/>
              </a:buClr>
              <a:buSzPts val="1400"/>
              <a:buFont typeface="Symbol" panose="05050102010706020507" pitchFamily="18" charset="2"/>
              <a:buChar char="-"/>
            </a:pPr>
            <a:r>
              <a:rPr lang="uk-UA" sz="18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закриття рахунків; </a:t>
            </a:r>
            <a:endParaRPr lang="ru-UA" sz="18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140335" lvl="0" indent="-342900" fontAlgn="base">
              <a:lnSpc>
                <a:spcPct val="100000"/>
              </a:lnSpc>
              <a:spcAft>
                <a:spcPts val="65"/>
              </a:spcAft>
              <a:buClr>
                <a:srgbClr val="000000"/>
              </a:buClr>
              <a:buSzPts val="1400"/>
              <a:buFont typeface="Symbol" panose="05050102010706020507" pitchFamily="18" charset="2"/>
              <a:buChar char="-"/>
            </a:pPr>
            <a:r>
              <a:rPr lang="uk-UA" sz="18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формування стандартних звітів, фінансової звітності. </a:t>
            </a:r>
          </a:p>
          <a:p>
            <a:pPr marL="0" marR="140335" lvl="0" indent="0" fontAlgn="base">
              <a:lnSpc>
                <a:spcPct val="100000"/>
              </a:lnSpc>
              <a:spcAft>
                <a:spcPts val="65"/>
              </a:spcAft>
              <a:buClr>
                <a:srgbClr val="000000"/>
              </a:buClr>
              <a:buSzPts val="1400"/>
              <a:buNone/>
            </a:pPr>
            <a:r>
              <a:rPr lang="uk-UA" sz="1800" dirty="0">
                <a:effectLst/>
                <a:latin typeface="Times New Roman" panose="02020603050405020304" pitchFamily="18" charset="0"/>
                <a:ea typeface="Times New Roman" panose="02020603050405020304" pitchFamily="18" charset="0"/>
              </a:rPr>
              <a:t>Програма «MASTER: Бухгалтерія» має всі потрібні довідники для зручного налаштування роботи, інтерфейсу. </a:t>
            </a:r>
            <a:endParaRPr lang="ru-UA" sz="1800" dirty="0">
              <a:effectLst/>
              <a:latin typeface="Times New Roman" panose="02020603050405020304" pitchFamily="18" charset="0"/>
              <a:ea typeface="Times New Roman" panose="02020603050405020304" pitchFamily="18" charset="0"/>
            </a:endParaRPr>
          </a:p>
          <a:p>
            <a:pPr>
              <a:lnSpc>
                <a:spcPct val="100000"/>
              </a:lnSpc>
            </a:pPr>
            <a:endParaRPr lang="ru-UA" sz="18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960926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 name="Rectangle 49">
            <a:extLst>
              <a:ext uri="{FF2B5EF4-FFF2-40B4-BE49-F238E27FC236}">
                <a16:creationId xmlns:a16="http://schemas.microsoft.com/office/drawing/2014/main"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Заголовок 1">
            <a:extLst>
              <a:ext uri="{FF2B5EF4-FFF2-40B4-BE49-F238E27FC236}">
                <a16:creationId xmlns:a16="http://schemas.microsoft.com/office/drawing/2014/main" id="{88299907-A3C0-65E5-0F09-C401E103D0AD}"/>
              </a:ext>
            </a:extLst>
          </p:cNvPr>
          <p:cNvSpPr>
            <a:spLocks noGrp="1"/>
          </p:cNvSpPr>
          <p:nvPr>
            <p:ph type="title"/>
          </p:nvPr>
        </p:nvSpPr>
        <p:spPr>
          <a:xfrm>
            <a:off x="643467" y="321734"/>
            <a:ext cx="10905066" cy="1135737"/>
          </a:xfrm>
        </p:spPr>
        <p:txBody>
          <a:bodyPr>
            <a:normAutofit/>
          </a:bodyPr>
          <a:lstStyle/>
          <a:p>
            <a:r>
              <a:rPr lang="ru-RU" sz="3200" b="1" dirty="0">
                <a:latin typeface="Times New Roman" panose="02020603050405020304" pitchFamily="18" charset="0"/>
                <a:ea typeface="Times New Roman" panose="02020603050405020304" pitchFamily="18" charset="0"/>
              </a:rPr>
              <a:t>5</a:t>
            </a:r>
            <a:r>
              <a:rPr lang="ru-UA" sz="3200" b="1" dirty="0">
                <a:effectLst/>
                <a:latin typeface="Times New Roman" panose="02020603050405020304" pitchFamily="18" charset="0"/>
                <a:ea typeface="Times New Roman" panose="02020603050405020304" pitchFamily="18" charset="0"/>
              </a:rPr>
              <a:t>.1. </a:t>
            </a:r>
            <a:r>
              <a:rPr lang="ru-UA" sz="3200" b="1" dirty="0" err="1">
                <a:effectLst/>
                <a:latin typeface="Times New Roman" panose="02020603050405020304" pitchFamily="18" charset="0"/>
                <a:ea typeface="Times New Roman" panose="02020603050405020304" pitchFamily="18" charset="0"/>
              </a:rPr>
              <a:t>Технічне</a:t>
            </a:r>
            <a:r>
              <a:rPr lang="ru-UA" sz="3200" b="1" dirty="0">
                <a:effectLst/>
                <a:latin typeface="Times New Roman" panose="02020603050405020304" pitchFamily="18" charset="0"/>
                <a:ea typeface="Times New Roman" panose="02020603050405020304" pitchFamily="18" charset="0"/>
              </a:rPr>
              <a:t> </a:t>
            </a:r>
            <a:r>
              <a:rPr lang="ru-UA" sz="3200" b="1" dirty="0" err="1">
                <a:effectLst/>
                <a:latin typeface="Times New Roman" panose="02020603050405020304" pitchFamily="18" charset="0"/>
                <a:ea typeface="Times New Roman" panose="02020603050405020304" pitchFamily="18" charset="0"/>
              </a:rPr>
              <a:t>забезпечення</a:t>
            </a:r>
            <a:r>
              <a:rPr lang="ru-UA" sz="3200" b="1" dirty="0">
                <a:effectLst/>
                <a:latin typeface="Times New Roman" panose="02020603050405020304" pitchFamily="18" charset="0"/>
                <a:ea typeface="Times New Roman" panose="02020603050405020304" pitchFamily="18" charset="0"/>
              </a:rPr>
              <a:t> </a:t>
            </a:r>
            <a:r>
              <a:rPr lang="ru-UA" sz="3200" b="1" dirty="0" err="1">
                <a:effectLst/>
                <a:latin typeface="Times New Roman" panose="02020603050405020304" pitchFamily="18" charset="0"/>
                <a:ea typeface="Times New Roman" panose="02020603050405020304" pitchFamily="18" charset="0"/>
              </a:rPr>
              <a:t>електронної</a:t>
            </a:r>
            <a:r>
              <a:rPr lang="ru-UA" sz="3200" b="1" dirty="0">
                <a:effectLst/>
                <a:latin typeface="Times New Roman" panose="02020603050405020304" pitchFamily="18" charset="0"/>
                <a:ea typeface="Times New Roman" panose="02020603050405020304" pitchFamily="18" charset="0"/>
              </a:rPr>
              <a:t> </a:t>
            </a:r>
            <a:r>
              <a:rPr lang="ru-UA" sz="3200" b="1" dirty="0" err="1">
                <a:effectLst/>
                <a:latin typeface="Times New Roman" panose="02020603050405020304" pitchFamily="18" charset="0"/>
                <a:ea typeface="Times New Roman" panose="02020603050405020304" pitchFamily="18" charset="0"/>
              </a:rPr>
              <a:t>бухгалтерії</a:t>
            </a:r>
            <a:r>
              <a:rPr lang="ru-UA" sz="3200" b="1" dirty="0">
                <a:effectLst/>
                <a:latin typeface="Times New Roman" panose="02020603050405020304" pitchFamily="18" charset="0"/>
                <a:ea typeface="Times New Roman" panose="02020603050405020304" pitchFamily="18" charset="0"/>
              </a:rPr>
              <a:t> </a:t>
            </a:r>
            <a:endParaRPr lang="ru-UA" sz="3200" dirty="0"/>
          </a:p>
        </p:txBody>
      </p:sp>
      <p:sp>
        <p:nvSpPr>
          <p:cNvPr id="3" name="Объект 2">
            <a:extLst>
              <a:ext uri="{FF2B5EF4-FFF2-40B4-BE49-F238E27FC236}">
                <a16:creationId xmlns:a16="http://schemas.microsoft.com/office/drawing/2014/main" id="{446FF4E0-3B73-5CB9-2D2A-DD38E6235B16}"/>
              </a:ext>
            </a:extLst>
          </p:cNvPr>
          <p:cNvSpPr>
            <a:spLocks noGrp="1"/>
          </p:cNvSpPr>
          <p:nvPr>
            <p:ph idx="1"/>
          </p:nvPr>
        </p:nvSpPr>
        <p:spPr>
          <a:xfrm>
            <a:off x="643467" y="1782981"/>
            <a:ext cx="10905066" cy="4393982"/>
          </a:xfrm>
        </p:spPr>
        <p:txBody>
          <a:bodyPr>
            <a:normAutofit/>
          </a:bodyPr>
          <a:lstStyle/>
          <a:p>
            <a:pPr marL="0" marR="140335" indent="443230">
              <a:lnSpc>
                <a:spcPct val="100000"/>
              </a:lnSpc>
              <a:spcBef>
                <a:spcPts val="0"/>
              </a:spcBef>
            </a:pPr>
            <a:r>
              <a:rPr lang="uk-UA" sz="1800" b="1" dirty="0">
                <a:effectLst/>
                <a:latin typeface="Times New Roman" panose="02020603050405020304" pitchFamily="18" charset="0"/>
                <a:ea typeface="Times New Roman" panose="02020603050405020304" pitchFamily="18" charset="0"/>
              </a:rPr>
              <a:t>Визначення форми ведення бухгалтерського обліку є виключною прерогативою власника (керівника) підприємства</a:t>
            </a:r>
            <a:r>
              <a:rPr lang="uk-UA" sz="1800" dirty="0">
                <a:effectLst/>
                <a:latin typeface="Times New Roman" panose="02020603050405020304" pitchFamily="18" charset="0"/>
                <a:ea typeface="Times New Roman" panose="02020603050405020304" pitchFamily="18" charset="0"/>
              </a:rPr>
              <a:t>, що задекларовано в Законі України «Про бухгалтерський облік та фінансову звітність в Україні». </a:t>
            </a:r>
            <a:endParaRPr lang="ru-UA" sz="1800" dirty="0">
              <a:effectLst/>
              <a:latin typeface="Times New Roman" panose="02020603050405020304" pitchFamily="18" charset="0"/>
              <a:ea typeface="Times New Roman" panose="02020603050405020304" pitchFamily="18" charset="0"/>
            </a:endParaRPr>
          </a:p>
          <a:p>
            <a:pPr marL="0" marR="140335" indent="443230">
              <a:lnSpc>
                <a:spcPct val="100000"/>
              </a:lnSpc>
              <a:spcBef>
                <a:spcPts val="0"/>
              </a:spcBef>
            </a:pPr>
            <a:r>
              <a:rPr lang="uk-UA" sz="1800" dirty="0">
                <a:effectLst/>
                <a:latin typeface="Times New Roman" panose="02020603050405020304" pitchFamily="18" charset="0"/>
                <a:ea typeface="Times New Roman" panose="02020603050405020304" pitchFamily="18" charset="0"/>
              </a:rPr>
              <a:t>На сьогодні в практичній діяльності значна кількість підприємств обирають автоматизовану форму ведення бухгалтерського обліку, оскільки процес </a:t>
            </a:r>
            <a:r>
              <a:rPr lang="uk-UA" sz="1800" dirty="0" err="1">
                <a:effectLst/>
                <a:latin typeface="Times New Roman" panose="02020603050405020304" pitchFamily="18" charset="0"/>
                <a:ea typeface="Times New Roman" panose="02020603050405020304" pitchFamily="18" charset="0"/>
              </a:rPr>
              <a:t>цифровізації</a:t>
            </a:r>
            <a:r>
              <a:rPr lang="uk-UA" sz="1800" dirty="0">
                <a:effectLst/>
                <a:latin typeface="Times New Roman" panose="02020603050405020304" pitchFamily="18" charset="0"/>
                <a:ea typeface="Times New Roman" panose="02020603050405020304" pitchFamily="18" charset="0"/>
              </a:rPr>
              <a:t> здійснює позитивний вплив на систему бухгалтерського обліку, сприяє оперативному отриманню деталізованої інформації про господарські операції, що здійснюються на підприємстві. Поряд з цим, організація електронного обліку потребує системного, технічного та програмного забезпечення.  </a:t>
            </a:r>
            <a:endParaRPr lang="ru-UA" sz="1800" dirty="0">
              <a:effectLst/>
              <a:latin typeface="Times New Roman" panose="02020603050405020304" pitchFamily="18" charset="0"/>
              <a:ea typeface="Times New Roman" panose="02020603050405020304" pitchFamily="18" charset="0"/>
            </a:endParaRPr>
          </a:p>
          <a:p>
            <a:pPr marL="0" marR="140335" indent="443230">
              <a:lnSpc>
                <a:spcPct val="100000"/>
              </a:lnSpc>
              <a:spcBef>
                <a:spcPts val="0"/>
              </a:spcBef>
            </a:pPr>
            <a:r>
              <a:rPr lang="uk-UA" sz="1800" dirty="0">
                <a:effectLst/>
                <a:latin typeface="Times New Roman" panose="02020603050405020304" pitchFamily="18" charset="0"/>
                <a:ea typeface="Times New Roman" panose="02020603050405020304" pitchFamily="18" charset="0"/>
              </a:rPr>
              <a:t>На сьогодні найбільш популярним програмним забезпеченням, яке використовується для автоматизації бухгалтерського обліку в Україні є </a:t>
            </a:r>
            <a:r>
              <a:rPr lang="uk-UA" sz="1800" b="1" dirty="0">
                <a:effectLst/>
                <a:latin typeface="Times New Roman" panose="02020603050405020304" pitchFamily="18" charset="0"/>
                <a:ea typeface="Times New Roman" panose="02020603050405020304" pitchFamily="18" charset="0"/>
              </a:rPr>
              <a:t>«BAS: Бухгалтерія», «</a:t>
            </a:r>
            <a:r>
              <a:rPr lang="uk-UA" sz="1800" b="1" dirty="0" err="1">
                <a:effectLst/>
                <a:latin typeface="Times New Roman" panose="02020603050405020304" pitchFamily="18" charset="0"/>
                <a:ea typeface="Times New Roman" panose="02020603050405020304" pitchFamily="18" charset="0"/>
              </a:rPr>
              <a:t>ISpro</a:t>
            </a:r>
            <a:r>
              <a:rPr lang="uk-UA" sz="1800" b="1" dirty="0">
                <a:effectLst/>
                <a:latin typeface="Times New Roman" panose="02020603050405020304" pitchFamily="18" charset="0"/>
                <a:ea typeface="Times New Roman" panose="02020603050405020304" pitchFamily="18" charset="0"/>
              </a:rPr>
              <a:t>», «</a:t>
            </a:r>
            <a:r>
              <a:rPr lang="uk-UA" sz="1800" b="1" dirty="0" err="1">
                <a:effectLst/>
                <a:latin typeface="Times New Roman" panose="02020603050405020304" pitchFamily="18" charset="0"/>
                <a:ea typeface="Times New Roman" panose="02020603050405020304" pitchFamily="18" charset="0"/>
              </a:rPr>
              <a:t>M.E.Doc</a:t>
            </a:r>
            <a:r>
              <a:rPr lang="uk-UA" sz="1800" b="1" dirty="0">
                <a:effectLst/>
                <a:latin typeface="Times New Roman" panose="02020603050405020304" pitchFamily="18" charset="0"/>
                <a:ea typeface="Times New Roman" panose="02020603050405020304" pitchFamily="18" charset="0"/>
              </a:rPr>
              <a:t>», «Дебет Плюс», «Облік </a:t>
            </a:r>
            <a:r>
              <a:rPr lang="uk-UA" sz="1800" b="1" dirty="0" err="1">
                <a:effectLst/>
                <a:latin typeface="Times New Roman" panose="02020603050405020304" pitchFamily="18" charset="0"/>
                <a:ea typeface="Times New Roman" panose="02020603050405020304" pitchFamily="18" charset="0"/>
              </a:rPr>
              <a:t>SaaS</a:t>
            </a:r>
            <a:r>
              <a:rPr lang="uk-UA" sz="1800" b="1" dirty="0">
                <a:effectLst/>
                <a:latin typeface="Times New Roman" panose="02020603050405020304" pitchFamily="18" charset="0"/>
                <a:ea typeface="Times New Roman" panose="02020603050405020304" pitchFamily="18" charset="0"/>
              </a:rPr>
              <a:t>», «MASTER: Бухгалтерія». </a:t>
            </a:r>
            <a:endParaRPr lang="ru-UA" sz="1800" b="1" dirty="0">
              <a:effectLst/>
              <a:latin typeface="Times New Roman" panose="02020603050405020304" pitchFamily="18" charset="0"/>
              <a:ea typeface="Times New Roman" panose="02020603050405020304" pitchFamily="18" charset="0"/>
            </a:endParaRPr>
          </a:p>
          <a:p>
            <a:pPr marL="0" marR="140335" indent="443230">
              <a:lnSpc>
                <a:spcPct val="100000"/>
              </a:lnSpc>
              <a:spcBef>
                <a:spcPts val="0"/>
              </a:spcBef>
            </a:pPr>
            <a:r>
              <a:rPr lang="uk-UA" sz="1800" dirty="0">
                <a:effectLst/>
                <a:latin typeface="Times New Roman" panose="02020603050405020304" pitchFamily="18" charset="0"/>
                <a:ea typeface="Times New Roman" panose="02020603050405020304" pitchFamily="18" charset="0"/>
              </a:rPr>
              <a:t>Практичне застосування зазначених програмних продуктів можливе за умови дотримання технічних та системних вимог для встановлення та роботи програмних продуктів до конфігурації комп'ютера (таблиця 5.1).</a:t>
            </a:r>
            <a:r>
              <a:rPr lang="uk-UA" sz="1800" i="1" dirty="0">
                <a:effectLst/>
                <a:latin typeface="Times New Roman" panose="02020603050405020304" pitchFamily="18" charset="0"/>
                <a:ea typeface="Times New Roman" panose="02020603050405020304" pitchFamily="18" charset="0"/>
              </a:rPr>
              <a:t> </a:t>
            </a:r>
            <a:endParaRPr lang="ru-UA" sz="1800" dirty="0">
              <a:effectLst/>
              <a:latin typeface="Times New Roman" panose="02020603050405020304" pitchFamily="18" charset="0"/>
              <a:ea typeface="Times New Roman" panose="02020603050405020304" pitchFamily="18" charset="0"/>
            </a:endParaRPr>
          </a:p>
          <a:p>
            <a:pPr>
              <a:lnSpc>
                <a:spcPct val="100000"/>
              </a:lnSpc>
            </a:pPr>
            <a:endParaRPr lang="ru-UA" sz="2000" dirty="0"/>
          </a:p>
        </p:txBody>
      </p:sp>
      <p:sp>
        <p:nvSpPr>
          <p:cNvPr id="52" name="Rectangle 51">
            <a:extLst>
              <a:ext uri="{FF2B5EF4-FFF2-40B4-BE49-F238E27FC236}">
                <a16:creationId xmlns:a16="http://schemas.microsoft.com/office/drawing/2014/main"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Isosceles Triangle 53">
            <a:extLst>
              <a:ext uri="{FF2B5EF4-FFF2-40B4-BE49-F238E27FC236}">
                <a16:creationId xmlns:a16="http://schemas.microsoft.com/office/drawing/2014/main"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Isosceles Triangle 55">
            <a:extLst>
              <a:ext uri="{FF2B5EF4-FFF2-40B4-BE49-F238E27FC236}">
                <a16:creationId xmlns:a16="http://schemas.microsoft.com/office/drawing/2014/main"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8" name="Rectangle 57">
            <a:extLst>
              <a:ext uri="{FF2B5EF4-FFF2-40B4-BE49-F238E27FC236}">
                <a16:creationId xmlns:a16="http://schemas.microsoft.com/office/drawing/2014/main"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932794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10">
            <a:extLst>
              <a:ext uri="{FF2B5EF4-FFF2-40B4-BE49-F238E27FC236}">
                <a16:creationId xmlns:a16="http://schemas.microsoft.com/office/drawing/2014/main" id="{0FC96F56-3628-3C98-C683-9674F9215FCA}"/>
              </a:ext>
            </a:extLst>
          </p:cNvPr>
          <p:cNvGraphicFramePr>
            <a:graphicFrameLocks noGrp="1"/>
          </p:cNvGraphicFramePr>
          <p:nvPr>
            <p:ph idx="1"/>
            <p:extLst>
              <p:ext uri="{D42A27DB-BD31-4B8C-83A1-F6EECF244321}">
                <p14:modId xmlns:p14="http://schemas.microsoft.com/office/powerpoint/2010/main" val="1408682297"/>
              </p:ext>
            </p:extLst>
          </p:nvPr>
        </p:nvGraphicFramePr>
        <p:xfrm>
          <a:off x="669851" y="404037"/>
          <a:ext cx="10781414" cy="6268234"/>
        </p:xfrm>
        <a:graphic>
          <a:graphicData uri="http://schemas.openxmlformats.org/drawingml/2006/table">
            <a:tbl>
              <a:tblPr firstRow="1" firstCol="1" bandRow="1"/>
              <a:tblGrid>
                <a:gridCol w="925033">
                  <a:extLst>
                    <a:ext uri="{9D8B030D-6E8A-4147-A177-3AD203B41FA5}">
                      <a16:colId xmlns:a16="http://schemas.microsoft.com/office/drawing/2014/main" val="2615549498"/>
                    </a:ext>
                  </a:extLst>
                </a:gridCol>
                <a:gridCol w="9856381">
                  <a:extLst>
                    <a:ext uri="{9D8B030D-6E8A-4147-A177-3AD203B41FA5}">
                      <a16:colId xmlns:a16="http://schemas.microsoft.com/office/drawing/2014/main" val="2921421238"/>
                    </a:ext>
                  </a:extLst>
                </a:gridCol>
              </a:tblGrid>
              <a:tr h="264307">
                <a:tc>
                  <a:txBody>
                    <a:bodyPr/>
                    <a:lstStyle/>
                    <a:p>
                      <a:pPr marL="0" indent="0" algn="ctr" fontAlgn="t">
                        <a:lnSpc>
                          <a:spcPct val="111000"/>
                        </a:lnSpc>
                        <a:spcBef>
                          <a:spcPts val="0"/>
                        </a:spcBef>
                        <a:spcAft>
                          <a:spcPts val="0"/>
                        </a:spcAft>
                      </a:pPr>
                      <a:r>
                        <a:rPr lang="uk-UA" sz="1600" b="1" i="0"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Назва</a:t>
                      </a:r>
                    </a:p>
                  </a:txBody>
                  <a:tcPr marL="39295" marR="12860" marT="321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indent="0" algn="ctr" fontAlgn="t">
                        <a:lnSpc>
                          <a:spcPct val="111000"/>
                        </a:lnSpc>
                        <a:spcBef>
                          <a:spcPts val="0"/>
                        </a:spcBef>
                        <a:spcAft>
                          <a:spcPts val="0"/>
                        </a:spcAft>
                      </a:pPr>
                      <a:r>
                        <a:rPr lang="uk-UA" sz="1600" b="1"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Характеристика технічних та системних вимог конфігурації комп'ютера </a:t>
                      </a:r>
                      <a:endParaRPr lang="uk-UA" sz="1600" b="1" i="0" u="none" strike="noStrike" dirty="0">
                        <a:effectLst/>
                        <a:latin typeface="Arial" panose="020B0604020202020204" pitchFamily="34" charset="0"/>
                      </a:endParaRPr>
                    </a:p>
                  </a:txBody>
                  <a:tcPr marL="39295" marR="12860" marT="321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787348633"/>
                  </a:ext>
                </a:extLst>
              </a:tr>
              <a:tr h="461871">
                <a:tc>
                  <a:txBody>
                    <a:bodyPr/>
                    <a:lstStyle/>
                    <a:p>
                      <a:pPr marL="0" indent="0" algn="ctr" fontAlgn="ctr">
                        <a:lnSpc>
                          <a:spcPct val="111000"/>
                        </a:lnSpc>
                        <a:spcBef>
                          <a:spcPts val="0"/>
                        </a:spcBef>
                        <a:spcAft>
                          <a:spcPts val="0"/>
                        </a:spcAft>
                      </a:pPr>
                      <a:r>
                        <a:rPr lang="en-US" sz="1200" b="1" i="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BAS: </a:t>
                      </a:r>
                      <a:r>
                        <a:rPr lang="uk-UA" sz="1200" b="1" i="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Бухгалтерія </a:t>
                      </a:r>
                      <a:endParaRPr lang="uk-UA" sz="1200" b="1" i="1" u="none" strike="noStrike" dirty="0">
                        <a:effectLst/>
                        <a:latin typeface="Arial" panose="020B0604020202020204" pitchFamily="34" charset="0"/>
                      </a:endParaRPr>
                    </a:p>
                  </a:txBody>
                  <a:tcPr marL="39295" marR="12860" marT="32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18288" indent="0" algn="just" fontAlgn="base">
                        <a:lnSpc>
                          <a:spcPct val="111000"/>
                        </a:lnSpc>
                        <a:spcBef>
                          <a:spcPts val="0"/>
                        </a:spcBef>
                        <a:spcAft>
                          <a:spcPts val="0"/>
                        </a:spcAft>
                        <a:buClr>
                          <a:srgbClr val="000000"/>
                        </a:buClr>
                        <a:buSzPts val="1400"/>
                        <a:buFont typeface="+mj-lt"/>
                        <a:buAutoNum type="arabicParenR"/>
                      </a:pPr>
                      <a:r>
                        <a:rPr lang="uk-UA" sz="1200" b="0" i="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операційна система </a:t>
                      </a:r>
                      <a:r>
                        <a:rPr lang="uk-UA"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Windows 10/Server 2016; </a:t>
                      </a:r>
                      <a:endParaRPr lang="en-US" sz="1200" b="0" i="0" u="none" strike="noStrike" dirty="0">
                        <a:effectLst/>
                        <a:latin typeface="Arial" panose="020B0604020202020204" pitchFamily="34" charset="0"/>
                      </a:endParaRPr>
                    </a:p>
                    <a:p>
                      <a:pPr marL="0" marR="18288" indent="0" algn="just" fontAlgn="base">
                        <a:lnSpc>
                          <a:spcPct val="111000"/>
                        </a:lnSpc>
                        <a:spcBef>
                          <a:spcPts val="0"/>
                        </a:spcBef>
                        <a:spcAft>
                          <a:spcPts val="0"/>
                        </a:spcAft>
                      </a:pPr>
                      <a:r>
                        <a:rPr lang="uk-UA" sz="1200" b="0" i="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процесор </a:t>
                      </a:r>
                      <a:r>
                        <a:rPr lang="uk-UA"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Intel Pentium /i3 /i5 /i7 /i9/Xeon 3000 </a:t>
                      </a:r>
                      <a:r>
                        <a:rPr lang="uk-UA"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МГц і вище або аналогічний </a:t>
                      </a:r>
                      <a:r>
                        <a:rPr lang="en-US"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AMD; </a:t>
                      </a:r>
                      <a:r>
                        <a:rPr lang="en-US" sz="1200" b="0" i="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a:t>
                      </a:r>
                      <a:r>
                        <a:rPr lang="uk-UA" sz="1200" b="0" i="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оперативна пам'ять</a:t>
                      </a:r>
                      <a:r>
                        <a:rPr lang="uk-UA"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4</a:t>
                      </a:r>
                      <a:r>
                        <a:rPr lang="en-US"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Gb; </a:t>
                      </a:r>
                      <a:r>
                        <a:rPr lang="en-US" sz="1200" b="0" i="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a:t>
                      </a:r>
                      <a:r>
                        <a:rPr lang="uk-UA" sz="1200" b="0" i="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монітор </a:t>
                      </a:r>
                      <a:r>
                        <a:rPr lang="uk-UA"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не менше 22. </a:t>
                      </a:r>
                      <a:endParaRPr lang="uk-UA" sz="1200" b="0" i="0" u="none" strike="noStrike" dirty="0">
                        <a:effectLst/>
                        <a:latin typeface="Arial" panose="020B0604020202020204" pitchFamily="34" charset="0"/>
                      </a:endParaRPr>
                    </a:p>
                  </a:txBody>
                  <a:tcPr marL="39295" marR="12860" marT="321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4064359503"/>
                  </a:ext>
                </a:extLst>
              </a:tr>
              <a:tr h="691504">
                <a:tc rowSpan="2">
                  <a:txBody>
                    <a:bodyPr/>
                    <a:lstStyle/>
                    <a:p>
                      <a:pPr marL="0" marR="45720" indent="0" algn="ctr" fontAlgn="ctr">
                        <a:lnSpc>
                          <a:spcPct val="111000"/>
                        </a:lnSpc>
                        <a:spcBef>
                          <a:spcPts val="0"/>
                        </a:spcBef>
                        <a:spcAft>
                          <a:spcPts val="0"/>
                        </a:spcAft>
                      </a:pPr>
                      <a:r>
                        <a:rPr lang="en-US" sz="1200" b="1" i="1"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ISpro </a:t>
                      </a:r>
                      <a:endParaRPr lang="en-US" sz="1200" b="1" i="1" u="none" strike="noStrike">
                        <a:effectLst/>
                        <a:latin typeface="Arial" panose="020B0604020202020204" pitchFamily="34" charset="0"/>
                      </a:endParaRPr>
                    </a:p>
                  </a:txBody>
                  <a:tcPr marL="51440" marR="51440" marT="25720" marB="2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45720" indent="0" algn="just" fontAlgn="t">
                        <a:lnSpc>
                          <a:spcPct val="111000"/>
                        </a:lnSpc>
                        <a:spcBef>
                          <a:spcPts val="0"/>
                        </a:spcBef>
                        <a:spcAft>
                          <a:spcPts val="0"/>
                        </a:spcAft>
                      </a:pPr>
                      <a:r>
                        <a:rPr lang="uk-UA"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Для роботи в локальному режимі: </a:t>
                      </a:r>
                      <a:r>
                        <a:rPr lang="uk-UA" sz="1200" b="0" i="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операційна система</a:t>
                      </a:r>
                      <a:r>
                        <a:rPr lang="uk-UA"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має бути </a:t>
                      </a:r>
                      <a:r>
                        <a:rPr lang="en-US"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Windows 8.1 </a:t>
                      </a:r>
                      <a:r>
                        <a:rPr lang="uk-UA"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або </a:t>
                      </a:r>
                      <a:r>
                        <a:rPr lang="en-US"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Windows 10; </a:t>
                      </a:r>
                      <a:r>
                        <a:rPr lang="en-US" sz="1200" b="0" i="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uk-UA" sz="1200" b="0" i="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процесор</a:t>
                      </a:r>
                      <a:r>
                        <a:rPr lang="uk-UA"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мінімум </a:t>
                      </a:r>
                      <a:r>
                        <a:rPr lang="en-US"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Intel Core i5 3 GHz; </a:t>
                      </a:r>
                      <a:r>
                        <a:rPr lang="en-US" sz="1200" b="0" i="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a:t>
                      </a:r>
                      <a:r>
                        <a:rPr lang="uk-UA" sz="1200" b="0" i="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оперативна пам'ять</a:t>
                      </a:r>
                      <a:r>
                        <a:rPr lang="uk-UA"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обсягом не менше 8 </a:t>
                      </a:r>
                      <a:r>
                        <a:rPr lang="en-US"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Gb; </a:t>
                      </a:r>
                      <a:r>
                        <a:rPr lang="en-US" sz="1200" b="0" i="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a:t>
                      </a:r>
                      <a:r>
                        <a:rPr lang="uk-UA" sz="1200" b="0" i="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жорсткий диск</a:t>
                      </a:r>
                      <a:r>
                        <a:rPr lang="uk-UA"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не нижче 120 </a:t>
                      </a:r>
                      <a:r>
                        <a:rPr lang="en-US"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Gb SATA2; </a:t>
                      </a:r>
                      <a:r>
                        <a:rPr lang="en-US" sz="1200" b="0" i="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 </a:t>
                      </a:r>
                      <a:r>
                        <a:rPr lang="uk-UA" sz="1200" b="0" i="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операційна система</a:t>
                      </a:r>
                      <a:r>
                        <a:rPr lang="uk-UA"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200" b="0" i="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потребує</a:t>
                      </a:r>
                      <a:r>
                        <a:rPr lang="uk-UA"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установлення системи </a:t>
                      </a:r>
                      <a:r>
                        <a:rPr lang="en-US"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NTFS </a:t>
                      </a:r>
                      <a:r>
                        <a:rPr lang="uk-UA"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та системи управління базами даних, вільного місця на диску – 20 </a:t>
                      </a:r>
                      <a:r>
                        <a:rPr lang="en-US"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Gb. </a:t>
                      </a:r>
                      <a:endParaRPr lang="en-US" sz="1200" b="0" i="0" u="none" strike="noStrike" dirty="0">
                        <a:effectLst/>
                        <a:latin typeface="Arial" panose="020B0604020202020204" pitchFamily="34" charset="0"/>
                      </a:endParaRPr>
                    </a:p>
                  </a:txBody>
                  <a:tcPr marL="39295" marR="12860" marT="321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844432022"/>
                  </a:ext>
                </a:extLst>
              </a:tr>
              <a:tr h="905104">
                <a:tc vMerge="1">
                  <a:txBody>
                    <a:bodyPr/>
                    <a:lstStyle/>
                    <a:p>
                      <a:endParaRPr lang="ru-UA"/>
                    </a:p>
                  </a:txBody>
                  <a:tcPr/>
                </a:tc>
                <a:tc>
                  <a:txBody>
                    <a:bodyPr/>
                    <a:lstStyle/>
                    <a:p>
                      <a:pPr marL="0" marR="45720" indent="0" algn="just" fontAlgn="t">
                        <a:lnSpc>
                          <a:spcPct val="111000"/>
                        </a:lnSpc>
                        <a:spcBef>
                          <a:spcPts val="0"/>
                        </a:spcBef>
                        <a:spcAft>
                          <a:spcPts val="0"/>
                        </a:spcAft>
                      </a:pPr>
                      <a:r>
                        <a:rPr lang="uk-UA"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Для роботи в мережевому режимі: </a:t>
                      </a:r>
                      <a:r>
                        <a:rPr lang="uk-UA" sz="1200" b="0" i="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операційна система</a:t>
                      </a:r>
                      <a:r>
                        <a:rPr lang="uk-UA"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має бути </a:t>
                      </a:r>
                      <a:r>
                        <a:rPr lang="en-US"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Windows 2016 Server / Windows 2012 R2 Server / Windows 2012 Server; </a:t>
                      </a:r>
                      <a:r>
                        <a:rPr lang="en-US" sz="1200" b="0" i="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uk-UA" sz="1200" b="0" i="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процесор</a:t>
                      </a:r>
                      <a:r>
                        <a:rPr lang="uk-UA"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мінімум </a:t>
                      </a:r>
                      <a:r>
                        <a:rPr lang="en-US"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Intel Xeon </a:t>
                      </a:r>
                      <a:r>
                        <a:rPr lang="en-US"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QuadCore</a:t>
                      </a:r>
                      <a:r>
                        <a:rPr lang="en-US"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(2,66 GHz/8MB/1333); </a:t>
                      </a:r>
                      <a:r>
                        <a:rPr lang="en-US" sz="1200" b="0" i="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a:t>
                      </a:r>
                      <a:r>
                        <a:rPr lang="uk-UA" sz="1200" b="0" i="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оперативна пам'ять</a:t>
                      </a:r>
                      <a:r>
                        <a:rPr lang="uk-UA"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не менше 16 </a:t>
                      </a:r>
                      <a:r>
                        <a:rPr lang="en-US"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Gb; </a:t>
                      </a:r>
                      <a:r>
                        <a:rPr lang="en-US" sz="1200" b="0" i="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a:t>
                      </a:r>
                      <a:r>
                        <a:rPr lang="uk-UA" sz="1200" b="0" i="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жорсткий диск</a:t>
                      </a:r>
                      <a:r>
                        <a:rPr lang="uk-UA"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147 </a:t>
                      </a:r>
                      <a:r>
                        <a:rPr lang="en-US"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Gb SCSI, Raid5, 10000 rpm; </a:t>
                      </a:r>
                      <a:r>
                        <a:rPr lang="en-US" sz="1200" b="0" i="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 </a:t>
                      </a:r>
                      <a:r>
                        <a:rPr lang="uk-UA" sz="1200" b="0" i="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пропускна здатність каналу</a:t>
                      </a:r>
                      <a:r>
                        <a:rPr lang="uk-UA"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не нижче 256 </a:t>
                      </a:r>
                      <a:r>
                        <a:rPr lang="en-US"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Kbit; </a:t>
                      </a:r>
                      <a:r>
                        <a:rPr lang="en-US" sz="1200" b="0" i="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 </a:t>
                      </a:r>
                      <a:r>
                        <a:rPr lang="uk-UA" sz="1200" b="0" i="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оперативна пам'ять для операційної системи</a:t>
                      </a:r>
                      <a:r>
                        <a:rPr lang="uk-UA"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мінімум 1024 </a:t>
                      </a:r>
                      <a:r>
                        <a:rPr lang="en-US"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Mb, </a:t>
                      </a:r>
                      <a:r>
                        <a:rPr lang="uk-UA"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для одного користувача – мінімум 128 </a:t>
                      </a:r>
                      <a:r>
                        <a:rPr lang="en-US"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Mb; </a:t>
                      </a:r>
                      <a:r>
                        <a:rPr lang="en-US" sz="1200" b="0" i="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 </a:t>
                      </a:r>
                      <a:r>
                        <a:rPr lang="uk-UA" sz="1200" b="0" i="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файлова система</a:t>
                      </a:r>
                      <a:r>
                        <a:rPr lang="uk-UA"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NTFS; </a:t>
                      </a:r>
                      <a:r>
                        <a:rPr lang="en-US" sz="1200" b="0" i="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 </a:t>
                      </a:r>
                      <a:r>
                        <a:rPr lang="uk-UA" sz="1200" b="0" i="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обов’язкове підтримання</a:t>
                      </a:r>
                      <a:r>
                        <a:rPr lang="uk-UA"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мережевого протоколу </a:t>
                      </a:r>
                      <a:r>
                        <a:rPr lang="en-US"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TCP/IP; </a:t>
                      </a:r>
                      <a:r>
                        <a:rPr lang="en-US" sz="1200" b="0" i="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 </a:t>
                      </a:r>
                      <a:r>
                        <a:rPr lang="uk-UA" sz="1200" b="0" i="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вільного місця на диску</a:t>
                      </a:r>
                      <a:r>
                        <a:rPr lang="uk-UA"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80 </a:t>
                      </a:r>
                      <a:r>
                        <a:rPr lang="en-US"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Gb. </a:t>
                      </a:r>
                      <a:endParaRPr lang="en-US" sz="1200" b="0" i="0" u="none" strike="noStrike" dirty="0">
                        <a:effectLst/>
                        <a:latin typeface="Arial" panose="020B0604020202020204" pitchFamily="34" charset="0"/>
                      </a:endParaRPr>
                    </a:p>
                  </a:txBody>
                  <a:tcPr marL="39295" marR="12860" marT="321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4011065509"/>
                  </a:ext>
                </a:extLst>
              </a:tr>
              <a:tr h="477907">
                <a:tc>
                  <a:txBody>
                    <a:bodyPr/>
                    <a:lstStyle/>
                    <a:p>
                      <a:pPr marL="0" marR="45720" indent="0" algn="ctr" fontAlgn="ctr">
                        <a:lnSpc>
                          <a:spcPct val="111000"/>
                        </a:lnSpc>
                        <a:spcBef>
                          <a:spcPts val="0"/>
                        </a:spcBef>
                        <a:spcAft>
                          <a:spcPts val="0"/>
                        </a:spcAft>
                      </a:pPr>
                      <a:r>
                        <a:rPr lang="en-US" sz="1200" b="1" i="1"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M.E.Doc </a:t>
                      </a:r>
                      <a:endParaRPr lang="en-US" sz="1200" b="1" i="1" u="none" strike="noStrike">
                        <a:effectLst/>
                        <a:latin typeface="Arial" panose="020B0604020202020204" pitchFamily="34" charset="0"/>
                      </a:endParaRPr>
                    </a:p>
                  </a:txBody>
                  <a:tcPr marL="39295" marR="12860" marT="32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indent="0" algn="just" fontAlgn="t">
                        <a:lnSpc>
                          <a:spcPct val="111000"/>
                        </a:lnSpc>
                        <a:spcBef>
                          <a:spcPts val="0"/>
                        </a:spcBef>
                        <a:spcAft>
                          <a:spcPts val="0"/>
                        </a:spcAft>
                      </a:pPr>
                      <a:r>
                        <a:rPr lang="uk-UA" sz="1200" b="0" i="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операційна система</a:t>
                      </a:r>
                      <a:r>
                        <a:rPr lang="uk-UA"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Windows 10 / Windows Server </a:t>
                      </a:r>
                      <a:endParaRPr lang="en-US" sz="1200" b="0" i="0" u="none" strike="noStrike" dirty="0">
                        <a:effectLst/>
                        <a:latin typeface="Arial" panose="020B0604020202020204" pitchFamily="34" charset="0"/>
                      </a:endParaRPr>
                    </a:p>
                    <a:p>
                      <a:pPr marL="0" marR="45720" indent="0" algn="just" fontAlgn="t">
                        <a:lnSpc>
                          <a:spcPct val="111000"/>
                        </a:lnSpc>
                        <a:spcBef>
                          <a:spcPts val="0"/>
                        </a:spcBef>
                        <a:spcAft>
                          <a:spcPts val="0"/>
                        </a:spcAft>
                      </a:pPr>
                      <a:r>
                        <a:rPr lang="en-US"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2019; </a:t>
                      </a:r>
                      <a:r>
                        <a:rPr lang="en-US" sz="1200" b="0" i="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uk-UA" sz="1200" b="0" i="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процесор</a:t>
                      </a:r>
                      <a:r>
                        <a:rPr lang="uk-UA"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з мінімальною тактовою частотою від 2 ГГц; </a:t>
                      </a:r>
                      <a:r>
                        <a:rPr lang="uk-UA" sz="1200" b="0" i="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оперативна пам'ять</a:t>
                      </a:r>
                      <a:r>
                        <a:rPr lang="uk-UA"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не менше 2 </a:t>
                      </a:r>
                      <a:r>
                        <a:rPr lang="en-US"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GB; </a:t>
                      </a:r>
                      <a:r>
                        <a:rPr lang="en-US" sz="1200" b="0" i="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a:t>
                      </a:r>
                      <a:r>
                        <a:rPr lang="uk-UA" sz="1200" b="0" i="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вільне місце на жорсткому диску</a:t>
                      </a:r>
                      <a:r>
                        <a:rPr lang="uk-UA"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не менше 1,5 </a:t>
                      </a:r>
                      <a:r>
                        <a:rPr lang="en-US"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GB. </a:t>
                      </a:r>
                      <a:endParaRPr lang="en-US" sz="1200" b="0" i="0" u="none" strike="noStrike" dirty="0">
                        <a:effectLst/>
                        <a:latin typeface="Arial" panose="020B0604020202020204" pitchFamily="34" charset="0"/>
                      </a:endParaRPr>
                    </a:p>
                  </a:txBody>
                  <a:tcPr marL="39295" marR="12860" marT="321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776974916"/>
                  </a:ext>
                </a:extLst>
              </a:tr>
              <a:tr h="1759501">
                <a:tc>
                  <a:txBody>
                    <a:bodyPr/>
                    <a:lstStyle/>
                    <a:p>
                      <a:pPr marL="0" marR="45720" indent="0" algn="ctr" fontAlgn="ctr">
                        <a:lnSpc>
                          <a:spcPct val="111000"/>
                        </a:lnSpc>
                        <a:spcBef>
                          <a:spcPts val="0"/>
                        </a:spcBef>
                        <a:spcAft>
                          <a:spcPts val="0"/>
                        </a:spcAft>
                      </a:pPr>
                      <a:r>
                        <a:rPr lang="uk-UA" sz="1200" b="1" i="1"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Дебет Плюс </a:t>
                      </a:r>
                      <a:endParaRPr lang="uk-UA" sz="1200" b="1" i="1" u="none" strike="noStrike">
                        <a:effectLst/>
                        <a:latin typeface="Arial" panose="020B0604020202020204" pitchFamily="34" charset="0"/>
                      </a:endParaRPr>
                    </a:p>
                  </a:txBody>
                  <a:tcPr marL="39295" marR="12860" marT="32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45720" indent="0" algn="just" fontAlgn="t">
                        <a:lnSpc>
                          <a:spcPct val="111000"/>
                        </a:lnSpc>
                        <a:spcBef>
                          <a:spcPts val="0"/>
                        </a:spcBef>
                        <a:spcAft>
                          <a:spcPts val="0"/>
                        </a:spcAft>
                      </a:pPr>
                      <a:r>
                        <a:rPr lang="uk-UA"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Технічні параметри залежать від кількості робочих місць: </a:t>
                      </a:r>
                      <a:r>
                        <a:rPr lang="uk-UA" sz="1200" b="0" i="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lang="uk-UA" sz="1200" b="0" i="1" u="none" strike="noStrike"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r>
                        <a:rPr lang="uk-UA" sz="1200" b="0" i="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операційна система</a:t>
                      </a:r>
                      <a:r>
                        <a:rPr lang="uk-UA"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однокористувацька</a:t>
                      </a:r>
                      <a:r>
                        <a:rPr lang="uk-UA"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система та клієнт – </a:t>
                      </a:r>
                      <a:r>
                        <a:rPr lang="en-US"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Windows (2000/</a:t>
                      </a:r>
                      <a:r>
                        <a:rPr lang="uk-UA"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ХР/</a:t>
                      </a:r>
                      <a:r>
                        <a:rPr lang="en-US"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Vista/7/8), Linux (</a:t>
                      </a:r>
                      <a:r>
                        <a:rPr lang="en-US"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Suse</a:t>
                      </a:r>
                      <a:r>
                        <a:rPr lang="en-US"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Ubuntu, </a:t>
                      </a:r>
                      <a:r>
                        <a:rPr lang="en-US"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Kubuntu</a:t>
                      </a:r>
                      <a:r>
                        <a:rPr lang="en-US"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Debian), MacOS; </a:t>
                      </a:r>
                      <a:r>
                        <a:rPr lang="uk-UA"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до 3 робочих місць – </a:t>
                      </a:r>
                      <a:r>
                        <a:rPr lang="en-US"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Windows </a:t>
                      </a:r>
                      <a:endParaRPr lang="en-US" sz="1200" b="0" i="0" u="none" strike="noStrike" dirty="0">
                        <a:effectLst/>
                        <a:latin typeface="Arial" panose="020B0604020202020204" pitchFamily="34" charset="0"/>
                      </a:endParaRPr>
                    </a:p>
                    <a:p>
                      <a:pPr marL="0" indent="0" algn="l" fontAlgn="t">
                        <a:lnSpc>
                          <a:spcPct val="111000"/>
                        </a:lnSpc>
                        <a:spcBef>
                          <a:spcPts val="0"/>
                        </a:spcBef>
                        <a:spcAft>
                          <a:spcPts val="0"/>
                        </a:spcAft>
                      </a:pPr>
                      <a:r>
                        <a:rPr lang="en-US"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(2000/</a:t>
                      </a:r>
                      <a:r>
                        <a:rPr lang="uk-UA"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ХР/</a:t>
                      </a:r>
                      <a:r>
                        <a:rPr lang="en-US"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Vista/7/8), Windows Server (2003, 2008,2012), 2) Linux (</a:t>
                      </a:r>
                      <a:r>
                        <a:rPr lang="en-US"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Suse</a:t>
                      </a:r>
                      <a:r>
                        <a:rPr lang="en-US"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Ubuntu, </a:t>
                      </a:r>
                      <a:r>
                        <a:rPr lang="en-US"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Kubuntu</a:t>
                      </a:r>
                      <a:r>
                        <a:rPr lang="en-US"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Debian), MacOS; </a:t>
                      </a:r>
                      <a:r>
                        <a:rPr lang="ru-RU"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до 10 </a:t>
                      </a:r>
                      <a:r>
                        <a:rPr lang="ru-RU"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робочих</a:t>
                      </a:r>
                      <a:r>
                        <a:rPr lang="ru-RU"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місць</a:t>
                      </a:r>
                      <a:r>
                        <a:rPr lang="ru-RU"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Windows Server(2003, 2008, 2012), Linux (</a:t>
                      </a:r>
                      <a:r>
                        <a:rPr lang="en-US"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Suse</a:t>
                      </a:r>
                      <a:r>
                        <a:rPr lang="en-US"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Ubuntu, </a:t>
                      </a:r>
                      <a:r>
                        <a:rPr lang="en-US"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Kubuntu</a:t>
                      </a:r>
                      <a:r>
                        <a:rPr lang="en-US"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Debian), MacOS; </a:t>
                      </a:r>
                      <a:r>
                        <a:rPr lang="ru-RU"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більше</a:t>
                      </a:r>
                      <a:r>
                        <a:rPr lang="ru-RU"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10 </a:t>
                      </a:r>
                      <a:r>
                        <a:rPr lang="ru-RU"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робочих</a:t>
                      </a:r>
                      <a:r>
                        <a:rPr lang="ru-RU"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місць</a:t>
                      </a:r>
                      <a:r>
                        <a:rPr lang="ru-RU"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Windows Server(2003, 2008,2012) </a:t>
                      </a:r>
                    </a:p>
                    <a:p>
                      <a:pPr marL="0" indent="0" algn="l" fontAlgn="t">
                        <a:lnSpc>
                          <a:spcPct val="111000"/>
                        </a:lnSpc>
                        <a:spcBef>
                          <a:spcPts val="0"/>
                        </a:spcBef>
                        <a:spcAft>
                          <a:spcPts val="0"/>
                        </a:spcAft>
                      </a:pPr>
                      <a:r>
                        <a:rPr lang="en-US"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Enterprise, Linux (</a:t>
                      </a:r>
                      <a:r>
                        <a:rPr lang="en-US"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Suse</a:t>
                      </a:r>
                      <a:r>
                        <a:rPr lang="en-US"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Ubuntu, </a:t>
                      </a:r>
                      <a:r>
                        <a:rPr lang="en-US"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Kubuntu</a:t>
                      </a:r>
                      <a:r>
                        <a:rPr lang="en-US"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Debian), MacOS; 3) </a:t>
                      </a:r>
                      <a:r>
                        <a:rPr lang="ru-RU"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процесор</a:t>
                      </a:r>
                      <a:r>
                        <a:rPr lang="ru-RU"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однокористувацька</a:t>
                      </a:r>
                      <a:r>
                        <a:rPr lang="ru-RU"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система – </a:t>
                      </a:r>
                      <a:r>
                        <a:rPr lang="en-US"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Athlon 64, Athlon X2, Pentium D, Core 2 Duo; </a:t>
                      </a:r>
                      <a:r>
                        <a:rPr lang="ru-RU"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клієнт</a:t>
                      </a:r>
                      <a:r>
                        <a:rPr lang="ru-RU"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Athlon XP 2000, </a:t>
                      </a:r>
                    </a:p>
                    <a:p>
                      <a:pPr marL="0" indent="0" algn="l" fontAlgn="t">
                        <a:lnSpc>
                          <a:spcPct val="111000"/>
                        </a:lnSpc>
                        <a:spcBef>
                          <a:spcPts val="0"/>
                        </a:spcBef>
                        <a:spcAft>
                          <a:spcPts val="0"/>
                        </a:spcAft>
                      </a:pPr>
                      <a:r>
                        <a:rPr lang="en-US"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Intel Pentium IV 2000 MHz; </a:t>
                      </a:r>
                      <a:r>
                        <a:rPr lang="ru-RU"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до 3 </a:t>
                      </a:r>
                      <a:r>
                        <a:rPr lang="ru-RU"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робочих</a:t>
                      </a:r>
                      <a:r>
                        <a:rPr lang="ru-RU"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місць</a:t>
                      </a:r>
                      <a:r>
                        <a:rPr lang="ru-RU"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Athlon X2, Pentium D, Core 2 Duo; </a:t>
                      </a:r>
                      <a:r>
                        <a:rPr lang="ru-RU"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до 10 </a:t>
                      </a:r>
                      <a:r>
                        <a:rPr lang="ru-RU"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робочих</a:t>
                      </a:r>
                      <a:r>
                        <a:rPr lang="ru-RU"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місць</a:t>
                      </a:r>
                      <a:r>
                        <a:rPr lang="ru-RU"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Athlon X3, Phenom X4, Core 2 Quad, i5 750; </a:t>
                      </a:r>
                      <a:r>
                        <a:rPr lang="ru-RU"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більше</a:t>
                      </a:r>
                      <a:r>
                        <a:rPr lang="ru-RU"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10 </a:t>
                      </a:r>
                      <a:r>
                        <a:rPr lang="ru-RU"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робочих</a:t>
                      </a:r>
                      <a:r>
                        <a:rPr lang="ru-RU"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місць</a:t>
                      </a:r>
                      <a:r>
                        <a:rPr lang="ru-RU"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i5, i7, 2xIntel Xeon</a:t>
                      </a:r>
                      <a:endParaRPr lang="en-US" sz="1200" b="0" i="0" u="none" strike="noStrike" dirty="0">
                        <a:effectLst/>
                        <a:latin typeface="Arial" panose="020B0604020202020204" pitchFamily="34" charset="0"/>
                      </a:endParaRPr>
                    </a:p>
                  </a:txBody>
                  <a:tcPr marL="39295" marR="12860" marT="321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742970879"/>
                  </a:ext>
                </a:extLst>
              </a:tr>
              <a:tr h="267326">
                <a:tc>
                  <a:txBody>
                    <a:bodyPr/>
                    <a:lstStyle/>
                    <a:p>
                      <a:pPr marL="0" marR="45720" indent="0" algn="ctr" fontAlgn="t">
                        <a:lnSpc>
                          <a:spcPct val="111000"/>
                        </a:lnSpc>
                        <a:spcBef>
                          <a:spcPts val="0"/>
                        </a:spcBef>
                        <a:spcAft>
                          <a:spcPts val="0"/>
                        </a:spcAft>
                      </a:pPr>
                      <a:r>
                        <a:rPr lang="uk-UA" sz="1200" b="1" i="1"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Облік </a:t>
                      </a:r>
                      <a:r>
                        <a:rPr lang="en-US" sz="1200" b="1" i="1"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SaaS </a:t>
                      </a:r>
                      <a:endParaRPr lang="en-US" sz="1200" b="1" i="1" u="none" strike="noStrike">
                        <a:effectLst/>
                        <a:latin typeface="Arial" panose="020B0604020202020204" pitchFamily="34" charset="0"/>
                      </a:endParaRPr>
                    </a:p>
                  </a:txBody>
                  <a:tcPr marL="5359" marR="5359" marT="535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45720" indent="0" algn="ctr" fontAlgn="t">
                        <a:lnSpc>
                          <a:spcPct val="111000"/>
                        </a:lnSpc>
                        <a:spcBef>
                          <a:spcPts val="0"/>
                        </a:spcBef>
                        <a:spcAft>
                          <a:spcPts val="0"/>
                        </a:spcAft>
                      </a:pPr>
                      <a:r>
                        <a:rPr lang="uk-UA" sz="1200" b="0" i="0"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Автоматизована хмарна бухгалтерська система. </a:t>
                      </a:r>
                      <a:endParaRPr lang="uk-UA" sz="1200" b="0" i="0" u="none" strike="noStrike">
                        <a:effectLst/>
                        <a:latin typeface="Arial" panose="020B0604020202020204" pitchFamily="34" charset="0"/>
                      </a:endParaRPr>
                    </a:p>
                  </a:txBody>
                  <a:tcPr marL="5359" marR="5359" marT="535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846826636"/>
                  </a:ext>
                </a:extLst>
              </a:tr>
              <a:tr h="1296834">
                <a:tc>
                  <a:txBody>
                    <a:bodyPr/>
                    <a:lstStyle/>
                    <a:p>
                      <a:pPr marL="0" marR="45720" indent="0" algn="ctr" fontAlgn="t">
                        <a:lnSpc>
                          <a:spcPct val="111000"/>
                        </a:lnSpc>
                        <a:spcBef>
                          <a:spcPts val="0"/>
                        </a:spcBef>
                        <a:spcAft>
                          <a:spcPts val="0"/>
                        </a:spcAft>
                      </a:pPr>
                      <a:r>
                        <a:rPr lang="en-US" sz="1200" b="1" i="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MASTER: </a:t>
                      </a:r>
                      <a:endParaRPr lang="en-US" sz="1200" b="1" i="1" u="none" strike="noStrike" dirty="0">
                        <a:effectLst/>
                        <a:latin typeface="Arial" panose="020B0604020202020204" pitchFamily="34" charset="0"/>
                      </a:endParaRPr>
                    </a:p>
                    <a:p>
                      <a:pPr marL="0" marR="0" indent="0" algn="ctr" fontAlgn="t">
                        <a:lnSpc>
                          <a:spcPct val="111000"/>
                        </a:lnSpc>
                        <a:spcBef>
                          <a:spcPts val="0"/>
                        </a:spcBef>
                        <a:spcAft>
                          <a:spcPts val="0"/>
                        </a:spcAft>
                      </a:pPr>
                      <a:r>
                        <a:rPr lang="uk-UA" sz="1200" b="1" i="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Бухгалтерія </a:t>
                      </a:r>
                      <a:endParaRPr lang="uk-UA" sz="1200" b="1" i="1" u="none" strike="noStrike" dirty="0">
                        <a:effectLst/>
                        <a:latin typeface="Arial" panose="020B0604020202020204" pitchFamily="34" charset="0"/>
                      </a:endParaRPr>
                    </a:p>
                  </a:txBody>
                  <a:tcPr marL="5359" marR="5359" marT="535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indent="0" algn="l" fontAlgn="t">
                        <a:lnSpc>
                          <a:spcPct val="111000"/>
                        </a:lnSpc>
                        <a:spcBef>
                          <a:spcPts val="0"/>
                        </a:spcBef>
                        <a:spcAft>
                          <a:spcPts val="0"/>
                        </a:spcAft>
                      </a:pPr>
                      <a:r>
                        <a:rPr lang="uk-UA"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Технічні параметри залежать від кількості користувачів.  </a:t>
                      </a:r>
                      <a:endParaRPr lang="uk-UA" sz="1200" b="0" i="0" u="none" strike="noStrike" dirty="0">
                        <a:effectLst/>
                        <a:latin typeface="Arial" panose="020B0604020202020204" pitchFamily="34" charset="0"/>
                      </a:endParaRPr>
                    </a:p>
                    <a:p>
                      <a:pPr marL="0" indent="0" algn="l" fontAlgn="t">
                        <a:lnSpc>
                          <a:spcPct val="107000"/>
                        </a:lnSpc>
                        <a:spcBef>
                          <a:spcPts val="0"/>
                        </a:spcBef>
                        <a:spcAft>
                          <a:spcPts val="0"/>
                        </a:spcAft>
                      </a:pPr>
                      <a:r>
                        <a:rPr lang="uk-UA"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Вимоги до сервера: </a:t>
                      </a:r>
                      <a:r>
                        <a:rPr lang="uk-UA" sz="1200" b="0" i="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lang="uk-UA"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клас процесора: сучасний </a:t>
                      </a:r>
                      <a:r>
                        <a:rPr lang="en-US"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Intel </a:t>
                      </a:r>
                      <a:r>
                        <a:rPr lang="uk-UA"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або </a:t>
                      </a:r>
                      <a:r>
                        <a:rPr lang="en-US"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AMD </a:t>
                      </a:r>
                      <a:r>
                        <a:rPr lang="uk-UA"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 підтримкою 64-розрядної роботи: </a:t>
                      </a:r>
                      <a:r>
                        <a:rPr lang="uk-UA" sz="1200" b="0" i="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a:t>
                      </a:r>
                      <a:r>
                        <a:rPr lang="uk-UA"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200" b="0" i="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ГГц:</a:t>
                      </a:r>
                      <a:r>
                        <a:rPr lang="uk-UA"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для 1 користувача – не менше 2,2; до 5 користувачів – не менше 2,4; до 10 користувачів – не менше 3,0; до 20 користувачів – не менше 3,2; до 25 користувачів – не менше 3,4; </a:t>
                      </a:r>
                      <a:r>
                        <a:rPr lang="uk-UA" sz="1200" b="0" i="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a:t>
                      </a:r>
                      <a:r>
                        <a:rPr lang="uk-UA"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Core: </a:t>
                      </a:r>
                      <a:r>
                        <a:rPr lang="uk-UA"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до 10 користувачів – не менше 2; більше 10 користувачів – не менше 4; </a:t>
                      </a:r>
                      <a:r>
                        <a:rPr lang="uk-UA" sz="1200" b="0" i="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тип диску</a:t>
                      </a:r>
                      <a:r>
                        <a:rPr lang="uk-UA"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до 10 користувачів – </a:t>
                      </a:r>
                      <a:r>
                        <a:rPr lang="en-US"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SATA; </a:t>
                      </a:r>
                      <a:r>
                        <a:rPr lang="uk-UA"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більше 10 користувачів – </a:t>
                      </a:r>
                      <a:r>
                        <a:rPr lang="en-US"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SSD; </a:t>
                      </a:r>
                      <a:r>
                        <a:rPr lang="en-US" sz="1200" b="0" i="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a:t>
                      </a:r>
                      <a:r>
                        <a:rPr lang="uk-UA" sz="1200" b="0" i="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пам'ять</a:t>
                      </a:r>
                      <a:r>
                        <a:rPr lang="uk-UA"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для 1 користувача – 4 </a:t>
                      </a:r>
                      <a:r>
                        <a:rPr lang="uk-UA"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Гб</a:t>
                      </a:r>
                      <a:r>
                        <a:rPr lang="uk-UA"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до 5 користувачів – 8 </a:t>
                      </a:r>
                      <a:r>
                        <a:rPr lang="uk-UA"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Гб</a:t>
                      </a:r>
                      <a:r>
                        <a:rPr lang="uk-UA"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до 10 користувачів – 16 </a:t>
                      </a:r>
                      <a:r>
                        <a:rPr lang="uk-UA"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Гб</a:t>
                      </a:r>
                      <a:r>
                        <a:rPr lang="uk-UA"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до 20 користувачів – 28 </a:t>
                      </a:r>
                      <a:r>
                        <a:rPr lang="uk-UA"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Гб</a:t>
                      </a:r>
                      <a:r>
                        <a:rPr lang="uk-UA"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до 25 користувачів – 32 </a:t>
                      </a:r>
                      <a:r>
                        <a:rPr lang="uk-UA"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Гб</a:t>
                      </a:r>
                      <a:r>
                        <a:rPr lang="uk-UA"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200" b="0" i="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a:t>
                      </a:r>
                      <a:r>
                        <a:rPr lang="en-US" sz="1200" b="0" i="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SQL Server </a:t>
                      </a:r>
                      <a:r>
                        <a:rPr lang="uk-UA" sz="1200" b="0" i="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бази даних</a:t>
                      </a:r>
                      <a:r>
                        <a:rPr lang="uk-UA"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до 10 користувачів - вбудований в дистрибутив; більше 10 користувачів - </a:t>
                      </a:r>
                      <a:r>
                        <a:rPr lang="en-US"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SQL Server2014 /2016/2017 </a:t>
                      </a:r>
                      <a:r>
                        <a:rPr lang="en-US" sz="1200" b="0" i="0" u="none" strike="no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Standart</a:t>
                      </a:r>
                      <a:r>
                        <a:rPr lang="en-US" sz="1200" b="0" i="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Edition. </a:t>
                      </a:r>
                      <a:endParaRPr lang="en-US" sz="1200" b="0" i="0" u="none" strike="noStrike" dirty="0">
                        <a:effectLst/>
                        <a:latin typeface="Arial" panose="020B0604020202020204" pitchFamily="34" charset="0"/>
                      </a:endParaRPr>
                    </a:p>
                  </a:txBody>
                  <a:tcPr marL="5359" marR="5359" marT="535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659544741"/>
                  </a:ext>
                </a:extLst>
              </a:tr>
            </a:tbl>
          </a:graphicData>
        </a:graphic>
      </p:graphicFrame>
    </p:spTree>
    <p:extLst>
      <p:ext uri="{BB962C8B-B14F-4D97-AF65-F5344CB8AC3E}">
        <p14:creationId xmlns:p14="http://schemas.microsoft.com/office/powerpoint/2010/main" val="4284406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Объект 2">
            <a:extLst>
              <a:ext uri="{FF2B5EF4-FFF2-40B4-BE49-F238E27FC236}">
                <a16:creationId xmlns:a16="http://schemas.microsoft.com/office/drawing/2014/main" id="{FD42375D-F26B-32B7-8F6E-1F8244AF44D4}"/>
              </a:ext>
            </a:extLst>
          </p:cNvPr>
          <p:cNvSpPr>
            <a:spLocks noGrp="1"/>
          </p:cNvSpPr>
          <p:nvPr>
            <p:ph idx="1"/>
          </p:nvPr>
        </p:nvSpPr>
        <p:spPr>
          <a:xfrm>
            <a:off x="643467" y="543147"/>
            <a:ext cx="10905066" cy="5633816"/>
          </a:xfrm>
        </p:spPr>
        <p:txBody>
          <a:bodyPr>
            <a:normAutofit/>
          </a:bodyPr>
          <a:lstStyle/>
          <a:p>
            <a:pPr marL="0" marR="140335" lvl="0" indent="44323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uk-UA" sz="1600" b="0" i="0" u="none" strike="noStrike" kern="1200" cap="none" spc="0" normalizeH="0" baseline="0" noProof="0" dirty="0">
                <a:ln>
                  <a:noFill/>
                </a:ln>
                <a:effectLst/>
                <a:uLnTx/>
                <a:uFillTx/>
                <a:latin typeface="Times New Roman" panose="02020603050405020304" pitchFamily="18" charset="0"/>
                <a:ea typeface="Times New Roman" panose="02020603050405020304" pitchFamily="18" charset="0"/>
                <a:cs typeface="+mn-cs"/>
              </a:rPr>
              <a:t>Для автоматизації бухгалтерського обліку розроблено значну кількість програмних продуктів. Проте, відповідно до Указу Президента України «Про застосування та внесення змін до персональних спеціальних економічних та інших обмежувальних заходів (санкцій)» на сьогодні </a:t>
            </a:r>
            <a:r>
              <a:rPr kumimoji="0" lang="uk-UA" sz="1600" b="1" i="0" u="none" strike="noStrike" kern="1200" cap="none" spc="0" normalizeH="0" baseline="0" noProof="0" dirty="0">
                <a:ln>
                  <a:noFill/>
                </a:ln>
                <a:effectLst/>
                <a:uLnTx/>
                <a:uFillTx/>
                <a:latin typeface="Times New Roman" panose="02020603050405020304" pitchFamily="18" charset="0"/>
                <a:ea typeface="Times New Roman" panose="02020603050405020304" pitchFamily="18" charset="0"/>
                <a:cs typeface="+mn-cs"/>
              </a:rPr>
              <a:t>заборонено здійснення державних </a:t>
            </a:r>
            <a:r>
              <a:rPr kumimoji="0" lang="uk-UA" sz="1600" b="1" i="0" u="none" strike="noStrike" kern="1200" cap="none" spc="0" normalizeH="0" baseline="0" noProof="0" dirty="0" err="1">
                <a:ln>
                  <a:noFill/>
                </a:ln>
                <a:effectLst/>
                <a:uLnTx/>
                <a:uFillTx/>
                <a:latin typeface="Times New Roman" panose="02020603050405020304" pitchFamily="18" charset="0"/>
                <a:ea typeface="Times New Roman" panose="02020603050405020304" pitchFamily="18" charset="0"/>
                <a:cs typeface="+mn-cs"/>
              </a:rPr>
              <a:t>закупівель</a:t>
            </a:r>
            <a:r>
              <a:rPr kumimoji="0" lang="uk-UA" sz="1600" b="1" i="0" u="none" strike="noStrike" kern="1200" cap="none" spc="0" normalizeH="0" baseline="0" noProof="0" dirty="0">
                <a:ln>
                  <a:noFill/>
                </a:ln>
                <a:effectLst/>
                <a:uLnTx/>
                <a:uFillTx/>
                <a:latin typeface="Times New Roman" panose="02020603050405020304" pitchFamily="18" charset="0"/>
                <a:ea typeface="Times New Roman" panose="02020603050405020304" pitchFamily="18" charset="0"/>
                <a:cs typeface="+mn-cs"/>
              </a:rPr>
              <a:t> товарів, послуг, робіт та використання державними підприємствами, установами і організаціями України таких програмних продуктів</a:t>
            </a:r>
            <a:r>
              <a:rPr kumimoji="0" lang="uk-UA" sz="1600" b="0" i="0" u="none" strike="noStrike" kern="1200" cap="none" spc="0" normalizeH="0" baseline="0" noProof="0" dirty="0">
                <a:ln>
                  <a:noFill/>
                </a:ln>
                <a:effectLst/>
                <a:uLnTx/>
                <a:uFillTx/>
                <a:latin typeface="Times New Roman" panose="02020603050405020304" pitchFamily="18" charset="0"/>
                <a:ea typeface="Times New Roman" panose="02020603050405020304" pitchFamily="18" charset="0"/>
                <a:cs typeface="+mn-cs"/>
              </a:rPr>
              <a:t>:</a:t>
            </a:r>
          </a:p>
          <a:p>
            <a:pPr marL="0" marR="140335" lvl="0" indent="44323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uk-UA" sz="1600" b="0" i="0" u="none" strike="noStrike" kern="1200" cap="none" spc="0" normalizeH="0" baseline="0" noProof="0" dirty="0">
              <a:ln>
                <a:noFill/>
              </a:ln>
              <a:effectLst/>
              <a:uLnTx/>
              <a:uFillTx/>
              <a:latin typeface="Times New Roman" panose="02020603050405020304" pitchFamily="18" charset="0"/>
              <a:ea typeface="Times New Roman" panose="02020603050405020304" pitchFamily="18" charset="0"/>
              <a:cs typeface="+mn-cs"/>
            </a:endParaRPr>
          </a:p>
          <a:p>
            <a:pPr marL="0" marR="140335" lvl="0" indent="0" defTabSz="914400" rtl="0" eaLnBrk="1" fontAlgn="auto" latinLnBrk="0" hangingPunct="1">
              <a:lnSpc>
                <a:spcPct val="100000"/>
              </a:lnSpc>
              <a:spcBef>
                <a:spcPts val="0"/>
              </a:spcBef>
              <a:spcAft>
                <a:spcPts val="0"/>
              </a:spcAft>
              <a:buClrTx/>
              <a:buSzTx/>
              <a:buNone/>
              <a:tabLst/>
              <a:defRPr/>
            </a:pPr>
            <a:r>
              <a:rPr kumimoji="0" lang="uk-UA" sz="1600" b="0" i="0" u="none" strike="noStrike" kern="1200" cap="none" spc="0" normalizeH="0" baseline="0" noProof="0" dirty="0">
                <a:ln>
                  <a:noFill/>
                </a:ln>
                <a:effectLst/>
                <a:uLnTx/>
                <a:uFillTx/>
                <a:latin typeface="Times New Roman" panose="02020603050405020304" pitchFamily="18" charset="0"/>
                <a:ea typeface="Times New Roman" panose="02020603050405020304" pitchFamily="18" charset="0"/>
                <a:cs typeface="+mn-cs"/>
              </a:rPr>
              <a:t> «1C: Бухгалтерія 8 для України», «1C: Бухгалтерія 8 для України Базова», «1C: Бухгалтерія 8 для України. Учбова версія», «1C: Підприємство 8. Торгівля для приватних підприємців України», «1C: Підприємство 8. Комплексний облік для бюджетних установ України», «1C: Підприємство 8. Комплексний облік для бюджетних установ України Базова», «1C: Підприємство 8. Управління торгівлею для України», «1C: Підприємство 8. Управління невеликою фірмою для України», «1C: Підприємство 8. Зарплата і Управління Персоналом для України», «1C: Підприємство 8. Зарплата і Управління Персоналом для України Базова», «1С: Підприємство 8. Управління торговим підприємством для України» («1С: Управління торговим підприємством 8, 1С: УТП8»), «1С: Підприємство 8. Бухгалтерія для бюджетних установ України» («1С бухгалтерія 8 для бюджетних установ»), «1С: Підприємство 8. Зарплата та кадри для бюджетних установ України» («1С: Зарплата та кадри для бюджетних установ України»), «1С: Підприємство 8. Управління виробничим підприємством для України», «1С: Підприємство 8. Документообіг КОРП для України», «1С: Підприємство 7.7. Бухгалтерський облік для України» (1С: Бухгалтерія 7.7.), «1С: Торгівля і Склад 7.7. для України», «1С: Зарплата і Кадри 7.7. для України», «1С: Підприємство 7.7. Комплексна поставка для України», «1С: Підприємство 7.7. </a:t>
            </a:r>
            <a:r>
              <a:rPr kumimoji="0" lang="uk-UA" sz="1600" b="0" i="0" u="none" strike="noStrike" kern="1200" cap="none" spc="0" normalizeH="0" baseline="0" noProof="0" dirty="0" err="1">
                <a:ln>
                  <a:noFill/>
                </a:ln>
                <a:effectLst/>
                <a:uLnTx/>
                <a:uFillTx/>
                <a:latin typeface="Times New Roman" panose="02020603050405020304" pitchFamily="18" charset="0"/>
                <a:ea typeface="Times New Roman" panose="02020603050405020304" pitchFamily="18" charset="0"/>
                <a:cs typeface="+mn-cs"/>
              </a:rPr>
              <a:t>Виробництво+Послуги+Бухгалтерія</a:t>
            </a:r>
            <a:r>
              <a:rPr kumimoji="0" lang="uk-UA" sz="1600" b="0" i="0" u="none" strike="noStrike" kern="1200" cap="none" spc="0" normalizeH="0" baseline="0" noProof="0" dirty="0">
                <a:ln>
                  <a:noFill/>
                </a:ln>
                <a:effectLst/>
                <a:uLnTx/>
                <a:uFillTx/>
                <a:latin typeface="Times New Roman" panose="02020603050405020304" pitchFamily="18" charset="0"/>
                <a:ea typeface="Times New Roman" panose="02020603050405020304" pitchFamily="18" charset="0"/>
                <a:cs typeface="+mn-cs"/>
              </a:rPr>
              <a:t> для України», «BAS ERP», «BAS Управління холдингом», «BAS Документообіг КОРП», «BAS Управління торгівлею», «BAS Роздрібна торгівля», «</a:t>
            </a:r>
            <a:r>
              <a:rPr kumimoji="0" lang="uk-UA" sz="1600" b="0" i="0" u="none" strike="noStrike" kern="1200" cap="none" spc="0" normalizeH="0" baseline="0" noProof="0" dirty="0" err="1">
                <a:ln>
                  <a:noFill/>
                </a:ln>
                <a:effectLst/>
                <a:uLnTx/>
                <a:uFillTx/>
                <a:latin typeface="Times New Roman" panose="02020603050405020304" pitchFamily="18" charset="0"/>
                <a:ea typeface="Times New Roman" panose="02020603050405020304" pitchFamily="18" charset="0"/>
                <a:cs typeface="+mn-cs"/>
              </a:rPr>
              <a:t>UAБюджет</a:t>
            </a:r>
            <a:r>
              <a:rPr kumimoji="0" lang="uk-UA" sz="1600" b="0" i="0" u="none" strike="noStrike" kern="1200" cap="none" spc="0" normalizeH="0" baseline="0" noProof="0" dirty="0">
                <a:ln>
                  <a:noFill/>
                </a:ln>
                <a:effectLst/>
                <a:uLnTx/>
                <a:uFillTx/>
                <a:latin typeface="Times New Roman" panose="02020603050405020304" pitchFamily="18" charset="0"/>
                <a:ea typeface="Times New Roman" panose="02020603050405020304" pitchFamily="18" charset="0"/>
                <a:cs typeface="+mn-cs"/>
              </a:rPr>
              <a:t>»). </a:t>
            </a:r>
            <a:endParaRPr kumimoji="0" lang="ru-UA" sz="1600" b="0" i="0" u="none" strike="noStrike" kern="1200" cap="none" spc="0" normalizeH="0" baseline="0" noProof="0" dirty="0">
              <a:ln>
                <a:noFill/>
              </a:ln>
              <a:effectLst/>
              <a:uLnTx/>
              <a:uFillTx/>
              <a:latin typeface="Times New Roman" panose="02020603050405020304" pitchFamily="18" charset="0"/>
              <a:ea typeface="Times New Roman" panose="02020603050405020304" pitchFamily="18" charset="0"/>
              <a:cs typeface="+mn-cs"/>
            </a:endParaRPr>
          </a:p>
          <a:p>
            <a:pPr>
              <a:lnSpc>
                <a:spcPct val="100000"/>
              </a:lnSpc>
            </a:pPr>
            <a:endParaRPr lang="ru-UA" sz="1600" dirty="0"/>
          </a:p>
        </p:txBody>
      </p:sp>
      <p:sp>
        <p:nvSpPr>
          <p:cNvPr id="32" name="Rectangle 31">
            <a:extLst>
              <a:ext uri="{FF2B5EF4-FFF2-40B4-BE49-F238E27FC236}">
                <a16:creationId xmlns:a16="http://schemas.microsoft.com/office/drawing/2014/main"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Isosceles Triangle 33">
            <a:extLst>
              <a:ext uri="{FF2B5EF4-FFF2-40B4-BE49-F238E27FC236}">
                <a16:creationId xmlns:a16="http://schemas.microsoft.com/office/drawing/2014/main"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Isosceles Triangle 35">
            <a:extLst>
              <a:ext uri="{FF2B5EF4-FFF2-40B4-BE49-F238E27FC236}">
                <a16:creationId xmlns:a16="http://schemas.microsoft.com/office/drawing/2014/main"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Rectangle 37">
            <a:extLst>
              <a:ext uri="{FF2B5EF4-FFF2-40B4-BE49-F238E27FC236}">
                <a16:creationId xmlns:a16="http://schemas.microsoft.com/office/drawing/2014/main"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774784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6D6306C-ED4F-4AAE-B4A5-EEA6AFAD72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Заголовок 1">
            <a:extLst>
              <a:ext uri="{FF2B5EF4-FFF2-40B4-BE49-F238E27FC236}">
                <a16:creationId xmlns:a16="http://schemas.microsoft.com/office/drawing/2014/main" id="{00992CD9-BCAA-6D64-1B0C-F71D8C46BDC8}"/>
              </a:ext>
            </a:extLst>
          </p:cNvPr>
          <p:cNvSpPr>
            <a:spLocks noGrp="1"/>
          </p:cNvSpPr>
          <p:nvPr>
            <p:ph type="title"/>
          </p:nvPr>
        </p:nvSpPr>
        <p:spPr>
          <a:xfrm>
            <a:off x="748080" y="524177"/>
            <a:ext cx="10905066" cy="1108824"/>
          </a:xfrm>
        </p:spPr>
        <p:txBody>
          <a:bodyPr anchor="t">
            <a:normAutofit/>
          </a:bodyPr>
          <a:lstStyle/>
          <a:p>
            <a:pPr marL="6350" indent="-6350">
              <a:spcAft>
                <a:spcPts val="25"/>
              </a:spcAft>
              <a:tabLst>
                <a:tab pos="584200" algn="ctr"/>
                <a:tab pos="1656080" algn="ctr"/>
                <a:tab pos="3081655" algn="ctr"/>
                <a:tab pos="4244340" algn="ctr"/>
                <a:tab pos="5061585" algn="ctr"/>
                <a:tab pos="6264910" algn="r"/>
              </a:tabLst>
            </a:pPr>
            <a:r>
              <a:rPr lang="ru-UA" sz="3200" b="0" dirty="0">
                <a:effectLst/>
                <a:latin typeface="Calibri" panose="020F0502020204030204" pitchFamily="34" charset="0"/>
                <a:ea typeface="Calibri" panose="020F0502020204030204" pitchFamily="34" charset="0"/>
              </a:rPr>
              <a:t>	</a:t>
            </a:r>
            <a:r>
              <a:rPr lang="ru-RU" sz="3200" b="1" dirty="0">
                <a:effectLst/>
                <a:latin typeface="Times New Roman" panose="02020603050405020304" pitchFamily="18" charset="0"/>
                <a:ea typeface="Times New Roman" panose="02020603050405020304" pitchFamily="18" charset="0"/>
              </a:rPr>
              <a:t>5</a:t>
            </a:r>
            <a:r>
              <a:rPr lang="ru-UA" sz="3200" b="1" dirty="0">
                <a:effectLst/>
                <a:latin typeface="Times New Roman" panose="02020603050405020304" pitchFamily="18" charset="0"/>
                <a:ea typeface="Times New Roman" panose="02020603050405020304" pitchFamily="18" charset="0"/>
              </a:rPr>
              <a:t>.2. 	Характеристика </a:t>
            </a:r>
            <a:r>
              <a:rPr lang="ru-UA" sz="3200" b="1" dirty="0" err="1">
                <a:effectLst/>
                <a:latin typeface="Times New Roman" panose="02020603050405020304" pitchFamily="18" charset="0"/>
                <a:ea typeface="Times New Roman" panose="02020603050405020304" pitchFamily="18" charset="0"/>
              </a:rPr>
              <a:t>програмних</a:t>
            </a:r>
            <a:r>
              <a:rPr lang="ru-UA" sz="3200" b="1" dirty="0">
                <a:effectLst/>
                <a:latin typeface="Times New Roman" panose="02020603050405020304" pitchFamily="18" charset="0"/>
                <a:ea typeface="Times New Roman" panose="02020603050405020304" pitchFamily="18" charset="0"/>
              </a:rPr>
              <a:t> </a:t>
            </a:r>
            <a:r>
              <a:rPr lang="ru-UA" sz="3200" b="1" dirty="0" err="1">
                <a:effectLst/>
                <a:latin typeface="Times New Roman" panose="02020603050405020304" pitchFamily="18" charset="0"/>
                <a:ea typeface="Times New Roman" panose="02020603050405020304" pitchFamily="18" charset="0"/>
              </a:rPr>
              <a:t>продуктів</a:t>
            </a:r>
            <a:r>
              <a:rPr lang="ru-UA" sz="3200" b="1" dirty="0">
                <a:effectLst/>
                <a:latin typeface="Times New Roman" panose="02020603050405020304" pitchFamily="18" charset="0"/>
                <a:ea typeface="Times New Roman" panose="02020603050405020304" pitchFamily="18" charset="0"/>
              </a:rPr>
              <a:t> для </a:t>
            </a:r>
            <a:r>
              <a:rPr lang="ru-UA" sz="3200" b="1" dirty="0" err="1">
                <a:effectLst/>
                <a:latin typeface="Times New Roman" panose="02020603050405020304" pitchFamily="18" charset="0"/>
                <a:ea typeface="Times New Roman" panose="02020603050405020304" pitchFamily="18" charset="0"/>
              </a:rPr>
              <a:t>ведення</a:t>
            </a:r>
            <a:r>
              <a:rPr lang="ru-UA" sz="3200" b="1" dirty="0">
                <a:effectLst/>
                <a:latin typeface="Times New Roman" panose="02020603050405020304" pitchFamily="18" charset="0"/>
                <a:ea typeface="Times New Roman" panose="02020603050405020304" pitchFamily="18" charset="0"/>
              </a:rPr>
              <a:t> </a:t>
            </a:r>
            <a:r>
              <a:rPr lang="uk-UA" sz="3200" b="1" dirty="0">
                <a:effectLst/>
                <a:latin typeface="Times New Roman" panose="02020603050405020304" pitchFamily="18" charset="0"/>
                <a:ea typeface="Times New Roman" panose="02020603050405020304" pitchFamily="18" charset="0"/>
              </a:rPr>
              <a:t>бухгалтерського обліку </a:t>
            </a:r>
            <a:endParaRPr lang="ru-UA" sz="3200" dirty="0"/>
          </a:p>
        </p:txBody>
      </p:sp>
      <p:sp>
        <p:nvSpPr>
          <p:cNvPr id="10" name="Rectangle 9">
            <a:extLst>
              <a:ext uri="{FF2B5EF4-FFF2-40B4-BE49-F238E27FC236}">
                <a16:creationId xmlns:a16="http://schemas.microsoft.com/office/drawing/2014/main" id="{0EC5361D-F897-4856-B945-0455A365EB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4508C0C5-2268-42B5-B3C8-4D0899E05F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141ACBDB-38F8-4B34-8183-BD95B4E55A6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Rectangle 15">
            <a:extLst>
              <a:ext uri="{FF2B5EF4-FFF2-40B4-BE49-F238E27FC236}">
                <a16:creationId xmlns:a16="http://schemas.microsoft.com/office/drawing/2014/main" id="{DE00DB52-3455-4E2F-867B-A6D0516E17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Объект 2">
            <a:extLst>
              <a:ext uri="{FF2B5EF4-FFF2-40B4-BE49-F238E27FC236}">
                <a16:creationId xmlns:a16="http://schemas.microsoft.com/office/drawing/2014/main" id="{285F2333-D907-EB66-BD9F-30715052D72F}"/>
              </a:ext>
            </a:extLst>
          </p:cNvPr>
          <p:cNvSpPr>
            <a:spLocks noGrp="1"/>
          </p:cNvSpPr>
          <p:nvPr>
            <p:ph idx="1"/>
          </p:nvPr>
        </p:nvSpPr>
        <p:spPr>
          <a:xfrm>
            <a:off x="914400" y="1698170"/>
            <a:ext cx="10634133" cy="4516361"/>
          </a:xfrm>
        </p:spPr>
        <p:txBody>
          <a:bodyPr>
            <a:normAutofit/>
          </a:bodyPr>
          <a:lstStyle/>
          <a:p>
            <a:pPr marL="1245235" marR="140335" indent="0">
              <a:spcAft>
                <a:spcPts val="65"/>
              </a:spcAft>
              <a:buNone/>
            </a:pPr>
            <a:r>
              <a:rPr lang="uk-UA" sz="2000" b="1" i="1" u="sng" dirty="0">
                <a:solidFill>
                  <a:schemeClr val="accent1">
                    <a:lumMod val="75000"/>
                  </a:schemeClr>
                </a:solidFill>
                <a:effectLst/>
                <a:latin typeface="Times New Roman" panose="02020603050405020304" pitchFamily="18" charset="0"/>
                <a:ea typeface="Times New Roman" panose="02020603050405020304" pitchFamily="18" charset="0"/>
              </a:rPr>
              <a:t>«BAS: Бухгалтерія»</a:t>
            </a:r>
            <a:r>
              <a:rPr lang="uk-UA" sz="2000" u="sng" dirty="0">
                <a:solidFill>
                  <a:schemeClr val="accent1">
                    <a:lumMod val="75000"/>
                  </a:schemeClr>
                </a:solidFill>
                <a:effectLst/>
                <a:latin typeface="Times New Roman" panose="02020603050405020304" pitchFamily="18" charset="0"/>
                <a:ea typeface="Times New Roman" panose="02020603050405020304" pitchFamily="18" charset="0"/>
              </a:rPr>
              <a:t> </a:t>
            </a:r>
            <a:r>
              <a:rPr lang="uk-UA" sz="2000" dirty="0">
                <a:solidFill>
                  <a:schemeClr val="accent1">
                    <a:lumMod val="75000"/>
                  </a:schemeClr>
                </a:solidFill>
                <a:effectLst/>
                <a:latin typeface="Times New Roman" panose="02020603050405020304" pitchFamily="18" charset="0"/>
                <a:ea typeface="Times New Roman" panose="02020603050405020304" pitchFamily="18" charset="0"/>
              </a:rPr>
              <a:t>– програма, яка забезпечує ведення бухгалтерського обліку з урахуванням вимог законодавства України. На сьогодні даний програмний продукт є найбільш актуальним. Господарські операції в «BAS: Бухгалтерія» класифікуються за п’ятьма групами: </a:t>
            </a:r>
            <a:endParaRPr lang="ru-UA" sz="2000" dirty="0">
              <a:solidFill>
                <a:schemeClr val="accent1">
                  <a:lumMod val="75000"/>
                </a:schemeClr>
              </a:solidFill>
              <a:effectLst/>
              <a:latin typeface="Times New Roman" panose="02020603050405020304" pitchFamily="18" charset="0"/>
              <a:ea typeface="Times New Roman" panose="02020603050405020304" pitchFamily="18" charset="0"/>
            </a:endParaRPr>
          </a:p>
          <a:p>
            <a:pPr marL="342900" marR="140335" lvl="0" indent="-342900" fontAlgn="base">
              <a:spcAft>
                <a:spcPts val="65"/>
              </a:spcAft>
              <a:buClr>
                <a:srgbClr val="000000"/>
              </a:buClr>
              <a:buSzPts val="1400"/>
              <a:buFont typeface="+mj-lt"/>
              <a:buAutoNum type="arabicParenR"/>
            </a:pPr>
            <a:r>
              <a:rPr lang="uk-UA" sz="20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господарські операції, які повторюються протягом місяця постійно; </a:t>
            </a:r>
            <a:endParaRPr lang="ru-UA" sz="20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140335" lvl="0" indent="-342900" fontAlgn="base">
              <a:spcAft>
                <a:spcPts val="65"/>
              </a:spcAft>
              <a:buClr>
                <a:srgbClr val="000000"/>
              </a:buClr>
              <a:buSzPts val="1400"/>
              <a:buFont typeface="+mj-lt"/>
              <a:buAutoNum type="arabicParenR"/>
            </a:pPr>
            <a:r>
              <a:rPr lang="uk-UA" sz="20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господарські операції, які відображаються один раз на місяць; </a:t>
            </a:r>
            <a:endParaRPr lang="ru-UA" sz="20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140335" lvl="0" indent="-342900" fontAlgn="base">
              <a:spcAft>
                <a:spcPts val="65"/>
              </a:spcAft>
              <a:buClr>
                <a:srgbClr val="000000"/>
              </a:buClr>
              <a:buSzPts val="1400"/>
              <a:buFont typeface="+mj-lt"/>
              <a:buAutoNum type="arabicParenR"/>
            </a:pPr>
            <a:r>
              <a:rPr lang="uk-UA" sz="20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регламентовані операції, які забезпечують здійснення оцінки, корегування та розрахунку; </a:t>
            </a:r>
            <a:endParaRPr lang="ru-UA" sz="20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140335" lvl="0" indent="-342900" fontAlgn="base">
              <a:spcAft>
                <a:spcPts val="65"/>
              </a:spcAft>
              <a:buClr>
                <a:srgbClr val="000000"/>
              </a:buClr>
              <a:buSzPts val="1400"/>
              <a:buFont typeface="+mj-lt"/>
              <a:buAutoNum type="arabicParenR"/>
            </a:pPr>
            <a:r>
              <a:rPr lang="uk-UA" sz="20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регламентовані операції з податку на прибутку; </a:t>
            </a:r>
            <a:endParaRPr lang="ru-UA" sz="20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140335" lvl="0" indent="-342900" fontAlgn="base">
              <a:spcAft>
                <a:spcPts val="65"/>
              </a:spcAft>
              <a:buClr>
                <a:srgbClr val="000000"/>
              </a:buClr>
              <a:buSzPts val="1400"/>
              <a:buFont typeface="+mj-lt"/>
              <a:buAutoNum type="arabicParenR"/>
            </a:pPr>
            <a:r>
              <a:rPr lang="uk-UA" sz="20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операції, пов’язані з визначенням фінансового результату. </a:t>
            </a:r>
            <a:endParaRPr lang="ru-UA" sz="20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endParaRPr lang="ru-UA" sz="2000" dirty="0"/>
          </a:p>
        </p:txBody>
      </p:sp>
      <p:sp>
        <p:nvSpPr>
          <p:cNvPr id="18" name="Isosceles Triangle 17">
            <a:extLst>
              <a:ext uri="{FF2B5EF4-FFF2-40B4-BE49-F238E27FC236}">
                <a16:creationId xmlns:a16="http://schemas.microsoft.com/office/drawing/2014/main" id="{9E914C83-E0D8-4953-92D5-169D28CB43A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Isosceles Triangle 19">
            <a:extLst>
              <a:ext uri="{FF2B5EF4-FFF2-40B4-BE49-F238E27FC236}">
                <a16:creationId xmlns:a16="http://schemas.microsoft.com/office/drawing/2014/main" id="{3512E083-F550-46AF-8490-767ECFD00CB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611922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Объект 2">
            <a:extLst>
              <a:ext uri="{FF2B5EF4-FFF2-40B4-BE49-F238E27FC236}">
                <a16:creationId xmlns:a16="http://schemas.microsoft.com/office/drawing/2014/main" id="{111C7A4E-6CDB-0899-A4A6-D89979E47A91}"/>
              </a:ext>
            </a:extLst>
          </p:cNvPr>
          <p:cNvSpPr>
            <a:spLocks noGrp="1"/>
          </p:cNvSpPr>
          <p:nvPr>
            <p:ph idx="1"/>
          </p:nvPr>
        </p:nvSpPr>
        <p:spPr>
          <a:xfrm>
            <a:off x="643467" y="543147"/>
            <a:ext cx="10905066" cy="6075930"/>
          </a:xfrm>
        </p:spPr>
        <p:txBody>
          <a:bodyPr>
            <a:normAutofit fontScale="92500" lnSpcReduction="10000"/>
          </a:bodyPr>
          <a:lstStyle/>
          <a:p>
            <a:pPr marL="449580" marR="140335" indent="0">
              <a:lnSpc>
                <a:spcPct val="110000"/>
              </a:lnSpc>
              <a:spcBef>
                <a:spcPts val="0"/>
              </a:spcBef>
              <a:spcAft>
                <a:spcPts val="185"/>
              </a:spcAft>
              <a:buNone/>
            </a:pPr>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Функціональні можливості конфігурації програми забезпечують: </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49580" marR="140335" indent="0">
              <a:lnSpc>
                <a:spcPct val="110000"/>
              </a:lnSpc>
              <a:spcBef>
                <a:spcPts val="0"/>
              </a:spcBef>
              <a:spcAft>
                <a:spcPts val="185"/>
              </a:spcAft>
              <a:buNone/>
            </a:pPr>
            <a:endParaRPr lang="ru-UA"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R="140335" lvl="0" fontAlgn="base">
              <a:lnSpc>
                <a:spcPct val="110000"/>
              </a:lnSpc>
              <a:spcBef>
                <a:spcPts val="0"/>
              </a:spcBef>
              <a:spcAft>
                <a:spcPts val="65"/>
              </a:spcAft>
              <a:buClr>
                <a:srgbClr val="000000"/>
              </a:buClr>
              <a:buSzPts val="1400"/>
              <a:buFont typeface="Wingdings" panose="05000000000000000000" pitchFamily="2" charset="2"/>
              <a:buChar char="v"/>
            </a:pPr>
            <a:r>
              <a:rPr lang="uk-UA" sz="1700" u="none" strike="noStrike" dirty="0">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врахування податкового законодавства в процесі ведення бухгалтерського обліку: враховуються всі діючі форми оподаткування, а також можливості налаштування параметрів «Не платник» (тобто, не платний єдиного податку, ПДВ та податку на прибуток); </a:t>
            </a:r>
            <a:endParaRPr lang="ru-UA" sz="1700" u="none" strike="noStrike" dirty="0">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endParaRPr>
          </a:p>
          <a:p>
            <a:pPr marR="140335" lvl="0" fontAlgn="base">
              <a:lnSpc>
                <a:spcPct val="110000"/>
              </a:lnSpc>
              <a:spcBef>
                <a:spcPts val="0"/>
              </a:spcBef>
              <a:spcAft>
                <a:spcPts val="65"/>
              </a:spcAft>
              <a:buClr>
                <a:srgbClr val="000000"/>
              </a:buClr>
              <a:buSzPts val="1400"/>
              <a:buFont typeface="Wingdings" panose="05000000000000000000" pitchFamily="2" charset="2"/>
              <a:buChar char="v"/>
            </a:pPr>
            <a:r>
              <a:rPr lang="uk-UA" sz="1700" u="none" strike="noStrike" dirty="0">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автоматичне оновлення конфігурації; </a:t>
            </a:r>
            <a:endParaRPr lang="ru-UA" sz="1700" u="none" strike="noStrike" dirty="0">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endParaRPr>
          </a:p>
          <a:p>
            <a:pPr marR="140335" lvl="0" fontAlgn="base">
              <a:lnSpc>
                <a:spcPct val="110000"/>
              </a:lnSpc>
              <a:spcBef>
                <a:spcPts val="0"/>
              </a:spcBef>
              <a:spcAft>
                <a:spcPts val="65"/>
              </a:spcAft>
              <a:buClr>
                <a:srgbClr val="000000"/>
              </a:buClr>
              <a:buSzPts val="1400"/>
              <a:buFont typeface="Wingdings" panose="05000000000000000000" pitchFamily="2" charset="2"/>
              <a:buChar char="v"/>
            </a:pPr>
            <a:r>
              <a:rPr lang="uk-UA" sz="1700" u="none" strike="noStrike" dirty="0">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пошук даних в інформаційній базі програми здійснюється </a:t>
            </a:r>
            <a:r>
              <a:rPr lang="uk-UA" sz="1700" dirty="0" err="1">
                <a:effectLst/>
                <a:latin typeface="Times New Roman" panose="02020603050405020304" pitchFamily="18" charset="0"/>
                <a:ea typeface="Times New Roman" panose="02020603050405020304" pitchFamily="18" charset="0"/>
                <a:cs typeface="Times New Roman" panose="02020603050405020304" pitchFamily="18" charset="0"/>
              </a:rPr>
              <a:t>оперативно</a:t>
            </a:r>
            <a:r>
              <a:rPr lang="uk-UA" sz="1700" dirty="0">
                <a:effectLst/>
                <a:latin typeface="Times New Roman" panose="02020603050405020304" pitchFamily="18" charset="0"/>
                <a:ea typeface="Times New Roman" panose="02020603050405020304" pitchFamily="18" charset="0"/>
                <a:cs typeface="Times New Roman" panose="02020603050405020304" pitchFamily="18" charset="0"/>
              </a:rPr>
              <a:t> в автоматичному режимі; </a:t>
            </a:r>
            <a:endParaRPr lang="ru-UA" sz="17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R="140335" lvl="0" fontAlgn="base">
              <a:lnSpc>
                <a:spcPct val="110000"/>
              </a:lnSpc>
              <a:spcBef>
                <a:spcPts val="0"/>
              </a:spcBef>
              <a:spcAft>
                <a:spcPts val="65"/>
              </a:spcAft>
              <a:buClr>
                <a:srgbClr val="000000"/>
              </a:buClr>
              <a:buSzPts val="1400"/>
              <a:buFont typeface="Wingdings" panose="05000000000000000000" pitchFamily="2" charset="2"/>
              <a:buChar char="v"/>
            </a:pPr>
            <a:r>
              <a:rPr lang="uk-UA" sz="1700" u="none" strike="noStrike" dirty="0">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постійний технічний супровід користувача по роботі з програмою; </a:t>
            </a:r>
            <a:endParaRPr lang="ru-UA" sz="1700" u="none" strike="noStrike" dirty="0">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endParaRPr>
          </a:p>
          <a:p>
            <a:pPr marR="140335" lvl="0" fontAlgn="base">
              <a:lnSpc>
                <a:spcPct val="110000"/>
              </a:lnSpc>
              <a:spcBef>
                <a:spcPts val="0"/>
              </a:spcBef>
              <a:spcAft>
                <a:spcPts val="185"/>
              </a:spcAft>
              <a:buClr>
                <a:srgbClr val="000000"/>
              </a:buClr>
              <a:buSzPts val="1400"/>
              <a:buFont typeface="Wingdings" panose="05000000000000000000" pitchFamily="2" charset="2"/>
              <a:buChar char="v"/>
            </a:pPr>
            <a:r>
              <a:rPr lang="uk-UA" sz="1700" u="none" strike="noStrike" dirty="0">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врахуванням Плану рахунків бухгалтерського обліку активів, капіталу, зобов'язань і господарських операцій підприємств і організацій, а у випадку необхідності користувачі мають можливість вводити додаткові субрахунки відповідно до Робочого плану рахунків; </a:t>
            </a:r>
            <a:endParaRPr lang="ru-UA" sz="1700" u="none" strike="noStrike" dirty="0">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endParaRPr>
          </a:p>
          <a:p>
            <a:pPr marR="140335" lvl="0" fontAlgn="base">
              <a:lnSpc>
                <a:spcPct val="110000"/>
              </a:lnSpc>
              <a:spcBef>
                <a:spcPts val="0"/>
              </a:spcBef>
              <a:spcAft>
                <a:spcPts val="65"/>
              </a:spcAft>
              <a:buClr>
                <a:srgbClr val="000000"/>
              </a:buClr>
              <a:buSzPts val="1400"/>
              <a:buFont typeface="Wingdings" panose="05000000000000000000" pitchFamily="2" charset="2"/>
              <a:buChar char="v"/>
            </a:pPr>
            <a:r>
              <a:rPr lang="uk-UA" sz="1700" u="none" strike="noStrike" dirty="0">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використання довідника кореспонденцій рахунків; </a:t>
            </a:r>
            <a:endParaRPr lang="ru-UA" sz="1700" u="none" strike="noStrike" dirty="0">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endParaRPr>
          </a:p>
          <a:p>
            <a:pPr marR="140335" lvl="0" fontAlgn="base">
              <a:lnSpc>
                <a:spcPct val="110000"/>
              </a:lnSpc>
              <a:spcBef>
                <a:spcPts val="0"/>
              </a:spcBef>
              <a:spcAft>
                <a:spcPts val="65"/>
              </a:spcAft>
              <a:buClr>
                <a:srgbClr val="000000"/>
              </a:buClr>
              <a:buSzPts val="1400"/>
              <a:buFont typeface="Wingdings" panose="05000000000000000000" pitchFamily="2" charset="2"/>
              <a:buChar char="v"/>
            </a:pPr>
            <a:r>
              <a:rPr lang="uk-UA" sz="1700" u="none" strike="noStrike" dirty="0">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формування та зберігання в регістрі відомостей Облікової політики; </a:t>
            </a:r>
            <a:endParaRPr lang="ru-UA" sz="1700" u="none" strike="noStrike" dirty="0">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endParaRPr>
          </a:p>
          <a:p>
            <a:pPr marR="140335" lvl="0" fontAlgn="base">
              <a:lnSpc>
                <a:spcPct val="110000"/>
              </a:lnSpc>
              <a:spcBef>
                <a:spcPts val="0"/>
              </a:spcBef>
              <a:spcAft>
                <a:spcPts val="65"/>
              </a:spcAft>
              <a:buClr>
                <a:srgbClr val="000000"/>
              </a:buClr>
              <a:buSzPts val="1400"/>
              <a:buFont typeface="Wingdings" panose="05000000000000000000" pitchFamily="2" charset="2"/>
              <a:buChar char="v"/>
            </a:pPr>
            <a:r>
              <a:rPr lang="uk-UA" sz="1700" u="none" strike="noStrike" dirty="0">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введення перед початком роботи з програмою залишків за </a:t>
            </a:r>
            <a:r>
              <a:rPr lang="uk-UA" sz="1700" dirty="0">
                <a:effectLst/>
                <a:latin typeface="Times New Roman" panose="02020603050405020304" pitchFamily="18" charset="0"/>
                <a:ea typeface="Times New Roman" panose="02020603050405020304" pitchFamily="18" charset="0"/>
                <a:cs typeface="Times New Roman" panose="02020603050405020304" pitchFamily="18" charset="0"/>
              </a:rPr>
              <a:t>відповідними рахунками бухгалтерського обліку; </a:t>
            </a:r>
            <a:endParaRPr lang="ru-UA" sz="17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R="140335" lvl="0" fontAlgn="base">
              <a:lnSpc>
                <a:spcPct val="110000"/>
              </a:lnSpc>
              <a:spcBef>
                <a:spcPts val="0"/>
              </a:spcBef>
              <a:spcAft>
                <a:spcPts val="65"/>
              </a:spcAft>
              <a:buClr>
                <a:srgbClr val="000000"/>
              </a:buClr>
              <a:buSzPts val="1400"/>
              <a:buFont typeface="Wingdings" panose="05000000000000000000" pitchFamily="2" charset="2"/>
              <a:buChar char="v"/>
            </a:pPr>
            <a:r>
              <a:rPr lang="uk-UA" sz="1700" u="none" strike="noStrike" dirty="0">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можливість завантаження курсу іноземної валюти з Інтернет-</a:t>
            </a:r>
            <a:r>
              <a:rPr lang="uk-UA" sz="1700" dirty="0">
                <a:effectLst/>
                <a:latin typeface="Times New Roman" panose="02020603050405020304" pitchFamily="18" charset="0"/>
                <a:ea typeface="Times New Roman" panose="02020603050405020304" pitchFamily="18" charset="0"/>
                <a:cs typeface="Times New Roman" panose="02020603050405020304" pitchFamily="18" charset="0"/>
              </a:rPr>
              <a:t>мережі; </a:t>
            </a:r>
            <a:endParaRPr lang="ru-UA" sz="17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R="140335" lvl="0" fontAlgn="base">
              <a:lnSpc>
                <a:spcPct val="110000"/>
              </a:lnSpc>
              <a:spcBef>
                <a:spcPts val="0"/>
              </a:spcBef>
              <a:spcAft>
                <a:spcPts val="170"/>
              </a:spcAft>
              <a:buClr>
                <a:srgbClr val="000000"/>
              </a:buClr>
              <a:buSzPts val="1400"/>
              <a:buFont typeface="Wingdings" panose="05000000000000000000" pitchFamily="2" charset="2"/>
              <a:buChar char="v"/>
            </a:pPr>
            <a:r>
              <a:rPr lang="uk-UA" sz="1700" u="none" strike="noStrike" dirty="0">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формування господарських операцій різними способами (наприклад, на підставі відповідного електронного документу, введення в ручному режимі та використання типових операцій); </a:t>
            </a:r>
            <a:endParaRPr lang="ru-UA" sz="1700" u="none" strike="noStrike" dirty="0">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endParaRPr>
          </a:p>
          <a:p>
            <a:pPr marR="140335" lvl="0" fontAlgn="base">
              <a:lnSpc>
                <a:spcPct val="110000"/>
              </a:lnSpc>
              <a:spcBef>
                <a:spcPts val="0"/>
              </a:spcBef>
              <a:spcAft>
                <a:spcPts val="65"/>
              </a:spcAft>
              <a:buClr>
                <a:srgbClr val="000000"/>
              </a:buClr>
              <a:buSzPts val="1400"/>
              <a:buFont typeface="Wingdings" panose="05000000000000000000" pitchFamily="2" charset="2"/>
              <a:buChar char="v"/>
            </a:pPr>
            <a:r>
              <a:rPr lang="uk-UA" sz="1700" u="none" strike="noStrike" dirty="0">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використання типових сценаріїв шаблонів операцій в процесі відображення господарських операцій в електронних документах; </a:t>
            </a:r>
            <a:endParaRPr lang="ru-UA" sz="1700" u="none" strike="noStrike" dirty="0">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endParaRPr>
          </a:p>
          <a:p>
            <a:pPr marR="140335" lvl="0" fontAlgn="base">
              <a:lnSpc>
                <a:spcPct val="110000"/>
              </a:lnSpc>
              <a:spcBef>
                <a:spcPts val="0"/>
              </a:spcBef>
              <a:spcAft>
                <a:spcPts val="65"/>
              </a:spcAft>
              <a:buClr>
                <a:srgbClr val="000000"/>
              </a:buClr>
              <a:buSzPts val="1400"/>
              <a:buFont typeface="Wingdings" panose="05000000000000000000" pitchFamily="2" charset="2"/>
              <a:buChar char="v"/>
            </a:pPr>
            <a:r>
              <a:rPr lang="uk-UA" sz="1700" u="none" strike="noStrike" dirty="0">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створення нового виду типової операції; </a:t>
            </a:r>
            <a:endParaRPr lang="ru-UA" sz="1700" u="none" strike="noStrike" dirty="0">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endParaRPr>
          </a:p>
          <a:p>
            <a:pPr marR="140335" lvl="0" fontAlgn="base">
              <a:lnSpc>
                <a:spcPct val="110000"/>
              </a:lnSpc>
              <a:spcBef>
                <a:spcPts val="0"/>
              </a:spcBef>
              <a:spcAft>
                <a:spcPts val="190"/>
              </a:spcAft>
              <a:buClr>
                <a:srgbClr val="000000"/>
              </a:buClr>
              <a:buSzPts val="1400"/>
              <a:buFont typeface="Wingdings" panose="05000000000000000000" pitchFamily="2" charset="2"/>
              <a:buChar char="v"/>
            </a:pPr>
            <a:r>
              <a:rPr lang="uk-UA" sz="1700" u="none" strike="noStrike" dirty="0">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обмін первинними документами між підприємством та контрагентами (наприклад, за допомогою електронних </a:t>
            </a:r>
            <a:r>
              <a:rPr lang="uk-UA" sz="1700" u="none" strike="noStrike" dirty="0" err="1">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пошт</a:t>
            </a:r>
            <a:r>
              <a:rPr lang="uk-UA" sz="1700" u="none" strike="noStrike" dirty="0">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 адреси яких зазначені в розділі «Адміністрування – Органайзер»); </a:t>
            </a:r>
            <a:endParaRPr lang="ru-UA" sz="1700" u="none" strike="noStrike" dirty="0">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endParaRPr>
          </a:p>
          <a:p>
            <a:pPr>
              <a:lnSpc>
                <a:spcPct val="110000"/>
              </a:lnSpc>
              <a:spcBef>
                <a:spcPts val="0"/>
              </a:spcBef>
              <a:buFont typeface="Wingdings" panose="05000000000000000000" pitchFamily="2" charset="2"/>
              <a:buChar char="v"/>
            </a:pPr>
            <a:r>
              <a:rPr lang="uk-UA" sz="1700" dirty="0">
                <a:effectLst/>
                <a:latin typeface="Times New Roman" panose="02020603050405020304" pitchFamily="18" charset="0"/>
                <a:ea typeface="Times New Roman" panose="02020603050405020304" pitchFamily="18" charset="0"/>
                <a:cs typeface="Times New Roman" panose="02020603050405020304" pitchFamily="18" charset="0"/>
              </a:rPr>
              <a:t>налаштування параметрів аналітичного обліку в потрібній і зручній формі для користувача програмним продуктом</a:t>
            </a:r>
            <a:endParaRPr lang="ru-UA" sz="1700" dirty="0">
              <a:latin typeface="Times New Roman" panose="02020603050405020304" pitchFamily="18" charset="0"/>
              <a:cs typeface="Times New Roman" panose="02020603050405020304" pitchFamily="18" charset="0"/>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728356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Объект 2">
            <a:extLst>
              <a:ext uri="{FF2B5EF4-FFF2-40B4-BE49-F238E27FC236}">
                <a16:creationId xmlns:a16="http://schemas.microsoft.com/office/drawing/2014/main" id="{80DBABBB-DF03-7D9C-9832-9178B245328A}"/>
              </a:ext>
            </a:extLst>
          </p:cNvPr>
          <p:cNvSpPr>
            <a:spLocks noGrp="1"/>
          </p:cNvSpPr>
          <p:nvPr>
            <p:ph idx="1"/>
          </p:nvPr>
        </p:nvSpPr>
        <p:spPr>
          <a:xfrm>
            <a:off x="643467" y="713126"/>
            <a:ext cx="10905066" cy="5779113"/>
          </a:xfrm>
        </p:spPr>
        <p:txBody>
          <a:bodyPr>
            <a:normAutofit/>
          </a:bodyPr>
          <a:lstStyle/>
          <a:p>
            <a:pPr marL="1245235" marR="140335" indent="0">
              <a:spcAft>
                <a:spcPts val="65"/>
              </a:spcAft>
              <a:buNone/>
            </a:pPr>
            <a:r>
              <a:rPr lang="uk-UA" sz="1800" b="1" i="1" u="sng" dirty="0">
                <a:solidFill>
                  <a:schemeClr val="accent1">
                    <a:lumMod val="75000"/>
                  </a:schemeClr>
                </a:solidFill>
                <a:effectLst/>
                <a:latin typeface="Times New Roman" panose="02020603050405020304" pitchFamily="18" charset="0"/>
                <a:ea typeface="Times New Roman" panose="02020603050405020304" pitchFamily="18" charset="0"/>
              </a:rPr>
              <a:t>«</a:t>
            </a:r>
            <a:r>
              <a:rPr lang="uk-UA" sz="2400" b="1" i="1" u="sng" dirty="0" err="1">
                <a:solidFill>
                  <a:schemeClr val="accent1">
                    <a:lumMod val="75000"/>
                  </a:schemeClr>
                </a:solidFill>
                <a:effectLst/>
                <a:latin typeface="Times New Roman" panose="02020603050405020304" pitchFamily="18" charset="0"/>
                <a:ea typeface="Times New Roman" panose="02020603050405020304" pitchFamily="18" charset="0"/>
              </a:rPr>
              <a:t>ISpro</a:t>
            </a:r>
            <a:r>
              <a:rPr lang="uk-UA" sz="2400" b="1" i="1" u="sng" dirty="0">
                <a:solidFill>
                  <a:schemeClr val="accent1">
                    <a:lumMod val="75000"/>
                  </a:schemeClr>
                </a:solidFill>
                <a:effectLst/>
                <a:latin typeface="Times New Roman" panose="02020603050405020304" pitchFamily="18" charset="0"/>
                <a:ea typeface="Times New Roman" panose="02020603050405020304" pitchFamily="18" charset="0"/>
              </a:rPr>
              <a:t>»</a:t>
            </a:r>
            <a:r>
              <a:rPr lang="uk-UA" sz="2400" u="sng" dirty="0">
                <a:solidFill>
                  <a:schemeClr val="accent1">
                    <a:lumMod val="75000"/>
                  </a:schemeClr>
                </a:solidFill>
                <a:effectLst/>
                <a:latin typeface="Times New Roman" panose="02020603050405020304" pitchFamily="18" charset="0"/>
                <a:ea typeface="Times New Roman" panose="02020603050405020304" pitchFamily="18" charset="0"/>
              </a:rPr>
              <a:t> </a:t>
            </a:r>
            <a:r>
              <a:rPr lang="uk-UA" sz="2400" dirty="0">
                <a:solidFill>
                  <a:schemeClr val="accent1">
                    <a:lumMod val="75000"/>
                  </a:schemeClr>
                </a:solidFill>
                <a:effectLst/>
                <a:latin typeface="Times New Roman" panose="02020603050405020304" pitchFamily="18" charset="0"/>
                <a:ea typeface="Times New Roman" panose="02020603050405020304" pitchFamily="18" charset="0"/>
              </a:rPr>
              <a:t>– </a:t>
            </a:r>
            <a:r>
              <a:rPr lang="uk-UA" sz="1800" dirty="0">
                <a:solidFill>
                  <a:schemeClr val="accent1">
                    <a:lumMod val="75000"/>
                  </a:schemeClr>
                </a:solidFill>
                <a:effectLst/>
                <a:latin typeface="Times New Roman" panose="02020603050405020304" pitchFamily="18" charset="0"/>
                <a:ea typeface="Times New Roman" panose="02020603050405020304" pitchFamily="18" charset="0"/>
              </a:rPr>
              <a:t>програма, призначена для автоматизації управління підприємствами та бюджетними організаціями. </a:t>
            </a:r>
            <a:endParaRPr lang="ru-UA" sz="1800" dirty="0">
              <a:solidFill>
                <a:schemeClr val="accent1">
                  <a:lumMod val="75000"/>
                </a:schemeClr>
              </a:solidFill>
              <a:effectLst/>
              <a:latin typeface="Times New Roman" panose="02020603050405020304" pitchFamily="18" charset="0"/>
              <a:ea typeface="Times New Roman" panose="02020603050405020304" pitchFamily="18" charset="0"/>
            </a:endParaRPr>
          </a:p>
          <a:p>
            <a:pPr marL="449580" marR="140335" indent="0">
              <a:lnSpc>
                <a:spcPct val="100000"/>
              </a:lnSpc>
              <a:spcAft>
                <a:spcPts val="65"/>
              </a:spcAft>
              <a:buNone/>
            </a:pPr>
            <a:r>
              <a:rPr lang="uk-UA" sz="1800" dirty="0">
                <a:effectLst/>
                <a:latin typeface="Times New Roman" panose="02020603050405020304" pitchFamily="18" charset="0"/>
                <a:ea typeface="Times New Roman" panose="02020603050405020304" pitchFamily="18" charset="0"/>
              </a:rPr>
              <a:t>Особливості програми: </a:t>
            </a:r>
            <a:endParaRPr lang="ru-UA" sz="1800" dirty="0">
              <a:effectLst/>
              <a:latin typeface="Times New Roman" panose="02020603050405020304" pitchFamily="18" charset="0"/>
              <a:ea typeface="Times New Roman" panose="02020603050405020304" pitchFamily="18" charset="0"/>
            </a:endParaRPr>
          </a:p>
          <a:p>
            <a:pPr marL="342900" marR="140335" lvl="0" indent="-342900" fontAlgn="base">
              <a:lnSpc>
                <a:spcPct val="100000"/>
              </a:lnSpc>
              <a:spcAft>
                <a:spcPts val="65"/>
              </a:spcAft>
              <a:buClr>
                <a:srgbClr val="000000"/>
              </a:buClr>
              <a:buSzPts val="1400"/>
              <a:buFont typeface="+mj-lt"/>
              <a:buAutoNum type="arabicParenR"/>
            </a:pPr>
            <a:r>
              <a:rPr lang="uk-UA" sz="18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багатофункціональний програмний комплекс для ведення </a:t>
            </a:r>
            <a:r>
              <a:rPr lang="uk-UA" sz="1800" dirty="0">
                <a:effectLst/>
                <a:latin typeface="Times New Roman" panose="02020603050405020304" pitchFamily="18" charset="0"/>
                <a:ea typeface="Times New Roman" panose="02020603050405020304" pitchFamily="18" charset="0"/>
              </a:rPr>
              <a:t>бухгалтерського та управлінського обліку; </a:t>
            </a:r>
            <a:endParaRPr lang="ru-UA" sz="1800" dirty="0">
              <a:effectLst/>
              <a:latin typeface="Times New Roman" panose="02020603050405020304" pitchFamily="18" charset="0"/>
              <a:ea typeface="Times New Roman" panose="02020603050405020304" pitchFamily="18" charset="0"/>
            </a:endParaRPr>
          </a:p>
          <a:p>
            <a:pPr marL="342900" marR="140335" lvl="0" indent="-342900" fontAlgn="base">
              <a:lnSpc>
                <a:spcPct val="100000"/>
              </a:lnSpc>
              <a:spcAft>
                <a:spcPts val="65"/>
              </a:spcAft>
              <a:buClr>
                <a:srgbClr val="000000"/>
              </a:buClr>
              <a:buSzPts val="1400"/>
              <a:buFont typeface="+mj-lt"/>
              <a:buAutoNum type="arabicParenR"/>
            </a:pPr>
            <a:r>
              <a:rPr lang="uk-UA" sz="18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можливість обрання потрібної конфігурації в залежності від виду підприємства та потреб користувача; </a:t>
            </a:r>
            <a:endParaRPr lang="ru-UA" sz="18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140335" lvl="0" indent="-342900" fontAlgn="base">
              <a:lnSpc>
                <a:spcPct val="100000"/>
              </a:lnSpc>
              <a:spcAft>
                <a:spcPts val="65"/>
              </a:spcAft>
              <a:buClr>
                <a:srgbClr val="000000"/>
              </a:buClr>
              <a:buSzPts val="1400"/>
              <a:buFont typeface="+mj-lt"/>
              <a:buAutoNum type="arabicParenR"/>
            </a:pPr>
            <a:r>
              <a:rPr lang="uk-UA" sz="18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оперативне оновлення програмного продукту; </a:t>
            </a:r>
            <a:endParaRPr lang="ru-UA" sz="18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140335" lvl="0" indent="-342900" fontAlgn="base">
              <a:lnSpc>
                <a:spcPct val="100000"/>
              </a:lnSpc>
              <a:spcAft>
                <a:spcPts val="65"/>
              </a:spcAft>
              <a:buClr>
                <a:srgbClr val="000000"/>
              </a:buClr>
              <a:buSzPts val="1400"/>
              <a:buFont typeface="+mj-lt"/>
              <a:buAutoNum type="arabicParenR"/>
            </a:pPr>
            <a:r>
              <a:rPr lang="uk-UA" sz="1800" u="none" strike="noStrike" dirty="0" err="1">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інтеграфіція</a:t>
            </a:r>
            <a:r>
              <a:rPr lang="uk-UA" sz="18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з системами </a:t>
            </a:r>
            <a:r>
              <a:rPr lang="uk-UA" sz="1800" u="none" strike="noStrike" dirty="0" err="1">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Фіндокументи</a:t>
            </a:r>
            <a:r>
              <a:rPr lang="uk-UA" sz="18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uk-UA" sz="1800" u="none" strike="noStrike" dirty="0" err="1">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M.E.Doc</a:t>
            </a:r>
            <a:r>
              <a:rPr lang="uk-UA" sz="18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клієнт-банки, </a:t>
            </a:r>
            <a:r>
              <a:rPr lang="uk-UA" sz="1800" dirty="0" err="1">
                <a:effectLst/>
                <a:latin typeface="Times New Roman" panose="02020603050405020304" pitchFamily="18" charset="0"/>
                <a:ea typeface="Times New Roman" panose="02020603050405020304" pitchFamily="18" charset="0"/>
              </a:rPr>
              <a:t>ProZorro</a:t>
            </a:r>
            <a:r>
              <a:rPr lang="uk-UA" sz="1800" dirty="0">
                <a:effectLst/>
                <a:latin typeface="Times New Roman" panose="02020603050405020304" pitchFamily="18" charset="0"/>
                <a:ea typeface="Times New Roman" panose="02020603050405020304" pitchFamily="18" charset="0"/>
              </a:rPr>
              <a:t> та ін.; </a:t>
            </a:r>
            <a:endParaRPr lang="ru-UA" sz="1800" dirty="0">
              <a:effectLst/>
              <a:latin typeface="Times New Roman" panose="02020603050405020304" pitchFamily="18" charset="0"/>
              <a:ea typeface="Times New Roman" panose="02020603050405020304" pitchFamily="18" charset="0"/>
            </a:endParaRPr>
          </a:p>
          <a:p>
            <a:pPr marL="342900" marR="140335" lvl="0" indent="-342900" fontAlgn="base">
              <a:lnSpc>
                <a:spcPct val="100000"/>
              </a:lnSpc>
              <a:spcAft>
                <a:spcPts val="65"/>
              </a:spcAft>
              <a:buClr>
                <a:srgbClr val="000000"/>
              </a:buClr>
              <a:buSzPts val="1400"/>
              <a:buFont typeface="+mj-lt"/>
              <a:buAutoNum type="arabicParenR"/>
            </a:pPr>
            <a:r>
              <a:rPr lang="uk-UA" sz="18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можливість установлення мобільних додатків: а) додаток </a:t>
            </a:r>
            <a:r>
              <a:rPr lang="uk-UA" sz="1800" u="none" strike="noStrike" dirty="0" err="1">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ISpro</a:t>
            </a:r>
            <a:r>
              <a:rPr lang="uk-UA" sz="18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uk-UA" sz="1800" u="none" strike="noStrike" dirty="0" err="1">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InStock</a:t>
            </a:r>
            <a:r>
              <a:rPr lang="uk-UA" sz="18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 контроль за основними засобами, запасами, які розміщені на складах; б) додаток </a:t>
            </a:r>
            <a:r>
              <a:rPr lang="uk-UA" sz="1800" u="none" strike="noStrike" dirty="0" err="1">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ISpro</a:t>
            </a:r>
            <a:r>
              <a:rPr lang="uk-UA" sz="18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uk-UA" sz="1800" u="none" strike="noStrike" dirty="0" err="1">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Link</a:t>
            </a:r>
            <a:r>
              <a:rPr lang="uk-UA" sz="18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 оперативний доступ до інформації про працівників підприємства; в) додаток </a:t>
            </a:r>
            <a:r>
              <a:rPr lang="uk-UA" sz="1800" u="none" strike="noStrike" dirty="0" err="1">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ISpro</a:t>
            </a:r>
            <a:r>
              <a:rPr lang="uk-UA" sz="18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uk-UA" sz="1800" u="none" strike="noStrike" dirty="0" err="1">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Tasks</a:t>
            </a:r>
            <a:r>
              <a:rPr lang="uk-UA" sz="18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 створювати, планувати завдання, розподіляти їх між працівниками підприємства та контролювати виконання; г) додаток </a:t>
            </a:r>
            <a:r>
              <a:rPr lang="uk-UA" sz="1800" u="none" strike="noStrike" dirty="0" err="1">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ISpro</a:t>
            </a:r>
            <a:r>
              <a:rPr lang="uk-UA" sz="18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BPM - планування та створення завдань за пріоритетами, розподіляє їх виконання між працівниками та контролює виконання; д) додаток </a:t>
            </a:r>
            <a:r>
              <a:rPr lang="uk-UA" sz="1800" u="none" strike="noStrike" dirty="0" err="1">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ISpro</a:t>
            </a:r>
            <a:r>
              <a:rPr lang="uk-UA" sz="18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uk-UA" sz="1800" u="none" strike="noStrike" dirty="0" err="1">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Profile</a:t>
            </a:r>
            <a:r>
              <a:rPr lang="uk-UA" sz="18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відображає інформацію про нараховану заробітну плату, відпускні, лікарняні працівникам підприємства</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052172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alpha val="44000"/>
          </a:schemeClr>
        </a:solidFill>
        <a:effectLst/>
      </p:bgPr>
    </p:bg>
    <p:spTree>
      <p:nvGrpSpPr>
        <p:cNvPr id="1" name=""/>
        <p:cNvGrpSpPr/>
        <p:nvPr/>
      </p:nvGrpSpPr>
      <p:grpSpPr>
        <a:xfrm>
          <a:off x="0" y="0"/>
          <a:ext cx="0" cy="0"/>
          <a:chOff x="0" y="0"/>
          <a:chExt cx="0" cy="0"/>
        </a:xfrm>
      </p:grpSpPr>
      <p:sp>
        <p:nvSpPr>
          <p:cNvPr id="148" name="Прямоугольник 147">
            <a:extLst>
              <a:ext uri="{FF2B5EF4-FFF2-40B4-BE49-F238E27FC236}">
                <a16:creationId xmlns:a16="http://schemas.microsoft.com/office/drawing/2014/main" id="{2795F123-AF22-F591-1BD4-D7FB3F96EBB6}"/>
              </a:ext>
            </a:extLst>
          </p:cNvPr>
          <p:cNvSpPr/>
          <p:nvPr/>
        </p:nvSpPr>
        <p:spPr>
          <a:xfrm>
            <a:off x="699976" y="669851"/>
            <a:ext cx="10792047" cy="5816009"/>
          </a:xfrm>
          <a:prstGeom prst="rect">
            <a:avLst/>
          </a:prstGeom>
          <a:solidFill>
            <a:schemeClr val="accent1">
              <a:alpha val="4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UA"/>
          </a:p>
        </p:txBody>
      </p:sp>
      <p:pic>
        <p:nvPicPr>
          <p:cNvPr id="147" name="Рисунок 146">
            <a:extLst>
              <a:ext uri="{FF2B5EF4-FFF2-40B4-BE49-F238E27FC236}">
                <a16:creationId xmlns:a16="http://schemas.microsoft.com/office/drawing/2014/main" id="{6FF4F507-19DF-DDB3-7FBF-A86A447888C3}"/>
              </a:ext>
            </a:extLst>
          </p:cNvPr>
          <p:cNvPicPr>
            <a:picLocks noChangeAspect="1"/>
          </p:cNvPicPr>
          <p:nvPr/>
        </p:nvPicPr>
        <p:blipFill rotWithShape="1">
          <a:blip r:embed="rId2"/>
          <a:srcRect l="27296" t="44651" r="27791" b="15659"/>
          <a:stretch/>
        </p:blipFill>
        <p:spPr>
          <a:xfrm>
            <a:off x="1034567" y="913024"/>
            <a:ext cx="10122866" cy="5031951"/>
          </a:xfrm>
          <a:prstGeom prst="rect">
            <a:avLst/>
          </a:prstGeom>
        </p:spPr>
      </p:pic>
      <p:sp>
        <p:nvSpPr>
          <p:cNvPr id="150" name="TextBox 149">
            <a:extLst>
              <a:ext uri="{FF2B5EF4-FFF2-40B4-BE49-F238E27FC236}">
                <a16:creationId xmlns:a16="http://schemas.microsoft.com/office/drawing/2014/main" id="{ED5174D2-1BB9-D503-7612-AD2B3582C5D5}"/>
              </a:ext>
            </a:extLst>
          </p:cNvPr>
          <p:cNvSpPr txBox="1"/>
          <p:nvPr/>
        </p:nvSpPr>
        <p:spPr>
          <a:xfrm>
            <a:off x="1127051" y="913024"/>
            <a:ext cx="9856382" cy="501106"/>
          </a:xfrm>
          <a:prstGeom prst="rect">
            <a:avLst/>
          </a:prstGeom>
          <a:noFill/>
          <a:ln w="76200">
            <a:solidFill>
              <a:schemeClr val="accent1"/>
            </a:solidFill>
          </a:ln>
        </p:spPr>
        <p:txBody>
          <a:bodyPr wrap="square" rtlCol="0">
            <a:spAutoFit/>
          </a:bodyPr>
          <a:lstStyle/>
          <a:p>
            <a:endParaRPr lang="ru-UA" dirty="0"/>
          </a:p>
        </p:txBody>
      </p:sp>
    </p:spTree>
    <p:extLst>
      <p:ext uri="{BB962C8B-B14F-4D97-AF65-F5344CB8AC3E}">
        <p14:creationId xmlns:p14="http://schemas.microsoft.com/office/powerpoint/2010/main" val="3964577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6D6306C-ED4F-4AAE-B4A5-EEA6AFAD72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0EC5361D-F897-4856-B945-0455A365EB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4508C0C5-2268-42B5-B3C8-4D0899E05F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141ACBDB-38F8-4B34-8183-BD95B4E55A6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Rectangle 15">
            <a:extLst>
              <a:ext uri="{FF2B5EF4-FFF2-40B4-BE49-F238E27FC236}">
                <a16:creationId xmlns:a16="http://schemas.microsoft.com/office/drawing/2014/main" id="{DE00DB52-3455-4E2F-867B-A6D0516E17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Объект 2">
            <a:extLst>
              <a:ext uri="{FF2B5EF4-FFF2-40B4-BE49-F238E27FC236}">
                <a16:creationId xmlns:a16="http://schemas.microsoft.com/office/drawing/2014/main" id="{9C4D175E-3DA3-34AD-5DBA-6A8F349FA47C}"/>
              </a:ext>
            </a:extLst>
          </p:cNvPr>
          <p:cNvSpPr>
            <a:spLocks noGrp="1"/>
          </p:cNvSpPr>
          <p:nvPr>
            <p:ph idx="1"/>
          </p:nvPr>
        </p:nvSpPr>
        <p:spPr>
          <a:xfrm>
            <a:off x="508000" y="512759"/>
            <a:ext cx="11125200" cy="5701773"/>
          </a:xfrm>
        </p:spPr>
        <p:txBody>
          <a:bodyPr>
            <a:noAutofit/>
          </a:bodyPr>
          <a:lstStyle/>
          <a:p>
            <a:pPr marL="1245235" marR="140335" indent="0">
              <a:spcAft>
                <a:spcPts val="65"/>
              </a:spcAft>
              <a:buNone/>
            </a:pPr>
            <a:r>
              <a:rPr lang="uk-UA" sz="1600" b="1" i="1" u="sng" dirty="0">
                <a:solidFill>
                  <a:schemeClr val="accent1">
                    <a:lumMod val="75000"/>
                  </a:schemeClr>
                </a:solidFill>
                <a:effectLst/>
                <a:latin typeface="Times New Roman" panose="02020603050405020304" pitchFamily="18" charset="0"/>
                <a:ea typeface="Times New Roman" panose="02020603050405020304" pitchFamily="18" charset="0"/>
              </a:rPr>
              <a:t>«</a:t>
            </a:r>
            <a:r>
              <a:rPr lang="uk-UA" sz="1600" b="1" i="1" u="sng" dirty="0" err="1">
                <a:solidFill>
                  <a:schemeClr val="accent1">
                    <a:lumMod val="75000"/>
                  </a:schemeClr>
                </a:solidFill>
                <a:effectLst/>
                <a:latin typeface="Times New Roman" panose="02020603050405020304" pitchFamily="18" charset="0"/>
                <a:ea typeface="Times New Roman" panose="02020603050405020304" pitchFamily="18" charset="0"/>
              </a:rPr>
              <a:t>M.E.Doc</a:t>
            </a:r>
            <a:r>
              <a:rPr lang="uk-UA" sz="1600" b="1" i="1" u="sng" dirty="0">
                <a:solidFill>
                  <a:schemeClr val="accent1">
                    <a:lumMod val="75000"/>
                  </a:schemeClr>
                </a:solidFill>
                <a:effectLst/>
                <a:latin typeface="Times New Roman" panose="02020603050405020304" pitchFamily="18" charset="0"/>
                <a:ea typeface="Times New Roman" panose="02020603050405020304" pitchFamily="18" charset="0"/>
              </a:rPr>
              <a:t>»</a:t>
            </a:r>
            <a:r>
              <a:rPr lang="uk-UA" sz="1600" b="1" u="sng" dirty="0">
                <a:solidFill>
                  <a:schemeClr val="accent1">
                    <a:lumMod val="75000"/>
                  </a:schemeClr>
                </a:solidFill>
                <a:effectLst/>
                <a:latin typeface="Times New Roman" panose="02020603050405020304" pitchFamily="18" charset="0"/>
                <a:ea typeface="Times New Roman" panose="02020603050405020304" pitchFamily="18" charset="0"/>
              </a:rPr>
              <a:t> </a:t>
            </a:r>
            <a:r>
              <a:rPr lang="uk-UA" sz="1600" dirty="0">
                <a:solidFill>
                  <a:schemeClr val="accent1">
                    <a:lumMod val="75000"/>
                  </a:schemeClr>
                </a:solidFill>
                <a:effectLst/>
                <a:latin typeface="Times New Roman" panose="02020603050405020304" pitchFamily="18" charset="0"/>
                <a:ea typeface="Times New Roman" panose="02020603050405020304" pitchFamily="18" charset="0"/>
              </a:rPr>
              <a:t>– програма, яка забезпечує оперативне подання звітності до контролюючих органів, здійснення обміну електронними документами з контрагентами підприємства. </a:t>
            </a:r>
            <a:endParaRPr lang="ru-UA" sz="1600" dirty="0">
              <a:solidFill>
                <a:schemeClr val="accent1">
                  <a:lumMod val="75000"/>
                </a:schemeClr>
              </a:solidFill>
              <a:effectLst/>
              <a:latin typeface="Times New Roman" panose="02020603050405020304" pitchFamily="18" charset="0"/>
              <a:ea typeface="Times New Roman" panose="02020603050405020304" pitchFamily="18" charset="0"/>
            </a:endParaRPr>
          </a:p>
          <a:p>
            <a:pPr marL="449580" marR="140335" indent="0">
              <a:spcAft>
                <a:spcPts val="65"/>
              </a:spcAft>
              <a:buNone/>
            </a:pPr>
            <a:r>
              <a:rPr lang="uk-UA" sz="1600" dirty="0">
                <a:effectLst/>
                <a:latin typeface="Times New Roman" panose="02020603050405020304" pitchFamily="18" charset="0"/>
                <a:ea typeface="Times New Roman" panose="02020603050405020304" pitchFamily="18" charset="0"/>
              </a:rPr>
              <a:t>Програмні продукти «</a:t>
            </a:r>
            <a:r>
              <a:rPr lang="uk-UA" sz="1600" dirty="0" err="1">
                <a:effectLst/>
                <a:latin typeface="Times New Roman" panose="02020603050405020304" pitchFamily="18" charset="0"/>
                <a:ea typeface="Times New Roman" panose="02020603050405020304" pitchFamily="18" charset="0"/>
              </a:rPr>
              <a:t>M.E.Doc</a:t>
            </a:r>
            <a:r>
              <a:rPr lang="uk-UA" sz="1600" dirty="0">
                <a:effectLst/>
                <a:latin typeface="Times New Roman" panose="02020603050405020304" pitchFamily="18" charset="0"/>
                <a:ea typeface="Times New Roman" panose="02020603050405020304" pitchFamily="18" charset="0"/>
              </a:rPr>
              <a:t>» мають такі рішення та додаткові модулі: </a:t>
            </a:r>
          </a:p>
          <a:p>
            <a:pPr marL="449580" marR="140335" indent="0">
              <a:spcAft>
                <a:spcPts val="65"/>
              </a:spcAft>
              <a:buNone/>
            </a:pPr>
            <a:r>
              <a:rPr lang="uk-UA" sz="1600" dirty="0">
                <a:effectLst/>
                <a:latin typeface="Times New Roman" panose="02020603050405020304" pitchFamily="18" charset="0"/>
                <a:ea typeface="Times New Roman" panose="02020603050405020304" pitchFamily="18" charset="0"/>
              </a:rPr>
              <a:t>1)</a:t>
            </a:r>
            <a:r>
              <a:rPr lang="uk-UA" sz="1600" dirty="0">
                <a:effectLst/>
                <a:latin typeface="Arial" panose="020B0604020202020204" pitchFamily="34" charset="0"/>
                <a:ea typeface="Arial" panose="020B0604020202020204" pitchFamily="34" charset="0"/>
              </a:rPr>
              <a:t> 	</a:t>
            </a:r>
            <a:r>
              <a:rPr lang="uk-UA" sz="1600" dirty="0">
                <a:effectLst/>
                <a:latin typeface="Times New Roman" panose="02020603050405020304" pitchFamily="18" charset="0"/>
                <a:ea typeface="Times New Roman" panose="02020603050405020304" pitchFamily="18" charset="0"/>
              </a:rPr>
              <a:t>«</a:t>
            </a:r>
            <a:r>
              <a:rPr lang="uk-UA" sz="1600" dirty="0" err="1">
                <a:effectLst/>
                <a:latin typeface="Times New Roman" panose="02020603050405020304" pitchFamily="18" charset="0"/>
                <a:ea typeface="Times New Roman" panose="02020603050405020304" pitchFamily="18" charset="0"/>
              </a:rPr>
              <a:t>M.E.Doc</a:t>
            </a:r>
            <a:r>
              <a:rPr lang="uk-UA" sz="1600" dirty="0">
                <a:effectLst/>
                <a:latin typeface="Times New Roman" panose="02020603050405020304" pitchFamily="18" charset="0"/>
                <a:ea typeface="Times New Roman" panose="02020603050405020304" pitchFamily="18" charset="0"/>
              </a:rPr>
              <a:t>. Держава» дозволяє:  </a:t>
            </a:r>
            <a:endParaRPr lang="ru-UA" sz="1600" dirty="0">
              <a:effectLst/>
              <a:latin typeface="Times New Roman" panose="02020603050405020304" pitchFamily="18" charset="0"/>
              <a:ea typeface="Times New Roman" panose="02020603050405020304" pitchFamily="18" charset="0"/>
            </a:endParaRPr>
          </a:p>
          <a:p>
            <a:pPr marL="342900" marR="140335" lvl="0" indent="-342900" fontAlgn="base">
              <a:spcAft>
                <a:spcPts val="65"/>
              </a:spcAft>
              <a:buClr>
                <a:srgbClr val="000000"/>
              </a:buClr>
              <a:buSzPts val="1400"/>
              <a:buFont typeface="Symbol" panose="05050102010706020507" pitchFamily="18" charset="2"/>
              <a:buChar char="-"/>
            </a:pPr>
            <a:r>
              <a:rPr lang="uk-UA" sz="16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юридичним особам (платникам ПДВ) здійснювати реєстрацію податкових накладних, створювати податкову декларацію, а також отримувати бланки звітності до контролюючих органів;  юридичним особам (неплатникам ПДВ) формувати і подавати звітність роботодавців та відповідну звітність у залежності від системи оподаткування; </a:t>
            </a:r>
            <a:endParaRPr lang="ru-UA" sz="16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140335" lvl="0" indent="-342900" fontAlgn="base">
              <a:spcAft>
                <a:spcPts val="65"/>
              </a:spcAft>
              <a:buClr>
                <a:srgbClr val="000000"/>
              </a:buClr>
              <a:buSzPts val="1400"/>
              <a:buFont typeface="Symbol" panose="05050102010706020507" pitchFamily="18" charset="2"/>
              <a:buChar char="-"/>
            </a:pPr>
            <a:r>
              <a:rPr lang="uk-UA" sz="16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бюджетним установам та організаціям формувати і подавати до контролюючих органів всі форми фінансової, бюджетної, статистичної, податкової звітності,</a:t>
            </a:r>
          </a:p>
          <a:p>
            <a:pPr marL="342900" marR="140335" lvl="0" indent="-342900" fontAlgn="base">
              <a:spcAft>
                <a:spcPts val="65"/>
              </a:spcAft>
              <a:buClr>
                <a:srgbClr val="000000"/>
              </a:buClr>
              <a:buSzPts val="1400"/>
              <a:buFont typeface="Symbol" panose="05050102010706020507" pitchFamily="18" charset="2"/>
              <a:buChar char="-"/>
            </a:pPr>
            <a:r>
              <a:rPr lang="uk-UA" sz="16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фізичним особам-підприємцям подавати звітність роботодавця, а також здійснювати реєстрацію податкових накладних та створювати податкові декларації (для платників ПДВ); </a:t>
            </a:r>
            <a:endParaRPr lang="ru-UA" sz="16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140335" lvl="0" indent="-342900" fontAlgn="base">
              <a:spcAft>
                <a:spcPts val="65"/>
              </a:spcAft>
              <a:buClr>
                <a:srgbClr val="000000"/>
              </a:buClr>
              <a:buSzPts val="1400"/>
              <a:buFont typeface="+mj-lt"/>
              <a:buAutoNum type="arabicParenR" startAt="2"/>
            </a:pPr>
            <a:r>
              <a:rPr lang="uk-UA" sz="16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a:t>
            </a:r>
            <a:r>
              <a:rPr lang="uk-UA" sz="1600" u="none" strike="noStrike" dirty="0" err="1">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M.E.Doc</a:t>
            </a:r>
            <a:r>
              <a:rPr lang="uk-UA" sz="16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Бізнес» забезпечує оперативний обмін електронними документами підприємства з контрагентами; </a:t>
            </a:r>
            <a:endParaRPr lang="ru-UA" sz="16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140335" lvl="0" indent="-342900" fontAlgn="base">
              <a:spcAft>
                <a:spcPts val="65"/>
              </a:spcAft>
              <a:buClr>
                <a:srgbClr val="000000"/>
              </a:buClr>
              <a:buSzPts val="1400"/>
              <a:buFont typeface="+mj-lt"/>
              <a:buAutoNum type="arabicParenR" startAt="2"/>
            </a:pPr>
            <a:r>
              <a:rPr lang="uk-UA" sz="1600" dirty="0">
                <a:effectLst/>
                <a:latin typeface="Times New Roman" panose="02020603050405020304" pitchFamily="18" charset="0"/>
                <a:ea typeface="Times New Roman" panose="02020603050405020304" pitchFamily="18" charset="0"/>
              </a:rPr>
              <a:t>додаткові модулі: </a:t>
            </a:r>
            <a:r>
              <a:rPr lang="uk-UA" sz="16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a:t>
            </a:r>
            <a:r>
              <a:rPr lang="uk-UA" sz="1600" u="none" strike="noStrike" dirty="0" err="1">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M.E.Doc</a:t>
            </a:r>
            <a:r>
              <a:rPr lang="uk-UA" sz="16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Зарплата», «</a:t>
            </a:r>
            <a:r>
              <a:rPr lang="uk-UA" sz="1600" u="none" strike="noStrike" dirty="0" err="1">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M.E.Doc</a:t>
            </a:r>
            <a:r>
              <a:rPr lang="uk-UA" sz="16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Облік акцизного податку», «</a:t>
            </a:r>
            <a:r>
              <a:rPr lang="uk-UA" sz="1600" u="none" strike="noStrike" dirty="0" err="1">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M.E.Doc</a:t>
            </a:r>
            <a:r>
              <a:rPr lang="uk-UA" sz="16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Корпорація»,«</a:t>
            </a:r>
            <a:r>
              <a:rPr lang="uk-UA" sz="1600" u="none" strike="noStrike" dirty="0" err="1">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М.Е.Dос</a:t>
            </a:r>
            <a:r>
              <a:rPr lang="uk-UA" sz="16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Інтеграція» </a:t>
            </a:r>
          </a:p>
          <a:p>
            <a:pPr marL="342900" marR="140335" lvl="0" indent="-342900" fontAlgn="base">
              <a:spcAft>
                <a:spcPts val="65"/>
              </a:spcAft>
              <a:buClr>
                <a:srgbClr val="000000"/>
              </a:buClr>
              <a:buSzPts val="1400"/>
              <a:buFont typeface="+mj-lt"/>
              <a:buAutoNum type="arabicParenR" startAt="2"/>
            </a:pPr>
            <a:r>
              <a:rPr lang="uk-UA" sz="16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«Е-ТТН» дозволяє оформлювати та підписувати електронні </a:t>
            </a:r>
            <a:r>
              <a:rPr lang="uk-UA" sz="1600" u="none" strike="noStrike" dirty="0" err="1">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Товарнотранспортні</a:t>
            </a:r>
            <a:r>
              <a:rPr lang="uk-UA" sz="16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накладні, здійснювати оперативний обмін електронними </a:t>
            </a:r>
            <a:r>
              <a:rPr lang="uk-UA" sz="1600" dirty="0">
                <a:effectLst/>
                <a:latin typeface="Times New Roman" panose="02020603050405020304" pitchFamily="18" charset="0"/>
                <a:ea typeface="Times New Roman" panose="02020603050405020304" pitchFamily="18" charset="0"/>
              </a:rPr>
              <a:t>документами, їх зберігання в електронному архіві та ін.; </a:t>
            </a:r>
            <a:endParaRPr lang="ru-UA" sz="1600" dirty="0">
              <a:effectLst/>
              <a:latin typeface="Times New Roman" panose="02020603050405020304" pitchFamily="18" charset="0"/>
              <a:ea typeface="Times New Roman" panose="02020603050405020304" pitchFamily="18" charset="0"/>
            </a:endParaRPr>
          </a:p>
          <a:p>
            <a:pPr marL="342900" marR="140335" lvl="0" indent="-342900" fontAlgn="base">
              <a:spcAft>
                <a:spcPts val="65"/>
              </a:spcAft>
              <a:buClr>
                <a:srgbClr val="000000"/>
              </a:buClr>
              <a:buSzPts val="1400"/>
              <a:buFont typeface="+mj-lt"/>
              <a:buAutoNum type="arabicParenR" startAt="2"/>
            </a:pPr>
            <a:r>
              <a:rPr lang="uk-UA" sz="16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«Захищені носії» забезпечує захист електронного-цифрового підпису; </a:t>
            </a:r>
            <a:endParaRPr lang="ru-UA" sz="16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140335" lvl="0" indent="-342900" fontAlgn="base">
              <a:spcAft>
                <a:spcPts val="65"/>
              </a:spcAft>
              <a:buClr>
                <a:srgbClr val="000000"/>
              </a:buClr>
              <a:buSzPts val="1400"/>
              <a:buFont typeface="+mj-lt"/>
              <a:buAutoNum type="arabicParenR" startAt="2"/>
            </a:pPr>
            <a:r>
              <a:rPr lang="uk-UA" sz="16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«Програмний РРО </a:t>
            </a:r>
            <a:r>
              <a:rPr lang="uk-UA" sz="1600" u="none" strike="noStrike" dirty="0" err="1">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Cashalot</a:t>
            </a:r>
            <a:r>
              <a:rPr lang="uk-UA" sz="16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забезпечує оперативну реєстрацію електронних </a:t>
            </a:r>
            <a:r>
              <a:rPr lang="uk-UA" sz="1600" u="none" strike="noStrike" dirty="0" err="1">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чеків</a:t>
            </a:r>
            <a:r>
              <a:rPr lang="uk-UA" sz="16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підприємств роздрібної торгівля, інтернет-магазинів, аптек та ін. в Державній податковій службі; </a:t>
            </a:r>
            <a:endParaRPr lang="ru-UA" sz="16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140335" lvl="0" indent="-342900" fontAlgn="base">
              <a:spcAft>
                <a:spcPts val="65"/>
              </a:spcAft>
              <a:buClr>
                <a:srgbClr val="000000"/>
              </a:buClr>
              <a:buSzPts val="1400"/>
              <a:buFont typeface="+mj-lt"/>
              <a:buAutoNum type="arabicParenR" startAt="2"/>
            </a:pPr>
            <a:r>
              <a:rPr lang="uk-UA" sz="16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a:t>
            </a:r>
            <a:r>
              <a:rPr lang="uk-UA" sz="1600" u="none" strike="noStrike" dirty="0" err="1">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M.E.Doc</a:t>
            </a:r>
            <a:r>
              <a:rPr lang="uk-UA" sz="16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Фінансова звітність за МСФЗ (формат </a:t>
            </a:r>
            <a:r>
              <a:rPr lang="uk-UA" sz="1600" u="none" strike="noStrike" dirty="0" err="1">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iXBRL</a:t>
            </a:r>
            <a:r>
              <a:rPr lang="uk-UA" sz="16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дозволяє подавати фінансову звітність, складену за МСФЗ. </a:t>
            </a:r>
            <a:endParaRPr lang="ru-UA" sz="16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endParaRPr lang="ru-UA" sz="1600" dirty="0"/>
          </a:p>
        </p:txBody>
      </p:sp>
      <p:sp>
        <p:nvSpPr>
          <p:cNvPr id="18" name="Isosceles Triangle 17">
            <a:extLst>
              <a:ext uri="{FF2B5EF4-FFF2-40B4-BE49-F238E27FC236}">
                <a16:creationId xmlns:a16="http://schemas.microsoft.com/office/drawing/2014/main" id="{9E914C83-E0D8-4953-92D5-169D28CB43A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Isosceles Triangle 19">
            <a:extLst>
              <a:ext uri="{FF2B5EF4-FFF2-40B4-BE49-F238E27FC236}">
                <a16:creationId xmlns:a16="http://schemas.microsoft.com/office/drawing/2014/main" id="{3512E083-F550-46AF-8490-767ECFD00CB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19879799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239</TotalTime>
  <Words>2773</Words>
  <Application>Microsoft Office PowerPoint</Application>
  <PresentationFormat>Широкоэкранный</PresentationFormat>
  <Paragraphs>140</Paragraphs>
  <Slides>15</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15</vt:i4>
      </vt:variant>
    </vt:vector>
  </HeadingPairs>
  <TitlesOfParts>
    <vt:vector size="22" baseType="lpstr">
      <vt:lpstr>Arial</vt:lpstr>
      <vt:lpstr>Calibri</vt:lpstr>
      <vt:lpstr>Calibri Light</vt:lpstr>
      <vt:lpstr>Symbol</vt:lpstr>
      <vt:lpstr>Times New Roman</vt:lpstr>
      <vt:lpstr>Wingdings</vt:lpstr>
      <vt:lpstr>Тема Office</vt:lpstr>
      <vt:lpstr>ТЕМА 5 ВИКОРИСТАННЯ ПРОГРАМНИХ ПРОДУКТІВ ТА ТЕХНІЧНЕ ЗАБЕЗПЕЧЕННЯ ЕЛЕКТРОННОЇ БУХГАЛТЕРІЇ </vt:lpstr>
      <vt:lpstr>5.1. Технічне забезпечення електронної бухгалтерії </vt:lpstr>
      <vt:lpstr>Презентация PowerPoint</vt:lpstr>
      <vt:lpstr>Презентация PowerPoint</vt:lpstr>
      <vt:lpstr> 5.2.  Характеристика програмних продуктів для ведення бухгалтерського обліку </vt:lpstr>
      <vt:lpstr>Презентация PowerPoint</vt:lpstr>
      <vt:lpstr>Презентация PowerPoint</vt:lpstr>
      <vt:lpstr>Презентация PowerPoint</vt:lpstr>
      <vt:lpstr>Презентация PowerPoint</vt:lpstr>
      <vt:lpstr>Презентация PowerPoint</vt:lpstr>
      <vt:lpstr>Функціональні можливості програми «Дебет Плюс» для бюджетних установ </vt:lpstr>
      <vt:lpstr>Спектр можливостей програмного продукту для інших підприємств полягає в наступному: </vt:lpstr>
      <vt:lpstr>Презентация PowerPoint</vt:lpstr>
      <vt:lpstr>Презентация PowerPoint</vt:lpstr>
      <vt:lpstr>Функціональні можливості даної програми полягають у ведення бухгалтерського обліку за наступними напрямами: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5 ВИКОРИСТАННЯ ПРОГРАМНИХ ПРОДУКТІВ ТА ТЕХНІЧНЕ ЗАБЕЗПЕЧЕННЯ ЕЛЕКТРОННОЇ БУХГАЛТЕРІЇ</dc:title>
  <dc:creator>Марина Колотило</dc:creator>
  <cp:lastModifiedBy>RePack by Diakov</cp:lastModifiedBy>
  <cp:revision>13</cp:revision>
  <dcterms:created xsi:type="dcterms:W3CDTF">2022-10-17T15:55:10Z</dcterms:created>
  <dcterms:modified xsi:type="dcterms:W3CDTF">2023-04-04T04:55:25Z</dcterms:modified>
</cp:coreProperties>
</file>