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3" r:id="rId12"/>
    <p:sldId id="264" r:id="rId13"/>
    <p:sldId id="265" r:id="rId14"/>
    <p:sldId id="266" r:id="rId15"/>
    <p:sldId id="277" r:id="rId16"/>
    <p:sldId id="274" r:id="rId17"/>
    <p:sldId id="278" r:id="rId18"/>
    <p:sldId id="279" r:id="rId19"/>
    <p:sldId id="280" r:id="rId20"/>
    <p:sldId id="281" r:id="rId21"/>
    <p:sldId id="275" r:id="rId22"/>
    <p:sldId id="276" r:id="rId23"/>
    <p:sldId id="282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7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CB707-FB61-4182-B9F4-D9AC833A4FA0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99CD3-ED5A-403B-8C36-0AB3B7217E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11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9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65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3646EF-01A0-4F6A-B336-FF3AAFB57DD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4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7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36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1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4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7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65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46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F72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784D5-A8E5-4605-BA3D-6754954228DA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7797-96E2-4681-AE8B-92949180DD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2012" TargetMode="External"/><Relationship Id="rId2" Type="http://schemas.openxmlformats.org/officeDocument/2006/relationships/hyperlink" Target="https://uk.wikipedia.org/wiki/1917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0350"/>
            <a:ext cx="3070225" cy="2062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7" name="Rectangle 9"/>
          <p:cNvSpPr>
            <a:spLocks noGrp="1" noChangeArrowheads="1"/>
          </p:cNvSpPr>
          <p:nvPr>
            <p:ph sz="quarter" idx="2"/>
          </p:nvPr>
        </p:nvSpPr>
        <p:spPr>
          <a:xfrm>
            <a:off x="3362832" y="2060848"/>
            <a:ext cx="5410944" cy="2185988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ru-RU" sz="4000" i="1" dirty="0">
              <a:latin typeface="Times New Roman" pitchFamily="18" charset="0"/>
            </a:endParaRPr>
          </a:p>
          <a:p>
            <a:pPr algn="ctr">
              <a:buFontTx/>
              <a:buNone/>
            </a:pPr>
            <a:r>
              <a:rPr lang="uk-UA" sz="2000" b="1" dirty="0"/>
              <a:t>Лекція 1.       </a:t>
            </a:r>
            <a:r>
              <a:rPr lang="uk-UA" sz="4000" b="1" dirty="0"/>
              <a:t>ВСТУП до ЕКОЛОГІЇ</a:t>
            </a:r>
            <a:br>
              <a:rPr lang="ru-RU" sz="4000" dirty="0"/>
            </a:br>
            <a:endParaRPr lang="ru-RU" sz="4000" i="1" dirty="0">
              <a:latin typeface="Times New Roman" pitchFamily="18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3622675"/>
            <a:ext cx="4105275" cy="2552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316865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05263"/>
            <a:ext cx="30892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57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877272"/>
            <a:ext cx="8064896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Тропічні ліси Панами та </a:t>
            </a:r>
            <a:r>
              <a:rPr lang="ru-RU" i="1" dirty="0" err="1"/>
              <a:t>Psarocolius</a:t>
            </a:r>
            <a:r>
              <a:rPr lang="ru-RU" i="1" dirty="0"/>
              <a:t> </a:t>
            </a:r>
            <a:r>
              <a:rPr lang="ru-RU" i="1" dirty="0" err="1"/>
              <a:t>montezuma</a:t>
            </a:r>
            <a:r>
              <a:rPr lang="ru-RU" i="1" dirty="0"/>
              <a:t> </a:t>
            </a:r>
            <a:r>
              <a:rPr lang="ru-RU" dirty="0"/>
              <a:t>(</a:t>
            </a:r>
            <a:r>
              <a:rPr lang="ru-RU" i="1" dirty="0" err="1"/>
              <a:t>Оропендола</a:t>
            </a:r>
            <a:r>
              <a:rPr lang="ru-RU" dirty="0" err="1"/>
              <a:t>-Монтецума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….</a:t>
            </a:r>
          </a:p>
        </p:txBody>
      </p:sp>
      <p:pic>
        <p:nvPicPr>
          <p:cNvPr id="5" name="Рисунок 4" descr="Результат пошуку зображень за запитом &quot;тропический лес панамы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36388" cy="24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тропический лес панамы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762" y="332656"/>
            <a:ext cx="3627383" cy="2271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оропендола монтецум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3672408" cy="2481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Пов’язане зображення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7064"/>
            <a:ext cx="3603848" cy="226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Пов’язане зображення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438" y="3382428"/>
            <a:ext cx="3224033" cy="2319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967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/>
          </a:bodyPr>
          <a:lstStyle/>
          <a:p>
            <a:r>
              <a:rPr lang="uk-UA" sz="1800" b="1" dirty="0"/>
              <a:t>……  </a:t>
            </a:r>
            <a:r>
              <a:rPr lang="uk-UA" sz="1800" b="1" dirty="0" err="1"/>
              <a:t>волов</a:t>
            </a:r>
            <a:r>
              <a:rPr lang="en-US" sz="1800" b="1" dirty="0"/>
              <a:t>’</a:t>
            </a:r>
            <a:r>
              <a:rPr lang="uk-UA" sz="1800" b="1" dirty="0" err="1"/>
              <a:t>ячий</a:t>
            </a:r>
            <a:r>
              <a:rPr lang="uk-UA" sz="1800" b="1" dirty="0"/>
              <a:t> птах </a:t>
            </a:r>
            <a:r>
              <a:rPr lang="ru-RU" sz="1800" b="1" dirty="0"/>
              <a:t>(</a:t>
            </a:r>
            <a:r>
              <a:rPr lang="ru-RU" sz="1800" b="1" i="1" dirty="0" err="1"/>
              <a:t>Molothrus</a:t>
            </a:r>
            <a:r>
              <a:rPr lang="ru-RU" sz="1800" b="1" i="1" dirty="0"/>
              <a:t> </a:t>
            </a:r>
            <a:r>
              <a:rPr lang="ru-RU" sz="1800" b="1" i="1" dirty="0" err="1"/>
              <a:t>aeneus</a:t>
            </a:r>
            <a:r>
              <a:rPr lang="ru-RU" sz="1800" b="1" dirty="0"/>
              <a:t>), </a:t>
            </a:r>
            <a:r>
              <a:rPr lang="ru-RU" sz="1800" b="1" dirty="0" err="1"/>
              <a:t>гедзі</a:t>
            </a:r>
            <a:r>
              <a:rPr lang="ru-RU" sz="1800" b="1" dirty="0"/>
              <a:t> та оси</a:t>
            </a:r>
          </a:p>
        </p:txBody>
      </p:sp>
      <p:pic>
        <p:nvPicPr>
          <p:cNvPr id="11266" name="Picture 2" descr="Результат пошуку зображень за запитом &quot;тропічні оводи личинк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71739"/>
            <a:ext cx="323874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езультат пошуку зображень за запитом &quot;тропічні ос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56992"/>
            <a:ext cx="3246131" cy="210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езультат пошуку зображень за запитом &quot;воловья птица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7" y="260648"/>
            <a:ext cx="4263335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0" name="Picture 6" descr="http://www.zooplandia.ru/upload/17939958/file/-/image0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325" y="115017"/>
            <a:ext cx="3048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4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9058" y="764704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6. </a:t>
            </a:r>
            <a:r>
              <a:rPr lang="uk-UA" sz="2800" b="1" dirty="0" err="1"/>
              <a:t>Біосферологія</a:t>
            </a:r>
            <a:r>
              <a:rPr lang="uk-UA" sz="2800" b="1" dirty="0"/>
              <a:t> –  глобальна екологія</a:t>
            </a:r>
            <a:endParaRPr lang="ru-RU" sz="2800" dirty="0"/>
          </a:p>
        </p:txBody>
      </p:sp>
      <p:pic>
        <p:nvPicPr>
          <p:cNvPr id="6" name="Рисунок 5" descr="Результат пошуку зображень за запитом &quot;биосфер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3" y="3789040"/>
            <a:ext cx="4248240" cy="2773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биосфера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0" y="1404610"/>
            <a:ext cx="4369668" cy="2271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527" y="2132856"/>
            <a:ext cx="424815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288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gigabaza.ru/images/83/164303/f7abde5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568863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4077072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Кожному рівню властиві  свої особливі структурні і функціональні характеристики  форми, функцій, розвитку, регуляції, адаптації, що дозволяє вивчати як єдині у своєму роді поєднання явищ, які спостерігаються на кожному рівні, так і виявляти закономірності і концепції, які, очевидно управляються  основним набором законів природи і проявляються на всіх рівнях.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Пошук цих законів і складає предмет вивчення  загальної екології.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535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188640"/>
            <a:ext cx="8229600" cy="490066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Така ієрархія біологічних систем має наслідки: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Поява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емерджентних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властивостей, що не зводяться до суми властивостей окремих компонентів.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Наприклад,  фантастична продуктивність і різноманітність коралових рифів.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Результат пошуку зображень за запитом &quot;кораловий риф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80367"/>
            <a:ext cx="2918079" cy="21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зультат пошуку зображень за запитом &quot;кораловий риф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38" y="1814112"/>
            <a:ext cx="5837823" cy="218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470283"/>
            <a:ext cx="4953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2. Посилення гомеостазу на кожному рівні.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Наприклад, інтенсивність фотосинтезу лісового угруповання менш мінлива, ніж інтенсивність фотосинтезу  окремого дерева.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2" name="Picture 6" descr="Результат пошуку зображень за запитом &quot;ліс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76" y="4221088"/>
            <a:ext cx="3659113" cy="243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90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Очевидно, що людину, подібно до інших живих істот, не можна розглядати окремо від середовища, в якому він мешкає і з яким йому слід рахуватися, якщо він хоче вижити.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84385" y="1340768"/>
            <a:ext cx="73803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u="sng" dirty="0"/>
              <a:t>Якщо ми хочемо досягти якоїсь згоди з природою, то нам, в більшості випадків, доведеться…</a:t>
            </a:r>
          </a:p>
          <a:p>
            <a:pPr algn="ctr"/>
            <a:r>
              <a:rPr lang="uk-UA" sz="2400" u="sng" dirty="0"/>
              <a:t> </a:t>
            </a:r>
            <a:r>
              <a:rPr lang="uk-UA" sz="3200" u="sng" dirty="0"/>
              <a:t>приймати її умови. </a:t>
            </a:r>
          </a:p>
          <a:p>
            <a:pPr algn="just"/>
            <a:endParaRPr lang="uk-UA" sz="2400" u="sng" dirty="0"/>
          </a:p>
          <a:p>
            <a:pPr algn="just"/>
            <a:r>
              <a:rPr lang="uk-UA" sz="2400" dirty="0"/>
              <a:t>Ці умови відображають основні закони існування всього живого у взаємодії, що і є </a:t>
            </a:r>
            <a:r>
              <a:rPr lang="uk-UA" sz="2400" u="sng" dirty="0"/>
              <a:t>предметом вивчення екології.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1740" y="4332847"/>
            <a:ext cx="79928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Екологія</a:t>
            </a:r>
            <a:r>
              <a:rPr lang="ru-RU" dirty="0"/>
              <a:t> 21 </a:t>
            </a:r>
            <a:r>
              <a:rPr lang="ru-RU" dirty="0" err="1"/>
              <a:t>століття</a:t>
            </a:r>
            <a:r>
              <a:rPr lang="ru-RU" dirty="0"/>
              <a:t> – комплексна, </a:t>
            </a:r>
            <a:r>
              <a:rPr lang="ru-RU" dirty="0" err="1"/>
              <a:t>інтегрована</a:t>
            </a:r>
            <a:r>
              <a:rPr lang="ru-RU" dirty="0"/>
              <a:t> наука про </a:t>
            </a:r>
            <a:r>
              <a:rPr lang="ru-RU" dirty="0" err="1"/>
              <a:t>будову</a:t>
            </a:r>
            <a:r>
              <a:rPr lang="ru-RU" dirty="0"/>
              <a:t>, </a:t>
            </a:r>
            <a:r>
              <a:rPr lang="ru-RU" dirty="0" err="1"/>
              <a:t>функціонування</a:t>
            </a:r>
            <a:r>
              <a:rPr lang="ru-RU" dirty="0"/>
              <a:t>, </a:t>
            </a:r>
            <a:r>
              <a:rPr lang="ru-RU" dirty="0" err="1"/>
              <a:t>взаємозв'язок</a:t>
            </a:r>
            <a:r>
              <a:rPr lang="ru-RU" dirty="0"/>
              <a:t> </a:t>
            </a:r>
            <a:r>
              <a:rPr lang="ru-RU" dirty="0" err="1"/>
              <a:t>багатокомпонентних</a:t>
            </a:r>
            <a:r>
              <a:rPr lang="ru-RU" dirty="0"/>
              <a:t> і </a:t>
            </a:r>
            <a:r>
              <a:rPr lang="ru-RU" dirty="0" err="1"/>
              <a:t>багаторівневих</a:t>
            </a:r>
            <a:r>
              <a:rPr lang="ru-RU" dirty="0"/>
              <a:t> систем в </a:t>
            </a:r>
            <a:r>
              <a:rPr lang="ru-RU" dirty="0" err="1"/>
              <a:t>Природі</a:t>
            </a:r>
            <a:r>
              <a:rPr lang="ru-RU" dirty="0"/>
              <a:t> і </a:t>
            </a:r>
            <a:r>
              <a:rPr lang="ru-RU" dirty="0" err="1"/>
              <a:t>Суспільстві</a:t>
            </a:r>
            <a:r>
              <a:rPr lang="ru-RU" dirty="0"/>
              <a:t> і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кореляції</a:t>
            </a:r>
            <a:r>
              <a:rPr lang="ru-RU" dirty="0"/>
              <a:t> </a:t>
            </a:r>
            <a:r>
              <a:rPr lang="ru-RU" dirty="0" err="1"/>
              <a:t>взаємовпливу</a:t>
            </a:r>
            <a:r>
              <a:rPr lang="ru-RU" dirty="0"/>
              <a:t> </a:t>
            </a:r>
            <a:r>
              <a:rPr lang="ru-RU" dirty="0" err="1"/>
              <a:t>техносфери</a:t>
            </a:r>
            <a:r>
              <a:rPr lang="ru-RU" dirty="0"/>
              <a:t> і </a:t>
            </a:r>
            <a:r>
              <a:rPr lang="ru-RU" dirty="0" err="1"/>
              <a:t>біосфери</a:t>
            </a:r>
            <a:r>
              <a:rPr lang="ru-RU" dirty="0"/>
              <a:t> з метою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і </a:t>
            </a:r>
            <a:r>
              <a:rPr lang="ru-RU" dirty="0" err="1"/>
              <a:t>біосфери</a:t>
            </a:r>
            <a:r>
              <a:rPr lang="ru-RU" dirty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Структура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90 </a:t>
            </a:r>
            <a:r>
              <a:rPr lang="ru-RU" dirty="0" err="1"/>
              <a:t>напрямків</a:t>
            </a:r>
            <a:r>
              <a:rPr lang="ru-RU" dirty="0"/>
              <a:t> і </a:t>
            </a:r>
            <a:r>
              <a:rPr lang="ru-RU" dirty="0" err="1"/>
              <a:t>піднапрямів</a:t>
            </a:r>
            <a:r>
              <a:rPr lang="ru-RU" dirty="0"/>
              <a:t>,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об'єднаних</a:t>
            </a:r>
            <a:r>
              <a:rPr lang="ru-RU" dirty="0"/>
              <a:t> в 4 блоки (</a:t>
            </a:r>
            <a:r>
              <a:rPr lang="ru-RU" dirty="0" err="1"/>
              <a:t>біоекология</a:t>
            </a:r>
            <a:r>
              <a:rPr lang="ru-RU" dirty="0"/>
              <a:t>, </a:t>
            </a:r>
            <a:r>
              <a:rPr lang="ru-RU" dirty="0" err="1"/>
              <a:t>геоекологія</a:t>
            </a:r>
            <a:r>
              <a:rPr lang="ru-RU" dirty="0"/>
              <a:t>, </a:t>
            </a:r>
            <a:r>
              <a:rPr lang="ru-RU" dirty="0" err="1"/>
              <a:t>техноекологія</a:t>
            </a:r>
            <a:r>
              <a:rPr lang="ru-RU" dirty="0"/>
              <a:t> і </a:t>
            </a:r>
            <a:r>
              <a:rPr lang="ru-RU" dirty="0" err="1"/>
              <a:t>соціоекологія</a:t>
            </a:r>
            <a:r>
              <a:rPr lang="ru-RU" dirty="0"/>
              <a:t>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9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subject.com.ua/textbook/ecology/10klas/10klas.files/image0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5"/>
            <a:ext cx="8928992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3296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b="1"/>
              <a:t>Біоекологія</a:t>
            </a:r>
            <a:endParaRPr lang="ru-RU" b="1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цих</a:t>
            </a:r>
            <a:r>
              <a:rPr lang="ru-RU" sz="2800" dirty="0"/>
              <a:t> </a:t>
            </a:r>
            <a:r>
              <a:rPr lang="ru-RU" sz="2800" dirty="0" err="1"/>
              <a:t>блоків</a:t>
            </a:r>
            <a:r>
              <a:rPr lang="ru-RU" sz="2800" dirty="0"/>
              <a:t> </a:t>
            </a:r>
            <a:r>
              <a:rPr lang="ru-RU" sz="2800" dirty="0" err="1"/>
              <a:t>займає</a:t>
            </a:r>
            <a:r>
              <a:rPr lang="ru-RU" sz="2800" dirty="0"/>
              <a:t> </a:t>
            </a:r>
            <a:r>
              <a:rPr lang="ru-RU" sz="2800" dirty="0" err="1"/>
              <a:t>центральне</a:t>
            </a:r>
            <a:r>
              <a:rPr lang="ru-RU" sz="2800" dirty="0"/>
              <a:t> </a:t>
            </a:r>
            <a:r>
              <a:rPr lang="ru-RU" sz="2800" dirty="0" err="1"/>
              <a:t>місце</a:t>
            </a:r>
            <a:r>
              <a:rPr lang="ru-RU" sz="2800" dirty="0"/>
              <a:t>, так як </a:t>
            </a:r>
            <a:r>
              <a:rPr lang="ru-RU" sz="2800" dirty="0" err="1"/>
              <a:t>досліджувані</a:t>
            </a:r>
            <a:r>
              <a:rPr lang="ru-RU" sz="2800" dirty="0"/>
              <a:t> нею </a:t>
            </a:r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/>
              <a:t>закономірності</a:t>
            </a:r>
            <a:r>
              <a:rPr lang="ru-RU" sz="2800" dirty="0"/>
              <a:t> </a:t>
            </a:r>
            <a:r>
              <a:rPr lang="ru-RU" sz="2800" dirty="0" err="1"/>
              <a:t>взаємин</a:t>
            </a:r>
            <a:r>
              <a:rPr lang="ru-RU" sz="2800" dirty="0"/>
              <a:t> </a:t>
            </a:r>
            <a:r>
              <a:rPr lang="ru-RU" sz="2800" dirty="0" err="1"/>
              <a:t>організмів</a:t>
            </a:r>
            <a:r>
              <a:rPr lang="ru-RU" sz="2800" dirty="0"/>
              <a:t> і </a:t>
            </a:r>
            <a:r>
              <a:rPr lang="ru-RU" sz="2800" dirty="0" err="1"/>
              <a:t>співтовариств</a:t>
            </a:r>
            <a:r>
              <a:rPr lang="ru-RU" sz="2800" dirty="0"/>
              <a:t>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середовищем</a:t>
            </a:r>
            <a:r>
              <a:rPr lang="ru-RU" sz="2800" dirty="0"/>
              <a:t> в </a:t>
            </a:r>
            <a:r>
              <a:rPr lang="ru-RU" sz="2800" dirty="0" err="1"/>
              <a:t>природних</a:t>
            </a:r>
            <a:r>
              <a:rPr lang="ru-RU" sz="2800" dirty="0"/>
              <a:t> </a:t>
            </a:r>
            <a:r>
              <a:rPr lang="ru-RU" sz="2800" dirty="0" err="1"/>
              <a:t>умовах</a:t>
            </a:r>
            <a:r>
              <a:rPr lang="ru-RU" sz="2800" dirty="0"/>
              <a:t> лежать в </a:t>
            </a:r>
            <a:r>
              <a:rPr lang="ru-RU" sz="2800" dirty="0" err="1"/>
              <a:t>основі</a:t>
            </a:r>
            <a:r>
              <a:rPr lang="ru-RU" sz="2800" dirty="0"/>
              <a:t> </a:t>
            </a:r>
            <a:r>
              <a:rPr lang="ru-RU" sz="2800" dirty="0" err="1"/>
              <a:t>еволюційно</a:t>
            </a:r>
            <a:r>
              <a:rPr lang="ru-RU" sz="2800" dirty="0"/>
              <a:t> </a:t>
            </a:r>
            <a:r>
              <a:rPr lang="ru-RU" sz="2800" dirty="0" err="1"/>
              <a:t>перевірених</a:t>
            </a:r>
            <a:r>
              <a:rPr lang="ru-RU" sz="2800" dirty="0"/>
              <a:t> </a:t>
            </a:r>
            <a:r>
              <a:rPr lang="ru-RU" sz="2800" u="sng" dirty="0" err="1"/>
              <a:t>оптимальних</a:t>
            </a:r>
            <a:r>
              <a:rPr lang="ru-RU" sz="2800" dirty="0"/>
              <a:t> </a:t>
            </a:r>
            <a:r>
              <a:rPr lang="ru-RU" sz="2800" dirty="0" err="1"/>
              <a:t>відносин</a:t>
            </a:r>
            <a:r>
              <a:rPr lang="ru-RU" sz="2800" dirty="0"/>
              <a:t> </a:t>
            </a:r>
            <a:r>
              <a:rPr lang="ru-RU" sz="2800" dirty="0" err="1"/>
              <a:t>існування</a:t>
            </a:r>
            <a:r>
              <a:rPr lang="ru-RU" sz="2800" dirty="0"/>
              <a:t>.</a:t>
            </a: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38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/>
              <a:t>Геоекологія</a:t>
            </a:r>
            <a:endParaRPr lang="ru-RU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/>
              <a:t>Вивчає специфіку взаємовідносин організмів і середовища їх існування в різних географічних зонах; дає екологічну характеристику різних областей, районів, ландшафтів; розглядає екологічні наслідки ендо- і екзогенних геологічних процесів, видобутку корисних копалин; займається екологічним картографуванням.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09465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/>
              <a:t>Техноекологія</a:t>
            </a:r>
            <a:endParaRPr lang="ru-RU"/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uk-UA" sz="2400"/>
              <a:t>Найбільший за обсягом блок прикладних екологічних напрямків, пов'язаних з різними об'єктами людської діяльності.</a:t>
            </a:r>
          </a:p>
          <a:p>
            <a:pPr algn="just" eaLnBrk="1" hangingPunct="1"/>
            <a:r>
              <a:rPr lang="uk-UA" sz="2400"/>
              <a:t> Займається вивченням обсягів, механізмів і наслідків впливу на довкілля та здоров'я людини різних галузей и об'єктів діяльності, особливості використання ними природних ресурсів, розробкою регламентації природокористування і технічних засобів охорони природи; проблемами утилізації відходів виробництва та відтворення зруйнованих екосистем.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575343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936104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632848" cy="3816424"/>
          </a:xfrm>
        </p:spPr>
        <p:txBody>
          <a:bodyPr>
            <a:normAutofit fontScale="70000" lnSpcReduction="20000"/>
          </a:bodyPr>
          <a:lstStyle/>
          <a:p>
            <a:r>
              <a:rPr lang="uk-UA" sz="5800" b="1" i="1" dirty="0">
                <a:solidFill>
                  <a:schemeClr val="tx1"/>
                </a:solidFill>
              </a:rPr>
              <a:t>План</a:t>
            </a:r>
            <a:r>
              <a:rPr lang="uk-UA" sz="5800" i="1" dirty="0">
                <a:solidFill>
                  <a:schemeClr val="tx1"/>
                </a:solidFill>
              </a:rPr>
              <a:t>: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Предмет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Історія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Структура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Про методи екології.</a:t>
            </a:r>
            <a:endParaRPr lang="ru-RU" sz="5800" dirty="0">
              <a:solidFill>
                <a:schemeClr val="tx1"/>
              </a:solidFill>
            </a:endParaRPr>
          </a:p>
          <a:p>
            <a:pPr marL="1143000" lvl="0" indent="-1143000" algn="l">
              <a:buFont typeface="+mj-lt"/>
              <a:buAutoNum type="arabicPeriod"/>
            </a:pPr>
            <a:r>
              <a:rPr lang="uk-UA" sz="5800" dirty="0">
                <a:solidFill>
                  <a:schemeClr val="tx1"/>
                </a:solidFill>
              </a:rPr>
              <a:t>Значення екології.</a:t>
            </a:r>
            <a:endParaRPr lang="ru-RU" sz="5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021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/>
              <a:t>Соціальна екологія</a:t>
            </a:r>
            <a:endParaRPr lang="ru-RU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sz="2000" dirty="0" err="1"/>
              <a:t>Соціальна</a:t>
            </a:r>
            <a:r>
              <a:rPr lang="ru-RU" sz="2000" dirty="0"/>
              <a:t> </a:t>
            </a:r>
            <a:r>
              <a:rPr lang="ru-RU" sz="2000" dirty="0" err="1"/>
              <a:t>екологія</a:t>
            </a:r>
            <a:r>
              <a:rPr lang="ru-RU" sz="2000" dirty="0"/>
              <a:t> - </a:t>
            </a:r>
            <a:r>
              <a:rPr lang="ru-RU" sz="2000" dirty="0" err="1"/>
              <a:t>розділ</a:t>
            </a:r>
            <a:r>
              <a:rPr lang="ru-RU" sz="2000" dirty="0"/>
              <a:t> </a:t>
            </a:r>
            <a:r>
              <a:rPr lang="ru-RU" sz="2000" dirty="0" err="1"/>
              <a:t>сучасної</a:t>
            </a:r>
            <a:r>
              <a:rPr lang="ru-RU" sz="2000" dirty="0"/>
              <a:t> </a:t>
            </a:r>
            <a:r>
              <a:rPr lang="ru-RU" sz="2000" dirty="0" err="1"/>
              <a:t>екології</a:t>
            </a:r>
            <a:r>
              <a:rPr lang="ru-RU" sz="2000" dirty="0"/>
              <a:t>, де </a:t>
            </a:r>
            <a:r>
              <a:rPr lang="ru-RU" sz="2000" dirty="0" err="1"/>
              <a:t>вивчається</a:t>
            </a:r>
            <a:r>
              <a:rPr lang="ru-RU" sz="2000" dirty="0"/>
              <a:t> </a:t>
            </a:r>
            <a:r>
              <a:rPr lang="ru-RU" sz="2000" dirty="0" err="1"/>
              <a:t>специфічна</a:t>
            </a:r>
            <a:r>
              <a:rPr lang="ru-RU" sz="2000" dirty="0"/>
              <a:t> роль </a:t>
            </a:r>
            <a:r>
              <a:rPr lang="ru-RU" sz="2000" dirty="0" err="1"/>
              <a:t>людини</a:t>
            </a:r>
            <a:r>
              <a:rPr lang="ru-RU" sz="2000" dirty="0"/>
              <a:t> в </a:t>
            </a:r>
            <a:r>
              <a:rPr lang="ru-RU" sz="2000" dirty="0" err="1"/>
              <a:t>довкіллі</a:t>
            </a:r>
            <a:r>
              <a:rPr lang="ru-RU" sz="2000" dirty="0"/>
              <a:t> не як </a:t>
            </a:r>
            <a:r>
              <a:rPr lang="ru-RU" sz="2000" dirty="0" err="1"/>
              <a:t>біологічного</a:t>
            </a:r>
            <a:r>
              <a:rPr lang="ru-RU" sz="2000" dirty="0"/>
              <a:t> виду, а як </a:t>
            </a:r>
            <a:r>
              <a:rPr lang="ru-RU" sz="2000" dirty="0" err="1"/>
              <a:t>соціальної</a:t>
            </a:r>
            <a:r>
              <a:rPr lang="ru-RU" sz="2000" dirty="0"/>
              <a:t> </a:t>
            </a:r>
            <a:r>
              <a:rPr lang="ru-RU" sz="2000" dirty="0" err="1"/>
              <a:t>істоти</a:t>
            </a:r>
            <a:r>
              <a:rPr lang="ru-RU" sz="2000" dirty="0"/>
              <a:t>.</a:t>
            </a:r>
          </a:p>
          <a:p>
            <a:pPr algn="just" eaLnBrk="1" hangingPunct="1"/>
            <a:r>
              <a:rPr lang="ru-RU" sz="2000" dirty="0" err="1"/>
              <a:t>Притаманні</a:t>
            </a:r>
            <a:r>
              <a:rPr lang="ru-RU" sz="2000" dirty="0"/>
              <a:t> </a:t>
            </a:r>
            <a:r>
              <a:rPr lang="ru-RU" sz="2000" dirty="0" err="1"/>
              <a:t>людині</a:t>
            </a:r>
            <a:r>
              <a:rPr lang="ru-RU" sz="2000" dirty="0"/>
              <a:t> два роду потреб-</a:t>
            </a:r>
            <a:r>
              <a:rPr lang="ru-RU" sz="2000" dirty="0" err="1"/>
              <a:t>біологічні</a:t>
            </a:r>
            <a:r>
              <a:rPr lang="ru-RU" sz="2000" dirty="0"/>
              <a:t> (</a:t>
            </a:r>
            <a:r>
              <a:rPr lang="ru-RU" sz="2000" dirty="0" err="1"/>
              <a:t>фізіологічні</a:t>
            </a:r>
            <a:r>
              <a:rPr lang="ru-RU" sz="2000" dirty="0"/>
              <a:t>) і </a:t>
            </a:r>
            <a:r>
              <a:rPr lang="ru-RU" sz="2000" dirty="0" err="1"/>
              <a:t>соціально-економічні</a:t>
            </a:r>
            <a:r>
              <a:rPr lang="ru-RU" sz="2000" dirty="0"/>
              <a:t> (</a:t>
            </a:r>
            <a:r>
              <a:rPr lang="ru-RU" sz="2000" dirty="0" err="1"/>
              <a:t>матеріальні</a:t>
            </a:r>
            <a:r>
              <a:rPr lang="ru-RU" sz="2000" dirty="0"/>
              <a:t> і </a:t>
            </a:r>
            <a:r>
              <a:rPr lang="ru-RU" sz="2000" dirty="0" err="1"/>
              <a:t>духовні</a:t>
            </a:r>
            <a:r>
              <a:rPr lang="ru-RU" sz="2000" dirty="0"/>
              <a:t>) часто </a:t>
            </a:r>
            <a:r>
              <a:rPr lang="ru-RU" sz="2000" dirty="0" err="1"/>
              <a:t>призводять</a:t>
            </a:r>
            <a:r>
              <a:rPr lang="ru-RU" sz="2000" dirty="0"/>
              <a:t> до </a:t>
            </a:r>
            <a:r>
              <a:rPr lang="ru-RU" sz="2000" dirty="0" err="1"/>
              <a:t>зіставлення</a:t>
            </a:r>
            <a:r>
              <a:rPr lang="ru-RU" sz="2000" dirty="0"/>
              <a:t> </a:t>
            </a:r>
            <a:r>
              <a:rPr lang="ru-RU" sz="2000" dirty="0" err="1"/>
              <a:t>пріоритетів</a:t>
            </a:r>
            <a:r>
              <a:rPr lang="ru-RU" sz="2000" dirty="0"/>
              <a:t> і </a:t>
            </a:r>
            <a:r>
              <a:rPr lang="ru-RU" sz="2000" dirty="0" err="1"/>
              <a:t>розробці</a:t>
            </a:r>
            <a:r>
              <a:rPr lang="ru-RU" sz="2000" dirty="0"/>
              <a:t> </a:t>
            </a:r>
            <a:r>
              <a:rPr lang="ru-RU" sz="2000" dirty="0" err="1"/>
              <a:t>своєрідною</a:t>
            </a:r>
            <a:r>
              <a:rPr lang="ru-RU" sz="2000" dirty="0"/>
              <a:t> </a:t>
            </a:r>
            <a:r>
              <a:rPr lang="ru-RU" sz="2000" dirty="0" err="1"/>
              <a:t>шкали</a:t>
            </a:r>
            <a:r>
              <a:rPr lang="ru-RU" sz="2000" dirty="0"/>
              <a:t> </a:t>
            </a:r>
            <a:r>
              <a:rPr lang="ru-RU" sz="2000" dirty="0" err="1"/>
              <a:t>переваг</a:t>
            </a:r>
            <a:r>
              <a:rPr lang="ru-RU" sz="2000" dirty="0"/>
              <a:t>, далеко не </a:t>
            </a:r>
            <a:r>
              <a:rPr lang="ru-RU" sz="2000" dirty="0" err="1"/>
              <a:t>завжди</a:t>
            </a:r>
            <a:r>
              <a:rPr lang="ru-RU" sz="2000" dirty="0"/>
              <a:t> </a:t>
            </a:r>
            <a:r>
              <a:rPr lang="ru-RU" sz="2000" dirty="0" err="1"/>
              <a:t>сприяє</a:t>
            </a:r>
            <a:r>
              <a:rPr lang="ru-RU" sz="2000" dirty="0"/>
              <a:t> </a:t>
            </a:r>
            <a:r>
              <a:rPr lang="ru-RU" sz="2000" dirty="0" err="1"/>
              <a:t>оптимальної</a:t>
            </a:r>
            <a:r>
              <a:rPr lang="ru-RU" sz="2000" dirty="0"/>
              <a:t> </a:t>
            </a:r>
            <a:r>
              <a:rPr lang="ru-RU" sz="2000" dirty="0" err="1"/>
              <a:t>стратегії</a:t>
            </a:r>
            <a:r>
              <a:rPr lang="ru-RU" sz="2000" dirty="0"/>
              <a:t> </a:t>
            </a:r>
            <a:r>
              <a:rPr lang="ru-RU" sz="2000" dirty="0" err="1"/>
              <a:t>еколого-безпечного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, </a:t>
            </a:r>
            <a:r>
              <a:rPr lang="ru-RU" sz="2000" dirty="0" err="1"/>
              <a:t>збереження</a:t>
            </a:r>
            <a:r>
              <a:rPr lang="ru-RU" sz="2000" dirty="0"/>
              <a:t> </a:t>
            </a:r>
            <a:r>
              <a:rPr lang="ru-RU" sz="2000" dirty="0" err="1"/>
              <a:t>біосфери</a:t>
            </a:r>
            <a:r>
              <a:rPr lang="ru-RU" sz="2000" dirty="0"/>
              <a:t> і </a:t>
            </a:r>
            <a:r>
              <a:rPr lang="ru-RU" sz="2000" dirty="0" err="1"/>
              <a:t>життя</a:t>
            </a:r>
            <a:r>
              <a:rPr lang="ru-RU" sz="2000" dirty="0"/>
              <a:t> на </a:t>
            </a:r>
            <a:r>
              <a:rPr lang="ru-RU" sz="2000" dirty="0" err="1"/>
              <a:t>Землі</a:t>
            </a:r>
            <a:r>
              <a:rPr lang="ru-RU" sz="2000" dirty="0"/>
              <a:t>.</a:t>
            </a:r>
          </a:p>
          <a:p>
            <a:pPr algn="just" eaLnBrk="1" hangingPunct="1"/>
            <a:r>
              <a:rPr lang="ru-RU" sz="2000" dirty="0" err="1"/>
              <a:t>Соцекологія</a:t>
            </a:r>
            <a:r>
              <a:rPr lang="ru-RU" sz="2000" dirty="0"/>
              <a:t> </a:t>
            </a:r>
            <a:r>
              <a:rPr lang="ru-RU" sz="2000" dirty="0" err="1"/>
              <a:t>займається</a:t>
            </a:r>
            <a:r>
              <a:rPr lang="ru-RU" sz="2000" dirty="0"/>
              <a:t> </a:t>
            </a:r>
            <a:r>
              <a:rPr lang="ru-RU" sz="2000" dirty="0" err="1"/>
              <a:t>формуванням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свідомості</a:t>
            </a:r>
            <a:r>
              <a:rPr lang="ru-RU" sz="2000" dirty="0"/>
              <a:t>,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за </a:t>
            </a:r>
            <a:r>
              <a:rPr lang="ru-RU" sz="2000" dirty="0" err="1"/>
              <a:t>допомогою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та </a:t>
            </a:r>
            <a:r>
              <a:rPr lang="ru-RU" sz="2000" dirty="0" err="1"/>
              <a:t>підходів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і </a:t>
            </a:r>
            <a:r>
              <a:rPr lang="ru-RU" sz="2000" dirty="0" err="1"/>
              <a:t>виховання</a:t>
            </a:r>
            <a:r>
              <a:rPr lang="ru-RU" sz="2000" dirty="0"/>
              <a:t>, </a:t>
            </a:r>
            <a:r>
              <a:rPr lang="ru-RU" sz="2000" dirty="0" err="1"/>
              <a:t>визначенням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і </a:t>
            </a:r>
            <a:r>
              <a:rPr lang="ru-RU" sz="2000" dirty="0" err="1"/>
              <a:t>критеріїв</a:t>
            </a:r>
            <a:r>
              <a:rPr lang="ru-RU" sz="2000" dirty="0"/>
              <a:t> </a:t>
            </a:r>
            <a:r>
              <a:rPr lang="ru-RU" sz="2000" dirty="0" err="1"/>
              <a:t>екологічного</a:t>
            </a:r>
            <a:r>
              <a:rPr lang="ru-RU" sz="2000" dirty="0"/>
              <a:t> менеджменту, контролю, </a:t>
            </a:r>
            <a:r>
              <a:rPr lang="ru-RU" sz="2000" dirty="0" err="1"/>
              <a:t>соціально-екологічним</a:t>
            </a:r>
            <a:r>
              <a:rPr lang="ru-RU" sz="2000" dirty="0"/>
              <a:t> </a:t>
            </a:r>
            <a:r>
              <a:rPr lang="ru-RU" sz="2000" dirty="0" err="1"/>
              <a:t>моніторингом</a:t>
            </a:r>
            <a:r>
              <a:rPr lang="ru-RU" sz="2000" dirty="0"/>
              <a:t>, </a:t>
            </a:r>
            <a:r>
              <a:rPr lang="ru-RU" sz="2000" dirty="0" err="1"/>
              <a:t>формуванням</a:t>
            </a:r>
            <a:r>
              <a:rPr lang="ru-RU" sz="2000" dirty="0"/>
              <a:t> основ </a:t>
            </a:r>
            <a:r>
              <a:rPr lang="ru-RU" sz="2000" dirty="0" err="1"/>
              <a:t>локальної</a:t>
            </a:r>
            <a:r>
              <a:rPr lang="ru-RU" sz="2000" dirty="0"/>
              <a:t>, </a:t>
            </a:r>
            <a:r>
              <a:rPr lang="ru-RU" sz="2000" dirty="0" err="1"/>
              <a:t>регіональної</a:t>
            </a:r>
            <a:r>
              <a:rPr lang="ru-RU" sz="2000" dirty="0"/>
              <a:t> та </a:t>
            </a:r>
            <a:r>
              <a:rPr lang="ru-RU" sz="2000" dirty="0" err="1"/>
              <a:t>глобальної</a:t>
            </a:r>
            <a:r>
              <a:rPr lang="ru-RU" sz="2000" dirty="0"/>
              <a:t> </a:t>
            </a:r>
            <a:r>
              <a:rPr lang="ru-RU" sz="2000" dirty="0" err="1"/>
              <a:t>екологічної</a:t>
            </a:r>
            <a:r>
              <a:rPr lang="ru-RU" sz="2000" dirty="0"/>
              <a:t> </a:t>
            </a:r>
            <a:r>
              <a:rPr lang="ru-RU" sz="2000" dirty="0" err="1"/>
              <a:t>політики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9837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Результат пошуку зображень за запитом &quot;моделювання в екології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768752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3351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езультат пошуку зображень за запитом &quot;моделювання як метод екології блок схема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35849"/>
            <a:ext cx="5776015" cy="28921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4157841"/>
            <a:ext cx="33142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Загальна схема моделі в  екології (за  Ю.</a:t>
            </a:r>
            <a:r>
              <a:rPr lang="uk-UA" b="1" dirty="0" err="1"/>
              <a:t>Одумом</a:t>
            </a:r>
            <a:r>
              <a:rPr lang="uk-UA" b="1" dirty="0"/>
              <a:t> ).</a:t>
            </a:r>
          </a:p>
          <a:p>
            <a:r>
              <a:rPr lang="uk-UA" dirty="0"/>
              <a:t>Е - джерело енергії;</a:t>
            </a:r>
            <a:endParaRPr lang="ru-RU" dirty="0"/>
          </a:p>
          <a:p>
            <a:r>
              <a:rPr lang="uk-UA" dirty="0"/>
              <a:t>Р – властивості;</a:t>
            </a:r>
            <a:endParaRPr lang="ru-RU" dirty="0"/>
          </a:p>
          <a:p>
            <a:r>
              <a:rPr lang="uk-UA" dirty="0"/>
              <a:t>F - потоки, що зв'язують властивості між собою; </a:t>
            </a:r>
            <a:endParaRPr lang="ru-RU" dirty="0"/>
          </a:p>
          <a:p>
            <a:r>
              <a:rPr lang="uk-UA" dirty="0"/>
              <a:t>J -  взаємодія.</a:t>
            </a:r>
            <a:endParaRPr lang="ru-RU" dirty="0"/>
          </a:p>
          <a:p>
            <a:endParaRPr lang="ru-RU" b="1" dirty="0"/>
          </a:p>
        </p:txBody>
      </p:sp>
      <p:pic>
        <p:nvPicPr>
          <p:cNvPr id="5" name="Рисунок 4" descr="Результат пошуку зображень за запитом &quot;моделювання в екології&quot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3" y="116632"/>
            <a:ext cx="4950912" cy="3658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984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Значення науки Екологія:</a:t>
            </a:r>
            <a:br>
              <a:rPr lang="uk-UA" dirty="0"/>
            </a:br>
            <a:r>
              <a:rPr lang="uk-UA" dirty="0"/>
              <a:t>?</a:t>
            </a:r>
            <a:br>
              <a:rPr lang="uk-UA" dirty="0"/>
            </a:br>
            <a:r>
              <a:rPr lang="uk-UA" dirty="0"/>
              <a:t>?</a:t>
            </a:r>
            <a:br>
              <a:rPr lang="uk-UA" dirty="0"/>
            </a:br>
            <a:r>
              <a:rPr lang="uk-UA" dirty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175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На завершення і для роздумів наступне:</a:t>
            </a:r>
            <a:br>
              <a:rPr lang="uk-UA" sz="2200" dirty="0">
                <a:latin typeface="Times New Roman" pitchFamily="18" charset="0"/>
                <a:cs typeface="Times New Roman" pitchFamily="18" charset="0"/>
              </a:rPr>
            </a:b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Ще у 1971 році американський біолог та еколог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Баррі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2200" dirty="0" err="1">
                <a:latin typeface="Times New Roman" pitchFamily="18" charset="0"/>
                <a:cs typeface="Times New Roman" pitchFamily="18" charset="0"/>
              </a:rPr>
              <a:t>Коммонер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2" tooltip="1917"/>
              </a:rPr>
              <a:t>1917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  <a:hlinkClick r:id="rId3" tooltip="2012"/>
              </a:rPr>
              <a:t>2012</a:t>
            </a:r>
            <a:r>
              <a:rPr lang="uk-UA" sz="2200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сформулював основні екологічні закони,  розуміння яких  з часом лише набуває актуальності: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424936" cy="4525963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connected</a:t>
            </a:r>
            <a:r>
              <a:rPr lang="uk-UA" i="1" dirty="0"/>
              <a:t> </a:t>
            </a:r>
            <a:r>
              <a:rPr lang="uk-UA" i="1" dirty="0" err="1"/>
              <a:t>to</a:t>
            </a:r>
            <a:r>
              <a:rPr lang="uk-UA" i="1" dirty="0"/>
              <a:t> </a:t>
            </a: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else</a:t>
            </a:r>
            <a:r>
              <a:rPr lang="uk-UA" dirty="0"/>
              <a:t>. </a:t>
            </a:r>
          </a:p>
          <a:p>
            <a:pPr marL="0" lvl="0" indent="0">
              <a:buNone/>
            </a:pPr>
            <a:r>
              <a:rPr lang="uk-UA" dirty="0"/>
              <a:t>                          Усе пов'язане з усім.</a:t>
            </a:r>
          </a:p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2. </a:t>
            </a:r>
            <a:r>
              <a:rPr lang="uk-UA" i="1" dirty="0" err="1"/>
              <a:t>Everything</a:t>
            </a:r>
            <a:r>
              <a:rPr lang="uk-UA" i="1" dirty="0"/>
              <a:t> </a:t>
            </a:r>
            <a:r>
              <a:rPr lang="uk-UA" i="1" dirty="0" err="1"/>
              <a:t>must</a:t>
            </a:r>
            <a:r>
              <a:rPr lang="uk-UA" i="1" dirty="0"/>
              <a:t> </a:t>
            </a:r>
            <a:r>
              <a:rPr lang="uk-UA" i="1" dirty="0" err="1"/>
              <a:t>go</a:t>
            </a:r>
            <a:r>
              <a:rPr lang="uk-UA" i="1" dirty="0"/>
              <a:t> </a:t>
            </a:r>
            <a:r>
              <a:rPr lang="uk-UA" i="1" dirty="0" err="1"/>
              <a:t>somewhere</a:t>
            </a:r>
            <a:r>
              <a:rPr lang="uk-UA" dirty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Все повинно кудись діватися.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3. </a:t>
            </a:r>
            <a:r>
              <a:rPr lang="uk-UA" i="1" dirty="0" err="1"/>
              <a:t>Nature</a:t>
            </a:r>
            <a:r>
              <a:rPr lang="uk-UA" i="1" dirty="0"/>
              <a:t> </a:t>
            </a:r>
            <a:r>
              <a:rPr lang="uk-UA" i="1" dirty="0" err="1"/>
              <a:t>knows</a:t>
            </a:r>
            <a:r>
              <a:rPr lang="uk-UA" i="1" dirty="0"/>
              <a:t> </a:t>
            </a:r>
            <a:r>
              <a:rPr lang="uk-UA" i="1" dirty="0" err="1"/>
              <a:t>best</a:t>
            </a:r>
            <a:r>
              <a:rPr lang="uk-UA" dirty="0"/>
              <a:t>. </a:t>
            </a:r>
            <a:endParaRPr lang="ru-RU" dirty="0"/>
          </a:p>
          <a:p>
            <a:pPr marL="0" indent="0" algn="ctr">
              <a:buNone/>
            </a:pPr>
            <a:r>
              <a:rPr lang="uk-UA" dirty="0"/>
              <a:t>Природа знає краще. </a:t>
            </a:r>
          </a:p>
          <a:p>
            <a:pPr marL="0" indent="0" algn="ctr">
              <a:buNone/>
            </a:pPr>
            <a:endParaRPr lang="ru-RU" dirty="0"/>
          </a:p>
          <a:p>
            <a:pPr marL="0" lvl="0" indent="0">
              <a:buNone/>
            </a:pPr>
            <a:r>
              <a:rPr lang="uk-UA" i="1" dirty="0"/>
              <a:t>4. </a:t>
            </a:r>
            <a:r>
              <a:rPr lang="uk-UA" i="1" dirty="0" err="1"/>
              <a:t>There</a:t>
            </a:r>
            <a:r>
              <a:rPr lang="uk-UA" i="1" dirty="0"/>
              <a:t> </a:t>
            </a:r>
            <a:r>
              <a:rPr lang="uk-UA" i="1" dirty="0" err="1"/>
              <a:t>is</a:t>
            </a:r>
            <a:r>
              <a:rPr lang="uk-UA" i="1" dirty="0"/>
              <a:t> </a:t>
            </a:r>
            <a:r>
              <a:rPr lang="uk-UA" i="1" dirty="0" err="1"/>
              <a:t>no</a:t>
            </a:r>
            <a:r>
              <a:rPr lang="uk-UA" i="1" dirty="0"/>
              <a:t> </a:t>
            </a:r>
            <a:r>
              <a:rPr lang="uk-UA" i="1" dirty="0" err="1"/>
              <a:t>such</a:t>
            </a:r>
            <a:r>
              <a:rPr lang="uk-UA" i="1" dirty="0"/>
              <a:t> </a:t>
            </a:r>
            <a:r>
              <a:rPr lang="uk-UA" i="1" dirty="0" err="1"/>
              <a:t>thing</a:t>
            </a:r>
            <a:r>
              <a:rPr lang="uk-UA" i="1" dirty="0"/>
              <a:t> </a:t>
            </a:r>
            <a:r>
              <a:rPr lang="uk-UA" i="1" dirty="0" err="1"/>
              <a:t>as</a:t>
            </a:r>
            <a:r>
              <a:rPr lang="uk-UA" i="1" dirty="0"/>
              <a:t> a </a:t>
            </a:r>
            <a:r>
              <a:rPr lang="uk-UA" i="1" dirty="0" err="1"/>
              <a:t>free</a:t>
            </a:r>
            <a:r>
              <a:rPr lang="uk-UA" i="1" dirty="0"/>
              <a:t> </a:t>
            </a:r>
            <a:r>
              <a:rPr lang="uk-UA" i="1" dirty="0" err="1"/>
              <a:t>lunch</a:t>
            </a:r>
            <a:r>
              <a:rPr lang="uk-UA" dirty="0"/>
              <a:t>. </a:t>
            </a:r>
          </a:p>
          <a:p>
            <a:pPr marL="0" indent="0" algn="ctr">
              <a:buNone/>
            </a:pPr>
            <a:r>
              <a:rPr lang="uk-UA" dirty="0"/>
              <a:t>Ніщо не дається задарма (За все треба платити). </a:t>
            </a:r>
            <a:endParaRPr lang="ru-RU" dirty="0"/>
          </a:p>
          <a:p>
            <a:pPr marL="514350" lvl="0" indent="-514350">
              <a:buFont typeface="+mj-lt"/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3330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uk-UA" sz="2400" b="1" dirty="0"/>
              <a:t>?</a:t>
            </a:r>
            <a:r>
              <a:rPr lang="uk-UA" sz="2400" b="1" i="1" dirty="0"/>
              <a:t>Питання для самоконтролю: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692696"/>
            <a:ext cx="864096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Який рівень організації живої матерії не є предметом вивчення екології?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клітинний;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організмовий</a:t>
            </a:r>
            <a:r>
              <a:rPr lang="uk-UA" sz="1500" dirty="0"/>
              <a:t>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популяційно-видовий;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екосистемний</a:t>
            </a:r>
            <a:r>
              <a:rPr lang="uk-UA" sz="1500" dirty="0"/>
              <a:t>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Емерджентними називають властивості: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набуті недавно;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комплексні;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такі, що виявляються на вищих рівнях організації;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такі, що призводять до підвищення стійкості.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Застосування моделювання в екологічних дослідженнях сприяє: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абстракції того чи іншого явища;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можливості використати математичні методи обробки інформації;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інтеграції отриманих раніше іншими методами знань;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прогнозуванню наслідків впливу на екосистеми.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Як називається розділ екології, предметом інтересу якого є група особин одного виду, що мешкає на певній території і вільно схрещується одне з одним ?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аутекологія;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демекологія</a:t>
            </a:r>
            <a:r>
              <a:rPr lang="uk-UA" sz="1500" dirty="0"/>
              <a:t>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синекологія;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 err="1"/>
              <a:t>екосистемологія</a:t>
            </a:r>
            <a:r>
              <a:rPr lang="uk-UA" sz="1500" dirty="0"/>
              <a:t>.</a:t>
            </a:r>
            <a:endParaRPr lang="ru-RU" sz="1500" dirty="0"/>
          </a:p>
          <a:p>
            <a:pPr marL="342900" lvl="0" indent="-342900">
              <a:buFont typeface="+mj-lt"/>
              <a:buAutoNum type="arabicPeriod"/>
            </a:pPr>
            <a:r>
              <a:rPr lang="uk-UA" sz="1500" b="1" dirty="0"/>
              <a:t>Соціальний аспект екології базується на:</a:t>
            </a:r>
            <a:endParaRPr lang="ru-RU" sz="1500" b="1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антропогенному впливі людини на довкілля;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можливістю функціонування біологічних систем на вищому рівні;</a:t>
            </a:r>
            <a:endParaRPr lang="ru-RU" sz="1500" dirty="0"/>
          </a:p>
          <a:p>
            <a:pPr marL="800100" lvl="1" indent="-342900">
              <a:buFont typeface="+mj-lt"/>
              <a:buAutoNum type="arabicPeriod"/>
            </a:pPr>
            <a:r>
              <a:rPr lang="uk-UA" sz="1500" dirty="0"/>
              <a:t>факті, що природні закони вже не впливають на людські угруповання і треба формулювати нові.</a:t>
            </a:r>
            <a:endParaRPr lang="ru-RU" sz="1500" dirty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776592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0" y="559381"/>
            <a:ext cx="6300192" cy="43926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9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Екологія</a:t>
            </a:r>
            <a:r>
              <a:rPr lang="ru-RU" dirty="0"/>
              <a:t> (</a:t>
            </a:r>
            <a:r>
              <a:rPr lang="ru-RU" dirty="0" err="1"/>
              <a:t>грец</a:t>
            </a:r>
            <a:r>
              <a:rPr lang="ru-RU" dirty="0"/>
              <a:t>. «</a:t>
            </a:r>
            <a:r>
              <a:rPr lang="ru-RU" dirty="0" err="1"/>
              <a:t>еко</a:t>
            </a:r>
            <a:r>
              <a:rPr lang="ru-RU" dirty="0"/>
              <a:t>» - </a:t>
            </a:r>
            <a:r>
              <a:rPr lang="ru-RU" dirty="0" err="1"/>
              <a:t>дім</a:t>
            </a:r>
            <a:r>
              <a:rPr lang="ru-RU" dirty="0"/>
              <a:t>, «логос» - наука) - наука про </a:t>
            </a:r>
            <a:r>
              <a:rPr lang="ru-RU" dirty="0" err="1"/>
              <a:t>дім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,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. </a:t>
            </a:r>
          </a:p>
          <a:p>
            <a:pPr>
              <a:defRPr/>
            </a:pPr>
            <a:endParaRPr lang="ru-RU" dirty="0"/>
          </a:p>
          <a:p>
            <a:pPr algn="just">
              <a:defRPr/>
            </a:pPr>
            <a:r>
              <a:rPr lang="ru-RU" dirty="0"/>
              <a:t>Перше 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як науки дав </a:t>
            </a:r>
            <a:r>
              <a:rPr lang="ru-RU" dirty="0" err="1"/>
              <a:t>відомий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біолог</a:t>
            </a:r>
            <a:r>
              <a:rPr lang="ru-RU" dirty="0"/>
              <a:t>, </a:t>
            </a:r>
            <a:r>
              <a:rPr lang="ru-RU" dirty="0" err="1"/>
              <a:t>природознавець</a:t>
            </a:r>
            <a:r>
              <a:rPr lang="ru-RU" dirty="0"/>
              <a:t> </a:t>
            </a:r>
            <a:r>
              <a:rPr lang="ru-RU" dirty="0" err="1"/>
              <a:t>Ернст</a:t>
            </a:r>
            <a:r>
              <a:rPr lang="ru-RU" dirty="0"/>
              <a:t> Геккель у 1866 р.: </a:t>
            </a:r>
            <a:r>
              <a:rPr lang="uk-UA" dirty="0"/>
              <a:t>“Під екологією ми розуміємо суму знань, що відносяться до економіки природи, вивчення всієї сукупності взаємин тварини з оточуючим  його середовищем; як органічним, так і неорганічним, і перш за все - його дружних або ворожих відносин з тими тваринами і рослинами, з якими він прямо або побічно вступає в контакт. Одним словом, екологія - це вивчення всіх складних взаємин, які Дарвін назвав умовами, що породжують боротьбу за існування.” </a:t>
            </a:r>
          </a:p>
          <a:p>
            <a:pPr algn="just">
              <a:defRPr/>
            </a:pPr>
            <a:endParaRPr lang="uk-UA" dirty="0"/>
          </a:p>
          <a:p>
            <a:pPr algn="just">
              <a:defRPr/>
            </a:pP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еколог</a:t>
            </a:r>
            <a:r>
              <a:rPr lang="ru-RU" dirty="0"/>
              <a:t> Юджин </a:t>
            </a:r>
            <a:r>
              <a:rPr lang="ru-RU" dirty="0" err="1"/>
              <a:t>Одум</a:t>
            </a:r>
            <a:r>
              <a:rPr lang="ru-RU" dirty="0"/>
              <a:t> дав </a:t>
            </a:r>
            <a:r>
              <a:rPr lang="ru-RU" dirty="0" err="1"/>
              <a:t>найкоротше</a:t>
            </a:r>
            <a:r>
              <a:rPr lang="ru-RU" dirty="0"/>
              <a:t> і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спеціальне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b="1" dirty="0" err="1"/>
              <a:t>екології</a:t>
            </a:r>
            <a:r>
              <a:rPr lang="ru-RU" b="1" dirty="0"/>
              <a:t> як </a:t>
            </a:r>
            <a:r>
              <a:rPr lang="ru-RU" b="1" dirty="0" err="1"/>
              <a:t>біології</a:t>
            </a:r>
            <a:r>
              <a:rPr lang="ru-RU" b="1" dirty="0"/>
              <a:t> </a:t>
            </a:r>
            <a:r>
              <a:rPr lang="ru-RU" b="1" dirty="0" err="1"/>
              <a:t>навколишнього</a:t>
            </a:r>
            <a:r>
              <a:rPr lang="ru-RU" b="1" dirty="0"/>
              <a:t> </a:t>
            </a:r>
            <a:r>
              <a:rPr lang="ru-RU" b="1" dirty="0" err="1"/>
              <a:t>середовища</a:t>
            </a:r>
            <a:r>
              <a:rPr lang="ru-RU" b="1" dirty="0"/>
              <a:t>.</a:t>
            </a:r>
          </a:p>
        </p:txBody>
      </p:sp>
      <p:pic>
        <p:nvPicPr>
          <p:cNvPr id="5" name="Рисунок 3" descr="http://www.subject.com.ua/textbook/ecology/11klas/11klas.files/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738437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8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науки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початку ХХ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сто­ліття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довгий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розвивалася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наук.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23627" y="1124744"/>
            <a:ext cx="8352730" cy="204482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sz="2000" b="1" i="1" dirty="0" err="1">
                <a:latin typeface="Times New Roman" pitchFamily="18" charset="0"/>
              </a:rPr>
              <a:t>Біоекологія</a:t>
            </a:r>
            <a:r>
              <a:rPr lang="uk-UA" sz="2000" b="1" i="1" dirty="0">
                <a:latin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вивчає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всіх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живих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організмів</a:t>
            </a:r>
            <a:r>
              <a:rPr lang="ru-RU" sz="2000" dirty="0">
                <a:latin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</a:rPr>
              <a:t>окремих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особин</a:t>
            </a:r>
            <a:r>
              <a:rPr lang="ru-RU" sz="2000" dirty="0">
                <a:latin typeface="Times New Roman" pitchFamily="18" charset="0"/>
              </a:rPr>
              <a:t>, так і як </a:t>
            </a:r>
            <a:r>
              <a:rPr lang="ru-RU" sz="2000" dirty="0" err="1">
                <a:latin typeface="Times New Roman" pitchFamily="18" charset="0"/>
              </a:rPr>
              <a:t>членів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популяцій</a:t>
            </a:r>
            <a:r>
              <a:rPr lang="ru-RU" sz="2000" dirty="0">
                <a:latin typeface="Times New Roman" pitchFamily="18" charset="0"/>
              </a:rPr>
              <a:t>  та </a:t>
            </a:r>
            <a:r>
              <a:rPr lang="ru-RU" sz="2000" dirty="0" err="1">
                <a:latin typeface="Times New Roman" pitchFamily="18" charset="0"/>
              </a:rPr>
              <a:t>біологічних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угруповань</a:t>
            </a:r>
            <a:r>
              <a:rPr lang="ru-RU" sz="2000" dirty="0">
                <a:latin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взаємодії</a:t>
            </a:r>
            <a:r>
              <a:rPr lang="ru-RU" sz="2000" dirty="0">
                <a:latin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</a:rPr>
              <a:t>навколишнім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середовищем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фізичними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</a:rPr>
              <a:t>хімічними</a:t>
            </a:r>
            <a:r>
              <a:rPr lang="ru-RU" sz="2000" dirty="0">
                <a:latin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</a:rPr>
              <a:t>біологічними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властивостями</a:t>
            </a:r>
            <a:r>
              <a:rPr lang="ru-RU" sz="2000" dirty="0">
                <a:latin typeface="Times New Roman" pitchFamily="18" charset="0"/>
              </a:rPr>
              <a:t>.</a:t>
            </a:r>
            <a:endParaRPr lang="ru-RU" sz="2000" dirty="0"/>
          </a:p>
        </p:txBody>
      </p:sp>
      <p:pic>
        <p:nvPicPr>
          <p:cNvPr id="8" name="Рисунок 7" descr="Результат пошуку зображень за запитом &quot;билогия как слоеный пирог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79" y="2708920"/>
            <a:ext cx="3862070" cy="3821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44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-162272"/>
            <a:ext cx="4248472" cy="1143000"/>
          </a:xfrm>
        </p:spPr>
        <p:txBody>
          <a:bodyPr>
            <a:normAutofit/>
          </a:bodyPr>
          <a:lstStyle/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pic>
        <p:nvPicPr>
          <p:cNvPr id="5" name="Рисунок 4" descr="Пов’язане зображенн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4889"/>
            <a:ext cx="2724150" cy="267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1765" y="649045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1. Факторіальна екологія</a:t>
            </a:r>
            <a:br>
              <a:rPr lang="uk-UA" sz="2800" b="1" dirty="0"/>
            </a:b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81814" y="2464360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2. Аутекологія – екологія особин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1026" name="Picture 2" descr="Результат пошуку зображень за запитом &quot;снежный барс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3140968"/>
            <a:ext cx="3460291" cy="216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езультат пошуку зображень за запитом &quot;клещевина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520" y="3813790"/>
            <a:ext cx="2481974" cy="248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лисичка гриб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54777"/>
            <a:ext cx="2525752" cy="167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03674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3. </a:t>
            </a:r>
            <a:r>
              <a:rPr lang="uk-UA" sz="2800" b="1" dirty="0" err="1"/>
              <a:t>Демекологія</a:t>
            </a:r>
            <a:r>
              <a:rPr lang="uk-UA" sz="2800" b="1" dirty="0"/>
              <a:t> – екологія популяцій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популяція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" y="1196752"/>
            <a:ext cx="3887244" cy="2392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популяція тварин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1455547"/>
            <a:ext cx="4272181" cy="180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популяція рослин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94" y="4039036"/>
            <a:ext cx="3380105" cy="253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Результат пошуку зображень за запитом &quot;желтая береза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472" y="3758913"/>
            <a:ext cx="4418050" cy="276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03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-162272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1814" y="520233"/>
            <a:ext cx="8566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4. Синекологія – екологія угруповань (біоценозів)</a:t>
            </a:r>
            <a:br>
              <a:rPr lang="uk-UA" sz="2800" b="1" dirty="0"/>
            </a:b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біоценоз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1474340"/>
            <a:ext cx="3814122" cy="2746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lipImage" descr="https://screenshotscdn.firefoxusercontent.com/images/ea6044a7-ddf8-4537-bddb-e35cf29d1fa4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51" y="3140968"/>
            <a:ext cx="436245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2819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54769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700" b="1" i="1" dirty="0"/>
              <a:t>Розділи </a:t>
            </a:r>
            <a:r>
              <a:rPr lang="uk-UA" sz="2700" b="1" i="1" dirty="0" err="1"/>
              <a:t>біоекології</a:t>
            </a:r>
            <a:br>
              <a:rPr lang="uk-UA" sz="2700" dirty="0"/>
            </a:br>
            <a:endParaRPr lang="ru-RU" sz="3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4143" y="881390"/>
            <a:ext cx="856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5. </a:t>
            </a:r>
            <a:r>
              <a:rPr lang="uk-UA" sz="2800" b="1" dirty="0" err="1"/>
              <a:t>Екосистемологія</a:t>
            </a:r>
            <a:r>
              <a:rPr lang="uk-UA" sz="2800" b="1" dirty="0"/>
              <a:t> – екологія біогеоценозів</a:t>
            </a:r>
            <a:endParaRPr lang="ru-RU" sz="2800" dirty="0"/>
          </a:p>
        </p:txBody>
      </p:sp>
      <p:pic>
        <p:nvPicPr>
          <p:cNvPr id="5" name="Рисунок 4" descr="Результат пошуку зображень за запитом &quot;єкосистема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2" y="1628800"/>
            <a:ext cx="6457591" cy="4502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685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805264"/>
            <a:ext cx="6787083" cy="566738"/>
          </a:xfrm>
        </p:spPr>
        <p:txBody>
          <a:bodyPr>
            <a:noAutofit/>
          </a:bodyPr>
          <a:lstStyle/>
          <a:p>
            <a:r>
              <a:rPr lang="uk-UA" sz="2400" dirty="0"/>
              <a:t>Пустеля </a:t>
            </a:r>
            <a:r>
              <a:rPr lang="uk-UA" sz="2400" dirty="0" err="1"/>
              <a:t>Мохаве</a:t>
            </a:r>
            <a:r>
              <a:rPr lang="uk-UA" sz="2400" dirty="0"/>
              <a:t>  та </a:t>
            </a:r>
            <a:r>
              <a:rPr lang="en-US" sz="2400" i="1" dirty="0" err="1"/>
              <a:t>Dinothrombium</a:t>
            </a:r>
            <a:r>
              <a:rPr lang="en-US" sz="2400" i="1" dirty="0"/>
              <a:t> </a:t>
            </a:r>
            <a:r>
              <a:rPr lang="en-US" sz="2400" i="1" dirty="0" err="1"/>
              <a:t>pandorae</a:t>
            </a:r>
            <a:endParaRPr lang="ru-RU" sz="2400" i="1" dirty="0"/>
          </a:p>
        </p:txBody>
      </p:sp>
      <p:pic>
        <p:nvPicPr>
          <p:cNvPr id="5" name="Рисунок 4" descr="Результат пошуку зображень за запитом &quot;пустыня мохаве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9042"/>
            <a:ext cx="4032448" cy="2402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зультат пошуку зображень за запитом &quot;пустыня мохаве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3474715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зультат пошуку зображень за запитом &quot;пустыня мохаве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9042"/>
            <a:ext cx="3834755" cy="259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езультат пошуку зображень за запитом &quot;клещ Dinothrombium pandorae&quot;"/>
          <p:cNvPicPr>
            <a:picLocks noGrp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 bwMode="auto">
          <a:xfrm>
            <a:off x="4499992" y="2929662"/>
            <a:ext cx="4464471" cy="2849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5741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934</Words>
  <Application>Microsoft Office PowerPoint</Application>
  <PresentationFormat>Экран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Презентация PowerPoint</vt:lpstr>
      <vt:lpstr>Презентация PowerPoint</vt:lpstr>
      <vt:lpstr>Розділи біоекології </vt:lpstr>
      <vt:lpstr>Презентация PowerPoint</vt:lpstr>
      <vt:lpstr>Презентация PowerPoint</vt:lpstr>
      <vt:lpstr>Презентация PowerPoint</vt:lpstr>
      <vt:lpstr>Пустеля Мохаве  та Dinothrombium pandorae</vt:lpstr>
      <vt:lpstr>Тропічні ліси Панами та Psarocolius montezuma (Оропендола-Монтецума), а також….</vt:lpstr>
      <vt:lpstr>……  волов’ячий птах (Molothrus aeneus), гедзі та оси</vt:lpstr>
      <vt:lpstr>Презентация PowerPoint</vt:lpstr>
      <vt:lpstr>Презентация PowerPoint</vt:lpstr>
      <vt:lpstr>Така ієрархія біологічних систем має наслідки:</vt:lpstr>
      <vt:lpstr>Презентация PowerPoint</vt:lpstr>
      <vt:lpstr>Презентация PowerPoint</vt:lpstr>
      <vt:lpstr>Біоекологія</vt:lpstr>
      <vt:lpstr>Геоекологія</vt:lpstr>
      <vt:lpstr>Техноекологія</vt:lpstr>
      <vt:lpstr>Соціальна екологія</vt:lpstr>
      <vt:lpstr>Презентация PowerPoint</vt:lpstr>
      <vt:lpstr>Презентация PowerPoint</vt:lpstr>
      <vt:lpstr>Значення науки Екологія: ? ? ?</vt:lpstr>
      <vt:lpstr>На завершення і для роздумів наступне:  Ще у 1971 році американський біолог та еколог Баррі  Коммонер (1917- 2012) сформулював основні екологічні закони,  розуміння яких  з часом лише набуває актуальності: </vt:lpstr>
      <vt:lpstr>?Питання для самоконтролю: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helenVoit@gmail.com</cp:lastModifiedBy>
  <cp:revision>24</cp:revision>
  <dcterms:created xsi:type="dcterms:W3CDTF">2018-09-30T20:13:20Z</dcterms:created>
  <dcterms:modified xsi:type="dcterms:W3CDTF">2020-06-03T05:28:23Z</dcterms:modified>
</cp:coreProperties>
</file>