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8" r:id="rId2"/>
    <p:sldId id="256" r:id="rId3"/>
    <p:sldId id="259" r:id="rId4"/>
    <p:sldId id="294" r:id="rId5"/>
    <p:sldId id="280" r:id="rId6"/>
    <p:sldId id="299" r:id="rId7"/>
    <p:sldId id="300" r:id="rId8"/>
    <p:sldId id="301" r:id="rId9"/>
    <p:sldId id="302" r:id="rId10"/>
    <p:sldId id="303" r:id="rId11"/>
    <p:sldId id="281" r:id="rId12"/>
    <p:sldId id="279" r:id="rId13"/>
    <p:sldId id="293" r:id="rId14"/>
    <p:sldId id="289" r:id="rId15"/>
    <p:sldId id="296" r:id="rId16"/>
    <p:sldId id="287" r:id="rId17"/>
    <p:sldId id="295" r:id="rId18"/>
    <p:sldId id="290" r:id="rId19"/>
    <p:sldId id="291" r:id="rId20"/>
    <p:sldId id="288" r:id="rId21"/>
    <p:sldId id="278" r:id="rId22"/>
    <p:sldId id="283" r:id="rId23"/>
    <p:sldId id="285" r:id="rId24"/>
    <p:sldId id="292" r:id="rId25"/>
    <p:sldId id="286" r:id="rId26"/>
    <p:sldId id="284" r:id="rId27"/>
    <p:sldId id="262" r:id="rId28"/>
    <p:sldId id="305" r:id="rId29"/>
    <p:sldId id="282" r:id="rId30"/>
    <p:sldId id="277" r:id="rId31"/>
    <p:sldId id="304" r:id="rId32"/>
    <p:sldId id="274" r:id="rId33"/>
    <p:sldId id="275" r:id="rId34"/>
    <p:sldId id="276" r:id="rId35"/>
    <p:sldId id="260" r:id="rId36"/>
    <p:sldId id="341" r:id="rId37"/>
    <p:sldId id="334" r:id="rId38"/>
    <p:sldId id="336" r:id="rId39"/>
    <p:sldId id="314" r:id="rId40"/>
    <p:sldId id="313" r:id="rId41"/>
    <p:sldId id="335" r:id="rId42"/>
    <p:sldId id="338" r:id="rId43"/>
    <p:sldId id="337" r:id="rId44"/>
    <p:sldId id="347" r:id="rId45"/>
    <p:sldId id="297" r:id="rId46"/>
    <p:sldId id="312" r:id="rId47"/>
    <p:sldId id="340" r:id="rId48"/>
    <p:sldId id="342" r:id="rId49"/>
    <p:sldId id="339" r:id="rId50"/>
    <p:sldId id="348" r:id="rId51"/>
    <p:sldId id="332" r:id="rId52"/>
    <p:sldId id="350" r:id="rId53"/>
    <p:sldId id="349" r:id="rId54"/>
    <p:sldId id="351" r:id="rId55"/>
    <p:sldId id="309" r:id="rId56"/>
    <p:sldId id="308" r:id="rId57"/>
    <p:sldId id="316" r:id="rId58"/>
    <p:sldId id="307" r:id="rId59"/>
    <p:sldId id="321" r:id="rId60"/>
    <p:sldId id="323" r:id="rId61"/>
    <p:sldId id="324" r:id="rId62"/>
    <p:sldId id="333" r:id="rId63"/>
    <p:sldId id="311" r:id="rId64"/>
    <p:sldId id="331" r:id="rId65"/>
    <p:sldId id="319" r:id="rId66"/>
    <p:sldId id="325" r:id="rId67"/>
    <p:sldId id="310" r:id="rId68"/>
    <p:sldId id="327" r:id="rId69"/>
    <p:sldId id="320" r:id="rId70"/>
    <p:sldId id="306" r:id="rId71"/>
    <p:sldId id="328" r:id="rId72"/>
    <p:sldId id="318" r:id="rId73"/>
    <p:sldId id="317" r:id="rId74"/>
    <p:sldId id="322" r:id="rId75"/>
    <p:sldId id="329" r:id="rId76"/>
    <p:sldId id="326" r:id="rId77"/>
    <p:sldId id="315" r:id="rId78"/>
    <p:sldId id="330" r:id="rId79"/>
    <p:sldId id="344" r:id="rId80"/>
    <p:sldId id="343" r:id="rId81"/>
    <p:sldId id="346" r:id="rId82"/>
    <p:sldId id="354" r:id="rId83"/>
    <p:sldId id="270" r:id="rId84"/>
    <p:sldId id="355" r:id="rId85"/>
    <p:sldId id="353" r:id="rId86"/>
    <p:sldId id="345" r:id="rId87"/>
    <p:sldId id="356" r:id="rId88"/>
    <p:sldId id="370" r:id="rId89"/>
    <p:sldId id="357" r:id="rId90"/>
    <p:sldId id="401" r:id="rId91"/>
    <p:sldId id="360" r:id="rId92"/>
    <p:sldId id="362" r:id="rId93"/>
    <p:sldId id="363" r:id="rId94"/>
    <p:sldId id="371" r:id="rId95"/>
    <p:sldId id="380" r:id="rId96"/>
    <p:sldId id="381" r:id="rId97"/>
    <p:sldId id="382" r:id="rId98"/>
    <p:sldId id="383" r:id="rId99"/>
    <p:sldId id="367" r:id="rId100"/>
    <p:sldId id="358" r:id="rId101"/>
    <p:sldId id="361" r:id="rId102"/>
    <p:sldId id="359" r:id="rId103"/>
    <p:sldId id="402" r:id="rId104"/>
    <p:sldId id="365" r:id="rId105"/>
    <p:sldId id="374" r:id="rId106"/>
    <p:sldId id="372" r:id="rId107"/>
    <p:sldId id="366" r:id="rId108"/>
    <p:sldId id="373" r:id="rId109"/>
    <p:sldId id="385" r:id="rId110"/>
    <p:sldId id="386" r:id="rId111"/>
    <p:sldId id="388" r:id="rId112"/>
    <p:sldId id="387" r:id="rId113"/>
    <p:sldId id="389" r:id="rId114"/>
    <p:sldId id="384" r:id="rId115"/>
    <p:sldId id="376" r:id="rId116"/>
    <p:sldId id="375" r:id="rId117"/>
    <p:sldId id="391" r:id="rId118"/>
    <p:sldId id="364" r:id="rId119"/>
    <p:sldId id="390" r:id="rId120"/>
    <p:sldId id="392" r:id="rId121"/>
    <p:sldId id="394" r:id="rId122"/>
    <p:sldId id="377" r:id="rId123"/>
    <p:sldId id="379" r:id="rId124"/>
    <p:sldId id="393" r:id="rId125"/>
    <p:sldId id="368" r:id="rId126"/>
    <p:sldId id="378" r:id="rId127"/>
    <p:sldId id="395" r:id="rId128"/>
    <p:sldId id="396" r:id="rId129"/>
    <p:sldId id="369" r:id="rId130"/>
    <p:sldId id="397" r:id="rId131"/>
    <p:sldId id="400" r:id="rId132"/>
    <p:sldId id="398" r:id="rId133"/>
    <p:sldId id="352" r:id="rId134"/>
    <p:sldId id="403" r:id="rId135"/>
    <p:sldId id="399" r:id="rId136"/>
    <p:sldId id="407" r:id="rId137"/>
    <p:sldId id="419" r:id="rId138"/>
    <p:sldId id="406" r:id="rId139"/>
    <p:sldId id="408" r:id="rId140"/>
    <p:sldId id="405" r:id="rId141"/>
    <p:sldId id="415" r:id="rId142"/>
    <p:sldId id="416" r:id="rId143"/>
    <p:sldId id="409" r:id="rId144"/>
    <p:sldId id="414" r:id="rId145"/>
    <p:sldId id="412" r:id="rId146"/>
    <p:sldId id="404" r:id="rId147"/>
    <p:sldId id="410" r:id="rId148"/>
    <p:sldId id="417" r:id="rId149"/>
    <p:sldId id="411" r:id="rId150"/>
    <p:sldId id="418" r:id="rId151"/>
    <p:sldId id="422" r:id="rId152"/>
    <p:sldId id="413" r:id="rId153"/>
    <p:sldId id="428" r:id="rId154"/>
    <p:sldId id="430" r:id="rId155"/>
    <p:sldId id="427" r:id="rId156"/>
    <p:sldId id="426" r:id="rId157"/>
    <p:sldId id="425" r:id="rId158"/>
    <p:sldId id="424" r:id="rId159"/>
    <p:sldId id="429" r:id="rId160"/>
    <p:sldId id="423" r:id="rId161"/>
    <p:sldId id="420" r:id="rId162"/>
    <p:sldId id="431" r:id="rId163"/>
    <p:sldId id="432" r:id="rId164"/>
    <p:sldId id="434" r:id="rId165"/>
    <p:sldId id="433" r:id="rId166"/>
    <p:sldId id="436" r:id="rId167"/>
    <p:sldId id="435" r:id="rId16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524" autoAdjust="0"/>
  </p:normalViewPr>
  <p:slideViewPr>
    <p:cSldViewPr>
      <p:cViewPr>
        <p:scale>
          <a:sx n="80" d="100"/>
          <a:sy n="80" d="100"/>
        </p:scale>
        <p:origin x="-10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B4C71EC6-210F-42DE-9C53-41977AD35B3D}" type="datetimeFigureOut">
              <a:rPr lang="ru-RU" smtClean="0"/>
              <a:t>07.05.2021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07.05.2021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07.05.2021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07.05.2021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B4C71EC6-210F-42DE-9C53-41977AD35B3D}" type="datetimeFigureOut">
              <a:rPr lang="ru-RU" smtClean="0"/>
              <a:t>07.05.2021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19B0651-EE4F-4900-A07F-96A6BFA9D0F0}"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B4C71EC6-210F-42DE-9C53-41977AD35B3D}" type="datetimeFigureOut">
              <a:rPr lang="ru-RU" smtClean="0"/>
              <a:t>07.05.2021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B4C71EC6-210F-42DE-9C53-41977AD35B3D}" type="datetimeFigureOut">
              <a:rPr lang="ru-RU" smtClean="0"/>
              <a:t>07.05.2021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19B0651-EE4F-4900-A07F-96A6BFA9D0F0}"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B4C71EC6-210F-42DE-9C53-41977AD35B3D}" type="datetimeFigureOut">
              <a:rPr lang="ru-RU" smtClean="0"/>
              <a:t>07.05.2021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07.05.2021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07.05.2021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B4C71EC6-210F-42DE-9C53-41977AD35B3D}" type="datetimeFigureOut">
              <a:rPr lang="ru-RU" smtClean="0"/>
              <a:t>07.05.2021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17000" r="-17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t>07.05.2021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xml"/><Relationship Id="rId4" Type="http://schemas.openxmlformats.org/officeDocument/2006/relationships/image" Target="../media/image161.jpeg"/></Relationships>
</file>

<file path=ppt/slides/_rels/slide14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xml"/><Relationship Id="rId5" Type="http://schemas.openxmlformats.org/officeDocument/2006/relationships/image" Target="../media/image173.jpeg"/><Relationship Id="rId4" Type="http://schemas.openxmlformats.org/officeDocument/2006/relationships/image" Target="../media/image172.jpeg"/></Relationships>
</file>

<file path=ppt/slides/_rels/slide15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3.jpeg"/><Relationship Id="rId7" Type="http://schemas.openxmlformats.org/officeDocument/2006/relationships/image" Target="../media/image180.jpeg"/><Relationship Id="rId2" Type="http://schemas.openxmlformats.org/officeDocument/2006/relationships/image" Target="../media/image176.jpeg"/><Relationship Id="rId1" Type="http://schemas.openxmlformats.org/officeDocument/2006/relationships/slideLayout" Target="../slideLayouts/slideLayout1.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5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xml"/><Relationship Id="rId4" Type="http://schemas.openxmlformats.org/officeDocument/2006/relationships/image" Target="../media/image187.jpeg"/></Relationships>
</file>

<file path=ppt/slides/_rels/slide15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15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image" Target="../media/image193.jpeg"/><Relationship Id="rId1" Type="http://schemas.openxmlformats.org/officeDocument/2006/relationships/slideLayout" Target="../slideLayouts/slideLayout1.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161.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1.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 Id="rId9" Type="http://schemas.openxmlformats.org/officeDocument/2006/relationships/image" Target="../media/image206.jpeg"/></Relationships>
</file>

<file path=ppt/slides/_rels/slide16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xml"/><Relationship Id="rId5" Type="http://schemas.openxmlformats.org/officeDocument/2006/relationships/image" Target="../media/image210.jpeg"/><Relationship Id="rId4" Type="http://schemas.openxmlformats.org/officeDocument/2006/relationships/image" Target="../media/image209.jpeg"/></Relationships>
</file>

<file path=ppt/slides/_rels/slide16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xml"/><Relationship Id="rId4" Type="http://schemas.openxmlformats.org/officeDocument/2006/relationships/image" Target="../media/image214.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106647" y="1052736"/>
            <a:ext cx="9037353" cy="4247317"/>
          </a:xfrm>
          <a:prstGeom prst="rect">
            <a:avLst/>
          </a:prstGeom>
          <a:noFill/>
        </p:spPr>
        <p:txBody>
          <a:bodyPr wrap="square" rtlCol="0">
            <a:spAutoFit/>
          </a:bodyPr>
          <a:lstStyle/>
          <a:p>
            <a:pPr algn="ctr"/>
            <a:r>
              <a:rPr lang="uk-UA" sz="3600" dirty="0" smtClean="0">
                <a:solidFill>
                  <a:schemeClr val="bg2">
                    <a:lumMod val="25000"/>
                  </a:schemeClr>
                </a:solidFill>
                <a:latin typeface="Times New Roman" panose="02020603050405020304" pitchFamily="18" charset="0"/>
                <a:cs typeface="Times New Roman" panose="02020603050405020304" pitchFamily="18" charset="0"/>
              </a:rPr>
              <a:t>Трансформація політичного та </a:t>
            </a:r>
          </a:p>
          <a:p>
            <a:pPr algn="ctr"/>
            <a:r>
              <a:rPr lang="uk-UA" sz="3600" dirty="0" smtClean="0">
                <a:solidFill>
                  <a:schemeClr val="bg2">
                    <a:lumMod val="25000"/>
                  </a:schemeClr>
                </a:solidFill>
                <a:latin typeface="Times New Roman" panose="02020603050405020304" pitchFamily="18" charset="0"/>
                <a:cs typeface="Times New Roman" panose="02020603050405020304" pitchFamily="18" charset="0"/>
              </a:rPr>
              <a:t>державного управління України 1657-1687 рр.</a:t>
            </a:r>
          </a:p>
          <a:p>
            <a:pPr algn="ctr"/>
            <a:endParaRPr lang="uk-UA" sz="3600" dirty="0" smtClean="0">
              <a:solidFill>
                <a:schemeClr val="bg2">
                  <a:lumMod val="25000"/>
                </a:schemeClr>
              </a:solidFill>
              <a:latin typeface="Times New Roman" panose="02020603050405020304" pitchFamily="18" charset="0"/>
              <a:cs typeface="Times New Roman" panose="02020603050405020304" pitchFamily="18" charset="0"/>
            </a:endParaRPr>
          </a:p>
          <a:p>
            <a:pPr marL="342900" indent="-342900">
              <a:buAutoNum type="arabicPeriod"/>
            </a:pPr>
            <a:r>
              <a:rPr lang="uk-UA" sz="3600" dirty="0" smtClean="0">
                <a:solidFill>
                  <a:schemeClr val="bg2">
                    <a:lumMod val="25000"/>
                  </a:schemeClr>
                </a:solidFill>
                <a:latin typeface="Times New Roman" panose="02020603050405020304" pitchFamily="18" charset="0"/>
                <a:cs typeface="Times New Roman" panose="02020603050405020304" pitchFamily="18" charset="0"/>
              </a:rPr>
              <a:t>Гетьманство та владні інституції</a:t>
            </a:r>
          </a:p>
          <a:p>
            <a:pPr marL="342900" indent="-342900">
              <a:buAutoNum type="arabicPeriod"/>
            </a:pPr>
            <a:r>
              <a:rPr lang="uk-UA" sz="3600" dirty="0" smtClean="0">
                <a:solidFill>
                  <a:schemeClr val="bg2">
                    <a:lumMod val="25000"/>
                  </a:schemeClr>
                </a:solidFill>
                <a:latin typeface="Times New Roman" panose="02020603050405020304" pitchFamily="18" charset="0"/>
                <a:cs typeface="Times New Roman" panose="02020603050405020304" pitchFamily="18" charset="0"/>
              </a:rPr>
              <a:t>Територіальні зміни</a:t>
            </a:r>
          </a:p>
          <a:p>
            <a:pPr marL="342900" indent="-342900">
              <a:buAutoNum type="arabicPeriod"/>
            </a:pPr>
            <a:r>
              <a:rPr lang="uk-UA" sz="3600" dirty="0" smtClean="0">
                <a:solidFill>
                  <a:schemeClr val="bg2">
                    <a:lumMod val="25000"/>
                  </a:schemeClr>
                </a:solidFill>
                <a:latin typeface="Times New Roman" panose="02020603050405020304" pitchFamily="18" charset="0"/>
                <a:cs typeface="Times New Roman" panose="02020603050405020304" pitchFamily="18" charset="0"/>
              </a:rPr>
              <a:t>Міжнародний рівень</a:t>
            </a:r>
          </a:p>
          <a:p>
            <a:pPr marL="342900" indent="-342900">
              <a:buAutoNum type="arabicPeriod"/>
            </a:pPr>
            <a:endParaRPr lang="ru-RU" dirty="0"/>
          </a:p>
        </p:txBody>
      </p:sp>
    </p:spTree>
    <p:extLst>
      <p:ext uri="{BB962C8B-B14F-4D97-AF65-F5344CB8AC3E}">
        <p14:creationId xmlns:p14="http://schemas.microsoft.com/office/powerpoint/2010/main" val="254653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D:\НД 2020\ДИСТАНЦІЙНЕ МУДЛОВОДСТВО\КУРСИ 2020\ТІПДУУ 2021\8. ТІПДУУ ЛЕКЦІЯ 8 КЗ\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60638" cy="605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24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Українська революція (1917-1918 рр.)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56984" cy="61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8847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Початок Української революції, утворення Центральної Рад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10" y="561994"/>
            <a:ext cx="8964488" cy="619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608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МІНІСТЕРСТВО ОСВІТИ І НАУКИ УКРАЇНИ СІМФЕРОПОЛЬСЬКИЙ ЮРИДИЧНИЙ ТЕХНІКУМ  КРИМСЬКОГО ЮРИДИЧНОГО ІНСТИТУТА НАЦІОНАЛЬНОЇ ЮРИДИЧНОЇ АКАДЕМІЇ УКРАЇНИ  імені Ярослава Мудрого - Докум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8"/>
            <a:ext cx="8712968" cy="606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87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Проголошення автономії україни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58" y="836712"/>
            <a:ext cx="8333613"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105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6" name="Picture 4" descr="Проголошення автономії України10 червня 1917року УЦР прийняла Перший Універсал «До українського народу на Україні і поза Україною сущого»:проголошено автономію України «Однині будемо самі творити наше життя»;закликано народ до організації нового політичного ладу на Україні;оголошено про відмову передавати податки до центральної казни, запроваджено одноразовий податок на «рідну справу». Документ юридично поклав початок розбудові Української національної держави в XX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036496" cy="629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19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Перший Універсал УЦР і автономія України. В умовах загальнонаціонального піднесення Центральна рада наважилася на рішучий крок: 10 червня схвалила і того ж дня урочисто проголосила на Всеукраїнському військовому з‘їзді Універсал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66"/>
            <a:ext cx="6667500"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В Універсалі проголошувалося: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280790"/>
            <a:ext cx="6321108" cy="355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26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descr="Основні положення першого Універсалу. Україна вільна, але не відокремлена від Росії (автономія). Вищий законодавчий орган в Україні — майбутні Всенародні українські збори або Сейм. Українська Центральна Рада «на чолі нашого народу». Кожен орган місцевої влади, що виступав за інтереси української народу мав негайно налагодити адміністративні зв’язки з УЦР. Місцеву адміністрацію, яка була проти «українства», мало бути переобрано. У населених пунктах, де переважали національні меншини, українці повинні були «прийти до згоди й порозуміння», щоб будувати новий лад. Натомість УЦР сподівалася, що «народи неукраїнські» теж долучатимуться до розбудови автономної України. З наступного місяця запроваджувався «особливий податок на рідну справу», який мав пересилатися до бюджету УЦ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4" y="661225"/>
            <a:ext cx="9011220" cy="608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173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Picture 4" descr="Тимчасовий уряд змушений піти на компроміс. Склад делегації Тимчасового уряду: О. Керенський. М. Некрасов. М. ТерещенкоІ. Церетелі3 липня 1917р. – Другий Універсал ЦР, компроміс між УЦР та ТУ: Визнання ТУ Генерального Секретаріату як «найвищого крайового органу управління на Україні»;Поповнення складу ЦР представниками національних меншин;Відмова ЦР від самочинного запровадження автономії та очікування затвердження автономного устрою України Всеросійськими Установчими зборами;Згода Тимчасового уряду на українізацію армії, але під контролем російського командува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521345"/>
            <a:ext cx="8448873" cy="633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28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descr="Другий Універсал. У другому Універсалі датованому 3 (16) липня 1917 року зазначалося, що Центральна Рада має поповнитися найближчим часом представниками інших народів, які живуть в Україні, після чого стане єдиним найвищим органом революційної демократії України. Зміст Універсалу свідчить, що Центральна Рада зробила істотні поступки урядові, який прагнув обмежити національно-визвольний рух певними рамками. Для українців цінність укладеної угоди істотно знижувалася тим, що не окреслювалась територія, на яку мала поширюватися влада Центральної Рад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4" y="345722"/>
            <a:ext cx="6269115" cy="352861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Основні положення другого Універсалу. Центральна рада невдовзі має поповнитися представниками інших національностей, що живуть в Україні. Склад Генерального секретаріату буде оновлено та подано на затвердження Тимчасового уряду як вищий краєвий орган місцевої влади в Україні. Оновлений Генеральний секретаріат діятиме як представник демократії народу України та виконуватиме владні функції за згодою з революційною Росією. Центральна рада підготує та подасть на затвердження майбутнім Установчим зборам законопроекти про автономний устрій України. УЦР призначить своїх представників до кабінету Військового Міністра, Генерального штабу Росії та Верховного Головнокомандувача з метою комплектувати окремі військові частини українським населення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298351"/>
            <a:ext cx="6307460" cy="355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9533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Наслідки прийняття Другого Універсалу:криза Тимчасового уряду Росії;новий склад Тимчасового уряду;в Україні до активних дій перейшли самостійники.4-6 липня – збройний виступ самостійників – полку ім. Павла Полуботка на чолі з М. Міхновським. М. Міхновськ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 y="649648"/>
            <a:ext cx="8816828" cy="607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9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D:\НД 2020\ДИСТАНЦІЙНЕ МУДЛОВОДСТВО\КУРСИ 2020\ТІПДУУ 2021\8. ТІПДУУ ЛЕКЦІЯ 8 КЗ\ІЛЮСТР\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31" y="655597"/>
            <a:ext cx="8989169" cy="60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753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Тимчасова інструкція Генеральному Секретаріатові Тимчасового уряду на Україні»Генеральний Секретаріат 16 липня 1917 р. прийняв «Статут вищого управління України», де визначались обов’язки, права та межі компетенції ГС. Тимчасовий уряд відхилив його.4 серпня 1917 р. ТУ затвердив «Тимчасову інструкцію Генеральному Секретаріатові Тимчасового уряду на Україні»: На Україні має існувати не автономія, а самоврядування;ГС має стати органом ТУ;ЦР позбавляється законодавчих прав;До складу ГС входять не 14, а лише 7 секретарів;Компетенція ГС поширюється на 5 губерній: Київську, Волинську, Подільську, Полтавську, Чернігівську;Херсонська губернія та Таврія залишаються під юрисдикцією Т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831"/>
            <a:ext cx="8964488" cy="606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009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Початок українізації арміїІніціатором українізації армії став Український військовий клуб імені Павла Полуботка на чолі з М. Міхновським. Етапи українізації армії: Березень 1917р. створена Чорноморська рада. Квітень – формування 1-го українського полку імені Б. Хмельницького. Травень - I Всеукраїнський військовий з’їзд створив Генеральний військовий комітет на чолі з С. Петлюрою. Створення загону Вільного козацтва – місцевої самооборони. Жовтень 1917р. – I Всеукраїнський з’їзд Вільного козацтва у Чигирині,прийнято Статут та обрано Генеральну Раду на чолі з П. Скоропадським. М. Міхновський. П. Скоропадськ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639241"/>
            <a:ext cx="8928991"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Вплив корніловського заколоту на події в УкраїніСерпень 1917р. – спроба реакційного державного перевороту на чолі з генералом Л. Корніловим. Ця подія підштовхнула УЦР до активних дій:у вересні 1917р. відбувся з’їзд народів Росії, який засудив державну централізацію. УЦР розпочала підготовку до Українських Установчих зборів.міністр юстиції Тимчасового уряду порушив слідчу справу проти членів УЦ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34" y="655597"/>
            <a:ext cx="8964488" cy="601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766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descr="Жовтневі події на Україні25 жовтня 1917 р. в Петрограді до влади прийшли більшовики та відбувся II Всеросійський з’їзд Рад, що проголосив встановлення радянської влади, сформував перший радянський уряд – Раду народних комісарів на чолі з В. Леніним, прийняв Декрет про землю та Декрет про мир. Більшовицьку владу в Україні почали утверджувати відразу ж після державного перевороту в Петрограді. У Києві боротьба точилась між трьома політичними сил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55597"/>
            <a:ext cx="8736906" cy="590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04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29-31 жовтня 1917р. - збройне повстання в КиєвіГоловним наслідком повстання було встановлення Центральної Радою цілковитого контролю над столицею, роззброєння більшовицьких загонів у Києві7 листопада 1917р. – III Універсал УЦР:юрисдикція УНР поширювалась на 9 українських губерній;демократичні права і свободи українського народу;надання національно-культурної автономії національним меншинам;скликання 9 січня 1918р. Українських Установчих зборів;амністія політв’язням;запровадження 8-годинного робочого дня;утворення Української Народної Республіки;скасування поміщицького землеволодіння;встановлення держконтролю над виробництвом;скасування смертної кари. Документ засвідчив, що український національний рух йшов по висхідній лінії, але він викликав різку критику через багато протирі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4" y="734569"/>
            <a:ext cx="9145016" cy="575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72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Третій універсал7 листопада УЦР виступив зі своїм Третім універсалом, яким проголошувалося створення Української народної республіки (УНР), як автономної державної одиниці Російської республіки. УНР планувала вступити у федеральні відносини з тими державами, які сформувалися на руїна імперії, і, звичайно, без більшовицьких уряд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5" y="-12183"/>
            <a:ext cx="6062066" cy="341207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ІІІ Універсал проголошував Українську Центральну Раду та її уряд — Генеральний Секретаріат єдиною владою на українських землях. Юрисдикція поширювалася на дев‘ять українських губерній. Проголошення УНР стало видатною подією в житті українського народу. Це був черговий етап у розвитку української революції. Рішення Центральної Ради відбилося на настрої більшості населення Украї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355" y="3318912"/>
            <a:ext cx="6122452" cy="344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8660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410" name="Picture 2" descr="Основні положення третього Універсалу. Відтепер Україна стає Українською народною республікою. Намагатися, щоб Російська республіка стала федерацією народів. Центральна рада перебирає всю владу до Установчих зборів України. Скасувати право власності на сільськогосподарські землі. Ця земля належить трудящим і має перейти до нього без викупу. Запровадити 8-годинний робочий день. Вжити заходи щодо мирного завершення І світової війни: закликати Антанту та Центральні держави до мирних переговорів. Скасувати смертну страту. Амністувати політичних в’язнів. Реформувати судову систему. Передбачено появу «національно-персональних» автономій для росіян, євреїв, поляків і інших національностей. Вибори до Установчих зборів України призначити на 9 січня 1918 року, початок їхньої діяльності — 22 січня 1918 рок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41" y="476672"/>
            <a:ext cx="8794248"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03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770" name="Picture 2" descr="Спроба більшовиків здійснити мирно державний переворот – проведення 4 грудня 1917р Всеукраїнського з’їзду рад у Києві, - зазнала поразки. 9 грудня 1917р. в Харкові почав роботу з’їзд рад Донецького та Криворізького басейнів. I Всеукраїнський з’їзд Рад10 – 12 грудня 1917р. В. Затонський. Ф. Сергєєв (Арте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79"/>
            <a:ext cx="8928992" cy="612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50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8" name="Picture 4" descr="Початок війни радянської Росії проти УНР4 грудня 1917р. у Київ передано телеграфом підписаний керівниками Раднаркому В. Леніним та Л. Троцьким «Маніфест до українського народу з ультимативними вимогами до Української Ради»: ЦР має визнати владу Раднаркому РСФСРЦР має не пропускати війська козаків на Дон до отамана О. Каледіна. ЦР має «сприяти революційним військам у справі боротьби з контрреволюційним кадетсько-каледінським повстанням»ЦР має припинити спроби роззброєння на території України радянських полків і робітничої Червоної гвардії». Термін виконання ультимативних вимог – 48 годин . УЦР відхилила вимоги Раднаркому. Почалася вій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 y="476672"/>
            <a:ext cx="901829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5649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Преемственность как вопрос вопрос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6"/>
            <a:ext cx="8895236" cy="594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99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5" name="Picture 5" descr="D:\НД 2020\ДИСТАНЦІЙНЕ МУДЛОВОДСТВО\КУРСИ 2020\ТІПДУУ 2021\8. ТІПДУУ ЛЕКЦІЯ 8 КЗ\ІЛЮСТР\руїн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73050"/>
            <a:ext cx="8712968" cy="609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65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3794" name="Picture 2" descr="Основні події першої війни Раднаркому з УНР5 грудня Раднарком прийняв рішення «вважати Центральну Раду в стані війни з нами». Командувачем військами призначено В. Антонова-Овсиєнко.8 грудня більшовицькі війська зайняли Харків та створили штаб групи військ по боротьбі з контрреволюцією на Півдні, який очолив підполковник М. Муравйов6 січня 1918р. почався наступ червоних військ з Харкова на Київ. В ньому брали участь українські радянські війська під командуванням Ю. Коцюбинського. Ю. Коцюбинський. В. Антонов-Овсієн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80" y="653417"/>
            <a:ext cx="8795908" cy="601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0091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16 січня 1918р.відбувся бій під Крутами. 500 студентів, гімназистів та курсантів під командуванням Омельченка затримали на добу радянські війська. Загін Омельченка був розгромлений, всі полонені розстріляні.16 січня 1918р. в Києві на заводі «Арсенал» почалося більшовицьке збройне повстання. Після п’ятиденних боїв завод взято штурмом, війська ЦР зламали опір повстанц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8" y="548680"/>
            <a:ext cx="8999446" cy="599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07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Четвертий Універсал Української Центральної Ради. Наприкінці 1917 року делегація УНР прибула до Берестя, де йшли мирні перемови. Тоді тривала Перша світова війна, але на Східному фронті було оголошено перемир’я. І міністр закордонних справ Австро-Угорщини граф Чернін говорив про те, що вони визнають українську делегацію як самостійну, яка має право представляти самостійну Українську Народну Республіку. Хоча де-юре вона тоді ще не була проголошена. І щоб закріпити цей статус де-юре, Центральна Рада ухвалила відповідне ріш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48"/>
            <a:ext cx="6141182" cy="345660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11 січня Мала Рада ЦР прийняла 4-й Універсал, який на другий день в будинку Педагогічного музею на відкритому засіданні проголосив М. Грушевський. Перш ніж зачитати текст Універсалу, Грушевський у короткому виступі наголосив на двох мотивах прийняття рішення: «дати нашому правительству змогу довести справу миру до кінця і захистити від усяких замахів нашу країн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73895"/>
            <a:ext cx="6367698" cy="358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247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Основні положення четвертого Універсалу. УНР — самостійна суверенна держава українського народу. Генеральний секретаріат перейменовано на Раду народних міністрів. Рада народних міністрів негайно приступає до раніше започаткованих мирних переговорів із Центральними державами та організовує боротьбу проти більшовиків і «инших напасників, що нищать та руйнують наш край». Має з’явитися закон про передачу трудящим землі без викупу з терміном реалізації — до початку весняних робіт. Лісові, водні ресурси та надра підпорядковані УНР як майно трудящих республіки. Промисловість, що виробляє продукцію для воєнних потреб, має перейти на випуск товарів народного споживання. Держава монополізує міжнародну торгівлю (імпорт, експорт) з метою контролю внутрішніх цін. У банківській системі заборонено всі операції, що пов’язані з фінансовими спекуляціями. Дозволяється кредитувати населення та підприємства для підтримки людей і суб’єктів господарюва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47577"/>
            <a:ext cx="8928992" cy="609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152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5842" name="Picture 2" descr="22 січня 1918р. прийнято IV Універсал УЦРПричини прийняття Універсалу: Необхідність відокремитись від більшовицького режиму. Необхідність самостійно виступати на мирних переговорах у Брест-Литовську. Зміст Універсалу: Проголошено незалежність і суверенність УНРПокладено завдання на уряд укласти мир з країнами Четверного союзу. Гарантовано передачу землі селянам без викупу. Проголошено націоналізацію лісів, вод та природних багатств. Запроваджено монополію на торгівлю залізом та іншими товарами, встановлено контроль над банками. Заявлено про скликання Українських Установчих зборів, що мали затвердити Конституцію УНРУНР стала самостійною незалежною державо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0" y="476672"/>
            <a:ext cx="9112149"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1128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ЧЕТВЕРТИЙ УНІВЕРСАЛ УКРАЇНСЬКОЇ ЦЕНТРАЛЬНОЇ РАДИ (коротка історична  довідка) - Близнюківська Р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0987"/>
            <a:ext cx="8628995" cy="590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53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23 березня. Цей день в історії: 1918 — Українська Центральна Рада оголосила  українську мову мовою діловодства || Волинь 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3173"/>
            <a:ext cx="8712968" cy="615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4330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6" name="Picture 2" descr="Підсумки війни Раднаркому з УНРУкраїнська революція завершилась поразкою українських національних си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48095"/>
            <a:ext cx="8736906" cy="61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1082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7892" name="Picture 4" descr="Наслідки підписання Брестського мирного договор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3" y="3057683"/>
            <a:ext cx="5067089" cy="3800317"/>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Відновлення влади УЦРДержави Четверного союзу визнали УНР як незалежну державу, яка має право вступати у міжнародні відносини.27 січня 1918 р. підписано мирний договір між УНР і Німеччиною, Австро-Угорщиною, Болгарією та Османською імперією: Припинення стану війни між державами німецько-австрійського блоку й Україною;Німеччина та Австро-Угорщина зобов’язались допомогти УНР відновити контроль над усією територією держави;Уряд УНР зобов’язувався поставити до Німеччини й Австро-Угорщини продовольство та сільськогосподарську продукцію;Німеччина та Австро-Угорщина обіцяли надати Україні сільськогосподарські машини, вугілля, сіль та інші дефіцитні на території України товари. Центральні держави погодились на передачу Україні Холмщини та Підляшшя і на виокремлення західноукраїнських земель у складі Австро-Угорщини в окремий коронний кра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78" y="-5556"/>
            <a:ext cx="4896844" cy="367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971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8914" name="Picture 2" descr="З 21 лютого німецькі війська почали наступ на Україну3 березня 1918р. німці вступили в Київ, а 7 березня туди повернулась ЦР. Радянські війська покинули територію України. На Україні встановлено окупаційний режим, що став головною причиною втрати УЦР впливу на політичні події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03649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5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D:\НД 2020\ДИСТАНЦІЙНЕ МУДЛОВОДСТВО\КУРСИ 2020\ТІПДУУ 2021\8. ТІПДУУ ЛЕКЦІЯ 8 КЗ\ІЛЮСТР\image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229"/>
            <a:ext cx="9144000"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482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9938" name="Picture 2" descr="29 квітня 1918р. Центральна Рада провела останнє засідання, на якому затвердила Конституцію УНР: Проголошена державна незалежність і територіальна цілісність України. Рівноправність громадян. Демократичні свободи. Республіка мала бути парламентською, вищий законодавчий орган – Всенародні збори. Широке самоврядування в усіх землях. М. С. Грушевський був проголошений президентом УН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2353"/>
            <a:ext cx="8928992" cy="604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974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62" name="Picture 2" descr="Причини поразки Української Центральної Ради. Неспроможність лідерів УНР створити сильну вертикаль влади. Міжпартійні та особистісні суперечності в середині керівництва УЦРВідсутність підтримки національної програми з боку політично активного населення. Неспроможність УЦР створити національну українську армію. Недооцінка лідерами УЦР Раднаркому та сподівання на створення демократичної федераціїНедосконала соціальна програма УЦРНедооцінка національної програми більшовиків. Відсутність міжнародної підтримки, особливо з боку Антан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59527"/>
            <a:ext cx="8648789" cy="584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286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4" descr="Узагальнення. УЦР – представницький орган українських громадських організацій. Час існування:4 березня 1917р. – 29 квітня 1918р. Політичні лідери: М. Грушевський, В. Винниченко, С. Петлюра, М. Міхновський, С. Єфремов. Головні події:6-8 квітня 1917р. – Всеукраїнський національний конгрес10 червня1917р. – I універсал15 червня 1917р. – створення уряду3липня 1917р. – II Універсал7 листопада 1917р. – III Універсал22 січня 1918р. – IV Універсал29 квітня 1918р. – прийняття Конституції УН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7"/>
            <a:ext cx="8892480"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158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7</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D:\НД 2020\ДИСТАНЦІЙНЕ МУДЛОВОДСТВО\КУРСИ 2020\ТІПДУУ 2021\7. ТІПДУУ ЛЕКЦІЯ 7 КЗ\custom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964487" cy="568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8504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1" y="1041776"/>
            <a:ext cx="9144000" cy="4524315"/>
          </a:xfrm>
          <a:prstGeom prst="rect">
            <a:avLst/>
          </a:prstGeom>
          <a:noFill/>
        </p:spPr>
        <p:txBody>
          <a:bodyPr wrap="square" rtlCol="0">
            <a:sp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Розбудова  української держави 1918-20 рр. Доба Гетьманату та Директорії</a:t>
            </a:r>
            <a:r>
              <a:rPr lang="uk-UA" sz="3600" dirty="0" smtClean="0">
                <a:solidFill>
                  <a:srgbClr val="002060"/>
                </a:solidFill>
                <a:latin typeface="Times New Roman" panose="02020603050405020304" pitchFamily="18" charset="0"/>
                <a:cs typeface="Times New Roman" panose="02020603050405020304" pitchFamily="18" charset="0"/>
              </a:rPr>
              <a:t>.</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Особливості </a:t>
            </a:r>
            <a:r>
              <a:rPr lang="uk-UA" sz="3600" dirty="0" smtClean="0">
                <a:solidFill>
                  <a:srgbClr val="002060"/>
                </a:solidFill>
                <a:latin typeface="Times New Roman" panose="02020603050405020304" pitchFamily="18" charset="0"/>
                <a:cs typeface="Times New Roman" panose="02020603050405020304" pitchFamily="18" charset="0"/>
              </a:rPr>
              <a:t>державотворчих </a:t>
            </a:r>
            <a:r>
              <a:rPr lang="uk-UA" sz="3600" dirty="0" smtClean="0">
                <a:solidFill>
                  <a:srgbClr val="002060"/>
                </a:solidFill>
                <a:latin typeface="Times New Roman" panose="02020603050405020304" pitchFamily="18" charset="0"/>
                <a:cs typeface="Times New Roman" panose="02020603050405020304" pitchFamily="18" charset="0"/>
              </a:rPr>
              <a:t>процесів в Україні після Центральної Ради.</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Державотворча діяльність доби Гетьманату П. Скоропадського.</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Система політичного та державного управління України доби </a:t>
            </a:r>
            <a:r>
              <a:rPr lang="uk-UA" sz="3600" dirty="0" smtClean="0">
                <a:solidFill>
                  <a:srgbClr val="002060"/>
                </a:solidFill>
                <a:latin typeface="Times New Roman" panose="02020603050405020304" pitchFamily="18" charset="0"/>
                <a:cs typeface="Times New Roman" panose="02020603050405020304" pitchFamily="18" charset="0"/>
              </a:rPr>
              <a:t>Директорії</a:t>
            </a:r>
            <a:r>
              <a:rPr lang="uk-UA" sz="3600" dirty="0" smtClean="0">
                <a:solidFill>
                  <a:srgbClr val="002060"/>
                </a:solidFill>
                <a:latin typeface="Times New Roman" panose="02020603050405020304" pitchFamily="18" charset="0"/>
                <a:cs typeface="Times New Roman" panose="02020603050405020304" pitchFamily="18" charset="0"/>
              </a:rPr>
              <a:t>. </a:t>
            </a: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7561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AutoShape 2" descr="Гетьманат Павла Скоропадського (29 квітня 1918 – 26 грудня 1918) |  Український Історик"/>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0" name="Picture 2" descr="D:\НД 2020\ДИСТАНЦІЙНЕ МУДЛОВОДСТВО\КУРСИ 2020\ТІПДУУ 2021\12. ТІПДУУ ЛЕКЦІЯ 12 ВЗ\ГЕТЬМАНАТ СКОРОПАДСЬКИЙ МАТЕРІАЛ\ГС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56" y="536221"/>
            <a:ext cx="8562342" cy="613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619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7" name="Picture 3" descr="D:\НД 2020\ДИСТАНЦІЙНЕ МУДЛОВОДСТВО\КУРСИ 2020\ТІПДУУ 2021\12. ТІПДУУ ЛЕКЦІЯ 12 ВЗ\ГЕТЬМАНАТ СКОРОПАДСЬКИЙ МАТЕРІАЛ\ГС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40960" cy="621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355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D:\НД 2020\ДИСТАНЦІЙНЕ МУДЛОВОДСТВО\КУРСИ 2020\ТІПДУУ 2021\12. ТІПДУУ ЛЕКЦІЯ 12 ВЗ\ГЕТЬМАНАТ СКОРОПАДСЬКИЙ МАТЕРІАЛ\ГС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20634"/>
            <a:ext cx="8676456" cy="650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461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D:\НД 2020\ДИСТАНЦІЙНЕ МУДЛОВОДСТВО\КУРСИ 2020\ТІПДУУ 2021\12. ТІПДУУ ЛЕКЦІЯ 12 ВЗ\ГЕТЬМАНАТ СКОРОПАДСЬКИЙ МАТЕРІАЛ\ГС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57388"/>
            <a:ext cx="8568952" cy="571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043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D:\НД 2020\ДИСТАНЦІЙНЕ МУДЛОВОДСТВО\КУРСИ 2020\ТІПДУУ 2021\12. ТІПДУУ ЛЕКЦІЯ 12 ВЗ\ГЕТЬМАНАТ СКОРОПАДСЬКИЙ МАТЕРІАЛ\ГС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823" y="86483"/>
            <a:ext cx="5583023" cy="312649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НД 2020\ДИСТАНЦІЙНЕ МУДЛОВОДСТВО\КУРСИ 2020\ТІПДУУ 2021\12. ТІПДУУ ЛЕКЦІЯ 12 ВЗ\ГЕТЬМАНАТ СКОРОПАДСЬКИЙ МАТЕРІАЛ\ГС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 y="2935741"/>
            <a:ext cx="5171256" cy="387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43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D:\НД 2020\ДИСТАНЦІЙНЕ МУДЛОВОДСТВО\КУРСИ 2020\ТІПДУУ 2021\8. ТІПДУУ ЛЕКЦІЯ 8 КЗ\ІЛЮСТР\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640960" cy="583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521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D:\НД 2020\ДИСТАНЦІЙНЕ МУДЛОВОДСТВО\КУРСИ 2020\ТІПДУУ 2021\12. ТІПДУУ ЛЕКЦІЯ 12 ВЗ\ГЕТЬМАНАТ СКОРОПАДСЬКИЙ МАТЕРІАЛ\ГС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5345728"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НД 2020\ДИСТАНЦІЙНЕ МУДЛОВОДСТВО\КУРСИ 2020\ТІПДУУ 2021\12. ТІПДУУ ЛЕКЦІЯ 12 ВЗ\ГЕТЬМАНАТ СКОРОПАДСЬКИЙ МАТЕРІАЛ\250px-Ukrainian_State_1918.5-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201" y="3789040"/>
            <a:ext cx="4625567" cy="281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664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D:\НД 2020\ДИСТАНЦІЙНЕ МУДЛОВОДСТВО\КУРСИ 2020\ТІПДУУ 2021\12. ТІПДУУ ЛЕКЦІЯ 12 ВЗ\ГЕТЬМАНАТ СКОРОПАДСЬКИЙ МАТЕРІАЛ\ГС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62260"/>
            <a:ext cx="8712968"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36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D:\НД 2020\ДИСТАНЦІЙНЕ МУДЛОВОДСТВО\КУРСИ 2020\ТІПДУУ 2021\12. ТІПДУУ ЛЕКЦІЯ 12 ВЗ\ГЕТЬМАНАТ СКОРОПАДСЬКИЙ МАТЕРІАЛ\ГС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57482"/>
            <a:ext cx="8650589" cy="616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336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D:\НД 2020\ДИСТАНЦІЙНЕ МУДЛОВОДСТВО\КУРСИ 2020\ТІПДУУ 2021\12. ТІПДУУ ЛЕКЦІЯ 12 ВЗ\ГЕТЬМАНАТ СКОРОПАДСЬКИЙ МАТЕРІАЛ\ГС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3995936" cy="563380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НД 2020\ДИСТАНЦІЙНЕ МУДЛОВОДСТВО\КУРСИ 2020\ТІПДУУ 2021\12. ТІПДУУ ЛЕКЦІЯ 12 ВЗ\ГЕТЬМАНАТ СКОРОПАДСЬКИЙ МАТЕРІАЛ\img-EjE9y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377" y="3624312"/>
            <a:ext cx="4886325" cy="28003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НД 2020\ДИСТАНЦІЙНЕ МУДЛОВОДСТВО\КУРСИ 2020\ТІПДУУ 2021\12. ТІПДУУ ЛЕКЦІЯ 12 ВЗ\ГЕТЬМАНАТ СКОРОПАДСЬКИЙ МАТЕРІАЛ\ГС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377" y="476672"/>
            <a:ext cx="4988119" cy="297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764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D:\НД 2020\ДИСТАНЦІЙНЕ МУДЛОВОДСТВО\КУРСИ 2020\ТІПДУУ 2021\12. ТІПДУУ ЛЕКЦІЯ 12 ВЗ\ГЕТЬМАНАТ СКОРОПАДСЬКИЙ МАТЕРІАЛ\ГС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739391" cy="604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64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D:\НД 2020\ДИСТАНЦІЙНЕ МУДЛОВОДСТВО\КУРСИ 2020\ТІПДУУ 2021\12. ТІПДУУ ЛЕКЦІЯ 12 ВЗ\ГЕТЬМАНАТ СКОРОПАДСЬКИЙ МАТЕРІАЛ\ГС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143" y="0"/>
            <a:ext cx="5396857" cy="303234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НД 2020\ДИСТАНЦІЙНЕ МУДЛОВОДСТВО\КУРСИ 2020\ТІПДУУ 2021\12. ТІПДУУ ЛЕКЦІЯ 12 ВЗ\ГЕТЬМАНАТ СКОРОПАДСЬКИЙ МАТЕРІАЛ\ГС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7" y="3028950"/>
            <a:ext cx="4810125"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9706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4" descr="D:\НД 2020\ДИСТАНЦІЙНЕ МУДЛОВОДСТВО\КУРСИ 2020\ТІПДУУ 2021\12. ТІПДУУ ЛЕКЦІЯ 12 ВЗ\ГЕТЬМАНАТ СКОРОПАДСЬКИЙ МАТЕРІАЛ\ГС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84976" cy="604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2633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D:\НД 2020\ДИСТАНЦІЙНЕ МУДЛОВОДСТВО\КУРСИ 2020\ТІПДУУ 2021\12. ТІПДУУ ЛЕКЦІЯ 12 ВЗ\ГЕТЬМАНАТ СКОРОПАДСЬКИЙ МАТЕРІАЛ\9f13fe5c05ab395c1168f4ec949b4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31" y="1196752"/>
            <a:ext cx="8873529" cy="550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410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4" name="Picture 2" descr="D:\НД 2020\ДИСТАНЦІЙНЕ МУДЛОВОДСТВО\КУРСИ 2020\ТІПДУУ 2021\12. ТІПДУУ ЛЕКЦІЯ 12 ВЗ\ГЕТЬМАНАТ СКОРОПАДСЬКИЙ МАТЕРІАЛ\ГС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84684"/>
            <a:ext cx="8699648" cy="614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589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D:\НД 2020\ДИСТАНЦІЙНЕ МУДЛОВОДСТВО\КУРСИ 2020\ТІПДУУ 2021\12. ТІПДУУ ЛЕКЦІЯ 12 ВЗ\ГЕТЬМАНАТ СКОРОПАДСЬКИЙ МАТЕРІАЛ\hetmanat-1918-kovalyova-18-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693"/>
            <a:ext cx="9144000" cy="6297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9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506" name="Picture 2" descr="D:\НД 2020\ДИСТАНЦІЙНЕ МУДЛОВОДСТВО\КУРСИ 2020\ТІПДУУ 2021\8. ТІПДУУ ЛЕКЦІЯ 8 КЗ\ІЛЮСТР\ma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50389" cy="646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543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descr="D:\НД 2020\ДИСТАНЦІЙНЕ МУДЛОВОДСТВО\КУРСИ 2020\ТІПДУУ 2021\12. ТІПДУУ ЛЕКЦІЯ 12 ВЗ\ГЕТЬМАНАТ СКОРОПАДСЬКИЙ МАТЕРІАЛ\Д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2" y="655597"/>
            <a:ext cx="9025044" cy="604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2523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descr="C:\Users\asus\Desktop\Д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336" y="512382"/>
            <a:ext cx="4201145" cy="31465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sus\Desktop\Д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1" y="575557"/>
            <a:ext cx="4152295" cy="3020233"/>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asus\Desktop\Д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336" y="3706662"/>
            <a:ext cx="4201145" cy="303871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asus\Desktop\Д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5869" y="3653018"/>
            <a:ext cx="4156458" cy="311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863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C:\Users\asus\Desktop\ДИРЕКТОРІЯ МАТЕРІАЛ\Д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42"/>
            <a:ext cx="4838629" cy="362404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asus\Desktop\ДИРЕКТОРІЯ МАТЕРІАЛ\Д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193634"/>
            <a:ext cx="4850505" cy="363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687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7" descr="C:\Users\asus\Desktop\ДИРЕКТОРІЯ МАТЕРІАЛ\Д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22621"/>
            <a:ext cx="2544961" cy="190613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C:\Users\asus\Desktop\ДИРЕКТОРІЯ МАТЕРІАЛ\Д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4465940" cy="334491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asus\Desktop\ДИРЕКТОРІЯ МАТЕРІАЛ\Д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643" y="188640"/>
            <a:ext cx="4465941" cy="334491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asus\Desktop\ДИРЕКТОРІЯ МАТЕРІАЛ\Д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8314" y="3434191"/>
            <a:ext cx="2250637" cy="1685688"/>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asus\Desktop\ДИРЕКТОРІЯ МАТЕРІАЛ\Д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9344" y="3510186"/>
            <a:ext cx="2160240" cy="161798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sers\asus\Desktop\ДИРЕКТОРІЯ МАТЕРІАЛ\Д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666" y="5132222"/>
            <a:ext cx="2058918" cy="1542094"/>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C:\Users\asus\Desktop\ДИРЕКТОРІЯ МАТЕРІАЛ\Д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7" y="4676421"/>
            <a:ext cx="2831543" cy="212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483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5" name="Picture 3" descr="C:\Users\asus\Desktop\ДИРЕКТОРІЯ МАТЕРІАЛ\slide-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 y="-405585"/>
            <a:ext cx="8888045" cy="212236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C:\Users\asus\Desktop\ДИРЕКТОРІЯ МАТЕРІАЛ\Д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1250592"/>
            <a:ext cx="8888045"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13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C:\Users\asus\Desktop\ДИРЕКТОРІЯ МАТЕРІАЛ\Д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75216"/>
            <a:ext cx="8928992" cy="609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68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asus\Desktop\ДИРЕКТОРІЯ МАТЕРІАЛ\Д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775" y="-13487"/>
            <a:ext cx="4561185" cy="34162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506" name="Picture 2" descr="C:\Users\asus\Desktop\ДИРЕКТОРІЯ МАТЕРІАЛ\Д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 y="3140968"/>
            <a:ext cx="4465941" cy="3344912"/>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asus\Desktop\ДИРЕКТОРІЯ МАТЕРІАЛ\Д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1081" y="24378"/>
            <a:ext cx="2304256" cy="254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68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C:\Users\asus\Desktop\ДИРЕКТОРІЯ МАТЕРІАЛ\Д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37" y="-99392"/>
            <a:ext cx="9529737" cy="713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74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C:\Users\asus\Desktop\ДИРЕКТОРІЯ МАТЕРІАЛ\Д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66"/>
            <a:ext cx="9167920" cy="3923791"/>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asus\Desktop\ДИРЕКТОРІЯ МАТЕРІАЛ\Д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5024"/>
            <a:ext cx="5057205" cy="321404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Users\asus\Desktop\ДИРЕКТОРІЯ МАТЕРІАЛ\Д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205" y="3645024"/>
            <a:ext cx="4110714" cy="318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4794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C:\Users\asus\Desktop\ДИРЕКТОРІЯ МАТЕРІАЛ\Д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377609" cy="627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5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D:\НД 2020\ДИСТАНЦІЙНЕ МУДЛОВОДСТВО\КУРСИ 2020\ТІПДУУ 2021\8. ТІПДУУ ЛЕКЦІЯ 8 КЗ\ІЛЮСТР\slid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83403"/>
            <a:ext cx="8424936" cy="590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991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9" name="Picture 3" descr="C:\Users\asus\Desktop\ДИРЕКТОРІЯ МАТЕРІАЛ\Д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76872"/>
            <a:ext cx="9036496" cy="3130475"/>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asus\Desktop\ДИРЕКТОРІЯ МАТЕРІАЛ\Д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5352" y="-9450"/>
            <a:ext cx="3336659" cy="307840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asus\Desktop\ДИРЕКТОРІЯ МАТЕРІАЛ\Д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3832"/>
            <a:ext cx="3609104" cy="2794759"/>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C:\Users\asus\Desktop\ДИРЕКТОРІЯ МАТЕРІАЛ\Д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926265"/>
            <a:ext cx="4777209" cy="2931735"/>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Users\asus\Desktop\ДИРЕКТОРІЯ МАТЕРІАЛ\Д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3682" y="4005064"/>
            <a:ext cx="4658223" cy="2925675"/>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C:\Users\asus\Desktop\ДИРЕКТОРІЯ МАТЕРІАЛ\slide-4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323" y="9266"/>
            <a:ext cx="3408389" cy="291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4419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C:\Users\asus\Desktop\ДИРЕКТОРІЯ МАТЕРІАЛ\Д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08078" cy="2702388"/>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asus\Desktop\ДИРЕКТОРІЯ МАТЕРІАЛ\Д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0"/>
            <a:ext cx="3691103" cy="269684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asus\Desktop\ДИРЕКТОРІЯ МАТЕРІАЛ\Д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28" y="2530464"/>
            <a:ext cx="3608078" cy="2269786"/>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C:\Users\asus\Desktop\ДИРЕКТОРІЯ МАТЕРІАЛ\Д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006" y="0"/>
            <a:ext cx="3600671" cy="269684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Users\asus\Desktop\ДИРЕКТОРІЯ МАТЕРІАЛ\Д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7076" y="2360798"/>
            <a:ext cx="3504530" cy="2447309"/>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C:\Users\asus\Desktop\ДИРЕКТОРІЯ МАТЕРІАЛ\Д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9677" y="2272036"/>
            <a:ext cx="3504530" cy="2536071"/>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C:\Users\asus\Desktop\ДИРЕКТОРІЯ МАТЕРІАЛ\Д1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4716417"/>
            <a:ext cx="4700821" cy="2132856"/>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C:\Users\asus\Desktop\ДИРЕКТОРІЯ МАТЕРІАЛ\Д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8144" y="4509120"/>
            <a:ext cx="3889094"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410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C:\Users\asus\Desktop\ДИРЕКТОРІЯ МАТЕРІАЛ\slide-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81997"/>
            <a:ext cx="6242050" cy="467518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C:\Users\asus\Desktop\ДИРЕКТОРІЯ МАТЕРІАЛ\Д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5" y="655597"/>
            <a:ext cx="4389057" cy="3146648"/>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asus\Desktop\ДИРЕКТОРІЯ МАТЕРІАЛ\Д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059" y="980727"/>
            <a:ext cx="4465941" cy="3078095"/>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asus\Desktop\ДИРЕКТОРІЯ МАТЕРІАЛ\slide-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74" y="3437357"/>
            <a:ext cx="4561185" cy="341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0274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C:\Users\asus\Desktop\ДИРЕКТОРІЯ МАТЕРІАЛ\slide-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8"/>
            <a:ext cx="9252520" cy="692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882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descr="C:\Users\asus\Desktop\ДИРЕКТОРІЯ МАТЕРІАЛ\slide-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1"/>
            <a:ext cx="4230208" cy="3168352"/>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asus\Desktop\ДИРЕКТОРІЯ МАТЕРІАЛ\slide-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2866" y="-2697"/>
            <a:ext cx="4081377" cy="305688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Users\asus\Desktop\ДИРЕКТОРІЯ МАТЕРІАЛ\slide-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453" y="3212976"/>
            <a:ext cx="4345161" cy="325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446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1746" name="Picture 2" descr="C:\Users\asus\Desktop\ДИРЕКТОРІЯ МАТЕРІАЛ\slide-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802"/>
            <a:ext cx="4561184" cy="3416248"/>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asus\Desktop\ДИРЕКТОРІЯ МАТЕРІАЛ\slide-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838638"/>
            <a:ext cx="5366427" cy="401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2200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7108" name="Picture 4" descr="Союз безвиході: як галичани порозумілися із білогвардійця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808" y="-531441"/>
            <a:ext cx="14069980" cy="792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81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12</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9648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D:\НД 2020\ДИСТАНЦІЙНЕ МУДЛОВОДСТВО\КУРСИ 2020\ТІПДУУ 2021\8. ТІПДУУ ЛЕКЦІЯ 8 КЗ\ІЛЮСТР\d9e42e968299f0c443464b37a9a233d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68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D:\НД 2020\ДИСТАНЦІЙНЕ МУДЛОВОДСТВО\КУРСИ 2020\ТІПДУУ 2021\8. ТІПДУУ ЛЕКЦІЯ 8 КЗ\ІЛЮСТР\sli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55597"/>
            <a:ext cx="8161585" cy="612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48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descr="D:\НД 2020\ДИСТАНЦІЙНЕ МУДЛОВОДСТВО\КУРСИ 2020\ТІПДУУ 2021\8. ТІПДУУ ЛЕКЦІЯ 8 КЗ\ІЛЮСТР\79979.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55597"/>
            <a:ext cx="8136904" cy="60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517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Рисунок 2" descr="ÐÐ¾Ð²âÑÐ·Ð°Ð½Ðµ Ð·Ð¾Ð±ÑÐ°Ð¶ÐµÐ½Ð½Ñ"/>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56983" cy="6085771"/>
          </a:xfrm>
          <a:prstGeom prst="rect">
            <a:avLst/>
          </a:prstGeom>
          <a:noFill/>
          <a:ln>
            <a:noFill/>
          </a:ln>
        </p:spPr>
      </p:pic>
    </p:spTree>
    <p:extLst>
      <p:ext uri="{BB962C8B-B14F-4D97-AF65-F5344CB8AC3E}">
        <p14:creationId xmlns:p14="http://schemas.microsoft.com/office/powerpoint/2010/main" val="85316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D:\НД 2020\ДИСТАНЦІЙНЕ МУДЛОВОДСТВО\КУРСИ 2020\ТІПДУУ 2021\8. ТІПДУУ ЛЕКЦІЯ 8 КЗ\ІЛЮСТР\sli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62" y="593305"/>
            <a:ext cx="8352928" cy="626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11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D:\НД 2020\ДИСТАНЦІЙНЕ МУДЛОВОДСТВО\КУРСИ 2020\ТІПДУУ 2021\8. ТІПДУУ ЛЕКЦІЯ 8 КЗ\ІЛЮСТР\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7" y="643539"/>
            <a:ext cx="9073008" cy="608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27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D:\НД 2020\ДИСТАНЦІЙНЕ МУДЛОВОДСТВО\КУРСИ 2020\ТІПДУУ 2021\8. ТІПДУУ ЛЕКЦІЯ 8 КЗ\ІЛЮСТР\1667-1687 рр. Правобережна та Лівобережна Гетьманщин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 y="655597"/>
            <a:ext cx="9142053" cy="628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6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D:\НД 2020\ДИСТАНЦІЙНЕ МУДЛОВОДСТВО\КУРСИ 2020\ТІПДУУ 2021\8. ТІПДУУ ЛЕКЦІЯ 8 КЗ\ІЛЮСТР\slid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0249"/>
            <a:ext cx="7968886"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15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D:\НД 2020\ДИСТАНЦІЙНЕ МУДЛОВОДСТВО\КУРСИ 2020\ТІПДУУ 2021\8. ТІПДУУ ЛЕКЦІЯ 8 КЗ\ІЛЮСТР\slid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7946"/>
            <a:ext cx="9144000" cy="622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88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4" name="Picture 2" descr="D:\НД 2020\ДИСТАНЦІЙНЕ МУДЛОВОДСТВО\КУРСИ 2020\ТІПДУУ 2021\8. ТІПДУУ ЛЕКЦІЯ 8 КЗ\ІЛЮСТР\slid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55597"/>
            <a:ext cx="8161585" cy="612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00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411" name="Picture 3" descr="D:\НД 2020\ДИСТАНЦІЙНЕ МУДЛОВОДСТВО\КУРСИ 2020\ТІПДУУ 2021\8. ТІПДУУ ЛЕКЦІЯ 8 КЗ\ІЛЮСТР\мазеп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928991"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855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9</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Прямоугольник 2"/>
          <p:cNvSpPr/>
          <p:nvPr/>
        </p:nvSpPr>
        <p:spPr>
          <a:xfrm>
            <a:off x="755576" y="1412776"/>
            <a:ext cx="7776864" cy="2677656"/>
          </a:xfrm>
          <a:prstGeom prst="rect">
            <a:avLst/>
          </a:prstGeom>
        </p:spPr>
        <p:txBody>
          <a:bodyPr wrap="square">
            <a:spAutoFit/>
          </a:bodyPr>
          <a:lstStyle/>
          <a:p>
            <a:pPr algn="ctr"/>
            <a:r>
              <a:rPr lang="uk-UA" sz="2400" dirty="0" smtClean="0">
                <a:solidFill>
                  <a:schemeClr val="bg2">
                    <a:lumMod val="25000"/>
                  </a:schemeClr>
                </a:solidFill>
                <a:latin typeface="Times New Roman" panose="02020603050405020304" pitchFamily="18" charset="0"/>
                <a:cs typeface="Times New Roman" panose="02020603050405020304" pitchFamily="18" charset="0"/>
              </a:rPr>
              <a:t>Система </a:t>
            </a:r>
            <a:r>
              <a:rPr lang="uk-UA" sz="2400" dirty="0">
                <a:solidFill>
                  <a:schemeClr val="bg2">
                    <a:lumMod val="25000"/>
                  </a:schemeClr>
                </a:solidFill>
                <a:latin typeface="Times New Roman" panose="02020603050405020304" pitchFamily="18" charset="0"/>
                <a:cs typeface="Times New Roman" panose="02020603050405020304" pitchFamily="18" charset="0"/>
              </a:rPr>
              <a:t>політичного та </a:t>
            </a:r>
          </a:p>
          <a:p>
            <a:pPr algn="ctr"/>
            <a:r>
              <a:rPr lang="uk-UA" sz="2400" dirty="0">
                <a:solidFill>
                  <a:schemeClr val="bg2">
                    <a:lumMod val="25000"/>
                  </a:schemeClr>
                </a:solidFill>
                <a:latin typeface="Times New Roman" panose="02020603050405020304" pitchFamily="18" charset="0"/>
                <a:cs typeface="Times New Roman" panose="02020603050405020304" pitchFamily="18" charset="0"/>
              </a:rPr>
              <a:t>державного управління України </a:t>
            </a:r>
            <a:r>
              <a:rPr lang="en-US" sz="2400" dirty="0" smtClean="0">
                <a:solidFill>
                  <a:schemeClr val="bg2">
                    <a:lumMod val="25000"/>
                  </a:schemeClr>
                </a:solidFill>
                <a:latin typeface="Times New Roman" panose="02020603050405020304" pitchFamily="18" charset="0"/>
                <a:cs typeface="Times New Roman" panose="02020603050405020304" pitchFamily="18" charset="0"/>
              </a:rPr>
              <a:t>XVIII-XIX </a:t>
            </a:r>
            <a:r>
              <a:rPr lang="uk-UA" sz="2400" dirty="0" smtClean="0">
                <a:solidFill>
                  <a:schemeClr val="bg2">
                    <a:lumMod val="25000"/>
                  </a:schemeClr>
                </a:solidFill>
                <a:latin typeface="Times New Roman" panose="02020603050405020304" pitchFamily="18" charset="0"/>
                <a:cs typeface="Times New Roman" panose="02020603050405020304" pitchFamily="18" charset="0"/>
              </a:rPr>
              <a:t>ст.</a:t>
            </a:r>
            <a:endParaRPr lang="uk-UA" sz="2400" dirty="0">
              <a:solidFill>
                <a:schemeClr val="bg2">
                  <a:lumMod val="25000"/>
                </a:schemeClr>
              </a:solidFill>
              <a:latin typeface="Times New Roman" panose="02020603050405020304" pitchFamily="18" charset="0"/>
              <a:cs typeface="Times New Roman" panose="02020603050405020304" pitchFamily="18" charset="0"/>
            </a:endParaRPr>
          </a:p>
          <a:p>
            <a:pPr algn="ctr"/>
            <a:endParaRPr lang="uk-UA" sz="2400" dirty="0">
              <a:solidFill>
                <a:schemeClr val="bg2">
                  <a:lumMod val="25000"/>
                </a:schemeClr>
              </a:solidFill>
              <a:latin typeface="Times New Roman" panose="02020603050405020304" pitchFamily="18" charset="0"/>
              <a:cs typeface="Times New Roman" panose="02020603050405020304" pitchFamily="18" charset="0"/>
            </a:endParaRPr>
          </a:p>
          <a:p>
            <a:pPr marL="342900" indent="-342900">
              <a:buAutoNum type="arabicPeriod"/>
            </a:pPr>
            <a:r>
              <a:rPr lang="uk-UA" sz="2400" dirty="0" smtClean="0">
                <a:solidFill>
                  <a:schemeClr val="bg2">
                    <a:lumMod val="25000"/>
                  </a:schemeClr>
                </a:solidFill>
                <a:latin typeface="Times New Roman" panose="02020603050405020304" pitchFamily="18" charset="0"/>
                <a:cs typeface="Times New Roman" panose="02020603050405020304" pitchFamily="18" charset="0"/>
              </a:rPr>
              <a:t>Врядування на українських землях, які входили до складу Російської імперії</a:t>
            </a:r>
            <a:endParaRPr lang="uk-UA" sz="2400" dirty="0">
              <a:solidFill>
                <a:schemeClr val="bg2">
                  <a:lumMod val="25000"/>
                </a:schemeClr>
              </a:solidFill>
              <a:latin typeface="Times New Roman" panose="02020603050405020304" pitchFamily="18" charset="0"/>
              <a:cs typeface="Times New Roman" panose="02020603050405020304" pitchFamily="18" charset="0"/>
            </a:endParaRPr>
          </a:p>
          <a:p>
            <a:pPr marL="342900" indent="-342900">
              <a:buAutoNum type="arabicPeriod"/>
            </a:pPr>
            <a:r>
              <a:rPr lang="uk-UA" sz="2400" dirty="0">
                <a:solidFill>
                  <a:schemeClr val="bg2">
                    <a:lumMod val="25000"/>
                  </a:schemeClr>
                </a:solidFill>
                <a:latin typeface="Times New Roman" panose="02020603050405020304" pitchFamily="18" charset="0"/>
                <a:cs typeface="Times New Roman" panose="02020603050405020304" pitchFamily="18" charset="0"/>
              </a:rPr>
              <a:t>Врядування на українських землях, які входили до складу </a:t>
            </a:r>
            <a:r>
              <a:rPr lang="uk-UA" sz="2400" dirty="0" smtClean="0">
                <a:solidFill>
                  <a:schemeClr val="bg2">
                    <a:lumMod val="25000"/>
                  </a:schemeClr>
                </a:solidFill>
                <a:latin typeface="Times New Roman" panose="02020603050405020304" pitchFamily="18" charset="0"/>
                <a:cs typeface="Times New Roman" panose="02020603050405020304" pitchFamily="18" charset="0"/>
              </a:rPr>
              <a:t>Австро-угорської імперії</a:t>
            </a:r>
            <a:endParaRPr lang="uk-UA" sz="240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41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Рисунок 2" descr="ÐÑÑÑÑ ÑÐ¾Ð·ÑÐ°ÑÑÐ²Ð°Ð½Ð½Ñ ÐÐ°Ð¿Ð¾ÑÐ¾Ð·ÑÐºÐ¸Ñ ÑÑÑÐµÐ¹"/>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84976" cy="6202403"/>
          </a:xfrm>
          <a:prstGeom prst="rect">
            <a:avLst/>
          </a:prstGeom>
          <a:noFill/>
          <a:ln>
            <a:noFill/>
          </a:ln>
        </p:spPr>
      </p:pic>
    </p:spTree>
    <p:extLst>
      <p:ext uri="{BB962C8B-B14F-4D97-AF65-F5344CB8AC3E}">
        <p14:creationId xmlns:p14="http://schemas.microsoft.com/office/powerpoint/2010/main" val="3729941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D:\НД 2020\ДИСТАНЦІЙНЕ МУДЛОВОДСТВО\КУРСИ 2020\ТІПДУУ 2021\8. ТІПДУУ ЛЕКЦІЯ 8 КЗ\ІЛЮСТР\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55597"/>
            <a:ext cx="8118648" cy="60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80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Рисунок 2" descr="ÐÑÑÑÑ ÑÐ¾Ð·ÑÐ°ÑÑÐ²Ð°Ð½Ð½Ñ ÐÐ°Ð¿Ð¾ÑÐ¾Ð·ÑÐºÐ¸Ñ ÑÑÑÐµÐ¹"/>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84976" cy="6202403"/>
          </a:xfrm>
          <a:prstGeom prst="rect">
            <a:avLst/>
          </a:prstGeom>
          <a:noFill/>
          <a:ln>
            <a:noFill/>
          </a:ln>
        </p:spPr>
      </p:pic>
    </p:spTree>
    <p:extLst>
      <p:ext uri="{BB962C8B-B14F-4D97-AF65-F5344CB8AC3E}">
        <p14:creationId xmlns:p14="http://schemas.microsoft.com/office/powerpoint/2010/main" val="3794635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D:\НД 2020\ДИСТАНЦІЙНЕ МУДЛОВОДСТВО\КУРСИ 2020\ТІПДУУ 2021\8. ТІПДУУ ЛЕКЦІЯ 8 КЗ\ІЛЮСТР\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2" y="548680"/>
            <a:ext cx="9126488"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0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C:\Users\asus\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7"/>
            <a:ext cx="8712968" cy="614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6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7" name="Picture 3" descr="C:\Users\asus\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8" y="548681"/>
            <a:ext cx="886351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233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C:\Users\asus\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655597"/>
            <a:ext cx="8712967" cy="593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57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C:\Users\asus\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8"/>
            <a:ext cx="8712967" cy="60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6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0" y="980728"/>
            <a:ext cx="9252520" cy="3970318"/>
          </a:xfrm>
          <a:prstGeom prst="rect">
            <a:avLst/>
          </a:prstGeom>
          <a:noFill/>
        </p:spPr>
        <p:txBody>
          <a:bodyPr wrap="square" rtlCol="0">
            <a:spAutoFit/>
          </a:bodyPr>
          <a:lstStyle/>
          <a:p>
            <a:pPr algn="ctr"/>
            <a:r>
              <a:rPr lang="ru-RU" sz="2800" dirty="0">
                <a:latin typeface="Times New Roman" panose="02020603050405020304" pitchFamily="18" charset="0"/>
                <a:cs typeface="Times New Roman" panose="02020603050405020304" pitchFamily="18" charset="0"/>
              </a:rPr>
              <a:t>ДЕРЖАВНЕ УПРАВЛІННЯ В УКРАЇНІ В ПЕРІОД ЇЇ ВХОДЖЕННЯ ДО СКЛАДУ РОСІЙСЬКОЇ ТА АВСТРІЙСЬКОЇ ІМПЕРІЙ </a:t>
            </a:r>
            <a:r>
              <a:rPr lang="ru-RU" sz="2800" dirty="0" smtClean="0">
                <a:latin typeface="Times New Roman" panose="02020603050405020304" pitchFamily="18" charset="0"/>
                <a:cs typeface="Times New Roman" panose="02020603050405020304" pitchFamily="18" charset="0"/>
              </a:rPr>
              <a:t>(</a:t>
            </a:r>
            <a:r>
              <a:rPr lang="uk-UA" sz="2800" dirty="0" smtClean="0">
                <a:latin typeface="Times New Roman" panose="02020603050405020304" pitchFamily="18" charset="0"/>
                <a:cs typeface="Times New Roman" panose="02020603050405020304" pitchFamily="18" charset="0"/>
              </a:rPr>
              <a:t>друга </a:t>
            </a:r>
            <a:r>
              <a:rPr lang="uk-UA" sz="2800" dirty="0" err="1" smtClean="0">
                <a:latin typeface="Times New Roman" panose="02020603050405020304" pitchFamily="18" charset="0"/>
                <a:cs typeface="Times New Roman" panose="02020603050405020304" pitchFamily="18" charset="0"/>
              </a:rPr>
              <a:t>пол</a:t>
            </a:r>
            <a:r>
              <a:rPr lang="ru-RU"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XIX </a:t>
            </a:r>
            <a:r>
              <a:rPr lang="ru-RU" sz="2800" dirty="0">
                <a:latin typeface="Times New Roman" panose="02020603050405020304" pitchFamily="18" charset="0"/>
                <a:cs typeface="Times New Roman" panose="02020603050405020304" pitchFamily="18" charset="0"/>
              </a:rPr>
              <a:t>ст</a:t>
            </a:r>
            <a:r>
              <a:rPr lang="ru-RU" sz="2800" dirty="0" smtClean="0">
                <a:latin typeface="Times New Roman" panose="02020603050405020304" pitchFamily="18" charset="0"/>
                <a:cs typeface="Times New Roman" panose="02020603050405020304" pitchFamily="18" charset="0"/>
              </a:rPr>
              <a:t>.– </a:t>
            </a:r>
            <a:r>
              <a:rPr lang="uk-UA" sz="2800" dirty="0" err="1">
                <a:latin typeface="Times New Roman" panose="02020603050405020304" pitchFamily="18" charset="0"/>
                <a:cs typeface="Times New Roman" panose="02020603050405020304" pitchFamily="18" charset="0"/>
              </a:rPr>
              <a:t>поч</a:t>
            </a:r>
            <a:r>
              <a:rPr lang="uk-UA"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XX</a:t>
            </a:r>
            <a:r>
              <a:rPr lang="uk-UA" sz="2800" dirty="0">
                <a:latin typeface="Times New Roman" panose="02020603050405020304" pitchFamily="18" charset="0"/>
                <a:cs typeface="Times New Roman" panose="02020603050405020304" pitchFamily="18" charset="0"/>
              </a:rPr>
              <a:t> ст</a:t>
            </a:r>
            <a:r>
              <a:rPr lang="uk-UA" sz="2800" dirty="0" smtClean="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ru-RU" sz="2800" dirty="0" err="1" smtClean="0">
                <a:latin typeface="Times New Roman" panose="02020603050405020304" pitchFamily="18" charset="0"/>
                <a:cs typeface="Times New Roman" panose="02020603050405020304" pitchFamily="18" charset="0"/>
              </a:rPr>
              <a:t>Реформування</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державного </a:t>
            </a:r>
            <a:r>
              <a:rPr lang="ru-RU" sz="2800" dirty="0" err="1">
                <a:latin typeface="Times New Roman" panose="02020603050405020304" pitchFamily="18" charset="0"/>
                <a:cs typeface="Times New Roman" panose="02020603050405020304" pitchFamily="18" charset="0"/>
              </a:rPr>
              <a:t>управління</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в </a:t>
            </a:r>
            <a:r>
              <a:rPr lang="ru-RU" sz="2800" dirty="0" err="1">
                <a:latin typeface="Times New Roman" panose="02020603050405020304" pitchFamily="18" charset="0"/>
                <a:cs typeface="Times New Roman" panose="02020603050405020304" pitchFamily="18" charset="0"/>
              </a:rPr>
              <a:t>Росії</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другої</a:t>
            </a:r>
            <a:r>
              <a:rPr lang="ru-RU" sz="2800" dirty="0" smtClean="0">
                <a:latin typeface="Times New Roman" panose="02020603050405020304" pitchFamily="18" charset="0"/>
                <a:cs typeface="Times New Roman" panose="02020603050405020304" pitchFamily="18" charset="0"/>
              </a:rPr>
              <a:t> пол. </a:t>
            </a:r>
            <a:r>
              <a:rPr lang="en-US" sz="2800" dirty="0" smtClean="0">
                <a:latin typeface="Times New Roman" panose="02020603050405020304" pitchFamily="18" charset="0"/>
                <a:cs typeface="Times New Roman" panose="02020603050405020304" pitchFamily="18" charset="0"/>
              </a:rPr>
              <a:t>XIX</a:t>
            </a:r>
            <a:r>
              <a:rPr lang="uk-UA" sz="2800" dirty="0" smtClean="0">
                <a:latin typeface="Times New Roman" panose="02020603050405020304" pitchFamily="18" charset="0"/>
                <a:cs typeface="Times New Roman" panose="02020603050405020304" pitchFamily="18" charset="0"/>
              </a:rPr>
              <a:t> </a:t>
            </a:r>
            <a:r>
              <a:rPr lang="uk-UA" sz="2800" dirty="0" err="1" smtClean="0">
                <a:latin typeface="Times New Roman" panose="02020603050405020304" pitchFamily="18" charset="0"/>
                <a:cs typeface="Times New Roman" panose="02020603050405020304" pitchFamily="18" charset="0"/>
              </a:rPr>
              <a:t>ст</a:t>
            </a:r>
            <a:r>
              <a:rPr lang="ru-RU" sz="2800" dirty="0" smtClean="0">
                <a:latin typeface="Times New Roman" panose="02020603050405020304" pitchFamily="18" charset="0"/>
                <a:cs typeface="Times New Roman" panose="02020603050405020304" pitchFamily="18" charset="0"/>
              </a:rPr>
              <a:t>.</a:t>
            </a:r>
          </a:p>
          <a:p>
            <a:pPr marL="457200" indent="-457200">
              <a:buFont typeface="+mj-lt"/>
              <a:buAutoNum type="arabicPeriod"/>
            </a:pPr>
            <a:r>
              <a:rPr lang="uk-UA" sz="2800" dirty="0" smtClean="0">
                <a:latin typeface="Times New Roman" panose="02020603050405020304" pitchFamily="18" charset="0"/>
                <a:cs typeface="Times New Roman" panose="02020603050405020304" pitchFamily="18" charset="0"/>
              </a:rPr>
              <a:t>Суспільно-політичні рухи та зародження партійної системи на українських землях другої </a:t>
            </a:r>
            <a:r>
              <a:rPr lang="ru-RU" sz="2800" dirty="0" smtClean="0">
                <a:latin typeface="Times New Roman" panose="02020603050405020304" pitchFamily="18" charset="0"/>
                <a:cs typeface="Times New Roman" panose="02020603050405020304" pitchFamily="18" charset="0"/>
              </a:rPr>
              <a:t>пол</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XIX</a:t>
            </a:r>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ст.</a:t>
            </a:r>
          </a:p>
          <a:p>
            <a:pPr marL="457200" indent="-457200">
              <a:buFont typeface="+mj-lt"/>
              <a:buAutoNum type="arabicPeriod"/>
            </a:pPr>
            <a:r>
              <a:rPr lang="uk-UA" sz="2800" dirty="0" smtClean="0">
                <a:latin typeface="Times New Roman" panose="02020603050405020304" pitchFamily="18" charset="0"/>
                <a:cs typeface="Times New Roman" panose="02020603050405020304" pitchFamily="18" charset="0"/>
              </a:rPr>
              <a:t>Переддень революційних подій </a:t>
            </a:r>
            <a:r>
              <a:rPr lang="uk-UA" sz="2800" dirty="0" err="1" smtClean="0">
                <a:latin typeface="Times New Roman" panose="02020603050405020304" pitchFamily="18" charset="0"/>
                <a:cs typeface="Times New Roman" panose="02020603050405020304" pitchFamily="18" charset="0"/>
              </a:rPr>
              <a:t>поч</a:t>
            </a:r>
            <a:r>
              <a:rPr lang="uk-UA"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XX</a:t>
            </a:r>
            <a:r>
              <a:rPr lang="uk-UA" sz="2800" dirty="0" smtClean="0">
                <a:latin typeface="Times New Roman" panose="02020603050405020304" pitchFamily="18" charset="0"/>
                <a:cs typeface="Times New Roman" panose="02020603050405020304" pitchFamily="18" charset="0"/>
              </a:rPr>
              <a:t> ст.</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635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Скасування кріпосного пра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8" y="584602"/>
            <a:ext cx="8815540" cy="611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0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Освітня реформа (1864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83532"/>
            <a:ext cx="8808913" cy="608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2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Фінансова реформа (1860–1864 р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55597"/>
            <a:ext cx="8880921" cy="616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02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Земська реформа 1864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8" y="655598"/>
            <a:ext cx="8988425" cy="604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3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7" name="Picture 3" descr="D:\НД 2020\ДИСТАНЦІЙНЕ МУДЛОВОДСТВО\КУРСИ 2020\ТІПДУУ 2021\8. ТІПДУУ ЛЕКЦІЯ 8 КЗ\ІЛЮСТР\Українські землі в першій половині ХVІІ с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07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Судова реформа 1864 р.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81" y="548680"/>
            <a:ext cx="8740799" cy="622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61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Міська реформа 1870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2" y="655597"/>
            <a:ext cx="8828546" cy="604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78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Військова реформа 1874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15" y="742186"/>
            <a:ext cx="8910681" cy="608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58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Результати й наслідки рефор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68" y="602659"/>
            <a:ext cx="8771619" cy="624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385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Межі українських земель на унікальних картах початку ХХ ст. - ВСВІТ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460432" cy="619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75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6" name="Picture 4" descr="20 ст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12" y="836712"/>
            <a:ext cx="8873384" cy="585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139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Культура України наприкінці XVIII — у першій половині XIX ст. Освіта. Наука  » Шкільні Підручни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6"/>
            <a:ext cx="8784976"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9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8" name="Picture 4" descr="Урок на тему:&quot;Національне відродження в Наддніпрянській Україні&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11" y="578781"/>
            <a:ext cx="8880923"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64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3794" name="Picture 2" descr="9 клас - Дистанційне навчання ЖСШ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1" y="655597"/>
            <a:ext cx="8848945"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7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7890" name="Picture 2" descr="Суспільно-політичне життя в Наддніпрянській Україні » mozok.cl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784976"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D:\НД 2020\ДИСТАНЦІЙНЕ МУДЛОВОДСТВО\КУРСИ 2020\ТІПДУУ 2021\8. ТІПДУУ ЛЕКЦІЯ 8 КЗ\ІЛЮСТР\УТВОРЕННЯ УКРАЇНСЬКОЇ КОЗАЦЬКОЇ ДЕРЖАВ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46790"/>
            <a:ext cx="8716713" cy="6022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436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8916" name="Picture 4" descr="Особливості суспільно-політичного життя Наддніпрянської України. Основні напрями{5940675 A-B579-460 E-94 D1-54222 C63 F5 DA}російськийІдеали соціалізму закликали до повалення самодержавства в Росії діяли активно{5940675 A-B579-460 E-94 D1-54222 C63 F5 DA}єврейський. Захищали інтереси єврейських робітниківвели соціалістичну пропаганду{5940675 A-B579-460 E-94 D1-54222 C63 F5 DA}український. Стадія ідейного та організаційного становлення. Формування нових течій{5940675 A-B579-460 E-94 D1-54222 C63 F5 DA}польський- Не відігравав активної ролі в суспільно-політичному житті{5940675 A-B579-460 E-94 D1-54222 C63 F5 DA}Ліберально-демократична течія{5940675 A-B579-460 E-94 D1-54222 C63 F5 DA}Соціалістичнатечія{5940675 A-B579-460 E-94 D1-54222 C63 F5 DA}Націоналістична теч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20472"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04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Новий етап національного руху. Микола Міхновський “батько українського націоналізму”1900 рік – “Самостійна Україна”Значення:вперше відкрито обґрунтовано самостійність України і проголошено боротьбу за неї;зародження націоналізму в Наддніпрянській Україн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996952"/>
            <a:ext cx="6192688" cy="46445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Друга половина 90-х рр. ХІХ ст. Перехід від культурно-освітньої діяльності до політичної боротьби. В. Антонович і О. Кониський – ініціатори створення Загальної української безпартійної організаціїБратство тарасівців – організація, що пріоритетною визнавала політичну діяльні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387424"/>
            <a:ext cx="643271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78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9942" name="Picture 6" descr="Українська соціал-демократична спілка (УСДП)Ініціатива створення:- противники самостійностіУкраїни, які вийшли зі складу РУП. На засадах автономної секції увійшла до складу РСДРП (меншовиків)Зі статуту:«Спілка»займається організацією пролетаріату, що говорить українською мовою,у місцевостях, де немає комітетів РСДРП, її громади являються самостійними організаціями». Створено: 1904 р.м. Льв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081" y="-20990"/>
            <a:ext cx="4679216" cy="3509413"/>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Революційна українська партія (РУП)Створено: 1900 р.м. Харків. Гасло: «Рух усе, мета ніщо» (Є. Бернштейн)Ініціатива створення:студентська громада.“Самостійна Україна” М. Міхновського – перша програма РУ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12" y="-11147"/>
            <a:ext cx="5023973" cy="3499570"/>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Українська народна партія (УНП)Гасло: «Україна для українців» Ініціатива створення:- активісти на чолі з М. Міхновським, які вийшли з РУП. М. Міхновський (другий ряд, перший праворуч) серед соратників. Харків. Створено: 1902 р.м. Харкі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261" y="-20990"/>
            <a:ext cx="4473820" cy="3509413"/>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Ліберальний напрямок. Українська демократична партія (УДП)Ініціатива створення:- поміркована українська інтелігенція.Ідейні положення:автономія України в складі федеративної Російської держави;Росія – конституційна монархія;загальнонародна власність. Створено: 1904 р.м. Киї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713" y="3488423"/>
            <a:ext cx="5023973" cy="3767980"/>
          </a:xfrm>
          <a:prstGeom prst="rect">
            <a:avLst/>
          </a:prstGeom>
          <a:noFill/>
          <a:extLst>
            <a:ext uri="{909E8E84-426E-40DD-AFC4-6F175D3DCCD1}">
              <a14:hiddenFill xmlns:a14="http://schemas.microsoft.com/office/drawing/2010/main">
                <a:solidFill>
                  <a:srgbClr val="FFFFFF"/>
                </a:solidFill>
              </a14:hiddenFill>
            </a:ext>
          </a:extLst>
        </p:spPr>
      </p:pic>
      <p:pic>
        <p:nvPicPr>
          <p:cNvPr id="39950" name="Picture 14" descr="Українська радикальна партія (УРП)Ініціатива створення:- поміркована українська інтелігенція. Ліберальний напрямокІдейні положення:автономія України в складі федеративної Російської держави;Росія – конституційна монархія. Створено: 1904 р.м. Киї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1713" y="3471076"/>
            <a:ext cx="4668584" cy="3767980"/>
          </a:xfrm>
          <a:prstGeom prst="rect">
            <a:avLst/>
          </a:prstGeom>
          <a:noFill/>
          <a:extLst>
            <a:ext uri="{909E8E84-426E-40DD-AFC4-6F175D3DCCD1}">
              <a14:hiddenFill xmlns:a14="http://schemas.microsoft.com/office/drawing/2010/main">
                <a:solidFill>
                  <a:srgbClr val="FFFFFF"/>
                </a:solidFill>
              </a14:hiddenFill>
            </a:ext>
          </a:extLst>
        </p:spPr>
      </p:pic>
      <p:pic>
        <p:nvPicPr>
          <p:cNvPr id="39952" name="Picture 16" descr="Українська соціал-демократична робітнича партія (УСДРП)Ініціатива створення:- другий з'їзд РУП – рішення про перейменування партії.Ідейні положення:автономія України в складі Росії ;можливе об'єднання з РСДРП на федеративних началах;відкидання ідеї революційного екстремізму. Створено: 1905 р."/>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7893" y="3471076"/>
            <a:ext cx="4473820" cy="378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78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62" name="Picture 2" descr="Українська соціал-демократична робітнича партія (УСДРП)Лідери партіїВолодимир Винниченко. Симон Петлюра. Микола Порш. Дмитро Антонови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8888" y="3563107"/>
            <a:ext cx="4393190" cy="329489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Українська радикальна партія (УРП)Лідери партіїСергій Єфремов. Борис Грінченко. Модест Левицьк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748" y="3542830"/>
            <a:ext cx="4376519" cy="3370916"/>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Українська демократична партія (УДП)Лідери партіїЄвген Чикаленко. Олександр Лотоцький. Володимир Чехівськи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40" y="3527523"/>
            <a:ext cx="4440636" cy="3330477"/>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Мар'ян Меленевський (вважався лідером);Олександр Скоропис-Йолтуховський;Павло Тучапський. Українська соціал-демократична спілка (УСДП)Діячі партіїМар'ян Меленевський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138135"/>
            <a:ext cx="4065702" cy="3645437"/>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descr="Революційна українська партія (РУП)Засновники. Дмитро Антонович. Михайло Русов. Левко Мацієвич. Юрій Коллар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1105" y="-135311"/>
            <a:ext cx="4829860" cy="3622395"/>
          </a:xfrm>
          <a:prstGeom prst="rect">
            <a:avLst/>
          </a:prstGeom>
          <a:noFill/>
          <a:extLst>
            <a:ext uri="{909E8E84-426E-40DD-AFC4-6F175D3DCCD1}">
              <a14:hiddenFill xmlns:a14="http://schemas.microsoft.com/office/drawing/2010/main">
                <a:solidFill>
                  <a:srgbClr val="FFFFFF"/>
                </a:solidFill>
              </a14:hiddenFill>
            </a:ext>
          </a:extLst>
        </p:spPr>
      </p:pic>
      <p:pic>
        <p:nvPicPr>
          <p:cNvPr id="40974" name="Picture 14" descr="Українська народна партія (УНП)Програмний документ – праця М. Міхновського “Десять заповідей”1903 р.Ідейні положення:утворення самостійної демократичної держави – України;президентська республіка;соціальні гарантії для широких верств населення;передача землі у власність селянам. Микола Міхновський"/>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8755" y="-135312"/>
            <a:ext cx="4308172" cy="362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17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Суспільно-політичний рух на Західній Україні в 50-60 рр. ХІХ ст. (укр.)  Історія України нового часу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82" y="655598"/>
            <a:ext cx="8856984" cy="600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73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Західна Україна в ІІ пол. XIX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7" y="548680"/>
            <a:ext cx="8973129"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37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Західна Україна в ІІ пол. XIX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856984" cy="626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63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Утворення політичних партій. Радикальний рух в Галичині. Україна у ХІХ ст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7"/>
            <a:ext cx="8928992" cy="602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23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56984"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99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47701"/>
            <a:ext cx="8748464" cy="610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0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D:\НД 2020\ДИСТАНЦІЙНЕ МУДЛОВОДСТВО\КУРСИ 2020\ТІПДУУ 2021\8. ТІПДУУ ЛЕКЦІЯ 8 КЗ\ІЛЮСТР\коз дер хмкель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784976"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17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7"/>
            <a:ext cx="8822668" cy="600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65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8" name="Picture 4" descr="Західноукраїнські землі на початку ХХ ст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5" y="655597"/>
            <a:ext cx="9036496" cy="619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32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65" y="655596"/>
            <a:ext cx="8870131"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36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6" name="Picture 4"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2" y="655597"/>
            <a:ext cx="8861557" cy="599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45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4"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6" y="642503"/>
            <a:ext cx="8882350" cy="609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38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36715"/>
            <a:ext cx="8928992"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0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Піднесення національно – визвольного руху в Західній Україні у ІІ половині  70-х – 90-і роки ХІХ століття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38340"/>
            <a:ext cx="8856984" cy="621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35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Презентація на тему Національно-визвольний рух на Західній Україні 70-х –  90-х рр. — презентації з історії України | GDZ4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6"/>
            <a:ext cx="9006342" cy="599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85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4853"/>
            <a:ext cx="8755732" cy="65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936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93" y="836712"/>
            <a:ext cx="8707787" cy="586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D:\НД 2020\ДИСТАНЦІЙНЕ МУДЛОВОДСТВО\КУРСИ 2020\ТІПДУУ 2021\8. ТІПДУУ ЛЕКЦІЯ 8 КЗ\-7-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78497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733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30" name="Picture 6"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1" y="628980"/>
            <a:ext cx="8880921"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67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8" name="Picture 4"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55598"/>
            <a:ext cx="8640960" cy="594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48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03" y="655597"/>
            <a:ext cx="8827740" cy="601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65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882704" cy="618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20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55597"/>
            <a:ext cx="8880921" cy="605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26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10" y="655597"/>
            <a:ext cx="8839978" cy="612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4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036496" cy="594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97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34054"/>
            <a:ext cx="8856984" cy="612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78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descr="Тема: &quot;Політизація та радикалізація українського національного руху&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8680"/>
            <a:ext cx="9144001" cy="620910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РЕВОЛЮЦІЯ 1848 р. ТА ЇЇ ВПЛИВ НА РОЗВИТОК ЗАХІДНОУКРАЇНСЬКИХ ЗЕМЕЛЬ. | |  Архіви Покутт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 y="548679"/>
            <a:ext cx="9141929" cy="62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156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1746" name="Picture 2" descr="Презентация на тему: &quot;Утворення українських політичних партій Галичини.&quot;.  Скачать бесплатно и без регистр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548680"/>
            <a:ext cx="8916150" cy="630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6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D:\НД 2020\ДИСТАНЦІЙНЕ МУДЛОВОДСТВО\КУРСИ 2020\ТІПДУУ 2021\8. ТІПДУУ ЛЕКЦІЯ 8 КЗ\-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583091" cy="611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022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770" name="Picture 2" descr="Початок політичного етапу визвольного руху - Україна НА ПОЧАТКУ ХХ ст. -  історія України 10 клас - О.П. Реє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65" y="548680"/>
            <a:ext cx="8655115" cy="6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696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20 ст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55597"/>
            <a:ext cx="8736905" cy="617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239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1" y="1041776"/>
            <a:ext cx="9144000" cy="5632311"/>
          </a:xfrm>
          <a:prstGeom prst="rect">
            <a:avLst/>
          </a:prstGeom>
          <a:noFill/>
        </p:spPr>
        <p:txBody>
          <a:bodyPr wrap="square" rtlCol="0">
            <a:sp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Відновлення та розбудова  української держави 1917-18 рр. Доба Центральної Ради</a:t>
            </a:r>
            <a:r>
              <a:rPr lang="uk-UA" sz="3600" dirty="0" smtClean="0">
                <a:solidFill>
                  <a:srgbClr val="002060"/>
                </a:solidFill>
                <a:latin typeface="Times New Roman" panose="02020603050405020304" pitchFamily="18" charset="0"/>
                <a:cs typeface="Times New Roman" panose="02020603050405020304" pitchFamily="18" charset="0"/>
              </a:rPr>
              <a:t>.</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Причини, умови та особливості творення Центральної Ради.</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Державотворча діяльність Центральної Ради.</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Система політичного та державного управління України доби Центральної Ради. </a:t>
            </a: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7948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4034" name="Picture 2" descr="Українська революція 1917-1921 рок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607488"/>
            <a:ext cx="9144000" cy="624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0546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7108" name="Picture 4" descr="Союз безвиході: як галичани порозумілися із білогвардійця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808" y="-531441"/>
            <a:ext cx="14069980" cy="792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67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5058" name="Picture 2" descr="Місця пам'яті української революції 1917-1921 років віднайдуть на  Полтавщині та в інших областях – Новини Полтавщи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675456"/>
            <a:ext cx="11430000" cy="768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21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3010" name="Picture 2" descr="Початок української революції (1917-1921)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8" y="-447676"/>
            <a:ext cx="9753600" cy="730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98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6084" name="Picture 4" descr="Російська революція 1917 року - презентація з всесвітнії історі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5596"/>
            <a:ext cx="8964488"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50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Український Національний Конгрес. І і ІІ Універсали Центральної Ради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38924"/>
            <a:ext cx="8712968" cy="603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03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2" name="Picture 4" descr="Українська Центральна Рада. Створена 4 березня 1917 року в КиєвіЗасновники: Товариство Українських поступовців. УСДРПУПСРУкраїнські самостійники (Партія соціалістів-федераліст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 y="621710"/>
            <a:ext cx="8813969" cy="611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4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D:\НД 2020\ДИСТАНЦІЙНЕ МУДЛОВОДСТВО\КУРСИ 2020\ТІПДУУ 2021\8. ТІПДУУ ЛЕКЦІЯ 8 КЗ\-1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4" y="548681"/>
            <a:ext cx="8978212"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5611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Перші заходи УЦР:19 березня 1917р. – похід громадськості у Києві6-8 квітня – Український національний конгре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42" y="698679"/>
            <a:ext cx="8465237" cy="555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054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Міністерство освіти та науки України Чернівецький коледж дизайну та —  презентация на Slide-Share.ru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86180"/>
            <a:ext cx="8424936" cy="577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648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Центральна Рада презентац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7473"/>
            <a:ext cx="8309198" cy="623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90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Центральна Рада презентац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7"/>
            <a:ext cx="8525222"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272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8" name="Picture 6" descr="Повний склад Ради восени 1917р. становив 822 члени. Формувалася вона за рахунок громадських організацій, політичних партій, територіальних представництв тощо. Всеукраїнська Рада селянських депутатів мала в УЦ 212 членів, Всеукраїнська рада військових депутатів – 158, Всеукраїнська рада робітничих депутатів – 10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 y="655597"/>
            <a:ext cx="9083241"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0776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Рішення Українського національного конгресу: Забезпечення Україні широкої національно-територіальної автономіїЗахист прав національних меншин. Організація Крайової Ради (Мала рада)Підтримка інших народів Росії в прагненні національно-культурної автономіїЗаява протесту проти претензії на українські землі ПольщіСтворення комітету для вироблення проекту автономного статусу України. Обрано новий склад Центральної Ради М. Грушевський. С. Єфремов. В. Винничен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72781"/>
            <a:ext cx="8784976" cy="586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375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15 червня 1917р. створено Тимчасовий революційний уряд – Генеральний Секретаріат Центральної Ради. Склад Генерального Секретаріату: В. Винниченко -(УСДРП) – голова і секретар внутрішніх справ. П. Христюк (УСДРП) – генеральний писар. С. Петлюра (УСДРП) – секретар військових справ. С. Єфремов (УПСФ) – секретар міжнаціональних справ. Х. Барановський (кооператор) – секретар фінансів. Б. Мартос (УСРП) – секретар земельних справ. В. Садовський (УСДРП) – секретар судових справІ. Тешенко (незалежний соціал-демократ) – секретар освіти. М. Стасюк (УПСР) – секретар продовольчих справ. Б. Мартос. С. Єфремов. С. Петлюра. П. Христюк. Х. Барановський. В. Винничен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05" y="476672"/>
            <a:ext cx="8748464" cy="62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7272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4034" name="Picture 2" descr="Головні події травня-червня 1917р.18.05 – I Всеукраїнський військовий з’їзд05.06-II Всеукраїнський військовий з’їзд. I з’їзд селянських депутатів. I з’їзд робітничих депутатів. Відрядження делегації УЦР до Петрограду на перемови з Тимчасовим урядом, що не дали позитивного результату. Необхідність рішучих дій по відновленню української державност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76301"/>
            <a:ext cx="8988425" cy="592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43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1986" name="Picture 2" descr="Внутрішня політика: Проголошення автономії України. Придушення збройного виступу самостійників. Підготовка Всеукраїнських Установчих зборів. Проголошення політичних прав і свобод. Запровадження 8-годинного робочого дня. Скасування поміщицького землеволодіння. Установлення держконтролю над виробництвом. Націоналізація вод, лісів, монополія на зовнішню торгівлю деякими товарами. Запровадження в Україні григоріанського календаря. Затвердження державного гербу УНРЗакон про національну грошову одиницю – гривню. Закон про громадянство УНРЗовнішня політика. Війна з радянською Росією. Укладення Брестського миру Досягнення міжнародного визнання незалежної української держави. Українська Центральна Р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856984" cy="610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60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Українська революція (1917—1921)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48680"/>
            <a:ext cx="8808913" cy="6153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874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1334</TotalTime>
  <Words>516</Words>
  <Application>Microsoft Office PowerPoint</Application>
  <PresentationFormat>Экран (4:3)</PresentationFormat>
  <Paragraphs>190</Paragraphs>
  <Slides>167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167</vt:i4>
      </vt:variant>
    </vt:vector>
  </HeadingPairs>
  <TitlesOfParts>
    <vt:vector size="168"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asus</cp:lastModifiedBy>
  <cp:revision>192</cp:revision>
  <dcterms:created xsi:type="dcterms:W3CDTF">2020-01-28T20:23:37Z</dcterms:created>
  <dcterms:modified xsi:type="dcterms:W3CDTF">2021-05-07T06:19:05Z</dcterms:modified>
</cp:coreProperties>
</file>