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17" r:id="rId2"/>
    <p:sldId id="320" r:id="rId3"/>
    <p:sldId id="257" r:id="rId4"/>
    <p:sldId id="258" r:id="rId5"/>
    <p:sldId id="259" r:id="rId6"/>
    <p:sldId id="261" r:id="rId7"/>
    <p:sldId id="263" r:id="rId8"/>
    <p:sldId id="264" r:id="rId9"/>
    <p:sldId id="267" r:id="rId10"/>
    <p:sldId id="268" r:id="rId11"/>
    <p:sldId id="270" r:id="rId12"/>
    <p:sldId id="296" r:id="rId13"/>
    <p:sldId id="273" r:id="rId14"/>
    <p:sldId id="274" r:id="rId15"/>
    <p:sldId id="277" r:id="rId16"/>
    <p:sldId id="278" r:id="rId17"/>
    <p:sldId id="298" r:id="rId18"/>
    <p:sldId id="318" r:id="rId19"/>
    <p:sldId id="319" r:id="rId20"/>
    <p:sldId id="279" r:id="rId21"/>
    <p:sldId id="310" r:id="rId22"/>
    <p:sldId id="297" r:id="rId23"/>
    <p:sldId id="280" r:id="rId24"/>
    <p:sldId id="282" r:id="rId25"/>
    <p:sldId id="303" r:id="rId26"/>
    <p:sldId id="312" r:id="rId27"/>
    <p:sldId id="283" r:id="rId28"/>
    <p:sldId id="284" r:id="rId29"/>
    <p:sldId id="300" r:id="rId30"/>
    <p:sldId id="292" r:id="rId31"/>
    <p:sldId id="306" r:id="rId32"/>
    <p:sldId id="307" r:id="rId33"/>
    <p:sldId id="308" r:id="rId34"/>
    <p:sldId id="309" r:id="rId35"/>
    <p:sldId id="313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99FF"/>
    <a:srgbClr val="A80000"/>
    <a:srgbClr val="666699"/>
    <a:srgbClr val="04374A"/>
    <a:srgbClr val="E590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304" autoAdjust="0"/>
  </p:normalViewPr>
  <p:slideViewPr>
    <p:cSldViewPr>
      <p:cViewPr varScale="1">
        <p:scale>
          <a:sx n="57" d="100"/>
          <a:sy n="57" d="100"/>
        </p:scale>
        <p:origin x="-107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3393E1-A642-4765-95C7-BE85F08525B8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CB2026-30E8-4446-84EB-557754CF6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158FED-E4BC-4146-81A9-B596BD1F84A3}" type="datetimeFigureOut">
              <a:rPr lang="ru-RU"/>
              <a:pPr>
                <a:defRPr/>
              </a:pPr>
              <a:t>16.11.2019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45DC8D-AFE0-460E-8631-7152F6978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2115C-D0E5-4E59-B39E-316D48DB1253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5CE5-FD7C-4D8E-9219-49AF82E5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C3BD-20B3-403C-912D-2F0668ADC5A9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A75E5-1F27-48A3-AA12-16F00EBF9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1673-057A-4B63-AF56-D3675B7446DB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23A5C-D9FD-4BFB-BAB0-B46EAD723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504825" y="6413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7947025" y="3073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D844-DD8E-402F-9AFA-6EB69D6B3A43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5ECD-C785-4028-A6A8-C756CFF3F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D2EAA-66B4-40A4-8272-DDB7291AC315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032D-0788-45C7-BC70-7D536B5ED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F22A-996F-411D-A391-4C9C0D69646A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8003F-86F7-4597-9278-412AA09E5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88C9-CBC2-4F81-AAB1-2AAB968BC32F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9912-609A-4D1F-A448-6F4002758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44357-3D3A-4355-904A-47678C92C65D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2CAA-8721-44C8-9F3E-D7BC96E5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4BA0-A12A-4081-A529-B71384793B5A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ED69-BE7E-4928-809D-E6EAA230F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06902" y="45855"/>
            <a:ext cx="5957585" cy="11852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2987824" y="1484784"/>
            <a:ext cx="576064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56823-A05A-46D3-BD1B-E65BE7ADEC33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5E01-261F-47AD-A66A-0AED661A2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E742-E587-4092-A6AE-B32BC7713621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C64F-3BAD-4FA3-AFD0-784C532F9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AA952-0310-4FF8-8AAF-524DC1B814E5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12E50-0D7B-44EC-8C20-F3A58DA05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D64B-27E9-4FD8-8D52-7A2B59B3926F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8EFC-1554-4091-81C2-52721ED9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2F5C-5DB8-4196-92DA-5428B39406B4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8B75-065F-4A0B-B098-20C63EF4D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03B9-C455-4345-996F-A007E2D2B594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9C89-1FF7-4BDD-90BC-9FDA0768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A36E-1C1B-4C18-9830-E2F43DB5E8B4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6B14-1ADB-42B9-9B4D-E6B27654E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228D-7282-4124-B38D-FA816D1E7117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6E0E8-EEE9-47C7-A42C-E3586C307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44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95500"/>
            <a:ext cx="7764463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133E5C-CE29-4C73-8197-33E3B4CDF595}" type="datetimeFigureOut">
              <a:rPr lang="en-US"/>
              <a:pPr>
                <a:defRPr/>
              </a:pPr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65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A1CEE1-730E-41F2-9BB4-C07DB85DE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Рисунок 6">
            <a:hlinkClick r:id="rId20"/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79" r:id="rId12"/>
    <p:sldLayoutId id="2147483667" r:id="rId13"/>
    <p:sldLayoutId id="2147483666" r:id="rId14"/>
    <p:sldLayoutId id="2147483665" r:id="rId15"/>
    <p:sldLayoutId id="2147483664" r:id="rId16"/>
    <p:sldLayoutId id="2147483663" r:id="rId17"/>
    <p:sldLayoutId id="2147483680" r:id="rId18"/>
  </p:sldLayoutIdLst>
  <p:transition spd="med">
    <p:fade/>
  </p:transition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8038"/>
            <a:ext cx="9144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75" y="166688"/>
            <a:ext cx="492125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27 ЛЮТОГО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ЗАХОПЛЕННЯ АЕРОПОРТУ </a:t>
            </a:r>
            <a:r>
              <a:rPr lang="en-US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“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БЕЛЬБЕК</a:t>
            </a:r>
            <a:r>
              <a:rPr lang="en-US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”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</a:t>
            </a:r>
            <a:r>
              <a:rPr lang="en-US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“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ЗЕЛЕНИМИ ЧОЛОВІЧКАМИ</a:t>
            </a:r>
            <a:r>
              <a:rPr lang="en-US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”</a:t>
            </a:r>
            <a:endParaRPr lang="ru-RU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pic>
        <p:nvPicPr>
          <p:cNvPr id="33794" name="Рисунок 3"/>
          <p:cNvPicPr>
            <a:picLocks noChangeAspect="1"/>
          </p:cNvPicPr>
          <p:nvPr/>
        </p:nvPicPr>
        <p:blipFill>
          <a:blip r:embed="rId2"/>
          <a:srcRect r="13690"/>
          <a:stretch>
            <a:fillRect/>
          </a:stretch>
        </p:blipFill>
        <p:spPr bwMode="auto">
          <a:xfrm>
            <a:off x="-7938" y="0"/>
            <a:ext cx="91678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/>
          <p:cNvPicPr>
            <a:picLocks noChangeAspect="1"/>
          </p:cNvPicPr>
          <p:nvPr/>
        </p:nvPicPr>
        <p:blipFill>
          <a:blip r:embed="rId2"/>
          <a:srcRect l="6688" t="21651" r="4324"/>
          <a:stretch>
            <a:fillRect/>
          </a:stretch>
        </p:blipFill>
        <p:spPr bwMode="auto">
          <a:xfrm>
            <a:off x="150813" y="352425"/>
            <a:ext cx="88423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0238"/>
            <a:ext cx="9144000" cy="1184275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БЕРЕЗНЯ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ЗАХОПЛЕННЯ РОСІЙСЬКИМИ ВІЙСЬКОВИМИ БУДІВЛІ ТРК «КРИМ»</a:t>
            </a:r>
          </a:p>
        </p:txBody>
      </p:sp>
      <p:pic>
        <p:nvPicPr>
          <p:cNvPr id="3584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9175"/>
            <a:ext cx="9144000" cy="758825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БЕРЕЗЕНЬ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</a:t>
            </a:r>
            <a:r>
              <a:rPr lang="ru-RU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РОСІЙСЬКІ ВІЙСЬКА БІЛЯ УКРАЇНСЬКОЇ ВІЙСЬКОВОЇ ЧАСТИНИ В ПЕРЕВАЛЬНОМУ</a:t>
            </a:r>
            <a:endParaRPr lang="uk-UA" sz="1600" cap="none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686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" y="6086475"/>
            <a:ext cx="9142412" cy="771525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 БЕРЕЗНЯ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НЕВІДОМІ ОЗБРОЄНІ ЛЮДИ У ВІЙСЬКОВІЙ ФОРМІ БЛОКУЮТЬ УКРАЇНСЬКУ ВІЙСЬКОВУ БАЗУ В БАЛАКЛАВІ</a:t>
            </a:r>
          </a:p>
        </p:txBody>
      </p:sp>
      <p:pic>
        <p:nvPicPr>
          <p:cNvPr id="378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2825"/>
            <a:ext cx="9144000" cy="765175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БЕРЕЗЕНЬ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БЛОКАДА УКРАЇНСЬКИХ ВІЙСЬКОВИХ ЧАСТИН РОСІЙСЬКИМИ ВІЙСЬКАМИ</a:t>
            </a:r>
          </a:p>
        </p:txBody>
      </p:sp>
      <p:pic>
        <p:nvPicPr>
          <p:cNvPr id="3891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99125"/>
            <a:ext cx="9144000" cy="1185863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 БЕРЕЗНЯ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ЗАТОПЛЕННЯ ПОБЛИЗУ ВХОДУ ДО ОЗЕРА ДОНУЗЛАВ </a:t>
            </a:r>
            <a:r>
              <a:rPr lang="ru-RU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СПИСАНОГО РАНІШЕ ПРОТИЧОВНОВОГО КОРАБЛЯ «ОЧАКІВ» ТА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РЯТУВАЛЬНОГО БУКСИРНОГО СУДНА «ШАХТАР»</a:t>
            </a:r>
          </a:p>
        </p:txBody>
      </p:sp>
      <p:pic>
        <p:nvPicPr>
          <p:cNvPr id="3993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72138"/>
            <a:ext cx="9144000" cy="1185862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 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БЕРЕЗНЯ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2014 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–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проведення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незаконного референдуму в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АР КРИМ</a:t>
            </a:r>
          </a:p>
        </p:txBody>
      </p:sp>
      <p:pic>
        <p:nvPicPr>
          <p:cNvPr id="4096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4"/>
          <p:cNvPicPr>
            <a:picLocks noChangeAspect="1"/>
          </p:cNvPicPr>
          <p:nvPr/>
        </p:nvPicPr>
        <p:blipFill>
          <a:blip r:embed="rId2"/>
          <a:srcRect l="12720"/>
          <a:stretch>
            <a:fillRect/>
          </a:stretch>
        </p:blipFill>
        <p:spPr bwMode="auto">
          <a:xfrm>
            <a:off x="0" y="669925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2"/>
          <p:cNvPicPr>
            <a:picLocks noChangeAspect="1"/>
          </p:cNvPicPr>
          <p:nvPr/>
        </p:nvPicPr>
        <p:blipFill>
          <a:blip r:embed="rId2"/>
          <a:srcRect l="6656" r="272"/>
          <a:stretch>
            <a:fillRect/>
          </a:stretch>
        </p:blipFill>
        <p:spPr bwMode="auto">
          <a:xfrm>
            <a:off x="0" y="1125538"/>
            <a:ext cx="91440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5672138"/>
            <a:ext cx="9144000" cy="1185862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uk-UA" sz="16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pic>
        <p:nvPicPr>
          <p:cNvPr id="4301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/>
          <p:cNvPicPr>
            <a:picLocks noChangeAspect="1"/>
          </p:cNvPicPr>
          <p:nvPr/>
        </p:nvPicPr>
        <p:blipFill>
          <a:blip r:embed="rId2"/>
          <a:srcRect l="9087" r="5492"/>
          <a:stretch>
            <a:fillRect/>
          </a:stretch>
        </p:blipFill>
        <p:spPr bwMode="auto">
          <a:xfrm>
            <a:off x="0" y="4191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858000"/>
            <a:ext cx="9144000" cy="69850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uk-UA" sz="16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pic>
        <p:nvPicPr>
          <p:cNvPr id="440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950" y="5876925"/>
            <a:ext cx="9251950" cy="981075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 БЕРЕЗНЯ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АКЦІЇ ПРОТЕСТУ КРИМСЬКИХ ЖІНОК ПО ВСЬОМУ КРИМУ ПРОТИ ВІЙНИ І РОСІЙСЬКОЇ ОКУПАЦІЇ</a:t>
            </a:r>
          </a:p>
        </p:txBody>
      </p:sp>
      <p:pic>
        <p:nvPicPr>
          <p:cNvPr id="450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65850"/>
            <a:ext cx="9144000" cy="692150"/>
          </a:xfrm>
          <a:solidFill>
            <a:schemeClr val="bg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1800" dirty="0"/>
              <a:t>Мустафа </a:t>
            </a:r>
            <a:r>
              <a:rPr lang="uk-UA" sz="1800" dirty="0" err="1"/>
              <a:t>Джемілєв</a:t>
            </a:r>
            <a:endParaRPr lang="uk-UA" sz="1800" dirty="0">
              <a:solidFill>
                <a:srgbClr val="FF0000"/>
              </a:solidFill>
            </a:endParaRPr>
          </a:p>
        </p:txBody>
      </p:sp>
      <p:pic>
        <p:nvPicPr>
          <p:cNvPr id="460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35274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“</a:t>
            </a:r>
            <a:r>
              <a:rPr lang="uk-UA" sz="2800" i="1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Ситуація в Криму - це авантюра російської держави. Вона не несе користі ні кримським татарам, ні Україні, а й самій Росії користі теж не принесе. Війна з Україною стане початком кінця Росії і призведе до її розпаду</a:t>
            </a:r>
            <a:r>
              <a:rPr lang="en-US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”</a:t>
            </a:r>
            <a:r>
              <a:rPr lang="uk-UA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.</a:t>
            </a:r>
          </a:p>
          <a:p>
            <a:pPr algn="r">
              <a:buFont typeface="Arial" charset="0"/>
              <a:buNone/>
            </a:pPr>
            <a:r>
              <a:rPr lang="uk-UA" sz="28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 Мустафа Джемілєв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713788" cy="6553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2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“</a:t>
            </a:r>
            <a:r>
              <a:rPr lang="ru-RU" sz="2200" i="1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Твердження, що на референдум прийшли понад 80 % кримчан - примітивна брехня… </a:t>
            </a:r>
            <a:endParaRPr lang="ru-RU" sz="2200" i="1" smtClean="0">
              <a:effectLst>
                <a:outerShdw blurRad="38100" dist="38100" dir="2700000" algn="tl">
                  <a:srgbClr val="2A5B7F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200" i="1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Нашим людям вдалося побачити один звіт ФСБ, відправлений керівництву в Москві (вони ж не брешуть своєму начальству, їм потрібна об'єктивна картина - не для преси). Там сказано, що явка була 34,2 % від загального числа виборців. Це схоже на правду і ця цифра майже збігається з висновками українських аналітиків про політичні настрої в Криму. </a:t>
            </a:r>
            <a:endParaRPr lang="ru-RU" sz="2200" i="1" smtClean="0">
              <a:effectLst>
                <a:outerShdw blurRad="38100" dist="38100" dir="2700000" algn="tl">
                  <a:srgbClr val="2A5B7F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200" i="1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Завдяки місцевим меджлісам ми чітко знали, скільки кримських татар прийшло на голосування (хоча, звичайно, не знали, хто як голосує). </a:t>
            </a:r>
            <a:endParaRPr lang="ru-RU" sz="2200" i="1" smtClean="0">
              <a:effectLst>
                <a:outerShdw blurRad="38100" dist="38100" dir="2700000" algn="tl">
                  <a:srgbClr val="2A5B7F"/>
                </a:outerShdw>
              </a:effectLst>
              <a:latin typeface="Arial" charset="0"/>
            </a:endParaRP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200" i="1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Так ось, з 180 тисяч кримських татар, які мають право голосу, на дільниці прийшло трохи більше 900 осіб. Це близько 0,5 % . Решта підтримали заклик Меджлісу бойкотувати незаконний референдум</a:t>
            </a:r>
            <a:r>
              <a:rPr lang="ru-RU" sz="22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”.</a:t>
            </a:r>
          </a:p>
          <a:p>
            <a:pPr algn="r">
              <a:lnSpc>
                <a:spcPct val="110000"/>
              </a:lnSpc>
              <a:buFont typeface="Arial" charset="0"/>
              <a:buNone/>
            </a:pPr>
            <a:r>
              <a:rPr lang="ru-RU" sz="2200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Мустафа Джемілєв</a:t>
            </a:r>
          </a:p>
          <a:p>
            <a:pPr>
              <a:lnSpc>
                <a:spcPct val="110000"/>
              </a:lnSpc>
            </a:pPr>
            <a:endParaRPr lang="uk-UA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6775"/>
            <a:ext cx="9144000" cy="911225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18 БЕРЕЗНЯ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ПРЕЗИДЕНТ РОСІЇ В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ПУТІН ПІДПИСАВ ДОГОВІР ПРО ПРИЄДНАННЯ РЕСПУБЛІКИ КРИМ ДО СКЛАДУ РФ</a:t>
            </a:r>
            <a:endParaRPr lang="uk-UA" sz="1600" cap="none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915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" y="5708650"/>
            <a:ext cx="9153525" cy="1185863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КОРАБЕЛЬ «КІРОВОГРАД» ЗАБЛОКОВАНО В АКВАТОРІЇ О.ДОНУЗЛАВ                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 БЕРЕЗНЯ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endParaRPr lang="uk-UA" sz="1600" cap="none" smtClean="0">
              <a:effectLst>
                <a:outerShdw blurRad="38100" dist="38100" dir="2700000" algn="tl">
                  <a:srgbClr val="2A5B7F"/>
                </a:outerShdw>
              </a:effectLst>
              <a:latin typeface="Arial" charset="0"/>
            </a:endParaRPr>
          </a:p>
        </p:txBody>
      </p:sp>
      <p:pic>
        <p:nvPicPr>
          <p:cNvPr id="501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1588"/>
            <a:ext cx="9153525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25" y="5708650"/>
            <a:ext cx="9153525" cy="1185863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КОРАБЕЛЬ «КОСТЯНТИН ОЛЬШАНСЬКИЙ»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ЗА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БЛ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ОКОВАНО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В АКВАТОРІЇ О.ДОНУЗЛАВ 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 БЕРЕЗНЯ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endParaRPr lang="uk-UA" sz="1600" cap="none" smtClean="0">
              <a:effectLst>
                <a:outerShdw blurRad="38100" dist="38100" dir="2700000" algn="tl">
                  <a:srgbClr val="2A5B7F"/>
                </a:outerShdw>
              </a:effectLst>
              <a:latin typeface="Arial" charset="0"/>
            </a:endParaRPr>
          </a:p>
        </p:txBody>
      </p:sp>
      <p:pic>
        <p:nvPicPr>
          <p:cNvPr id="51202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59438"/>
            <a:ext cx="9144000" cy="1198562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23 ЛЮТОГО 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НА ПЛОЩІ НАХІМОВА БІЛЯ БУДІВЛІ МІСЬКОЇ РАДИ СЕВАСТОПОЛЯ ПРОЙШОВ МІТИНГ ПРОРОСІЙСЬКИХ СИЛ.</a:t>
            </a:r>
            <a:b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</a:b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26 ЛЮТОГО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ГОЛОВА СЕВАСТОПОЛЬСЬКОЇ МІСЬКОЇ ДЕРЖАВНОЇ АДМІНІСТРАЦІЇ ПОДАВ У ВІДСТАВКУ.</a:t>
            </a:r>
            <a:endParaRPr lang="ru-RU" sz="16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22963"/>
            <a:ext cx="9144000" cy="935037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КВІТЕНЬ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ru-RU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КОМАНДУВАННЯ ТАКТИЧНОЇ ГРУПИ "КРИМ" У СЕВАСТОПОЛІ ВИВОДИТЬ ОСОБОВИЙ СКЛАД ІЗ ОБ’ЄКТІВ</a:t>
            </a:r>
            <a:endParaRPr lang="uk-UA" sz="16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pic>
        <p:nvPicPr>
          <p:cNvPr id="5222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65100"/>
            <a:ext cx="8029575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8" r="6879"/>
          <a:stretch/>
        </p:blipFill>
        <p:spPr>
          <a:xfrm>
            <a:off x="0" y="17463"/>
            <a:ext cx="9144000" cy="684053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7" y="30776"/>
            <a:ext cx="9117833" cy="13773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>
                <a:solidFill>
                  <a:srgbClr val="A80000">
                    <a:alpha val="84000"/>
                  </a:srgbClr>
                </a:solidFill>
              </a:rPr>
              <a:t>Санкції країн-членів ЕС проти Російської Федерації</a:t>
            </a:r>
            <a:endParaRPr lang="uk-UA" dirty="0">
              <a:solidFill>
                <a:srgbClr val="A80000">
                  <a:alpha val="84000"/>
                </a:srgb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497888" cy="51847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Призупинення переговорного процесу Євросоюзу і Р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Ф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про пом'якшення візового режиму та нової угоди про партнерство</a:t>
            </a:r>
            <a:r>
              <a:rPr lang="en-US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uk-UA" sz="2400" b="1" smtClean="0">
              <a:effectLst>
                <a:outerShdw blurRad="38100" dist="38100" dir="2700000" algn="tl">
                  <a:srgbClr val="2A5B7F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під санкції підпадала група можновладців</a:t>
            </a:r>
            <a:r>
              <a:rPr lang="en-US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uk-UA" sz="2400" b="1" smtClean="0">
              <a:effectLst>
                <a:outerShdw blurRad="38100" dist="38100" dir="2700000" algn="tl">
                  <a:srgbClr val="2A5B7F"/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призупинен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о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процес підготовки до майбутнього саміту G8, в якому мала брати участь Р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Ф</a:t>
            </a:r>
            <a:r>
              <a:rPr lang="en-US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uk-UA" sz="2400" b="1" smtClean="0">
              <a:effectLst>
                <a:outerShdw blurRad="38100" dist="38100" dir="2700000" algn="tl">
                  <a:srgbClr val="2A5B7F"/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обмеження для російських банків щодо їх виходу на кредитний ринок і використання фінансових інструментів</a:t>
            </a:r>
            <a:r>
              <a:rPr lang="en-US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  <a:endParaRPr lang="ru-RU" sz="2400" b="1" smtClean="0">
              <a:effectLst>
                <a:outerShdw blurRad="38100" dist="38100" dir="2700000" algn="tl">
                  <a:srgbClr val="2A5B7F"/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заборон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а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експорту до Р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Ф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високотехнологічного обладнання.</a:t>
            </a:r>
            <a:endParaRPr lang="uk-UA" sz="2400" b="1" smtClean="0">
              <a:effectLst>
                <a:outerShdw blurRad="38100" dist="38100" dir="2700000" algn="tl">
                  <a:srgbClr val="2A5B7F"/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uk-UA" sz="2400" smtClean="0">
              <a:effectLst>
                <a:outerShdw blurRad="38100" dist="38100" dir="2700000" algn="tl">
                  <a:srgbClr val="2A5B7F"/>
                </a:outerShdw>
              </a:effectLst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4"/>
          <p:cNvPicPr>
            <a:picLocks noChangeAspect="1"/>
          </p:cNvPicPr>
          <p:nvPr/>
        </p:nvPicPr>
        <p:blipFill>
          <a:blip r:embed="rId2"/>
          <a:srcRect r="29694"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115888"/>
            <a:ext cx="5832475" cy="1327150"/>
          </a:xfrm>
          <a:solidFill>
            <a:schemeClr val="bg1">
              <a:alpha val="76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2800" cap="none" smtClean="0">
                <a:solidFill>
                  <a:srgbClr val="A8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САНКЦІЇ США ПРОТИ Р</a:t>
            </a:r>
            <a:r>
              <a:rPr lang="uk-UA" sz="2800" cap="none" smtClean="0">
                <a:solidFill>
                  <a:srgbClr val="A8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</a:t>
            </a:r>
            <a:endParaRPr lang="uk-UA" sz="2800" cap="none" smtClean="0">
              <a:solidFill>
                <a:srgbClr val="A8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Прямокутник 5">
            <a:extLst>
              <a:ext uri="{FF2B5EF4-FFF2-40B4-BE49-F238E27FC236}"/>
            </a:extLst>
          </p:cNvPr>
          <p:cNvSpPr/>
          <p:nvPr/>
        </p:nvSpPr>
        <p:spPr>
          <a:xfrm>
            <a:off x="319088" y="1668463"/>
            <a:ext cx="8497887" cy="504031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84163" y="1625600"/>
            <a:ext cx="8567737" cy="51546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Замороження активів 17 компаній, наближених до президента РФ В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Путіна</a:t>
            </a:r>
            <a:r>
              <a:rPr lang="en-US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заборона постачання високотехнологічних товарів, які Р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Ф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може застосувати у військових цілях</a:t>
            </a:r>
            <a:r>
              <a:rPr lang="en-US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розширений список громадян Р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Ф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, яким заборонено в'їзд в США і чиї активи на території  США заморожені</a:t>
            </a:r>
            <a:r>
              <a:rPr lang="en-US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під санкції США потрапили «Роснафта», газова компанія «Новатек», державні Зовнішекономбанк і Газпромбанк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  <a:endParaRPr lang="uk-UA" sz="2400" smtClean="0">
              <a:effectLst>
                <a:outerShdw blurRad="38100" dist="38100" dir="2700000" algn="tl">
                  <a:srgbClr val="2A5B7F"/>
                </a:outerShdw>
              </a:effectLst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4"/>
          <p:cNvPicPr>
            <a:picLocks noChangeAspect="1"/>
          </p:cNvPicPr>
          <p:nvPr/>
        </p:nvPicPr>
        <p:blipFill>
          <a:blip r:embed="rId2"/>
          <a:srcRect r="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>
            <a:extLst>
              <a:ext uri="{FF2B5EF4-FFF2-40B4-BE49-F238E27FC236}"/>
            </a:extLst>
          </p:cNvPr>
          <p:cNvSpPr/>
          <p:nvPr/>
        </p:nvSpPr>
        <p:spPr>
          <a:xfrm>
            <a:off x="250825" y="1484313"/>
            <a:ext cx="8642350" cy="504031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0810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uk-UA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САНКЦІЇ ЯПОНІЇ, КАНАДИ, АВСТРАЛІЇ, ІТАЛІЇ ТА НОВОЇ ЗЕЛАНДІЇ ПРОТИ Р</a:t>
            </a:r>
            <a:r>
              <a:rPr lang="uk-UA" sz="2400" cap="none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</a:t>
            </a:r>
            <a:endParaRPr lang="uk-UA" sz="2400" cap="none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8642350" cy="51117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березень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2014 р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про введення візових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 та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економічних санкцій проти Р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Ф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заявила Японія </a:t>
            </a:r>
          </a:p>
          <a:p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березень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фінансові та візові санкції проти громадян Р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Ф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ввела Австралія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березень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санкції проти осіб, причетних до захоплення Криму Р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Ф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ввела Нова Зеландія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к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віт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ень</a:t>
            </a:r>
            <a:r>
              <a:rPr lang="uk-UA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про санкції оголосил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а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Канад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а - о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бмеж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ено</a:t>
            </a:r>
            <a:r>
              <a:rPr lang="uk-UA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отримання віз для окремих політиків і бізнесменів </a:t>
            </a:r>
            <a:endParaRPr lang="uk-UA" sz="2400" b="1" smtClean="0">
              <a:effectLst>
                <a:outerShdw blurRad="38100" dist="38100" dir="2700000" algn="tl">
                  <a:srgbClr val="2A5B7F"/>
                </a:outerShdw>
              </a:effectLst>
              <a:ea typeface="Calibri" pitchFamily="34" charset="0"/>
              <a:cs typeface="Calibri" pitchFamily="34" charset="0"/>
            </a:endParaRPr>
          </a:p>
          <a:p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липень</a:t>
            </a:r>
            <a:r>
              <a:rPr lang="ru-RU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Італія призупинила робот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у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у спільному з Р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  <a:cs typeface="Times New Roman" pitchFamily="18" charset="0"/>
              </a:rPr>
              <a:t>Ф</a:t>
            </a:r>
            <a:r>
              <a:rPr lang="ru-RU" sz="2400" b="1" smtClean="0">
                <a:effectLst>
                  <a:outerShdw blurRad="38100" dist="38100" dir="2700000" algn="tl">
                    <a:srgbClr val="2A5B7F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проекті по створенню підводного човна</a:t>
            </a:r>
          </a:p>
          <a:p>
            <a:endParaRPr lang="uk-UA" sz="2400" b="1" smtClean="0">
              <a:effectLst>
                <a:outerShdw blurRad="38100" dist="38100" dir="2700000" algn="tl">
                  <a:srgbClr val="2A5B7F"/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uk-UA" sz="2400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350"/>
            <a:ext cx="91440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/>
            </a:extLst>
          </p:cNvPr>
          <p:cNvSpPr/>
          <p:nvPr/>
        </p:nvSpPr>
        <p:spPr>
          <a:xfrm>
            <a:off x="899592" y="2505670"/>
            <a:ext cx="734481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Дякуємо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2825"/>
            <a:ext cx="9144000" cy="765175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26 ЛЮТОГО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ПРИБУТТЯ РОСІЙСЬКИХ ВІЙСЬК У КРИМ</a:t>
            </a:r>
            <a:endParaRPr lang="ru-RU" sz="1600" cap="none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49950"/>
            <a:ext cx="9144000" cy="915988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0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Ч</a:t>
            </a:r>
            <a:r>
              <a:rPr lang="ru-RU" sz="20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орноморський</a:t>
            </a:r>
            <a:r>
              <a:rPr lang="ru-RU" sz="20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</a:t>
            </a:r>
            <a:r>
              <a:rPr lang="ru-RU" sz="20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флот</a:t>
            </a:r>
            <a:r>
              <a:rPr lang="ru-RU" sz="20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 Р</a:t>
            </a:r>
            <a:r>
              <a:rPr lang="ru-RU" sz="2000" cap="none" smtClean="0">
                <a:effectLst>
                  <a:outerShdw blurRad="38100" dist="38100" dir="2700000" algn="tl">
                    <a:srgbClr val="2A5B7F"/>
                  </a:outerShdw>
                </a:effectLst>
                <a:latin typeface="Arial" charset="0"/>
              </a:rPr>
              <a:t>Ф у Севастополі</a:t>
            </a: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6925"/>
            <a:ext cx="9151938" cy="981075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26 ЛЮТОГО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МІТИНГ ПЕРЕД ВЕРХОВНОЮ РАДОЮ КРИМУ</a:t>
            </a:r>
            <a:endParaRPr lang="ru-RU" sz="16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pic>
        <p:nvPicPr>
          <p:cNvPr id="2969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0538"/>
            <a:ext cx="91694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3900"/>
            <a:ext cx="9163050" cy="1054100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7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ЛЮТОГО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ЗАСІДАННЯ ВЕРХОВНОЇ РАДИ КРИМУ</a:t>
            </a:r>
            <a:endParaRPr lang="ru-RU" sz="1600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pic>
        <p:nvPicPr>
          <p:cNvPr id="3072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75313"/>
            <a:ext cx="9144000" cy="1185862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27 ЛЮТОГО 2014 Р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r>
              <a:rPr lang="uk-UA" sz="1600" cap="none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 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ЗАХОПЛЕННЯ АЕРОПОРТУ </a:t>
            </a:r>
            <a:r>
              <a:rPr lang="en-US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“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СІМФЕРОПОЛЬ</a:t>
            </a:r>
            <a:r>
              <a:rPr lang="en-US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” “</a:t>
            </a:r>
            <a:r>
              <a:rPr lang="uk-UA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ЗЕЛЕНИМИ ЧОЛОВІЧКАМИ</a:t>
            </a:r>
            <a:r>
              <a:rPr lang="en-US" sz="1600" cap="none" smtClean="0">
                <a:effectLst>
                  <a:outerShdw blurRad="38100" dist="38100" dir="2700000" algn="tl">
                    <a:srgbClr val="2A5B7F"/>
                  </a:outerShdw>
                </a:effectLst>
              </a:rPr>
              <a:t>”</a:t>
            </a:r>
            <a:endParaRPr lang="ru-RU" cap="none" smtClean="0">
              <a:effectLst>
                <a:outerShdw blurRad="38100" dist="38100" dir="2700000" algn="tl">
                  <a:srgbClr val="2A5B7F"/>
                </a:outerShdw>
              </a:effectLst>
            </a:endParaRPr>
          </a:p>
        </p:txBody>
      </p:sp>
      <p:pic>
        <p:nvPicPr>
          <p:cNvPr id="3277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2413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db178db3132dfae70c11453b92d917fc2448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2423</TotalTime>
  <Words>548</Words>
  <Application>Microsoft Office PowerPoint</Application>
  <PresentationFormat>Экран (4:3)</PresentationFormat>
  <Paragraphs>42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Rockwell</vt:lpstr>
      <vt:lpstr>Arial</vt:lpstr>
      <vt:lpstr>Bookman Old Style</vt:lpstr>
      <vt:lpstr>Calibri</vt:lpstr>
      <vt:lpstr>Times New Roman</vt:lpstr>
      <vt:lpstr>Georgia</vt:lpstr>
      <vt:lpstr>Damask</vt:lpstr>
      <vt:lpstr>Damask</vt:lpstr>
      <vt:lpstr>Damask</vt:lpstr>
      <vt:lpstr>Слайд 1</vt:lpstr>
      <vt:lpstr>Слайд 2</vt:lpstr>
      <vt:lpstr>23 ЛЮТОГО 2014 Р. – НА ПЛОЩІ НАХІМОВА БІЛЯ БУДІВЛІ МІСЬКОЇ РАДИ СЕВАСТОПОЛЯ ПРОЙШОВ МІТИНГ ПРОРОСІЙСЬКИХ СИЛ. 26 ЛЮТОГО 2014 Р. – ГОЛОВА СЕВАСТОПОЛЬСЬКОЇ МІСЬКОЇ ДЕРЖАВНОЇ АДМІНІСТРАЦІЇ ПОДАВ У ВІДСТАВКУ.</vt:lpstr>
      <vt:lpstr>26 ЛЮТОГО 2014 Р. - ПРИБУТТЯ РОСІЙСЬКИХ ВІЙСЬК У КРИМ</vt:lpstr>
      <vt:lpstr>Чорноморський флот РФ у Севастополі</vt:lpstr>
      <vt:lpstr>26 ЛЮТОГО 2014 Р. - МІТИНГ ПЕРЕД ВЕРХОВНОЮ РАДОЮ КРИМУ</vt:lpstr>
      <vt:lpstr>Слайд 7</vt:lpstr>
      <vt:lpstr>27 ЛЮТОГО 2014 Р. - ЗАСІДАННЯ ВЕРХОВНОЇ РАДИ КРИМУ</vt:lpstr>
      <vt:lpstr>27 ЛЮТОГО 2014 Р. – ЗАХОПЛЕННЯ АЕРОПОРТУ “СІМФЕРОПОЛЬ” “ЗЕЛЕНИМИ ЧОЛОВІЧКАМИ”</vt:lpstr>
      <vt:lpstr>27 ЛЮТОГО 2014 Р.– ЗАХОПЛЕННЯ АЕРОПОРТУ “БЕЛЬБЕК” “ЗЕЛЕНИМИ ЧОЛОВІЧКАМИ”</vt:lpstr>
      <vt:lpstr>Слайд 11</vt:lpstr>
      <vt:lpstr>1 БЕРЕЗНЯ 2014 Р. - ЗАХОПЛЕННЯ РОСІЙСЬКИМИ ВІЙСЬКОВИМИ БУДІВЛІ ТРК «КРИМ»</vt:lpstr>
      <vt:lpstr>БЕРЕЗЕНЬ 2014 Р. – РОСІЙСЬКІ ВІЙСЬКА БІЛЯ УКРАЇНСЬКОЇ ВІЙСЬКОВОЇ ЧАСТИНИ В ПЕРЕВАЛЬНОМУ</vt:lpstr>
      <vt:lpstr>1 БЕРЕЗНЯ 2014 Р. - НЕВІДОМІ ОЗБРОЄНІ ЛЮДИ У ВІЙСЬКОВІЙ ФОРМІ БЛОКУЮТЬ УКРАЇНСЬКУ ВІЙСЬКОВУ БАЗУ В БАЛАКЛАВІ</vt:lpstr>
      <vt:lpstr>БЕРЕЗЕНЬ 2014 Р. - БЛОКАДА УКРАЇНСЬКИХ ВІЙСЬКОВИХ ЧАСТИН РОСІЙСЬКИМИ ВІЙСЬКАМИ</vt:lpstr>
      <vt:lpstr>6 БЕРЕЗНЯ 2014 Р. - ЗАТОПЛЕННЯ ПОБЛИЗУ ВХОДУ ДО ОЗЕРА ДОНУЗЛАВ СПИСАНОГО РАНІШЕ ПРОТИЧОВНОВОГО КОРАБЛЯ «ОЧАКІВ» ТА РЯТУВАЛЬНОГО БУКСИРНОГО СУДНА «ШАХТАР»</vt:lpstr>
      <vt:lpstr>16 БЕРЕЗНЯ 2014 р. – проведення незаконного референдуму в АР КРИМ</vt:lpstr>
      <vt:lpstr>Слайд 18</vt:lpstr>
      <vt:lpstr>Слайд 19</vt:lpstr>
      <vt:lpstr>Слайд 20</vt:lpstr>
      <vt:lpstr>Слайд 21</vt:lpstr>
      <vt:lpstr>Слайд 22</vt:lpstr>
      <vt:lpstr>8 БЕРЕЗНЯ 2014 Р. – АКЦІЇ ПРОТЕСТУ КРИМСЬКИХ ЖІНОК ПО ВСЬОМУ КРИМУ ПРОТИ ВІЙНИ І РОСІЙСЬКОЇ ОКУПАЦІЇ</vt:lpstr>
      <vt:lpstr>МУСТАФА ДЖЕМІЛЄВ</vt:lpstr>
      <vt:lpstr>Слайд 25</vt:lpstr>
      <vt:lpstr>Слайд 26</vt:lpstr>
      <vt:lpstr>18 БЕРЕЗНЯ 2014 Р. – ПРЕЗИДЕНТ РОСІЇ В. ПУТІН ПІДПИСАВ ДОГОВІР ПРО ПРИЄДНАННЯ РЕСПУБЛІКИ КРИМ ДО СКЛАДУ РФ</vt:lpstr>
      <vt:lpstr>КОРАБЕЛЬ «КІРОВОГРАД» ЗАБЛОКОВАНО В АКВАТОРІЇ О.ДОНУЗЛАВ                21 БЕРЕЗНЯ 2014 Р.</vt:lpstr>
      <vt:lpstr>КОРАБЕЛЬ «КОСТЯНТИН ОЛЬШАНСЬКИЙ» ЗАБЛОКОВАНО В АКВАТОРІЇ О.ДОНУЗЛАВ 21 БЕРЕЗНЯ 2014 Р.</vt:lpstr>
      <vt:lpstr>КВІТЕНЬ 2014 Р. – КОМАНДУВАННЯ ТАКТИЧНОЇ ГРУПИ "КРИМ" У СЕВАСТОПОЛІ ВИВОДИТЬ ОСОБОВИЙ СКЛАД ІЗ ОБ’ЄКТІВ</vt:lpstr>
      <vt:lpstr>Слайд 31</vt:lpstr>
      <vt:lpstr>САНКЦІЇ США ПРОТИ РФ</vt:lpstr>
      <vt:lpstr>САНКЦІЇ ЯПОНІЇ, КАНАДИ, АВСТРАЛІЇ, ІТАЛІЇ ТА НОВОЇ ЗЕЛАНДІЇ ПРОТИ РФ</vt:lpstr>
      <vt:lpstr>Слайд 34</vt:lpstr>
      <vt:lpstr>Слайд 35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Выстрел</dc:title>
  <dc:creator>obstinate</dc:creator>
  <dc:description>Шаблон презентации с сайта https://presentation-creation.ru/</dc:description>
  <cp:lastModifiedBy>Admin</cp:lastModifiedBy>
  <cp:revision>666</cp:revision>
  <dcterms:created xsi:type="dcterms:W3CDTF">2018-02-25T09:09:03Z</dcterms:created>
  <dcterms:modified xsi:type="dcterms:W3CDTF">2019-11-16T11:23:29Z</dcterms:modified>
</cp:coreProperties>
</file>