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handoutMasterIdLst>
    <p:handoutMasterId r:id="rId106"/>
  </p:handoutMasterIdLst>
  <p:sldIdLst>
    <p:sldId id="256" r:id="rId2"/>
    <p:sldId id="257" r:id="rId3"/>
    <p:sldId id="287" r:id="rId4"/>
    <p:sldId id="288" r:id="rId5"/>
    <p:sldId id="289" r:id="rId6"/>
    <p:sldId id="291" r:id="rId7"/>
    <p:sldId id="290" r:id="rId8"/>
    <p:sldId id="292" r:id="rId9"/>
    <p:sldId id="293" r:id="rId10"/>
    <p:sldId id="296" r:id="rId11"/>
    <p:sldId id="297" r:id="rId12"/>
    <p:sldId id="299" r:id="rId13"/>
    <p:sldId id="300" r:id="rId14"/>
    <p:sldId id="298" r:id="rId15"/>
    <p:sldId id="301" r:id="rId16"/>
    <p:sldId id="302" r:id="rId17"/>
    <p:sldId id="303" r:id="rId18"/>
    <p:sldId id="294" r:id="rId19"/>
    <p:sldId id="346" r:id="rId20"/>
    <p:sldId id="347" r:id="rId21"/>
    <p:sldId id="295"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258" r:id="rId37"/>
    <p:sldId id="304" r:id="rId38"/>
    <p:sldId id="306" r:id="rId39"/>
    <p:sldId id="305" r:id="rId40"/>
    <p:sldId id="307" r:id="rId41"/>
    <p:sldId id="308" r:id="rId42"/>
    <p:sldId id="312" r:id="rId43"/>
    <p:sldId id="309" r:id="rId44"/>
    <p:sldId id="310" r:id="rId45"/>
    <p:sldId id="311" r:id="rId46"/>
    <p:sldId id="315" r:id="rId47"/>
    <p:sldId id="313" r:id="rId48"/>
    <p:sldId id="316" r:id="rId49"/>
    <p:sldId id="317" r:id="rId50"/>
    <p:sldId id="318" r:id="rId51"/>
    <p:sldId id="345" r:id="rId52"/>
    <p:sldId id="314" r:id="rId53"/>
    <p:sldId id="362" r:id="rId54"/>
    <p:sldId id="363" r:id="rId55"/>
    <p:sldId id="364" r:id="rId56"/>
    <p:sldId id="365" r:id="rId57"/>
    <p:sldId id="366" r:id="rId58"/>
    <p:sldId id="367" r:id="rId59"/>
    <p:sldId id="368" r:id="rId60"/>
    <p:sldId id="369" r:id="rId61"/>
    <p:sldId id="320" r:id="rId62"/>
    <p:sldId id="327" r:id="rId63"/>
    <p:sldId id="370" r:id="rId64"/>
    <p:sldId id="319" r:id="rId65"/>
    <p:sldId id="371" r:id="rId66"/>
    <p:sldId id="372" r:id="rId67"/>
    <p:sldId id="373" r:id="rId68"/>
    <p:sldId id="374" r:id="rId69"/>
    <p:sldId id="375" r:id="rId70"/>
    <p:sldId id="376" r:id="rId71"/>
    <p:sldId id="377" r:id="rId72"/>
    <p:sldId id="321" r:id="rId73"/>
    <p:sldId id="379" r:id="rId74"/>
    <p:sldId id="378" r:id="rId75"/>
    <p:sldId id="322" r:id="rId76"/>
    <p:sldId id="323" r:id="rId77"/>
    <p:sldId id="324" r:id="rId78"/>
    <p:sldId id="325" r:id="rId79"/>
    <p:sldId id="326" r:id="rId80"/>
    <p:sldId id="380" r:id="rId81"/>
    <p:sldId id="381" r:id="rId82"/>
    <p:sldId id="382" r:id="rId83"/>
    <p:sldId id="383" r:id="rId84"/>
    <p:sldId id="384" r:id="rId85"/>
    <p:sldId id="385" r:id="rId86"/>
    <p:sldId id="386" r:id="rId87"/>
    <p:sldId id="387" r:id="rId88"/>
    <p:sldId id="328" r:id="rId89"/>
    <p:sldId id="329" r:id="rId90"/>
    <p:sldId id="330" r:id="rId91"/>
    <p:sldId id="331" r:id="rId92"/>
    <p:sldId id="332" r:id="rId93"/>
    <p:sldId id="333" r:id="rId94"/>
    <p:sldId id="334" r:id="rId95"/>
    <p:sldId id="335" r:id="rId96"/>
    <p:sldId id="336" r:id="rId97"/>
    <p:sldId id="337" r:id="rId98"/>
    <p:sldId id="339" r:id="rId99"/>
    <p:sldId id="340" r:id="rId100"/>
    <p:sldId id="338" r:id="rId101"/>
    <p:sldId id="341" r:id="rId102"/>
    <p:sldId id="342" r:id="rId103"/>
    <p:sldId id="344" r:id="rId104"/>
    <p:sldId id="286" r:id="rId105"/>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3D0940-EEF3-4248-A2B3-68738A3C800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uk-UA"/>
        </a:p>
      </dgm:t>
    </dgm:pt>
    <dgm:pt modelId="{E2056672-E5CA-4FDF-8674-1F839D79DF29}">
      <dgm:prSet phldrT="[Текст]"/>
      <dgm:spPr/>
      <dgm:t>
        <a:bodyPr/>
        <a:lstStyle/>
        <a:p>
          <a:r>
            <a:rPr lang="uk-UA" dirty="0" smtClean="0"/>
            <a:t>Управитель</a:t>
          </a:r>
          <a:endParaRPr lang="uk-UA" dirty="0"/>
        </a:p>
      </dgm:t>
    </dgm:pt>
    <dgm:pt modelId="{222DAF37-3229-43EA-9F95-301438A0CFA1}" type="parTrans" cxnId="{802B2C1A-8530-427A-BA2F-AF07F3557EB4}">
      <dgm:prSet/>
      <dgm:spPr/>
      <dgm:t>
        <a:bodyPr/>
        <a:lstStyle/>
        <a:p>
          <a:endParaRPr lang="uk-UA"/>
        </a:p>
      </dgm:t>
    </dgm:pt>
    <dgm:pt modelId="{50882F30-C98A-42E6-9119-6AF34E43611A}" type="sibTrans" cxnId="{802B2C1A-8530-427A-BA2F-AF07F3557EB4}">
      <dgm:prSet/>
      <dgm:spPr/>
      <dgm:t>
        <a:bodyPr/>
        <a:lstStyle/>
        <a:p>
          <a:endParaRPr lang="uk-UA"/>
        </a:p>
      </dgm:t>
    </dgm:pt>
    <dgm:pt modelId="{7F5CBB34-6294-444E-919D-9BACC4B5A585}">
      <dgm:prSet/>
      <dgm:spPr/>
      <dgm:t>
        <a:bodyPr/>
        <a:lstStyle/>
        <a:p>
          <a:r>
            <a:rPr lang="uk-UA" dirty="0" smtClean="0"/>
            <a:t>Співвласник</a:t>
          </a:r>
          <a:endParaRPr lang="uk-UA" dirty="0"/>
        </a:p>
      </dgm:t>
    </dgm:pt>
    <dgm:pt modelId="{AE2CF19C-DC94-4EB3-907E-3878DF044B36}" type="parTrans" cxnId="{9E81C72A-711B-4B8B-B155-D70DF1A1BFD6}">
      <dgm:prSet/>
      <dgm:spPr/>
      <dgm:t>
        <a:bodyPr/>
        <a:lstStyle/>
        <a:p>
          <a:endParaRPr lang="uk-UA"/>
        </a:p>
      </dgm:t>
    </dgm:pt>
    <dgm:pt modelId="{BC2E3EC7-2971-4169-841F-265860F9BFA7}" type="sibTrans" cxnId="{9E81C72A-711B-4B8B-B155-D70DF1A1BFD6}">
      <dgm:prSet/>
      <dgm:spPr/>
      <dgm:t>
        <a:bodyPr/>
        <a:lstStyle/>
        <a:p>
          <a:endParaRPr lang="uk-UA"/>
        </a:p>
      </dgm:t>
    </dgm:pt>
    <dgm:pt modelId="{68D7595D-FF34-4ECD-847D-15CFE06AB9A4}" type="pres">
      <dgm:prSet presAssocID="{D03D0940-EEF3-4248-A2B3-68738A3C8005}" presName="Name0" presStyleCnt="0">
        <dgm:presLayoutVars>
          <dgm:dir/>
          <dgm:resizeHandles val="exact"/>
        </dgm:presLayoutVars>
      </dgm:prSet>
      <dgm:spPr/>
      <dgm:t>
        <a:bodyPr/>
        <a:lstStyle/>
        <a:p>
          <a:endParaRPr lang="uk-UA"/>
        </a:p>
      </dgm:t>
    </dgm:pt>
    <dgm:pt modelId="{12905B37-33FE-4673-A16B-7A133F3FBC1D}" type="pres">
      <dgm:prSet presAssocID="{E2056672-E5CA-4FDF-8674-1F839D79DF29}" presName="node" presStyleLbl="node1" presStyleIdx="0" presStyleCnt="2">
        <dgm:presLayoutVars>
          <dgm:bulletEnabled val="1"/>
        </dgm:presLayoutVars>
      </dgm:prSet>
      <dgm:spPr/>
      <dgm:t>
        <a:bodyPr/>
        <a:lstStyle/>
        <a:p>
          <a:endParaRPr lang="uk-UA"/>
        </a:p>
      </dgm:t>
    </dgm:pt>
    <dgm:pt modelId="{D834B426-4688-4AD7-AFB2-4F0A3B27E1B1}" type="pres">
      <dgm:prSet presAssocID="{50882F30-C98A-42E6-9119-6AF34E43611A}" presName="sibTrans" presStyleCnt="0"/>
      <dgm:spPr/>
    </dgm:pt>
    <dgm:pt modelId="{7ED5462F-2D64-4459-AAF5-A2D61F2570FA}" type="pres">
      <dgm:prSet presAssocID="{7F5CBB34-6294-444E-919D-9BACC4B5A585}" presName="node" presStyleLbl="node1" presStyleIdx="1" presStyleCnt="2">
        <dgm:presLayoutVars>
          <dgm:bulletEnabled val="1"/>
        </dgm:presLayoutVars>
      </dgm:prSet>
      <dgm:spPr/>
      <dgm:t>
        <a:bodyPr/>
        <a:lstStyle/>
        <a:p>
          <a:endParaRPr lang="uk-UA"/>
        </a:p>
      </dgm:t>
    </dgm:pt>
  </dgm:ptLst>
  <dgm:cxnLst>
    <dgm:cxn modelId="{118F9C82-EB9C-45E0-9749-EDEBCC1E4113}" type="presOf" srcId="{7F5CBB34-6294-444E-919D-9BACC4B5A585}" destId="{7ED5462F-2D64-4459-AAF5-A2D61F2570FA}" srcOrd="0" destOrd="0" presId="urn:microsoft.com/office/officeart/2005/8/layout/hList6"/>
    <dgm:cxn modelId="{215E2786-8BB9-4C33-831F-A77569611C23}" type="presOf" srcId="{D03D0940-EEF3-4248-A2B3-68738A3C8005}" destId="{68D7595D-FF34-4ECD-847D-15CFE06AB9A4}" srcOrd="0" destOrd="0" presId="urn:microsoft.com/office/officeart/2005/8/layout/hList6"/>
    <dgm:cxn modelId="{9E81C72A-711B-4B8B-B155-D70DF1A1BFD6}" srcId="{D03D0940-EEF3-4248-A2B3-68738A3C8005}" destId="{7F5CBB34-6294-444E-919D-9BACC4B5A585}" srcOrd="1" destOrd="0" parTransId="{AE2CF19C-DC94-4EB3-907E-3878DF044B36}" sibTransId="{BC2E3EC7-2971-4169-841F-265860F9BFA7}"/>
    <dgm:cxn modelId="{080C1F77-CEED-47C6-889B-3A0175EEE79E}" type="presOf" srcId="{E2056672-E5CA-4FDF-8674-1F839D79DF29}" destId="{12905B37-33FE-4673-A16B-7A133F3FBC1D}" srcOrd="0" destOrd="0" presId="urn:microsoft.com/office/officeart/2005/8/layout/hList6"/>
    <dgm:cxn modelId="{802B2C1A-8530-427A-BA2F-AF07F3557EB4}" srcId="{D03D0940-EEF3-4248-A2B3-68738A3C8005}" destId="{E2056672-E5CA-4FDF-8674-1F839D79DF29}" srcOrd="0" destOrd="0" parTransId="{222DAF37-3229-43EA-9F95-301438A0CFA1}" sibTransId="{50882F30-C98A-42E6-9119-6AF34E43611A}"/>
    <dgm:cxn modelId="{C7BF4AC4-C165-49E8-ACE4-02815C708C80}" type="presParOf" srcId="{68D7595D-FF34-4ECD-847D-15CFE06AB9A4}" destId="{12905B37-33FE-4673-A16B-7A133F3FBC1D}" srcOrd="0" destOrd="0" presId="urn:microsoft.com/office/officeart/2005/8/layout/hList6"/>
    <dgm:cxn modelId="{E822D870-D633-43BC-99D7-B1529F9B03FD}" type="presParOf" srcId="{68D7595D-FF34-4ECD-847D-15CFE06AB9A4}" destId="{D834B426-4688-4AD7-AFB2-4F0A3B27E1B1}" srcOrd="1" destOrd="0" presId="urn:microsoft.com/office/officeart/2005/8/layout/hList6"/>
    <dgm:cxn modelId="{FEC8AC25-212F-4D48-AD7B-9C8BA3931F01}" type="presParOf" srcId="{68D7595D-FF34-4ECD-847D-15CFE06AB9A4}" destId="{7ED5462F-2D64-4459-AAF5-A2D61F2570FA}"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0910-3F92-4CB1-A360-2B3CED709B9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uk-UA"/>
        </a:p>
      </dgm:t>
    </dgm:pt>
    <dgm:pt modelId="{BE141021-8ED9-4C49-A48E-80B49650F9FE}">
      <dgm:prSet phldrT="[Текст]"/>
      <dgm:spPr/>
      <dgm:t>
        <a:bodyPr/>
        <a:lstStyle/>
        <a:p>
          <a:r>
            <a:rPr lang="uk-UA" dirty="0" smtClean="0"/>
            <a:t>Управління з делегуванням функцій управління</a:t>
          </a:r>
          <a:endParaRPr lang="uk-UA" dirty="0"/>
        </a:p>
      </dgm:t>
    </dgm:pt>
    <dgm:pt modelId="{18C1D1D7-74E1-43E7-AA70-E184EC9A0378}" type="parTrans" cxnId="{7F8007C7-1E72-4F89-BE77-7775DF519CCE}">
      <dgm:prSet/>
      <dgm:spPr/>
      <dgm:t>
        <a:bodyPr/>
        <a:lstStyle/>
        <a:p>
          <a:endParaRPr lang="uk-UA"/>
        </a:p>
      </dgm:t>
    </dgm:pt>
    <dgm:pt modelId="{8497FEBF-6FC4-4BFF-9E15-1E78C1D7192C}" type="sibTrans" cxnId="{7F8007C7-1E72-4F89-BE77-7775DF519CCE}">
      <dgm:prSet/>
      <dgm:spPr/>
      <dgm:t>
        <a:bodyPr/>
        <a:lstStyle/>
        <a:p>
          <a:endParaRPr lang="uk-UA"/>
        </a:p>
      </dgm:t>
    </dgm:pt>
    <dgm:pt modelId="{BF345C55-8F18-480D-BC9D-CC9B2F577719}">
      <dgm:prSet phldrT="[Текст]"/>
      <dgm:spPr/>
      <dgm:t>
        <a:bodyPr/>
        <a:lstStyle/>
        <a:p>
          <a:r>
            <a:rPr lang="uk-UA" dirty="0" smtClean="0"/>
            <a:t>Передбачає залучення управителя</a:t>
          </a:r>
          <a:endParaRPr lang="uk-UA" dirty="0"/>
        </a:p>
      </dgm:t>
    </dgm:pt>
    <dgm:pt modelId="{34E93197-AFB3-44D1-A14F-92AF5B7AE15C}" type="parTrans" cxnId="{82888356-A2FA-4EB3-8E9D-B834C194FA9F}">
      <dgm:prSet/>
      <dgm:spPr/>
      <dgm:t>
        <a:bodyPr/>
        <a:lstStyle/>
        <a:p>
          <a:endParaRPr lang="uk-UA"/>
        </a:p>
      </dgm:t>
    </dgm:pt>
    <dgm:pt modelId="{C35DAB37-CD75-429B-BDBC-2C2CE5EC6B5C}" type="sibTrans" cxnId="{82888356-A2FA-4EB3-8E9D-B834C194FA9F}">
      <dgm:prSet/>
      <dgm:spPr/>
      <dgm:t>
        <a:bodyPr/>
        <a:lstStyle/>
        <a:p>
          <a:endParaRPr lang="uk-UA"/>
        </a:p>
      </dgm:t>
    </dgm:pt>
    <dgm:pt modelId="{40E9417E-76A1-4F33-8983-E0C4ECAD96EB}">
      <dgm:prSet phldrT="[Текст]"/>
      <dgm:spPr/>
      <dgm:t>
        <a:bodyPr/>
        <a:lstStyle/>
        <a:p>
          <a:r>
            <a:rPr lang="uk-UA" dirty="0" smtClean="0"/>
            <a:t>Управління без делегування функцій управління</a:t>
          </a:r>
          <a:endParaRPr lang="uk-UA" dirty="0"/>
        </a:p>
      </dgm:t>
    </dgm:pt>
    <dgm:pt modelId="{6ABB8874-D282-4EEA-AB93-FC59D15AC7DA}" type="parTrans" cxnId="{36EE0990-8FDF-493C-A388-A350FA303408}">
      <dgm:prSet/>
      <dgm:spPr/>
      <dgm:t>
        <a:bodyPr/>
        <a:lstStyle/>
        <a:p>
          <a:endParaRPr lang="uk-UA"/>
        </a:p>
      </dgm:t>
    </dgm:pt>
    <dgm:pt modelId="{64D7E2D9-28AB-40B5-97DB-FFDA32CDCFE1}" type="sibTrans" cxnId="{36EE0990-8FDF-493C-A388-A350FA303408}">
      <dgm:prSet/>
      <dgm:spPr/>
      <dgm:t>
        <a:bodyPr/>
        <a:lstStyle/>
        <a:p>
          <a:endParaRPr lang="uk-UA"/>
        </a:p>
      </dgm:t>
    </dgm:pt>
    <dgm:pt modelId="{E07C15FC-552E-4FCE-AB97-989ABAA58A4B}">
      <dgm:prSet phldrT="[Текст]"/>
      <dgm:spPr/>
      <dgm:t>
        <a:bodyPr/>
        <a:lstStyle/>
        <a:p>
          <a:r>
            <a:rPr lang="uk-UA" dirty="0" smtClean="0"/>
            <a:t>Без залучення управителя / ОСББ</a:t>
          </a:r>
          <a:endParaRPr lang="uk-UA" dirty="0"/>
        </a:p>
      </dgm:t>
    </dgm:pt>
    <dgm:pt modelId="{04F3FDE9-EC84-46F3-AB73-21E22BAA09B3}" type="parTrans" cxnId="{D0EFC4D9-1887-4B89-99A6-5C95014C6639}">
      <dgm:prSet/>
      <dgm:spPr/>
      <dgm:t>
        <a:bodyPr/>
        <a:lstStyle/>
        <a:p>
          <a:endParaRPr lang="uk-UA"/>
        </a:p>
      </dgm:t>
    </dgm:pt>
    <dgm:pt modelId="{5D0FF797-7789-4321-87C0-4EFBF23F9A7A}" type="sibTrans" cxnId="{D0EFC4D9-1887-4B89-99A6-5C95014C6639}">
      <dgm:prSet/>
      <dgm:spPr/>
      <dgm:t>
        <a:bodyPr/>
        <a:lstStyle/>
        <a:p>
          <a:endParaRPr lang="uk-UA"/>
        </a:p>
      </dgm:t>
    </dgm:pt>
    <dgm:pt modelId="{291A8253-BF3C-430B-B98A-0B63F6573DBC}" type="pres">
      <dgm:prSet presAssocID="{4D340910-3F92-4CB1-A360-2B3CED709B93}" presName="Name0" presStyleCnt="0">
        <dgm:presLayoutVars>
          <dgm:dir/>
          <dgm:animLvl val="lvl"/>
          <dgm:resizeHandles val="exact"/>
        </dgm:presLayoutVars>
      </dgm:prSet>
      <dgm:spPr/>
      <dgm:t>
        <a:bodyPr/>
        <a:lstStyle/>
        <a:p>
          <a:endParaRPr lang="uk-UA"/>
        </a:p>
      </dgm:t>
    </dgm:pt>
    <dgm:pt modelId="{4C468742-327C-4024-8CF1-3B6EDBCAD2B2}" type="pres">
      <dgm:prSet presAssocID="{BE141021-8ED9-4C49-A48E-80B49650F9FE}" presName="composite" presStyleCnt="0"/>
      <dgm:spPr/>
    </dgm:pt>
    <dgm:pt modelId="{641E88CD-A961-44B8-A2D6-B59E8B707C9E}" type="pres">
      <dgm:prSet presAssocID="{BE141021-8ED9-4C49-A48E-80B49650F9FE}" presName="parTx" presStyleLbl="alignNode1" presStyleIdx="0" presStyleCnt="2">
        <dgm:presLayoutVars>
          <dgm:chMax val="0"/>
          <dgm:chPref val="0"/>
          <dgm:bulletEnabled val="1"/>
        </dgm:presLayoutVars>
      </dgm:prSet>
      <dgm:spPr/>
      <dgm:t>
        <a:bodyPr/>
        <a:lstStyle/>
        <a:p>
          <a:endParaRPr lang="uk-UA"/>
        </a:p>
      </dgm:t>
    </dgm:pt>
    <dgm:pt modelId="{934255AA-3E85-4A60-B520-FE7EB395522A}" type="pres">
      <dgm:prSet presAssocID="{BE141021-8ED9-4C49-A48E-80B49650F9FE}" presName="desTx" presStyleLbl="alignAccFollowNode1" presStyleIdx="0" presStyleCnt="2">
        <dgm:presLayoutVars>
          <dgm:bulletEnabled val="1"/>
        </dgm:presLayoutVars>
      </dgm:prSet>
      <dgm:spPr/>
      <dgm:t>
        <a:bodyPr/>
        <a:lstStyle/>
        <a:p>
          <a:endParaRPr lang="uk-UA"/>
        </a:p>
      </dgm:t>
    </dgm:pt>
    <dgm:pt modelId="{ED4048FF-8EA8-4127-93F6-CE9042B8BCC3}" type="pres">
      <dgm:prSet presAssocID="{8497FEBF-6FC4-4BFF-9E15-1E78C1D7192C}" presName="space" presStyleCnt="0"/>
      <dgm:spPr/>
    </dgm:pt>
    <dgm:pt modelId="{CC926072-C85F-42CA-AEC0-A987A34CC5D8}" type="pres">
      <dgm:prSet presAssocID="{40E9417E-76A1-4F33-8983-E0C4ECAD96EB}" presName="composite" presStyleCnt="0"/>
      <dgm:spPr/>
    </dgm:pt>
    <dgm:pt modelId="{FC3A3FF2-6E99-43A8-B6ED-02F161BB3F8B}" type="pres">
      <dgm:prSet presAssocID="{40E9417E-76A1-4F33-8983-E0C4ECAD96EB}" presName="parTx" presStyleLbl="alignNode1" presStyleIdx="1" presStyleCnt="2">
        <dgm:presLayoutVars>
          <dgm:chMax val="0"/>
          <dgm:chPref val="0"/>
          <dgm:bulletEnabled val="1"/>
        </dgm:presLayoutVars>
      </dgm:prSet>
      <dgm:spPr/>
      <dgm:t>
        <a:bodyPr/>
        <a:lstStyle/>
        <a:p>
          <a:endParaRPr lang="uk-UA"/>
        </a:p>
      </dgm:t>
    </dgm:pt>
    <dgm:pt modelId="{5521ED4C-361E-4549-A2B2-84A1806B9161}" type="pres">
      <dgm:prSet presAssocID="{40E9417E-76A1-4F33-8983-E0C4ECAD96EB}" presName="desTx" presStyleLbl="alignAccFollowNode1" presStyleIdx="1" presStyleCnt="2">
        <dgm:presLayoutVars>
          <dgm:bulletEnabled val="1"/>
        </dgm:presLayoutVars>
      </dgm:prSet>
      <dgm:spPr/>
      <dgm:t>
        <a:bodyPr/>
        <a:lstStyle/>
        <a:p>
          <a:endParaRPr lang="uk-UA"/>
        </a:p>
      </dgm:t>
    </dgm:pt>
  </dgm:ptLst>
  <dgm:cxnLst>
    <dgm:cxn modelId="{E583CBA6-F31A-4F94-BA43-6D92C448DA56}" type="presOf" srcId="{4D340910-3F92-4CB1-A360-2B3CED709B93}" destId="{291A8253-BF3C-430B-B98A-0B63F6573DBC}" srcOrd="0" destOrd="0" presId="urn:microsoft.com/office/officeart/2005/8/layout/hList1"/>
    <dgm:cxn modelId="{36EE0990-8FDF-493C-A388-A350FA303408}" srcId="{4D340910-3F92-4CB1-A360-2B3CED709B93}" destId="{40E9417E-76A1-4F33-8983-E0C4ECAD96EB}" srcOrd="1" destOrd="0" parTransId="{6ABB8874-D282-4EEA-AB93-FC59D15AC7DA}" sibTransId="{64D7E2D9-28AB-40B5-97DB-FFDA32CDCFE1}"/>
    <dgm:cxn modelId="{82888356-A2FA-4EB3-8E9D-B834C194FA9F}" srcId="{BE141021-8ED9-4C49-A48E-80B49650F9FE}" destId="{BF345C55-8F18-480D-BC9D-CC9B2F577719}" srcOrd="0" destOrd="0" parTransId="{34E93197-AFB3-44D1-A14F-92AF5B7AE15C}" sibTransId="{C35DAB37-CD75-429B-BDBC-2C2CE5EC6B5C}"/>
    <dgm:cxn modelId="{D0EFC4D9-1887-4B89-99A6-5C95014C6639}" srcId="{40E9417E-76A1-4F33-8983-E0C4ECAD96EB}" destId="{E07C15FC-552E-4FCE-AB97-989ABAA58A4B}" srcOrd="0" destOrd="0" parTransId="{04F3FDE9-EC84-46F3-AB73-21E22BAA09B3}" sibTransId="{5D0FF797-7789-4321-87C0-4EFBF23F9A7A}"/>
    <dgm:cxn modelId="{26B0A221-83F0-4F2E-91E5-EA84AD4D8B78}" type="presOf" srcId="{BF345C55-8F18-480D-BC9D-CC9B2F577719}" destId="{934255AA-3E85-4A60-B520-FE7EB395522A}" srcOrd="0" destOrd="0" presId="urn:microsoft.com/office/officeart/2005/8/layout/hList1"/>
    <dgm:cxn modelId="{7F8007C7-1E72-4F89-BE77-7775DF519CCE}" srcId="{4D340910-3F92-4CB1-A360-2B3CED709B93}" destId="{BE141021-8ED9-4C49-A48E-80B49650F9FE}" srcOrd="0" destOrd="0" parTransId="{18C1D1D7-74E1-43E7-AA70-E184EC9A0378}" sibTransId="{8497FEBF-6FC4-4BFF-9E15-1E78C1D7192C}"/>
    <dgm:cxn modelId="{50A97EA2-59A3-418B-B720-1D9F9346B575}" type="presOf" srcId="{40E9417E-76A1-4F33-8983-E0C4ECAD96EB}" destId="{FC3A3FF2-6E99-43A8-B6ED-02F161BB3F8B}" srcOrd="0" destOrd="0" presId="urn:microsoft.com/office/officeart/2005/8/layout/hList1"/>
    <dgm:cxn modelId="{D469E42D-D87C-4E5A-B1E1-7D1D175DF659}" type="presOf" srcId="{BE141021-8ED9-4C49-A48E-80B49650F9FE}" destId="{641E88CD-A961-44B8-A2D6-B59E8B707C9E}" srcOrd="0" destOrd="0" presId="urn:microsoft.com/office/officeart/2005/8/layout/hList1"/>
    <dgm:cxn modelId="{3410FAF2-A98A-4B88-9F5F-59267DBF68BD}" type="presOf" srcId="{E07C15FC-552E-4FCE-AB97-989ABAA58A4B}" destId="{5521ED4C-361E-4549-A2B2-84A1806B9161}" srcOrd="0" destOrd="0" presId="urn:microsoft.com/office/officeart/2005/8/layout/hList1"/>
    <dgm:cxn modelId="{EBA628CD-3B84-4B7D-8AA3-DD551BF2EAD4}" type="presParOf" srcId="{291A8253-BF3C-430B-B98A-0B63F6573DBC}" destId="{4C468742-327C-4024-8CF1-3B6EDBCAD2B2}" srcOrd="0" destOrd="0" presId="urn:microsoft.com/office/officeart/2005/8/layout/hList1"/>
    <dgm:cxn modelId="{9D33573F-606B-4589-8E78-5E254EA4913D}" type="presParOf" srcId="{4C468742-327C-4024-8CF1-3B6EDBCAD2B2}" destId="{641E88CD-A961-44B8-A2D6-B59E8B707C9E}" srcOrd="0" destOrd="0" presId="urn:microsoft.com/office/officeart/2005/8/layout/hList1"/>
    <dgm:cxn modelId="{AFFACF68-CC29-4120-8EF5-0868F1D686AC}" type="presParOf" srcId="{4C468742-327C-4024-8CF1-3B6EDBCAD2B2}" destId="{934255AA-3E85-4A60-B520-FE7EB395522A}" srcOrd="1" destOrd="0" presId="urn:microsoft.com/office/officeart/2005/8/layout/hList1"/>
    <dgm:cxn modelId="{40E2DC4A-D037-4F90-965C-2E1D8E1442AB}" type="presParOf" srcId="{291A8253-BF3C-430B-B98A-0B63F6573DBC}" destId="{ED4048FF-8EA8-4127-93F6-CE9042B8BCC3}" srcOrd="1" destOrd="0" presId="urn:microsoft.com/office/officeart/2005/8/layout/hList1"/>
    <dgm:cxn modelId="{90B28317-5E52-4A02-8586-BE35AB7B1767}" type="presParOf" srcId="{291A8253-BF3C-430B-B98A-0B63F6573DBC}" destId="{CC926072-C85F-42CA-AEC0-A987A34CC5D8}" srcOrd="2" destOrd="0" presId="urn:microsoft.com/office/officeart/2005/8/layout/hList1"/>
    <dgm:cxn modelId="{A9AF5C86-330B-4978-9BA5-E6EBF61A9CE3}" type="presParOf" srcId="{CC926072-C85F-42CA-AEC0-A987A34CC5D8}" destId="{FC3A3FF2-6E99-43A8-B6ED-02F161BB3F8B}" srcOrd="0" destOrd="0" presId="urn:microsoft.com/office/officeart/2005/8/layout/hList1"/>
    <dgm:cxn modelId="{0B1A4873-0AF0-410B-8A7F-C01CD757ECA5}" type="presParOf" srcId="{CC926072-C85F-42CA-AEC0-A987A34CC5D8}" destId="{5521ED4C-361E-4549-A2B2-84A1806B916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B9B8CF-B088-407D-BBC5-36E23AB2C641}"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uk-UA"/>
        </a:p>
      </dgm:t>
    </dgm:pt>
    <dgm:pt modelId="{D0F1F23C-6D2F-4E9F-8BDF-D02B88BFC5FC}">
      <dgm:prSet phldrT="[Текст]"/>
      <dgm:spPr/>
      <dgm:t>
        <a:bodyPr/>
        <a:lstStyle/>
        <a:p>
          <a:r>
            <a:rPr lang="uk-UA" dirty="0" smtClean="0"/>
            <a:t>Послуги, що підлягають обліку пристроями</a:t>
          </a:r>
          <a:endParaRPr lang="uk-UA" dirty="0"/>
        </a:p>
      </dgm:t>
    </dgm:pt>
    <dgm:pt modelId="{897EC0D2-CFC9-49DA-90B4-0809E6FDB959}" type="parTrans" cxnId="{D6EB1DD4-5DB4-4697-A743-CF2264E271DD}">
      <dgm:prSet/>
      <dgm:spPr/>
      <dgm:t>
        <a:bodyPr/>
        <a:lstStyle/>
        <a:p>
          <a:endParaRPr lang="uk-UA"/>
        </a:p>
      </dgm:t>
    </dgm:pt>
    <dgm:pt modelId="{81140FA5-EB28-48AB-B9CD-6DA3C330B787}" type="sibTrans" cxnId="{D6EB1DD4-5DB4-4697-A743-CF2264E271DD}">
      <dgm:prSet/>
      <dgm:spPr/>
      <dgm:t>
        <a:bodyPr/>
        <a:lstStyle/>
        <a:p>
          <a:endParaRPr lang="uk-UA"/>
        </a:p>
      </dgm:t>
    </dgm:pt>
    <dgm:pt modelId="{0727A6ED-4D59-4857-9311-129219F7DDE0}">
      <dgm:prSet phldrT="[Текст]"/>
      <dgm:spPr/>
      <dgm:t>
        <a:bodyPr/>
        <a:lstStyle/>
        <a:p>
          <a:r>
            <a:rPr lang="uk-UA" dirty="0" smtClean="0"/>
            <a:t>Електрична енергія</a:t>
          </a:r>
        </a:p>
      </dgm:t>
    </dgm:pt>
    <dgm:pt modelId="{F8AA7E9D-FFCA-47A7-8D5E-BD1F1CCC8BC4}" type="parTrans" cxnId="{B27DB7BD-9E05-4C7D-AF89-DF32042622D7}">
      <dgm:prSet/>
      <dgm:spPr/>
      <dgm:t>
        <a:bodyPr/>
        <a:lstStyle/>
        <a:p>
          <a:endParaRPr lang="uk-UA"/>
        </a:p>
      </dgm:t>
    </dgm:pt>
    <dgm:pt modelId="{8B59F5E2-A0C0-4DC2-BAED-4DCB78FEDAAF}" type="sibTrans" cxnId="{B27DB7BD-9E05-4C7D-AF89-DF32042622D7}">
      <dgm:prSet/>
      <dgm:spPr/>
      <dgm:t>
        <a:bodyPr/>
        <a:lstStyle/>
        <a:p>
          <a:endParaRPr lang="uk-UA"/>
        </a:p>
      </dgm:t>
    </dgm:pt>
    <dgm:pt modelId="{3B2CC105-9E67-4F34-B33D-582905C1D919}">
      <dgm:prSet phldrT="[Текст]"/>
      <dgm:spPr/>
      <dgm:t>
        <a:bodyPr/>
        <a:lstStyle/>
        <a:p>
          <a:r>
            <a:rPr lang="uk-UA" dirty="0" smtClean="0"/>
            <a:t>Послуги, що не підлягають обліку пристроями</a:t>
          </a:r>
          <a:endParaRPr lang="uk-UA" dirty="0"/>
        </a:p>
      </dgm:t>
    </dgm:pt>
    <dgm:pt modelId="{3887828B-C16C-48A8-A177-7967D988F3F7}" type="parTrans" cxnId="{1BD28700-477E-4898-BA3E-D122B6E621B7}">
      <dgm:prSet/>
      <dgm:spPr/>
      <dgm:t>
        <a:bodyPr/>
        <a:lstStyle/>
        <a:p>
          <a:endParaRPr lang="uk-UA"/>
        </a:p>
      </dgm:t>
    </dgm:pt>
    <dgm:pt modelId="{5CC81AFD-B08F-4AFB-8385-A31DF4531E1A}" type="sibTrans" cxnId="{1BD28700-477E-4898-BA3E-D122B6E621B7}">
      <dgm:prSet/>
      <dgm:spPr/>
      <dgm:t>
        <a:bodyPr/>
        <a:lstStyle/>
        <a:p>
          <a:endParaRPr lang="uk-UA"/>
        </a:p>
      </dgm:t>
    </dgm:pt>
    <dgm:pt modelId="{B4E2EAA9-7B51-4BF4-8C8A-4662CF8A8B2D}">
      <dgm:prSet phldrT="[Текст]"/>
      <dgm:spPr/>
      <dgm:t>
        <a:bodyPr/>
        <a:lstStyle/>
        <a:p>
          <a:r>
            <a:rPr lang="uk-UA" dirty="0" smtClean="0"/>
            <a:t>Поводження з побутовими відходами</a:t>
          </a:r>
          <a:endParaRPr lang="uk-UA" dirty="0"/>
        </a:p>
      </dgm:t>
    </dgm:pt>
    <dgm:pt modelId="{E22E32B6-0527-46C4-94CA-BD3ADC919B9D}" type="parTrans" cxnId="{D0F5AC6C-A417-443C-9B72-27E32F634031}">
      <dgm:prSet/>
      <dgm:spPr/>
      <dgm:t>
        <a:bodyPr/>
        <a:lstStyle/>
        <a:p>
          <a:endParaRPr lang="uk-UA"/>
        </a:p>
      </dgm:t>
    </dgm:pt>
    <dgm:pt modelId="{A1A1DDE7-554B-4F39-BBCB-527707E926DC}" type="sibTrans" cxnId="{D0F5AC6C-A417-443C-9B72-27E32F634031}">
      <dgm:prSet/>
      <dgm:spPr/>
      <dgm:t>
        <a:bodyPr/>
        <a:lstStyle/>
        <a:p>
          <a:endParaRPr lang="uk-UA"/>
        </a:p>
      </dgm:t>
    </dgm:pt>
    <dgm:pt modelId="{8D7D0B37-39A8-4EE6-8B20-90795BB70A41}">
      <dgm:prSet/>
      <dgm:spPr/>
      <dgm:t>
        <a:bodyPr/>
        <a:lstStyle/>
        <a:p>
          <a:r>
            <a:rPr lang="uk-UA" dirty="0" smtClean="0"/>
            <a:t>Природний газ</a:t>
          </a:r>
          <a:endParaRPr lang="uk-UA" dirty="0"/>
        </a:p>
      </dgm:t>
    </dgm:pt>
    <dgm:pt modelId="{3752AAC0-0F11-4153-BC06-ACFBA4F2E055}" type="parTrans" cxnId="{1DF642B0-6A48-421F-9979-6BE184014A68}">
      <dgm:prSet/>
      <dgm:spPr/>
      <dgm:t>
        <a:bodyPr/>
        <a:lstStyle/>
        <a:p>
          <a:endParaRPr lang="uk-UA"/>
        </a:p>
      </dgm:t>
    </dgm:pt>
    <dgm:pt modelId="{53F22318-A99F-48C9-9178-8D3A338F1407}" type="sibTrans" cxnId="{1DF642B0-6A48-421F-9979-6BE184014A68}">
      <dgm:prSet/>
      <dgm:spPr/>
      <dgm:t>
        <a:bodyPr/>
        <a:lstStyle/>
        <a:p>
          <a:endParaRPr lang="uk-UA"/>
        </a:p>
      </dgm:t>
    </dgm:pt>
    <dgm:pt modelId="{D409B0EB-9658-4724-BAFF-19A2637AE35F}">
      <dgm:prSet/>
      <dgm:spPr/>
      <dgm:t>
        <a:bodyPr/>
        <a:lstStyle/>
        <a:p>
          <a:r>
            <a:rPr lang="uk-UA" dirty="0" smtClean="0"/>
            <a:t>Опалення і ГВП</a:t>
          </a:r>
          <a:endParaRPr lang="uk-UA" dirty="0"/>
        </a:p>
      </dgm:t>
    </dgm:pt>
    <dgm:pt modelId="{0AC292AC-ADC6-454A-97A1-DFCE4C9A7FBE}" type="parTrans" cxnId="{2B3743ED-B411-4A95-82D5-AE3649AEA5B7}">
      <dgm:prSet/>
      <dgm:spPr/>
      <dgm:t>
        <a:bodyPr/>
        <a:lstStyle/>
        <a:p>
          <a:endParaRPr lang="uk-UA"/>
        </a:p>
      </dgm:t>
    </dgm:pt>
    <dgm:pt modelId="{4B9362BC-0879-42C5-91FE-A393E4EB99EC}" type="sibTrans" cxnId="{2B3743ED-B411-4A95-82D5-AE3649AEA5B7}">
      <dgm:prSet/>
      <dgm:spPr/>
      <dgm:t>
        <a:bodyPr/>
        <a:lstStyle/>
        <a:p>
          <a:endParaRPr lang="uk-UA"/>
        </a:p>
      </dgm:t>
    </dgm:pt>
    <dgm:pt modelId="{B07EBDD7-53F7-4040-8FD5-EAF6A3FFF68C}">
      <dgm:prSet/>
      <dgm:spPr/>
      <dgm:t>
        <a:bodyPr/>
        <a:lstStyle/>
        <a:p>
          <a:r>
            <a:rPr lang="uk-UA" dirty="0" smtClean="0"/>
            <a:t>ХВП і водовідведення</a:t>
          </a:r>
          <a:endParaRPr lang="uk-UA" dirty="0"/>
        </a:p>
      </dgm:t>
    </dgm:pt>
    <dgm:pt modelId="{268C31D8-8E07-41E2-8388-900DEFF8540F}" type="parTrans" cxnId="{54EE07C2-001E-4BAC-9B34-4F76B7C67DAC}">
      <dgm:prSet/>
      <dgm:spPr/>
      <dgm:t>
        <a:bodyPr/>
        <a:lstStyle/>
        <a:p>
          <a:endParaRPr lang="uk-UA"/>
        </a:p>
      </dgm:t>
    </dgm:pt>
    <dgm:pt modelId="{C70B5A67-ABAA-40E3-B4A2-4C2D8957E9E3}" type="sibTrans" cxnId="{54EE07C2-001E-4BAC-9B34-4F76B7C67DAC}">
      <dgm:prSet/>
      <dgm:spPr/>
      <dgm:t>
        <a:bodyPr/>
        <a:lstStyle/>
        <a:p>
          <a:endParaRPr lang="uk-UA"/>
        </a:p>
      </dgm:t>
    </dgm:pt>
    <dgm:pt modelId="{788E3859-9D81-447A-B0AE-E35804FE2697}" type="pres">
      <dgm:prSet presAssocID="{1BB9B8CF-B088-407D-BBC5-36E23AB2C641}" presName="Name0" presStyleCnt="0">
        <dgm:presLayoutVars>
          <dgm:dir/>
          <dgm:animLvl val="lvl"/>
          <dgm:resizeHandles val="exact"/>
        </dgm:presLayoutVars>
      </dgm:prSet>
      <dgm:spPr/>
      <dgm:t>
        <a:bodyPr/>
        <a:lstStyle/>
        <a:p>
          <a:endParaRPr lang="uk-UA"/>
        </a:p>
      </dgm:t>
    </dgm:pt>
    <dgm:pt modelId="{9DEC839F-7B87-432B-B44B-417B24EAF217}" type="pres">
      <dgm:prSet presAssocID="{D0F1F23C-6D2F-4E9F-8BDF-D02B88BFC5FC}" presName="vertFlow" presStyleCnt="0"/>
      <dgm:spPr/>
    </dgm:pt>
    <dgm:pt modelId="{AEBE96CE-ABE9-4CCD-8937-B208AB7B37EA}" type="pres">
      <dgm:prSet presAssocID="{D0F1F23C-6D2F-4E9F-8BDF-D02B88BFC5FC}" presName="header" presStyleLbl="node1" presStyleIdx="0" presStyleCnt="2"/>
      <dgm:spPr/>
      <dgm:t>
        <a:bodyPr/>
        <a:lstStyle/>
        <a:p>
          <a:endParaRPr lang="uk-UA"/>
        </a:p>
      </dgm:t>
    </dgm:pt>
    <dgm:pt modelId="{84B95AC1-5D6D-4BEA-9565-F233B6BE8CEA}" type="pres">
      <dgm:prSet presAssocID="{F8AA7E9D-FFCA-47A7-8D5E-BD1F1CCC8BC4}" presName="parTrans" presStyleLbl="sibTrans2D1" presStyleIdx="0" presStyleCnt="5"/>
      <dgm:spPr/>
      <dgm:t>
        <a:bodyPr/>
        <a:lstStyle/>
        <a:p>
          <a:endParaRPr lang="uk-UA"/>
        </a:p>
      </dgm:t>
    </dgm:pt>
    <dgm:pt modelId="{5A780F9B-2305-4C3C-BBF4-D54A87DDBC50}" type="pres">
      <dgm:prSet presAssocID="{0727A6ED-4D59-4857-9311-129219F7DDE0}" presName="child" presStyleLbl="alignAccFollowNode1" presStyleIdx="0" presStyleCnt="5">
        <dgm:presLayoutVars>
          <dgm:chMax val="0"/>
          <dgm:bulletEnabled val="1"/>
        </dgm:presLayoutVars>
      </dgm:prSet>
      <dgm:spPr/>
      <dgm:t>
        <a:bodyPr/>
        <a:lstStyle/>
        <a:p>
          <a:endParaRPr lang="uk-UA"/>
        </a:p>
      </dgm:t>
    </dgm:pt>
    <dgm:pt modelId="{7C32788E-AC81-4419-BC08-734D51FA715D}" type="pres">
      <dgm:prSet presAssocID="{8B59F5E2-A0C0-4DC2-BAED-4DCB78FEDAAF}" presName="sibTrans" presStyleLbl="sibTrans2D1" presStyleIdx="1" presStyleCnt="5"/>
      <dgm:spPr/>
      <dgm:t>
        <a:bodyPr/>
        <a:lstStyle/>
        <a:p>
          <a:endParaRPr lang="uk-UA"/>
        </a:p>
      </dgm:t>
    </dgm:pt>
    <dgm:pt modelId="{84EAFEB2-2964-4D47-84DF-7D09A2AF0A90}" type="pres">
      <dgm:prSet presAssocID="{8D7D0B37-39A8-4EE6-8B20-90795BB70A41}" presName="child" presStyleLbl="alignAccFollowNode1" presStyleIdx="1" presStyleCnt="5">
        <dgm:presLayoutVars>
          <dgm:chMax val="0"/>
          <dgm:bulletEnabled val="1"/>
        </dgm:presLayoutVars>
      </dgm:prSet>
      <dgm:spPr/>
      <dgm:t>
        <a:bodyPr/>
        <a:lstStyle/>
        <a:p>
          <a:endParaRPr lang="uk-UA"/>
        </a:p>
      </dgm:t>
    </dgm:pt>
    <dgm:pt modelId="{8D1F93AC-B7E2-4FC1-ABF1-9F03E3A5FCEF}" type="pres">
      <dgm:prSet presAssocID="{53F22318-A99F-48C9-9178-8D3A338F1407}" presName="sibTrans" presStyleLbl="sibTrans2D1" presStyleIdx="2" presStyleCnt="5"/>
      <dgm:spPr/>
      <dgm:t>
        <a:bodyPr/>
        <a:lstStyle/>
        <a:p>
          <a:endParaRPr lang="uk-UA"/>
        </a:p>
      </dgm:t>
    </dgm:pt>
    <dgm:pt modelId="{4B9E7199-90F6-4CB3-AEA2-5394842FB22A}" type="pres">
      <dgm:prSet presAssocID="{D409B0EB-9658-4724-BAFF-19A2637AE35F}" presName="child" presStyleLbl="alignAccFollowNode1" presStyleIdx="2" presStyleCnt="5">
        <dgm:presLayoutVars>
          <dgm:chMax val="0"/>
          <dgm:bulletEnabled val="1"/>
        </dgm:presLayoutVars>
      </dgm:prSet>
      <dgm:spPr/>
      <dgm:t>
        <a:bodyPr/>
        <a:lstStyle/>
        <a:p>
          <a:endParaRPr lang="uk-UA"/>
        </a:p>
      </dgm:t>
    </dgm:pt>
    <dgm:pt modelId="{7D5B095D-B572-4120-A301-FE6D40D192B9}" type="pres">
      <dgm:prSet presAssocID="{4B9362BC-0879-42C5-91FE-A393E4EB99EC}" presName="sibTrans" presStyleLbl="sibTrans2D1" presStyleIdx="3" presStyleCnt="5"/>
      <dgm:spPr/>
      <dgm:t>
        <a:bodyPr/>
        <a:lstStyle/>
        <a:p>
          <a:endParaRPr lang="uk-UA"/>
        </a:p>
      </dgm:t>
    </dgm:pt>
    <dgm:pt modelId="{B1ADBC91-C7EA-4CF4-9D61-E3936EE714D9}" type="pres">
      <dgm:prSet presAssocID="{B07EBDD7-53F7-4040-8FD5-EAF6A3FFF68C}" presName="child" presStyleLbl="alignAccFollowNode1" presStyleIdx="3" presStyleCnt="5">
        <dgm:presLayoutVars>
          <dgm:chMax val="0"/>
          <dgm:bulletEnabled val="1"/>
        </dgm:presLayoutVars>
      </dgm:prSet>
      <dgm:spPr/>
      <dgm:t>
        <a:bodyPr/>
        <a:lstStyle/>
        <a:p>
          <a:endParaRPr lang="uk-UA"/>
        </a:p>
      </dgm:t>
    </dgm:pt>
    <dgm:pt modelId="{0B5D89F7-E5E2-4D4B-A090-E62A1857868D}" type="pres">
      <dgm:prSet presAssocID="{D0F1F23C-6D2F-4E9F-8BDF-D02B88BFC5FC}" presName="hSp" presStyleCnt="0"/>
      <dgm:spPr/>
    </dgm:pt>
    <dgm:pt modelId="{93BA20B5-1C11-4BF4-AC36-10F661B382F0}" type="pres">
      <dgm:prSet presAssocID="{3B2CC105-9E67-4F34-B33D-582905C1D919}" presName="vertFlow" presStyleCnt="0"/>
      <dgm:spPr/>
    </dgm:pt>
    <dgm:pt modelId="{1F3448DC-7D33-4A8A-B274-55431621AB87}" type="pres">
      <dgm:prSet presAssocID="{3B2CC105-9E67-4F34-B33D-582905C1D919}" presName="header" presStyleLbl="node1" presStyleIdx="1" presStyleCnt="2"/>
      <dgm:spPr/>
      <dgm:t>
        <a:bodyPr/>
        <a:lstStyle/>
        <a:p>
          <a:endParaRPr lang="uk-UA"/>
        </a:p>
      </dgm:t>
    </dgm:pt>
    <dgm:pt modelId="{A2B2E78B-8E99-497F-B14F-004C7F60A047}" type="pres">
      <dgm:prSet presAssocID="{E22E32B6-0527-46C4-94CA-BD3ADC919B9D}" presName="parTrans" presStyleLbl="sibTrans2D1" presStyleIdx="4" presStyleCnt="5"/>
      <dgm:spPr/>
      <dgm:t>
        <a:bodyPr/>
        <a:lstStyle/>
        <a:p>
          <a:endParaRPr lang="uk-UA"/>
        </a:p>
      </dgm:t>
    </dgm:pt>
    <dgm:pt modelId="{737BDED5-6E2D-44DA-9C73-85398902D2EA}" type="pres">
      <dgm:prSet presAssocID="{B4E2EAA9-7B51-4BF4-8C8A-4662CF8A8B2D}" presName="child" presStyleLbl="alignAccFollowNode1" presStyleIdx="4" presStyleCnt="5">
        <dgm:presLayoutVars>
          <dgm:chMax val="0"/>
          <dgm:bulletEnabled val="1"/>
        </dgm:presLayoutVars>
      </dgm:prSet>
      <dgm:spPr/>
      <dgm:t>
        <a:bodyPr/>
        <a:lstStyle/>
        <a:p>
          <a:endParaRPr lang="uk-UA"/>
        </a:p>
      </dgm:t>
    </dgm:pt>
  </dgm:ptLst>
  <dgm:cxnLst>
    <dgm:cxn modelId="{0CD813AD-F9F3-4E9F-8789-FEE36330300A}" type="presOf" srcId="{8D7D0B37-39A8-4EE6-8B20-90795BB70A41}" destId="{84EAFEB2-2964-4D47-84DF-7D09A2AF0A90}" srcOrd="0" destOrd="0" presId="urn:microsoft.com/office/officeart/2005/8/layout/lProcess1"/>
    <dgm:cxn modelId="{F2733F63-D922-47F8-B9C6-302E9C0A4395}" type="presOf" srcId="{8B59F5E2-A0C0-4DC2-BAED-4DCB78FEDAAF}" destId="{7C32788E-AC81-4419-BC08-734D51FA715D}" srcOrd="0" destOrd="0" presId="urn:microsoft.com/office/officeart/2005/8/layout/lProcess1"/>
    <dgm:cxn modelId="{5D1E78DE-827C-43D8-B6DA-3D7FD67EEE66}" type="presOf" srcId="{D0F1F23C-6D2F-4E9F-8BDF-D02B88BFC5FC}" destId="{AEBE96CE-ABE9-4CCD-8937-B208AB7B37EA}" srcOrd="0" destOrd="0" presId="urn:microsoft.com/office/officeart/2005/8/layout/lProcess1"/>
    <dgm:cxn modelId="{DED60C2F-DFC6-4A3A-ABF5-48964AC608AC}" type="presOf" srcId="{E22E32B6-0527-46C4-94CA-BD3ADC919B9D}" destId="{A2B2E78B-8E99-497F-B14F-004C7F60A047}" srcOrd="0" destOrd="0" presId="urn:microsoft.com/office/officeart/2005/8/layout/lProcess1"/>
    <dgm:cxn modelId="{B9BC4437-0131-4316-8225-182BB0B68383}" type="presOf" srcId="{B4E2EAA9-7B51-4BF4-8C8A-4662CF8A8B2D}" destId="{737BDED5-6E2D-44DA-9C73-85398902D2EA}" srcOrd="0" destOrd="0" presId="urn:microsoft.com/office/officeart/2005/8/layout/lProcess1"/>
    <dgm:cxn modelId="{88796CE4-942E-4732-A0CD-A8592E50ABDB}" type="presOf" srcId="{0727A6ED-4D59-4857-9311-129219F7DDE0}" destId="{5A780F9B-2305-4C3C-BBF4-D54A87DDBC50}" srcOrd="0" destOrd="0" presId="urn:microsoft.com/office/officeart/2005/8/layout/lProcess1"/>
    <dgm:cxn modelId="{1BD28700-477E-4898-BA3E-D122B6E621B7}" srcId="{1BB9B8CF-B088-407D-BBC5-36E23AB2C641}" destId="{3B2CC105-9E67-4F34-B33D-582905C1D919}" srcOrd="1" destOrd="0" parTransId="{3887828B-C16C-48A8-A177-7967D988F3F7}" sibTransId="{5CC81AFD-B08F-4AFB-8385-A31DF4531E1A}"/>
    <dgm:cxn modelId="{76C70D3B-5AC9-404F-8B48-3460118EB00A}" type="presOf" srcId="{4B9362BC-0879-42C5-91FE-A393E4EB99EC}" destId="{7D5B095D-B572-4120-A301-FE6D40D192B9}" srcOrd="0" destOrd="0" presId="urn:microsoft.com/office/officeart/2005/8/layout/lProcess1"/>
    <dgm:cxn modelId="{B27DB7BD-9E05-4C7D-AF89-DF32042622D7}" srcId="{D0F1F23C-6D2F-4E9F-8BDF-D02B88BFC5FC}" destId="{0727A6ED-4D59-4857-9311-129219F7DDE0}" srcOrd="0" destOrd="0" parTransId="{F8AA7E9D-FFCA-47A7-8D5E-BD1F1CCC8BC4}" sibTransId="{8B59F5E2-A0C0-4DC2-BAED-4DCB78FEDAAF}"/>
    <dgm:cxn modelId="{2B3743ED-B411-4A95-82D5-AE3649AEA5B7}" srcId="{D0F1F23C-6D2F-4E9F-8BDF-D02B88BFC5FC}" destId="{D409B0EB-9658-4724-BAFF-19A2637AE35F}" srcOrd="2" destOrd="0" parTransId="{0AC292AC-ADC6-454A-97A1-DFCE4C9A7FBE}" sibTransId="{4B9362BC-0879-42C5-91FE-A393E4EB99EC}"/>
    <dgm:cxn modelId="{1DF642B0-6A48-421F-9979-6BE184014A68}" srcId="{D0F1F23C-6D2F-4E9F-8BDF-D02B88BFC5FC}" destId="{8D7D0B37-39A8-4EE6-8B20-90795BB70A41}" srcOrd="1" destOrd="0" parTransId="{3752AAC0-0F11-4153-BC06-ACFBA4F2E055}" sibTransId="{53F22318-A99F-48C9-9178-8D3A338F1407}"/>
    <dgm:cxn modelId="{88DCE252-BC4F-4AF8-8CA6-C65C591E622F}" type="presOf" srcId="{3B2CC105-9E67-4F34-B33D-582905C1D919}" destId="{1F3448DC-7D33-4A8A-B274-55431621AB87}" srcOrd="0" destOrd="0" presId="urn:microsoft.com/office/officeart/2005/8/layout/lProcess1"/>
    <dgm:cxn modelId="{D0F5AC6C-A417-443C-9B72-27E32F634031}" srcId="{3B2CC105-9E67-4F34-B33D-582905C1D919}" destId="{B4E2EAA9-7B51-4BF4-8C8A-4662CF8A8B2D}" srcOrd="0" destOrd="0" parTransId="{E22E32B6-0527-46C4-94CA-BD3ADC919B9D}" sibTransId="{A1A1DDE7-554B-4F39-BBCB-527707E926DC}"/>
    <dgm:cxn modelId="{D6EB1DD4-5DB4-4697-A743-CF2264E271DD}" srcId="{1BB9B8CF-B088-407D-BBC5-36E23AB2C641}" destId="{D0F1F23C-6D2F-4E9F-8BDF-D02B88BFC5FC}" srcOrd="0" destOrd="0" parTransId="{897EC0D2-CFC9-49DA-90B4-0809E6FDB959}" sibTransId="{81140FA5-EB28-48AB-B9CD-6DA3C330B787}"/>
    <dgm:cxn modelId="{54EE07C2-001E-4BAC-9B34-4F76B7C67DAC}" srcId="{D0F1F23C-6D2F-4E9F-8BDF-D02B88BFC5FC}" destId="{B07EBDD7-53F7-4040-8FD5-EAF6A3FFF68C}" srcOrd="3" destOrd="0" parTransId="{268C31D8-8E07-41E2-8388-900DEFF8540F}" sibTransId="{C70B5A67-ABAA-40E3-B4A2-4C2D8957E9E3}"/>
    <dgm:cxn modelId="{3A4A04FC-37F8-4B37-BAD5-D113085CD5FE}" type="presOf" srcId="{D409B0EB-9658-4724-BAFF-19A2637AE35F}" destId="{4B9E7199-90F6-4CB3-AEA2-5394842FB22A}" srcOrd="0" destOrd="0" presId="urn:microsoft.com/office/officeart/2005/8/layout/lProcess1"/>
    <dgm:cxn modelId="{D95D701F-A3D4-40D1-9268-BAF37A1475AC}" type="presOf" srcId="{F8AA7E9D-FFCA-47A7-8D5E-BD1F1CCC8BC4}" destId="{84B95AC1-5D6D-4BEA-9565-F233B6BE8CEA}" srcOrd="0" destOrd="0" presId="urn:microsoft.com/office/officeart/2005/8/layout/lProcess1"/>
    <dgm:cxn modelId="{B8CFEBF9-63E6-43A7-9120-0F042AE1F839}" type="presOf" srcId="{1BB9B8CF-B088-407D-BBC5-36E23AB2C641}" destId="{788E3859-9D81-447A-B0AE-E35804FE2697}" srcOrd="0" destOrd="0" presId="urn:microsoft.com/office/officeart/2005/8/layout/lProcess1"/>
    <dgm:cxn modelId="{4EE8167C-D775-4605-9E74-AB1F844A152B}" type="presOf" srcId="{53F22318-A99F-48C9-9178-8D3A338F1407}" destId="{8D1F93AC-B7E2-4FC1-ABF1-9F03E3A5FCEF}" srcOrd="0" destOrd="0" presId="urn:microsoft.com/office/officeart/2005/8/layout/lProcess1"/>
    <dgm:cxn modelId="{B46D20CE-7B62-453F-B0BE-685DE7897991}" type="presOf" srcId="{B07EBDD7-53F7-4040-8FD5-EAF6A3FFF68C}" destId="{B1ADBC91-C7EA-4CF4-9D61-E3936EE714D9}" srcOrd="0" destOrd="0" presId="urn:microsoft.com/office/officeart/2005/8/layout/lProcess1"/>
    <dgm:cxn modelId="{17591F0E-ACC4-4994-8520-E60A8A474C21}" type="presParOf" srcId="{788E3859-9D81-447A-B0AE-E35804FE2697}" destId="{9DEC839F-7B87-432B-B44B-417B24EAF217}" srcOrd="0" destOrd="0" presId="urn:microsoft.com/office/officeart/2005/8/layout/lProcess1"/>
    <dgm:cxn modelId="{08B79473-670F-4205-90DD-48F1CEE0D702}" type="presParOf" srcId="{9DEC839F-7B87-432B-B44B-417B24EAF217}" destId="{AEBE96CE-ABE9-4CCD-8937-B208AB7B37EA}" srcOrd="0" destOrd="0" presId="urn:microsoft.com/office/officeart/2005/8/layout/lProcess1"/>
    <dgm:cxn modelId="{D046A2F4-6F1C-4D19-83ED-0EA0BC4829B9}" type="presParOf" srcId="{9DEC839F-7B87-432B-B44B-417B24EAF217}" destId="{84B95AC1-5D6D-4BEA-9565-F233B6BE8CEA}" srcOrd="1" destOrd="0" presId="urn:microsoft.com/office/officeart/2005/8/layout/lProcess1"/>
    <dgm:cxn modelId="{C990D2B7-1896-4741-84DB-CD4FED1AD7DC}" type="presParOf" srcId="{9DEC839F-7B87-432B-B44B-417B24EAF217}" destId="{5A780F9B-2305-4C3C-BBF4-D54A87DDBC50}" srcOrd="2" destOrd="0" presId="urn:microsoft.com/office/officeart/2005/8/layout/lProcess1"/>
    <dgm:cxn modelId="{54F7BA10-702C-428D-ADC8-CFE39643731C}" type="presParOf" srcId="{9DEC839F-7B87-432B-B44B-417B24EAF217}" destId="{7C32788E-AC81-4419-BC08-734D51FA715D}" srcOrd="3" destOrd="0" presId="urn:microsoft.com/office/officeart/2005/8/layout/lProcess1"/>
    <dgm:cxn modelId="{56238666-7247-4653-8C6D-310E2167F926}" type="presParOf" srcId="{9DEC839F-7B87-432B-B44B-417B24EAF217}" destId="{84EAFEB2-2964-4D47-84DF-7D09A2AF0A90}" srcOrd="4" destOrd="0" presId="urn:microsoft.com/office/officeart/2005/8/layout/lProcess1"/>
    <dgm:cxn modelId="{AE799E2B-FCE3-493C-9043-78F4D172686F}" type="presParOf" srcId="{9DEC839F-7B87-432B-B44B-417B24EAF217}" destId="{8D1F93AC-B7E2-4FC1-ABF1-9F03E3A5FCEF}" srcOrd="5" destOrd="0" presId="urn:microsoft.com/office/officeart/2005/8/layout/lProcess1"/>
    <dgm:cxn modelId="{635CF3B6-17BE-4A0B-A142-004298F36327}" type="presParOf" srcId="{9DEC839F-7B87-432B-B44B-417B24EAF217}" destId="{4B9E7199-90F6-4CB3-AEA2-5394842FB22A}" srcOrd="6" destOrd="0" presId="urn:microsoft.com/office/officeart/2005/8/layout/lProcess1"/>
    <dgm:cxn modelId="{7040FA80-6D04-4C41-836B-96A6DD46B0FB}" type="presParOf" srcId="{9DEC839F-7B87-432B-B44B-417B24EAF217}" destId="{7D5B095D-B572-4120-A301-FE6D40D192B9}" srcOrd="7" destOrd="0" presId="urn:microsoft.com/office/officeart/2005/8/layout/lProcess1"/>
    <dgm:cxn modelId="{0905989E-BA7A-437E-83ED-240965BE226C}" type="presParOf" srcId="{9DEC839F-7B87-432B-B44B-417B24EAF217}" destId="{B1ADBC91-C7EA-4CF4-9D61-E3936EE714D9}" srcOrd="8" destOrd="0" presId="urn:microsoft.com/office/officeart/2005/8/layout/lProcess1"/>
    <dgm:cxn modelId="{5EB1B41C-E3C7-4C44-87BD-83EC20D2E030}" type="presParOf" srcId="{788E3859-9D81-447A-B0AE-E35804FE2697}" destId="{0B5D89F7-E5E2-4D4B-A090-E62A1857868D}" srcOrd="1" destOrd="0" presId="urn:microsoft.com/office/officeart/2005/8/layout/lProcess1"/>
    <dgm:cxn modelId="{B2572860-FD43-4F9E-BD1F-A2A17BDA2FF3}" type="presParOf" srcId="{788E3859-9D81-447A-B0AE-E35804FE2697}" destId="{93BA20B5-1C11-4BF4-AC36-10F661B382F0}" srcOrd="2" destOrd="0" presId="urn:microsoft.com/office/officeart/2005/8/layout/lProcess1"/>
    <dgm:cxn modelId="{AD1FD85E-B950-4866-81DA-81F525E0CCD2}" type="presParOf" srcId="{93BA20B5-1C11-4BF4-AC36-10F661B382F0}" destId="{1F3448DC-7D33-4A8A-B274-55431621AB87}" srcOrd="0" destOrd="0" presId="urn:microsoft.com/office/officeart/2005/8/layout/lProcess1"/>
    <dgm:cxn modelId="{EBEA2B3B-1934-48DA-B128-E7FC0881FB40}" type="presParOf" srcId="{93BA20B5-1C11-4BF4-AC36-10F661B382F0}" destId="{A2B2E78B-8E99-497F-B14F-004C7F60A047}" srcOrd="1" destOrd="0" presId="urn:microsoft.com/office/officeart/2005/8/layout/lProcess1"/>
    <dgm:cxn modelId="{B54C6E84-4E7A-4C44-B394-D589AB1A15D4}" type="presParOf" srcId="{93BA20B5-1C11-4BF4-AC36-10F661B382F0}" destId="{737BDED5-6E2D-44DA-9C73-85398902D2EA}"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B9B8CF-B088-407D-BBC5-36E23AB2C641}"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uk-UA"/>
        </a:p>
      </dgm:t>
    </dgm:pt>
    <dgm:pt modelId="{D0F1F23C-6D2F-4E9F-8BDF-D02B88BFC5FC}">
      <dgm:prSet phldrT="[Текст]"/>
      <dgm:spPr/>
      <dgm:t>
        <a:bodyPr/>
        <a:lstStyle/>
        <a:p>
          <a:r>
            <a:rPr lang="uk-UA" dirty="0" smtClean="0"/>
            <a:t>Послуги, що підлягають обліку пристроями</a:t>
          </a:r>
          <a:endParaRPr lang="uk-UA" dirty="0"/>
        </a:p>
      </dgm:t>
    </dgm:pt>
    <dgm:pt modelId="{897EC0D2-CFC9-49DA-90B4-0809E6FDB959}" type="parTrans" cxnId="{D6EB1DD4-5DB4-4697-A743-CF2264E271DD}">
      <dgm:prSet/>
      <dgm:spPr/>
      <dgm:t>
        <a:bodyPr/>
        <a:lstStyle/>
        <a:p>
          <a:endParaRPr lang="uk-UA"/>
        </a:p>
      </dgm:t>
    </dgm:pt>
    <dgm:pt modelId="{81140FA5-EB28-48AB-B9CD-6DA3C330B787}" type="sibTrans" cxnId="{D6EB1DD4-5DB4-4697-A743-CF2264E271DD}">
      <dgm:prSet/>
      <dgm:spPr/>
      <dgm:t>
        <a:bodyPr/>
        <a:lstStyle/>
        <a:p>
          <a:endParaRPr lang="uk-UA"/>
        </a:p>
      </dgm:t>
    </dgm:pt>
    <dgm:pt modelId="{0727A6ED-4D59-4857-9311-129219F7DDE0}">
      <dgm:prSet phldrT="[Текст]"/>
      <dgm:spPr/>
      <dgm:t>
        <a:bodyPr/>
        <a:lstStyle/>
        <a:p>
          <a:r>
            <a:rPr lang="uk-UA" dirty="0" smtClean="0"/>
            <a:t>Купівля ЕЕ для функціонування спільного майна</a:t>
          </a:r>
          <a:endParaRPr lang="uk-UA" dirty="0"/>
        </a:p>
      </dgm:t>
    </dgm:pt>
    <dgm:pt modelId="{F8AA7E9D-FFCA-47A7-8D5E-BD1F1CCC8BC4}" type="parTrans" cxnId="{B27DB7BD-9E05-4C7D-AF89-DF32042622D7}">
      <dgm:prSet/>
      <dgm:spPr/>
      <dgm:t>
        <a:bodyPr/>
        <a:lstStyle/>
        <a:p>
          <a:endParaRPr lang="uk-UA"/>
        </a:p>
      </dgm:t>
    </dgm:pt>
    <dgm:pt modelId="{8B59F5E2-A0C0-4DC2-BAED-4DCB78FEDAAF}" type="sibTrans" cxnId="{B27DB7BD-9E05-4C7D-AF89-DF32042622D7}">
      <dgm:prSet/>
      <dgm:spPr/>
      <dgm:t>
        <a:bodyPr/>
        <a:lstStyle/>
        <a:p>
          <a:endParaRPr lang="uk-UA"/>
        </a:p>
      </dgm:t>
    </dgm:pt>
    <dgm:pt modelId="{3B2CC105-9E67-4F34-B33D-582905C1D919}">
      <dgm:prSet phldrT="[Текст]"/>
      <dgm:spPr/>
      <dgm:t>
        <a:bodyPr/>
        <a:lstStyle/>
        <a:p>
          <a:r>
            <a:rPr lang="uk-UA" dirty="0" smtClean="0"/>
            <a:t>Послуги, що не підлягають обліку пристроями</a:t>
          </a:r>
          <a:endParaRPr lang="uk-UA" dirty="0"/>
        </a:p>
      </dgm:t>
    </dgm:pt>
    <dgm:pt modelId="{3887828B-C16C-48A8-A177-7967D988F3F7}" type="parTrans" cxnId="{1BD28700-477E-4898-BA3E-D122B6E621B7}">
      <dgm:prSet/>
      <dgm:spPr/>
      <dgm:t>
        <a:bodyPr/>
        <a:lstStyle/>
        <a:p>
          <a:endParaRPr lang="uk-UA"/>
        </a:p>
      </dgm:t>
    </dgm:pt>
    <dgm:pt modelId="{5CC81AFD-B08F-4AFB-8385-A31DF4531E1A}" type="sibTrans" cxnId="{1BD28700-477E-4898-BA3E-D122B6E621B7}">
      <dgm:prSet/>
      <dgm:spPr/>
      <dgm:t>
        <a:bodyPr/>
        <a:lstStyle/>
        <a:p>
          <a:endParaRPr lang="uk-UA"/>
        </a:p>
      </dgm:t>
    </dgm:pt>
    <dgm:pt modelId="{B4E2EAA9-7B51-4BF4-8C8A-4662CF8A8B2D}">
      <dgm:prSet phldrT="[Текст]"/>
      <dgm:spPr/>
      <dgm:t>
        <a:bodyPr/>
        <a:lstStyle/>
        <a:p>
          <a:r>
            <a:rPr lang="uk-UA" dirty="0" smtClean="0"/>
            <a:t>Поточний ремонт спільного майна</a:t>
          </a:r>
          <a:endParaRPr lang="uk-UA" dirty="0"/>
        </a:p>
      </dgm:t>
    </dgm:pt>
    <dgm:pt modelId="{E22E32B6-0527-46C4-94CA-BD3ADC919B9D}" type="parTrans" cxnId="{D0F5AC6C-A417-443C-9B72-27E32F634031}">
      <dgm:prSet/>
      <dgm:spPr/>
      <dgm:t>
        <a:bodyPr/>
        <a:lstStyle/>
        <a:p>
          <a:endParaRPr lang="uk-UA"/>
        </a:p>
      </dgm:t>
    </dgm:pt>
    <dgm:pt modelId="{A1A1DDE7-554B-4F39-BBCB-527707E926DC}" type="sibTrans" cxnId="{D0F5AC6C-A417-443C-9B72-27E32F634031}">
      <dgm:prSet/>
      <dgm:spPr/>
      <dgm:t>
        <a:bodyPr/>
        <a:lstStyle/>
        <a:p>
          <a:endParaRPr lang="uk-UA"/>
        </a:p>
      </dgm:t>
    </dgm:pt>
    <dgm:pt modelId="{9DCC33E8-9F76-4250-A6AD-4FFBB61AD259}">
      <dgm:prSet phldrT="[Текст]"/>
      <dgm:spPr/>
      <dgm:t>
        <a:bodyPr/>
        <a:lstStyle/>
        <a:p>
          <a:r>
            <a:rPr lang="uk-UA" dirty="0" smtClean="0"/>
            <a:t>Утримання спільного майна</a:t>
          </a:r>
          <a:endParaRPr lang="uk-UA" dirty="0"/>
        </a:p>
      </dgm:t>
    </dgm:pt>
    <dgm:pt modelId="{E3EED5A7-AC81-44DA-8744-8A82C6658ADA}" type="parTrans" cxnId="{4E1A6B3E-9785-4BD4-9551-42259FF7E822}">
      <dgm:prSet/>
      <dgm:spPr/>
      <dgm:t>
        <a:bodyPr/>
        <a:lstStyle/>
        <a:p>
          <a:endParaRPr lang="uk-UA"/>
        </a:p>
      </dgm:t>
    </dgm:pt>
    <dgm:pt modelId="{D94A5B91-2323-4A55-9DA8-C0D4EBCD6BA9}" type="sibTrans" cxnId="{4E1A6B3E-9785-4BD4-9551-42259FF7E822}">
      <dgm:prSet/>
      <dgm:spPr/>
      <dgm:t>
        <a:bodyPr/>
        <a:lstStyle/>
        <a:p>
          <a:endParaRPr lang="uk-UA"/>
        </a:p>
      </dgm:t>
    </dgm:pt>
    <dgm:pt modelId="{788E3859-9D81-447A-B0AE-E35804FE2697}" type="pres">
      <dgm:prSet presAssocID="{1BB9B8CF-B088-407D-BBC5-36E23AB2C641}" presName="Name0" presStyleCnt="0">
        <dgm:presLayoutVars>
          <dgm:dir/>
          <dgm:animLvl val="lvl"/>
          <dgm:resizeHandles val="exact"/>
        </dgm:presLayoutVars>
      </dgm:prSet>
      <dgm:spPr/>
      <dgm:t>
        <a:bodyPr/>
        <a:lstStyle/>
        <a:p>
          <a:endParaRPr lang="uk-UA"/>
        </a:p>
      </dgm:t>
    </dgm:pt>
    <dgm:pt modelId="{9DEC839F-7B87-432B-B44B-417B24EAF217}" type="pres">
      <dgm:prSet presAssocID="{D0F1F23C-6D2F-4E9F-8BDF-D02B88BFC5FC}" presName="vertFlow" presStyleCnt="0"/>
      <dgm:spPr/>
    </dgm:pt>
    <dgm:pt modelId="{AEBE96CE-ABE9-4CCD-8937-B208AB7B37EA}" type="pres">
      <dgm:prSet presAssocID="{D0F1F23C-6D2F-4E9F-8BDF-D02B88BFC5FC}" presName="header" presStyleLbl="node1" presStyleIdx="0" presStyleCnt="2"/>
      <dgm:spPr/>
      <dgm:t>
        <a:bodyPr/>
        <a:lstStyle/>
        <a:p>
          <a:endParaRPr lang="uk-UA"/>
        </a:p>
      </dgm:t>
    </dgm:pt>
    <dgm:pt modelId="{84B95AC1-5D6D-4BEA-9565-F233B6BE8CEA}" type="pres">
      <dgm:prSet presAssocID="{F8AA7E9D-FFCA-47A7-8D5E-BD1F1CCC8BC4}" presName="parTrans" presStyleLbl="sibTrans2D1" presStyleIdx="0" presStyleCnt="3"/>
      <dgm:spPr/>
      <dgm:t>
        <a:bodyPr/>
        <a:lstStyle/>
        <a:p>
          <a:endParaRPr lang="uk-UA"/>
        </a:p>
      </dgm:t>
    </dgm:pt>
    <dgm:pt modelId="{5A780F9B-2305-4C3C-BBF4-D54A87DDBC50}" type="pres">
      <dgm:prSet presAssocID="{0727A6ED-4D59-4857-9311-129219F7DDE0}" presName="child" presStyleLbl="alignAccFollowNode1" presStyleIdx="0" presStyleCnt="3">
        <dgm:presLayoutVars>
          <dgm:chMax val="0"/>
          <dgm:bulletEnabled val="1"/>
        </dgm:presLayoutVars>
      </dgm:prSet>
      <dgm:spPr/>
      <dgm:t>
        <a:bodyPr/>
        <a:lstStyle/>
        <a:p>
          <a:endParaRPr lang="uk-UA"/>
        </a:p>
      </dgm:t>
    </dgm:pt>
    <dgm:pt modelId="{0B5D89F7-E5E2-4D4B-A090-E62A1857868D}" type="pres">
      <dgm:prSet presAssocID="{D0F1F23C-6D2F-4E9F-8BDF-D02B88BFC5FC}" presName="hSp" presStyleCnt="0"/>
      <dgm:spPr/>
    </dgm:pt>
    <dgm:pt modelId="{93BA20B5-1C11-4BF4-AC36-10F661B382F0}" type="pres">
      <dgm:prSet presAssocID="{3B2CC105-9E67-4F34-B33D-582905C1D919}" presName="vertFlow" presStyleCnt="0"/>
      <dgm:spPr/>
    </dgm:pt>
    <dgm:pt modelId="{1F3448DC-7D33-4A8A-B274-55431621AB87}" type="pres">
      <dgm:prSet presAssocID="{3B2CC105-9E67-4F34-B33D-582905C1D919}" presName="header" presStyleLbl="node1" presStyleIdx="1" presStyleCnt="2"/>
      <dgm:spPr/>
      <dgm:t>
        <a:bodyPr/>
        <a:lstStyle/>
        <a:p>
          <a:endParaRPr lang="uk-UA"/>
        </a:p>
      </dgm:t>
    </dgm:pt>
    <dgm:pt modelId="{A2B2E78B-8E99-497F-B14F-004C7F60A047}" type="pres">
      <dgm:prSet presAssocID="{E22E32B6-0527-46C4-94CA-BD3ADC919B9D}" presName="parTrans" presStyleLbl="sibTrans2D1" presStyleIdx="1" presStyleCnt="3"/>
      <dgm:spPr/>
      <dgm:t>
        <a:bodyPr/>
        <a:lstStyle/>
        <a:p>
          <a:endParaRPr lang="uk-UA"/>
        </a:p>
      </dgm:t>
    </dgm:pt>
    <dgm:pt modelId="{737BDED5-6E2D-44DA-9C73-85398902D2EA}" type="pres">
      <dgm:prSet presAssocID="{B4E2EAA9-7B51-4BF4-8C8A-4662CF8A8B2D}" presName="child" presStyleLbl="alignAccFollowNode1" presStyleIdx="1" presStyleCnt="3">
        <dgm:presLayoutVars>
          <dgm:chMax val="0"/>
          <dgm:bulletEnabled val="1"/>
        </dgm:presLayoutVars>
      </dgm:prSet>
      <dgm:spPr/>
      <dgm:t>
        <a:bodyPr/>
        <a:lstStyle/>
        <a:p>
          <a:endParaRPr lang="uk-UA"/>
        </a:p>
      </dgm:t>
    </dgm:pt>
    <dgm:pt modelId="{D9984611-B018-40AA-A9FA-436A2CFB0BE7}" type="pres">
      <dgm:prSet presAssocID="{A1A1DDE7-554B-4F39-BBCB-527707E926DC}" presName="sibTrans" presStyleLbl="sibTrans2D1" presStyleIdx="2" presStyleCnt="3"/>
      <dgm:spPr/>
      <dgm:t>
        <a:bodyPr/>
        <a:lstStyle/>
        <a:p>
          <a:endParaRPr lang="uk-UA"/>
        </a:p>
      </dgm:t>
    </dgm:pt>
    <dgm:pt modelId="{6AB7BA7A-2FAC-41D3-9B4D-5BB09717952F}" type="pres">
      <dgm:prSet presAssocID="{9DCC33E8-9F76-4250-A6AD-4FFBB61AD259}" presName="child" presStyleLbl="alignAccFollowNode1" presStyleIdx="2" presStyleCnt="3" custLinFactNeighborX="345" custLinFactNeighborY="19702">
        <dgm:presLayoutVars>
          <dgm:chMax val="0"/>
          <dgm:bulletEnabled val="1"/>
        </dgm:presLayoutVars>
      </dgm:prSet>
      <dgm:spPr/>
      <dgm:t>
        <a:bodyPr/>
        <a:lstStyle/>
        <a:p>
          <a:endParaRPr lang="uk-UA"/>
        </a:p>
      </dgm:t>
    </dgm:pt>
  </dgm:ptLst>
  <dgm:cxnLst>
    <dgm:cxn modelId="{08ABAF76-59D2-44A7-93A4-A9D2842E0534}" type="presOf" srcId="{B4E2EAA9-7B51-4BF4-8C8A-4662CF8A8B2D}" destId="{737BDED5-6E2D-44DA-9C73-85398902D2EA}" srcOrd="0" destOrd="0" presId="urn:microsoft.com/office/officeart/2005/8/layout/lProcess1"/>
    <dgm:cxn modelId="{1BD28700-477E-4898-BA3E-D122B6E621B7}" srcId="{1BB9B8CF-B088-407D-BBC5-36E23AB2C641}" destId="{3B2CC105-9E67-4F34-B33D-582905C1D919}" srcOrd="1" destOrd="0" parTransId="{3887828B-C16C-48A8-A177-7967D988F3F7}" sibTransId="{5CC81AFD-B08F-4AFB-8385-A31DF4531E1A}"/>
    <dgm:cxn modelId="{4E1A6B3E-9785-4BD4-9551-42259FF7E822}" srcId="{3B2CC105-9E67-4F34-B33D-582905C1D919}" destId="{9DCC33E8-9F76-4250-A6AD-4FFBB61AD259}" srcOrd="1" destOrd="0" parTransId="{E3EED5A7-AC81-44DA-8744-8A82C6658ADA}" sibTransId="{D94A5B91-2323-4A55-9DA8-C0D4EBCD6BA9}"/>
    <dgm:cxn modelId="{B27DB7BD-9E05-4C7D-AF89-DF32042622D7}" srcId="{D0F1F23C-6D2F-4E9F-8BDF-D02B88BFC5FC}" destId="{0727A6ED-4D59-4857-9311-129219F7DDE0}" srcOrd="0" destOrd="0" parTransId="{F8AA7E9D-FFCA-47A7-8D5E-BD1F1CCC8BC4}" sibTransId="{8B59F5E2-A0C0-4DC2-BAED-4DCB78FEDAAF}"/>
    <dgm:cxn modelId="{6830A556-391E-4D70-8AEC-E488A9036419}" type="presOf" srcId="{9DCC33E8-9F76-4250-A6AD-4FFBB61AD259}" destId="{6AB7BA7A-2FAC-41D3-9B4D-5BB09717952F}" srcOrd="0" destOrd="0" presId="urn:microsoft.com/office/officeart/2005/8/layout/lProcess1"/>
    <dgm:cxn modelId="{BE4A81D8-DDFB-47AC-9E51-E8CD15C1445A}" type="presOf" srcId="{E22E32B6-0527-46C4-94CA-BD3ADC919B9D}" destId="{A2B2E78B-8E99-497F-B14F-004C7F60A047}" srcOrd="0" destOrd="0" presId="urn:microsoft.com/office/officeart/2005/8/layout/lProcess1"/>
    <dgm:cxn modelId="{D0F5AC6C-A417-443C-9B72-27E32F634031}" srcId="{3B2CC105-9E67-4F34-B33D-582905C1D919}" destId="{B4E2EAA9-7B51-4BF4-8C8A-4662CF8A8B2D}" srcOrd="0" destOrd="0" parTransId="{E22E32B6-0527-46C4-94CA-BD3ADC919B9D}" sibTransId="{A1A1DDE7-554B-4F39-BBCB-527707E926DC}"/>
    <dgm:cxn modelId="{D6EB1DD4-5DB4-4697-A743-CF2264E271DD}" srcId="{1BB9B8CF-B088-407D-BBC5-36E23AB2C641}" destId="{D0F1F23C-6D2F-4E9F-8BDF-D02B88BFC5FC}" srcOrd="0" destOrd="0" parTransId="{897EC0D2-CFC9-49DA-90B4-0809E6FDB959}" sibTransId="{81140FA5-EB28-48AB-B9CD-6DA3C330B787}"/>
    <dgm:cxn modelId="{B7DFF73D-267E-475D-86BE-F3CA312D218D}" type="presOf" srcId="{0727A6ED-4D59-4857-9311-129219F7DDE0}" destId="{5A780F9B-2305-4C3C-BBF4-D54A87DDBC50}" srcOrd="0" destOrd="0" presId="urn:microsoft.com/office/officeart/2005/8/layout/lProcess1"/>
    <dgm:cxn modelId="{213C9562-6278-4C62-8B42-B0B9F7BBD1BA}" type="presOf" srcId="{A1A1DDE7-554B-4F39-BBCB-527707E926DC}" destId="{D9984611-B018-40AA-A9FA-436A2CFB0BE7}" srcOrd="0" destOrd="0" presId="urn:microsoft.com/office/officeart/2005/8/layout/lProcess1"/>
    <dgm:cxn modelId="{CBCECCD2-7547-4151-94F7-C11396619296}" type="presOf" srcId="{F8AA7E9D-FFCA-47A7-8D5E-BD1F1CCC8BC4}" destId="{84B95AC1-5D6D-4BEA-9565-F233B6BE8CEA}" srcOrd="0" destOrd="0" presId="urn:microsoft.com/office/officeart/2005/8/layout/lProcess1"/>
    <dgm:cxn modelId="{18739039-3BEC-4EE2-B075-2CA6F0DF90BC}" type="presOf" srcId="{3B2CC105-9E67-4F34-B33D-582905C1D919}" destId="{1F3448DC-7D33-4A8A-B274-55431621AB87}" srcOrd="0" destOrd="0" presId="urn:microsoft.com/office/officeart/2005/8/layout/lProcess1"/>
    <dgm:cxn modelId="{9F09D2EB-51CD-4409-A717-A0C6458E70CE}" type="presOf" srcId="{1BB9B8CF-B088-407D-BBC5-36E23AB2C641}" destId="{788E3859-9D81-447A-B0AE-E35804FE2697}" srcOrd="0" destOrd="0" presId="urn:microsoft.com/office/officeart/2005/8/layout/lProcess1"/>
    <dgm:cxn modelId="{CFF14286-ED68-42EF-A6BF-6E86FA3FD3B7}" type="presOf" srcId="{D0F1F23C-6D2F-4E9F-8BDF-D02B88BFC5FC}" destId="{AEBE96CE-ABE9-4CCD-8937-B208AB7B37EA}" srcOrd="0" destOrd="0" presId="urn:microsoft.com/office/officeart/2005/8/layout/lProcess1"/>
    <dgm:cxn modelId="{CB26FC8A-BDFE-44A1-A906-E0819756E5C8}" type="presParOf" srcId="{788E3859-9D81-447A-B0AE-E35804FE2697}" destId="{9DEC839F-7B87-432B-B44B-417B24EAF217}" srcOrd="0" destOrd="0" presId="urn:microsoft.com/office/officeart/2005/8/layout/lProcess1"/>
    <dgm:cxn modelId="{221D94D9-C3C4-4D9D-A3C9-C514298DC9CF}" type="presParOf" srcId="{9DEC839F-7B87-432B-B44B-417B24EAF217}" destId="{AEBE96CE-ABE9-4CCD-8937-B208AB7B37EA}" srcOrd="0" destOrd="0" presId="urn:microsoft.com/office/officeart/2005/8/layout/lProcess1"/>
    <dgm:cxn modelId="{4165CF88-A954-4BD7-9E62-0CD07ECDA8EB}" type="presParOf" srcId="{9DEC839F-7B87-432B-B44B-417B24EAF217}" destId="{84B95AC1-5D6D-4BEA-9565-F233B6BE8CEA}" srcOrd="1" destOrd="0" presId="urn:microsoft.com/office/officeart/2005/8/layout/lProcess1"/>
    <dgm:cxn modelId="{8B710625-C943-4EAA-8AF5-CA5082515274}" type="presParOf" srcId="{9DEC839F-7B87-432B-B44B-417B24EAF217}" destId="{5A780F9B-2305-4C3C-BBF4-D54A87DDBC50}" srcOrd="2" destOrd="0" presId="urn:microsoft.com/office/officeart/2005/8/layout/lProcess1"/>
    <dgm:cxn modelId="{87777517-54DE-43A6-B468-E9ADC375FA2D}" type="presParOf" srcId="{788E3859-9D81-447A-B0AE-E35804FE2697}" destId="{0B5D89F7-E5E2-4D4B-A090-E62A1857868D}" srcOrd="1" destOrd="0" presId="urn:microsoft.com/office/officeart/2005/8/layout/lProcess1"/>
    <dgm:cxn modelId="{BE82C051-66E6-4D4D-9360-8BA9E4ED08B7}" type="presParOf" srcId="{788E3859-9D81-447A-B0AE-E35804FE2697}" destId="{93BA20B5-1C11-4BF4-AC36-10F661B382F0}" srcOrd="2" destOrd="0" presId="urn:microsoft.com/office/officeart/2005/8/layout/lProcess1"/>
    <dgm:cxn modelId="{3B9315DB-C6E2-424C-8FF3-F47728CA77A0}" type="presParOf" srcId="{93BA20B5-1C11-4BF4-AC36-10F661B382F0}" destId="{1F3448DC-7D33-4A8A-B274-55431621AB87}" srcOrd="0" destOrd="0" presId="urn:microsoft.com/office/officeart/2005/8/layout/lProcess1"/>
    <dgm:cxn modelId="{FA0E84B6-3F6A-4B7D-949A-FCE7CFA7D741}" type="presParOf" srcId="{93BA20B5-1C11-4BF4-AC36-10F661B382F0}" destId="{A2B2E78B-8E99-497F-B14F-004C7F60A047}" srcOrd="1" destOrd="0" presId="urn:microsoft.com/office/officeart/2005/8/layout/lProcess1"/>
    <dgm:cxn modelId="{A5C3ED69-E4E0-451D-915E-0C31A441EA1B}" type="presParOf" srcId="{93BA20B5-1C11-4BF4-AC36-10F661B382F0}" destId="{737BDED5-6E2D-44DA-9C73-85398902D2EA}" srcOrd="2" destOrd="0" presId="urn:microsoft.com/office/officeart/2005/8/layout/lProcess1"/>
    <dgm:cxn modelId="{2DA5C590-F164-47BC-9A74-5608E0C0E543}" type="presParOf" srcId="{93BA20B5-1C11-4BF4-AC36-10F661B382F0}" destId="{D9984611-B018-40AA-A9FA-436A2CFB0BE7}" srcOrd="3" destOrd="0" presId="urn:microsoft.com/office/officeart/2005/8/layout/lProcess1"/>
    <dgm:cxn modelId="{8E884371-59E4-43B7-B9EC-8A49D190FDCE}" type="presParOf" srcId="{93BA20B5-1C11-4BF4-AC36-10F661B382F0}" destId="{6AB7BA7A-2FAC-41D3-9B4D-5BB09717952F}"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05B37-33FE-4673-A16B-7A133F3FBC1D}">
      <dsp:nvSpPr>
        <dsp:cNvPr id="0" name=""/>
        <dsp:cNvSpPr/>
      </dsp:nvSpPr>
      <dsp:spPr>
        <a:xfrm rot="16200000">
          <a:off x="214821" y="-209807"/>
          <a:ext cx="4403124" cy="4822739"/>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0" tIns="0" rIns="338150" bIns="0" numCol="1" spcCol="1270" anchor="ctr" anchorCtr="0">
          <a:noAutofit/>
        </a:bodyPr>
        <a:lstStyle/>
        <a:p>
          <a:pPr lvl="0" algn="ctr" defTabSz="2355850">
            <a:lnSpc>
              <a:spcPct val="90000"/>
            </a:lnSpc>
            <a:spcBef>
              <a:spcPct val="0"/>
            </a:spcBef>
            <a:spcAft>
              <a:spcPct val="35000"/>
            </a:spcAft>
          </a:pPr>
          <a:r>
            <a:rPr lang="uk-UA" sz="5300" kern="1200" dirty="0" smtClean="0"/>
            <a:t>Управитель</a:t>
          </a:r>
          <a:endParaRPr lang="uk-UA" sz="5300" kern="1200" dirty="0"/>
        </a:p>
      </dsp:txBody>
      <dsp:txXfrm rot="5400000">
        <a:off x="5014" y="880625"/>
        <a:ext cx="4822739" cy="2641874"/>
      </dsp:txXfrm>
    </dsp:sp>
    <dsp:sp modelId="{7ED5462F-2D64-4459-AAF5-A2D61F2570FA}">
      <dsp:nvSpPr>
        <dsp:cNvPr id="0" name=""/>
        <dsp:cNvSpPr/>
      </dsp:nvSpPr>
      <dsp:spPr>
        <a:xfrm rot="16200000">
          <a:off x="5399265" y="-209807"/>
          <a:ext cx="4403124" cy="4822739"/>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0" tIns="0" rIns="338150" bIns="0" numCol="1" spcCol="1270" anchor="ctr" anchorCtr="0">
          <a:noAutofit/>
        </a:bodyPr>
        <a:lstStyle/>
        <a:p>
          <a:pPr lvl="0" algn="ctr" defTabSz="2355850">
            <a:lnSpc>
              <a:spcPct val="90000"/>
            </a:lnSpc>
            <a:spcBef>
              <a:spcPct val="0"/>
            </a:spcBef>
            <a:spcAft>
              <a:spcPct val="35000"/>
            </a:spcAft>
          </a:pPr>
          <a:r>
            <a:rPr lang="uk-UA" sz="5300" kern="1200" dirty="0" smtClean="0"/>
            <a:t>Співвласник</a:t>
          </a:r>
          <a:endParaRPr lang="uk-UA" sz="5300" kern="1200" dirty="0"/>
        </a:p>
      </dsp:txBody>
      <dsp:txXfrm rot="5400000">
        <a:off x="5189458" y="880625"/>
        <a:ext cx="4822739" cy="2641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E88CD-A961-44B8-A2D6-B59E8B707C9E}">
      <dsp:nvSpPr>
        <dsp:cNvPr id="0" name=""/>
        <dsp:cNvSpPr/>
      </dsp:nvSpPr>
      <dsp:spPr>
        <a:xfrm>
          <a:off x="45" y="554906"/>
          <a:ext cx="4384127" cy="15653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uk-UA" sz="3100" kern="1200" dirty="0" smtClean="0"/>
            <a:t>Управління з делегуванням функцій управління</a:t>
          </a:r>
          <a:endParaRPr lang="uk-UA" sz="3100" kern="1200" dirty="0"/>
        </a:p>
      </dsp:txBody>
      <dsp:txXfrm>
        <a:off x="45" y="554906"/>
        <a:ext cx="4384127" cy="1565339"/>
      </dsp:txXfrm>
    </dsp:sp>
    <dsp:sp modelId="{934255AA-3E85-4A60-B520-FE7EB395522A}">
      <dsp:nvSpPr>
        <dsp:cNvPr id="0" name=""/>
        <dsp:cNvSpPr/>
      </dsp:nvSpPr>
      <dsp:spPr>
        <a:xfrm>
          <a:off x="45" y="2120246"/>
          <a:ext cx="4384127" cy="174444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uk-UA" sz="3100" kern="1200" dirty="0" smtClean="0"/>
            <a:t>Передбачає залучення управителя</a:t>
          </a:r>
          <a:endParaRPr lang="uk-UA" sz="3100" kern="1200" dirty="0"/>
        </a:p>
      </dsp:txBody>
      <dsp:txXfrm>
        <a:off x="45" y="2120246"/>
        <a:ext cx="4384127" cy="1744447"/>
      </dsp:txXfrm>
    </dsp:sp>
    <dsp:sp modelId="{FC3A3FF2-6E99-43A8-B6ED-02F161BB3F8B}">
      <dsp:nvSpPr>
        <dsp:cNvPr id="0" name=""/>
        <dsp:cNvSpPr/>
      </dsp:nvSpPr>
      <dsp:spPr>
        <a:xfrm>
          <a:off x="4997951" y="554906"/>
          <a:ext cx="4384127" cy="15653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uk-UA" sz="3100" kern="1200" dirty="0" smtClean="0"/>
            <a:t>Управління без делегування функцій управління</a:t>
          </a:r>
          <a:endParaRPr lang="uk-UA" sz="3100" kern="1200" dirty="0"/>
        </a:p>
      </dsp:txBody>
      <dsp:txXfrm>
        <a:off x="4997951" y="554906"/>
        <a:ext cx="4384127" cy="1565339"/>
      </dsp:txXfrm>
    </dsp:sp>
    <dsp:sp modelId="{5521ED4C-361E-4549-A2B2-84A1806B9161}">
      <dsp:nvSpPr>
        <dsp:cNvPr id="0" name=""/>
        <dsp:cNvSpPr/>
      </dsp:nvSpPr>
      <dsp:spPr>
        <a:xfrm>
          <a:off x="4997951" y="2120246"/>
          <a:ext cx="4384127" cy="174444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uk-UA" sz="3100" kern="1200" dirty="0" smtClean="0"/>
            <a:t>Без залучення управителя / ОСББ</a:t>
          </a:r>
          <a:endParaRPr lang="uk-UA" sz="3100" kern="1200" dirty="0"/>
        </a:p>
      </dsp:txBody>
      <dsp:txXfrm>
        <a:off x="4997951" y="2120246"/>
        <a:ext cx="4384127" cy="17444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E96CE-ABE9-4CCD-8937-B208AB7B37EA}">
      <dsp:nvSpPr>
        <dsp:cNvPr id="0" name=""/>
        <dsp:cNvSpPr/>
      </dsp:nvSpPr>
      <dsp:spPr>
        <a:xfrm>
          <a:off x="2189470" y="0"/>
          <a:ext cx="2765226" cy="691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t>Послуги, що підлягають обліку пристроями</a:t>
          </a:r>
          <a:endParaRPr lang="uk-UA" sz="1600" kern="1200" dirty="0"/>
        </a:p>
      </dsp:txBody>
      <dsp:txXfrm>
        <a:off x="2209718" y="20248"/>
        <a:ext cx="2724730" cy="650810"/>
      </dsp:txXfrm>
    </dsp:sp>
    <dsp:sp modelId="{84B95AC1-5D6D-4BEA-9565-F233B6BE8CEA}">
      <dsp:nvSpPr>
        <dsp:cNvPr id="0" name=""/>
        <dsp:cNvSpPr/>
      </dsp:nvSpPr>
      <dsp:spPr>
        <a:xfrm rot="5400000">
          <a:off x="3511594" y="751795"/>
          <a:ext cx="120978" cy="1209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780F9B-2305-4C3C-BBF4-D54A87DDBC50}">
      <dsp:nvSpPr>
        <dsp:cNvPr id="0" name=""/>
        <dsp:cNvSpPr/>
      </dsp:nvSpPr>
      <dsp:spPr>
        <a:xfrm>
          <a:off x="2189470" y="933263"/>
          <a:ext cx="2765226" cy="691306"/>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Електрична енергія</a:t>
          </a:r>
        </a:p>
      </dsp:txBody>
      <dsp:txXfrm>
        <a:off x="2209718" y="953511"/>
        <a:ext cx="2724730" cy="650810"/>
      </dsp:txXfrm>
    </dsp:sp>
    <dsp:sp modelId="{7C32788E-AC81-4419-BC08-734D51FA715D}">
      <dsp:nvSpPr>
        <dsp:cNvPr id="0" name=""/>
        <dsp:cNvSpPr/>
      </dsp:nvSpPr>
      <dsp:spPr>
        <a:xfrm rot="5400000">
          <a:off x="3511594" y="1685059"/>
          <a:ext cx="120978" cy="1209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EAFEB2-2964-4D47-84DF-7D09A2AF0A90}">
      <dsp:nvSpPr>
        <dsp:cNvPr id="0" name=""/>
        <dsp:cNvSpPr/>
      </dsp:nvSpPr>
      <dsp:spPr>
        <a:xfrm>
          <a:off x="2189470" y="1866527"/>
          <a:ext cx="2765226" cy="691306"/>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Природний газ</a:t>
          </a:r>
          <a:endParaRPr lang="uk-UA" sz="1800" kern="1200" dirty="0"/>
        </a:p>
      </dsp:txBody>
      <dsp:txXfrm>
        <a:off x="2209718" y="1886775"/>
        <a:ext cx="2724730" cy="650810"/>
      </dsp:txXfrm>
    </dsp:sp>
    <dsp:sp modelId="{8D1F93AC-B7E2-4FC1-ABF1-9F03E3A5FCEF}">
      <dsp:nvSpPr>
        <dsp:cNvPr id="0" name=""/>
        <dsp:cNvSpPr/>
      </dsp:nvSpPr>
      <dsp:spPr>
        <a:xfrm rot="5400000">
          <a:off x="3511594" y="2618323"/>
          <a:ext cx="120978" cy="1209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9E7199-90F6-4CB3-AEA2-5394842FB22A}">
      <dsp:nvSpPr>
        <dsp:cNvPr id="0" name=""/>
        <dsp:cNvSpPr/>
      </dsp:nvSpPr>
      <dsp:spPr>
        <a:xfrm>
          <a:off x="2189470" y="2799791"/>
          <a:ext cx="2765226" cy="691306"/>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Опалення і ГВП</a:t>
          </a:r>
          <a:endParaRPr lang="uk-UA" sz="1800" kern="1200" dirty="0"/>
        </a:p>
      </dsp:txBody>
      <dsp:txXfrm>
        <a:off x="2209718" y="2820039"/>
        <a:ext cx="2724730" cy="650810"/>
      </dsp:txXfrm>
    </dsp:sp>
    <dsp:sp modelId="{7D5B095D-B572-4120-A301-FE6D40D192B9}">
      <dsp:nvSpPr>
        <dsp:cNvPr id="0" name=""/>
        <dsp:cNvSpPr/>
      </dsp:nvSpPr>
      <dsp:spPr>
        <a:xfrm rot="5400000">
          <a:off x="3511594" y="3551587"/>
          <a:ext cx="120978" cy="1209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ADBC91-C7EA-4CF4-9D61-E3936EE714D9}">
      <dsp:nvSpPr>
        <dsp:cNvPr id="0" name=""/>
        <dsp:cNvSpPr/>
      </dsp:nvSpPr>
      <dsp:spPr>
        <a:xfrm>
          <a:off x="2189470" y="3733055"/>
          <a:ext cx="2765226" cy="691306"/>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ХВП і водовідведення</a:t>
          </a:r>
          <a:endParaRPr lang="uk-UA" sz="1800" kern="1200" dirty="0"/>
        </a:p>
      </dsp:txBody>
      <dsp:txXfrm>
        <a:off x="2209718" y="3753303"/>
        <a:ext cx="2724730" cy="650810"/>
      </dsp:txXfrm>
    </dsp:sp>
    <dsp:sp modelId="{1F3448DC-7D33-4A8A-B274-55431621AB87}">
      <dsp:nvSpPr>
        <dsp:cNvPr id="0" name=""/>
        <dsp:cNvSpPr/>
      </dsp:nvSpPr>
      <dsp:spPr>
        <a:xfrm>
          <a:off x="5341828" y="0"/>
          <a:ext cx="2765226" cy="691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kern="1200" dirty="0" smtClean="0"/>
            <a:t>Послуги, що не підлягають обліку пристроями</a:t>
          </a:r>
          <a:endParaRPr lang="uk-UA" sz="1600" kern="1200" dirty="0"/>
        </a:p>
      </dsp:txBody>
      <dsp:txXfrm>
        <a:off x="5362076" y="20248"/>
        <a:ext cx="2724730" cy="650810"/>
      </dsp:txXfrm>
    </dsp:sp>
    <dsp:sp modelId="{A2B2E78B-8E99-497F-B14F-004C7F60A047}">
      <dsp:nvSpPr>
        <dsp:cNvPr id="0" name=""/>
        <dsp:cNvSpPr/>
      </dsp:nvSpPr>
      <dsp:spPr>
        <a:xfrm rot="5400000">
          <a:off x="6663952" y="751795"/>
          <a:ext cx="120978" cy="1209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7BDED5-6E2D-44DA-9C73-85398902D2EA}">
      <dsp:nvSpPr>
        <dsp:cNvPr id="0" name=""/>
        <dsp:cNvSpPr/>
      </dsp:nvSpPr>
      <dsp:spPr>
        <a:xfrm>
          <a:off x="5341828" y="933263"/>
          <a:ext cx="2765226" cy="691306"/>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t>Поводження з побутовими відходами</a:t>
          </a:r>
          <a:endParaRPr lang="uk-UA" sz="1800" kern="1200" dirty="0"/>
        </a:p>
      </dsp:txBody>
      <dsp:txXfrm>
        <a:off x="5362076" y="953511"/>
        <a:ext cx="2724730" cy="650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E96CE-ABE9-4CCD-8937-B208AB7B37EA}">
      <dsp:nvSpPr>
        <dsp:cNvPr id="0" name=""/>
        <dsp:cNvSpPr/>
      </dsp:nvSpPr>
      <dsp:spPr>
        <a:xfrm>
          <a:off x="35099" y="2052"/>
          <a:ext cx="4778656" cy="11946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uk-UA" sz="2700" kern="1200" dirty="0" smtClean="0"/>
            <a:t>Послуги, що підлягають обліку пристроями</a:t>
          </a:r>
          <a:endParaRPr lang="uk-UA" sz="2700" kern="1200" dirty="0"/>
        </a:p>
      </dsp:txBody>
      <dsp:txXfrm>
        <a:off x="70090" y="37043"/>
        <a:ext cx="4708674" cy="1124682"/>
      </dsp:txXfrm>
    </dsp:sp>
    <dsp:sp modelId="{84B95AC1-5D6D-4BEA-9565-F233B6BE8CEA}">
      <dsp:nvSpPr>
        <dsp:cNvPr id="0" name=""/>
        <dsp:cNvSpPr/>
      </dsp:nvSpPr>
      <dsp:spPr>
        <a:xfrm rot="5400000">
          <a:off x="2319895" y="1301249"/>
          <a:ext cx="209066" cy="2090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780F9B-2305-4C3C-BBF4-D54A87DDBC50}">
      <dsp:nvSpPr>
        <dsp:cNvPr id="0" name=""/>
        <dsp:cNvSpPr/>
      </dsp:nvSpPr>
      <dsp:spPr>
        <a:xfrm>
          <a:off x="35099" y="1614848"/>
          <a:ext cx="4778656" cy="1194664"/>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dirty="0" smtClean="0"/>
            <a:t>Купівля ЕЕ для функціонування спільного майна</a:t>
          </a:r>
          <a:endParaRPr lang="uk-UA" sz="2500" kern="1200" dirty="0"/>
        </a:p>
      </dsp:txBody>
      <dsp:txXfrm>
        <a:off x="70090" y="1649839"/>
        <a:ext cx="4708674" cy="1124682"/>
      </dsp:txXfrm>
    </dsp:sp>
    <dsp:sp modelId="{1F3448DC-7D33-4A8A-B274-55431621AB87}">
      <dsp:nvSpPr>
        <dsp:cNvPr id="0" name=""/>
        <dsp:cNvSpPr/>
      </dsp:nvSpPr>
      <dsp:spPr>
        <a:xfrm>
          <a:off x="5482768" y="2052"/>
          <a:ext cx="4778656" cy="11946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uk-UA" sz="2700" kern="1200" dirty="0" smtClean="0"/>
            <a:t>Послуги, що не підлягають обліку пристроями</a:t>
          </a:r>
          <a:endParaRPr lang="uk-UA" sz="2700" kern="1200" dirty="0"/>
        </a:p>
      </dsp:txBody>
      <dsp:txXfrm>
        <a:off x="5517759" y="37043"/>
        <a:ext cx="4708674" cy="1124682"/>
      </dsp:txXfrm>
    </dsp:sp>
    <dsp:sp modelId="{A2B2E78B-8E99-497F-B14F-004C7F60A047}">
      <dsp:nvSpPr>
        <dsp:cNvPr id="0" name=""/>
        <dsp:cNvSpPr/>
      </dsp:nvSpPr>
      <dsp:spPr>
        <a:xfrm rot="5400000">
          <a:off x="7767563" y="1301249"/>
          <a:ext cx="209066" cy="2090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7BDED5-6E2D-44DA-9C73-85398902D2EA}">
      <dsp:nvSpPr>
        <dsp:cNvPr id="0" name=""/>
        <dsp:cNvSpPr/>
      </dsp:nvSpPr>
      <dsp:spPr>
        <a:xfrm>
          <a:off x="5482768" y="1614848"/>
          <a:ext cx="4778656" cy="1194664"/>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dirty="0" smtClean="0"/>
            <a:t>Поточний ремонт спільного майна</a:t>
          </a:r>
          <a:endParaRPr lang="uk-UA" sz="2500" kern="1200" dirty="0"/>
        </a:p>
      </dsp:txBody>
      <dsp:txXfrm>
        <a:off x="5517759" y="1649839"/>
        <a:ext cx="4708674" cy="1124682"/>
      </dsp:txXfrm>
    </dsp:sp>
    <dsp:sp modelId="{D9984611-B018-40AA-A9FA-436A2CFB0BE7}">
      <dsp:nvSpPr>
        <dsp:cNvPr id="0" name=""/>
        <dsp:cNvSpPr/>
      </dsp:nvSpPr>
      <dsp:spPr>
        <a:xfrm rot="5364904">
          <a:off x="7774769" y="2915072"/>
          <a:ext cx="211140" cy="2090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B7BA7A-2FAC-41D3-9B4D-5BB09717952F}">
      <dsp:nvSpPr>
        <dsp:cNvPr id="0" name=""/>
        <dsp:cNvSpPr/>
      </dsp:nvSpPr>
      <dsp:spPr>
        <a:xfrm>
          <a:off x="5499254" y="3229697"/>
          <a:ext cx="4778656" cy="1194664"/>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uk-UA" sz="2500" kern="1200" dirty="0" smtClean="0"/>
            <a:t>Утримання спільного майна</a:t>
          </a:r>
          <a:endParaRPr lang="uk-UA" sz="2500" kern="1200" dirty="0"/>
        </a:p>
      </dsp:txBody>
      <dsp:txXfrm>
        <a:off x="5534245" y="3264688"/>
        <a:ext cx="4708674" cy="112468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77C4E88E-0937-4378-8D49-D71F1AF8B487}" type="datetimeFigureOut">
              <a:rPr lang="uk-UA" smtClean="0"/>
              <a:t>17.05.2020</a:t>
            </a:fld>
            <a:endParaRPr lang="uk-UA"/>
          </a:p>
        </p:txBody>
      </p:sp>
      <p:sp>
        <p:nvSpPr>
          <p:cNvPr id="4" name="Місце для нижнього колонтитула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DD799737-0990-46F3-B8C6-0E057517A23D}" type="slidenum">
              <a:rPr lang="uk-UA" smtClean="0"/>
              <a:t>‹№›</a:t>
            </a:fld>
            <a:endParaRPr lang="uk-UA"/>
          </a:p>
        </p:txBody>
      </p:sp>
    </p:spTree>
    <p:extLst>
      <p:ext uri="{BB962C8B-B14F-4D97-AF65-F5344CB8AC3E}">
        <p14:creationId xmlns:p14="http://schemas.microsoft.com/office/powerpoint/2010/main" val="8735331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uk-UA" smtClean="0"/>
              <a:t>Зразок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D200B3F0-A9BC-48CE-8EB6-ECE965069900}" type="datetimeFigureOut">
              <a:rPr lang="en-US" smtClean="0"/>
              <a:pPr/>
              <a:t>5/17/2020</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smtClean="0"/>
              <a:t>
              </a:t>
            </a:r>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159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 фотографія з підписом">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3DF9FFFF-3106-4DDB-AA62-0C80862170D6}" type="datetimeFigureOut">
              <a:rPr lang="en-US" smtClean="0"/>
              <a:t>5/17/2020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238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uk-UA" smtClean="0"/>
              <a:t>Зразок заголовка</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4" name="Date Placeholder 3"/>
          <p:cNvSpPr>
            <a:spLocks noGrp="1"/>
          </p:cNvSpPr>
          <p:nvPr>
            <p:ph type="dt" sz="half" idx="10"/>
          </p:nvPr>
        </p:nvSpPr>
        <p:spPr/>
        <p:txBody>
          <a:bodyPr/>
          <a:lstStyle/>
          <a:p>
            <a:fld id="{A3DA38B7-AE95-4DC8-9A51-7A71F545B098}" type="datetimeFigureOut">
              <a:rPr lang="en-US" smtClean="0"/>
              <a:t>5/17/2020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80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uk-UA" smtClean="0"/>
              <a:t>Зразок заголовка</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uk-UA" smtClean="0"/>
              <a:t>Зразок тексту</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4" name="Date Placeholder 3"/>
          <p:cNvSpPr>
            <a:spLocks noGrp="1"/>
          </p:cNvSpPr>
          <p:nvPr>
            <p:ph type="dt" sz="half" idx="10"/>
          </p:nvPr>
        </p:nvSpPr>
        <p:spPr/>
        <p:txBody>
          <a:bodyPr/>
          <a:lstStyle/>
          <a:p>
            <a:fld id="{86F1EC2B-8188-4AC2-9F0D-8D09C51D505A}" type="datetimeFigureOut">
              <a:rPr lang="en-US" smtClean="0"/>
              <a:t>5/17/2020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8758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9212B75E-944F-430B-BE5F-C69FA8823C04}" type="datetimeFigureOut">
              <a:rPr lang="en-US" smtClean="0"/>
              <a:t>5/17/2020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8171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uk-UA" smtClean="0"/>
              <a:t>Зразок заголовка</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smtClean="0"/>
              <a:t>5/17/2020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979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uk-UA" smtClean="0"/>
              <a:t>Зразок заголовка</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smtClean="0"/>
              <a:t>5/17/2020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106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5/17/2020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513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smtClean="0"/>
              <a:t>5/17/2020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304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uk-UA" smtClean="0"/>
              <a:t>Зразок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t>5/17/2020</a:t>
            </a:fld>
            <a:endParaRPr lang="en-US" dirty="0"/>
          </a:p>
        </p:txBody>
      </p:sp>
      <p:sp>
        <p:nvSpPr>
          <p:cNvPr id="5" name="Footer Placeholder 4"/>
          <p:cNvSpPr>
            <a:spLocks noGrp="1"/>
          </p:cNvSpPr>
          <p:nvPr>
            <p:ph type="ftr" sz="quarter" idx="11"/>
          </p:nvPr>
        </p:nvSpPr>
        <p:spPr/>
        <p:txBody>
          <a:bodyPr/>
          <a:lstStyle>
            <a:lvl1pPr>
              <a:defRPr sz="1000" b="1"/>
            </a:lvl1p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358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324507B7-F2DC-4B2C-B14D-58A9766807A2}" type="datetimeFigureOut">
              <a:rPr lang="en-US" smtClean="0"/>
              <a:t>5/17/2020</a:t>
            </a:fld>
            <a:endParaRPr lang="en-US" dirty="0"/>
          </a:p>
        </p:txBody>
      </p:sp>
      <p:sp>
        <p:nvSpPr>
          <p:cNvPr id="5" name="Footer Placeholder 4"/>
          <p:cNvSpPr>
            <a:spLocks noGrp="1"/>
          </p:cNvSpPr>
          <p:nvPr>
            <p:ph type="ftr" sz="quarter" idx="11"/>
          </p:nvPr>
        </p:nvSpPr>
        <p:spPr/>
        <p:txBody>
          <a:bodyPr/>
          <a:lstStyle>
            <a:lvl1pPr>
              <a:defRPr sz="1000" b="1"/>
            </a:lvl1pPr>
          </a:lstStyle>
          <a:p>
            <a:r>
              <a:rPr lang="en-US" smtClean="0"/>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347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t>5/17/2020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080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t>5/17/2020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394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smtClean="0"/>
              <a:t>5/17/2020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155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t>5/17/2020</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264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D8CF2683-E6E7-4CC3-9EEE-7854DD4F3545}" type="datetimeFigureOut">
              <a:rPr lang="en-US" smtClean="0"/>
              <a:t>5/17/2020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091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7E120F81-B39D-4CBB-8BF3-5D6E395D0F72}" type="datetimeFigureOut">
              <a:rPr lang="en-US" smtClean="0"/>
              <a:t>5/17/2020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250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uk-UA" smtClean="0"/>
              <a:t>Зразок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564B320A-89BA-47B2-A525-92E8D10B06E4}" type="datetimeFigureOut">
              <a:rPr lang="en-US" smtClean="0"/>
              <a:t>5/17/2020</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smtClean="0"/>
              <a:t>
              </a:t>
            </a:r>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906670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zakon.rada.gov.ua/laws/show/417-19"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zakon.rada.gov.ua/laws/show/3038-17"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zakon.rada.gov.ua/laws/show/2866-1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zakon.rada.gov.ua/laws/show/417-19" TargetMode="External"/><Relationship Id="rId2" Type="http://schemas.openxmlformats.org/officeDocument/2006/relationships/hyperlink" Target="https://zakon.rada.gov.ua/laws/show/2866-1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zakon.rada.gov.ua/laws/show/712-2018-%D0%BF" TargetMode="External"/><Relationship Id="rId2" Type="http://schemas.openxmlformats.org/officeDocument/2006/relationships/hyperlink" Target="https://zakon.rada.gov.ua/laws/show/2866-1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zakon.rada.gov.ua/laws/show/417-19" TargetMode="External"/><Relationship Id="rId2" Type="http://schemas.openxmlformats.org/officeDocument/2006/relationships/hyperlink" Target="https://zakon.rada.gov.ua/laws/show/2866-1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zakon.rada.gov.ua/laws/show/z0893-16" TargetMode="External"/><Relationship Id="rId2" Type="http://schemas.openxmlformats.org/officeDocument/2006/relationships/hyperlink" Target="https://zakon.rada.gov.ua/laws/show/417-1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zakon.rada.gov.ua/laws/show/712-2018-%D0%B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zakon.rada.gov.ua/laws/show/z0930-1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pdf.sop.zp.ua/standart_dstu-n_b_v_1_2-18_2016.pdf" TargetMode="External"/><Relationship Id="rId2" Type="http://schemas.openxmlformats.org/officeDocument/2006/relationships/hyperlink" Target="https://zakon.rada.gov.ua/laws/show/257-2017-%D0%B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zakon.rada.gov.ua/laws/show/z0930-1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zakon.rada.gov.ua/laws/show/2189-19"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zakon.rada.gov.ua/laws/show/2189-19"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zakon.rada.gov.ua/laws/show/z0934-18#n2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inregion.gov.ua/" TargetMode="External"/><Relationship Id="rId2" Type="http://schemas.openxmlformats.org/officeDocument/2006/relationships/hyperlink" Target="https://zakon.rada.gov.ua/laws/show/417-19"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zakon.rada.gov.ua/laws/show/2866-14"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zakon2.rada.gov.ua/laws/show/1875-15"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zakon.rada.gov.ua/laws/show/v0312874-18" TargetMode="External"/><Relationship Id="rId2" Type="http://schemas.openxmlformats.org/officeDocument/2006/relationships/hyperlink" Target="http://zakon3.rada.gov.ua/laws/show/630-2005-%D0%B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zakon2.rada.gov.ua/laws/show/1070-2008-%D0%BF" TargetMode="External"/><Relationship Id="rId2" Type="http://schemas.openxmlformats.org/officeDocument/2006/relationships/hyperlink" Target="http://zakon.rada.gov.ua/laws/show/v0312874-18"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4.xml.rels><?xml version="1.0" encoding="UTF-8" standalone="yes"?>
<Relationships xmlns="http://schemas.openxmlformats.org/package/2006/relationships"><Relationship Id="rId2" Type="http://schemas.openxmlformats.org/officeDocument/2006/relationships/hyperlink" Target="http://zakon2.rada.gov.ua/laws/show/630-2005-%D0%BF"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zakon0.rada.gov.ua/laws/show/329-19" TargetMode="External"/><Relationship Id="rId2" Type="http://schemas.openxmlformats.org/officeDocument/2006/relationships/hyperlink" Target="http://zakon0.rada.gov.ua/laws/show/z1386-15"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zakon2.rada.gov.ua/laws/show/2918-14" TargetMode="External"/><Relationship Id="rId2" Type="http://schemas.openxmlformats.org/officeDocument/2006/relationships/hyperlink" Target="http://zakon2.rada.gov.ua/laws/show/z0936-08" TargetMode="External"/><Relationship Id="rId1" Type="http://schemas.openxmlformats.org/officeDocument/2006/relationships/slideLayout" Target="../slideLayouts/slideLayout2.xml"/><Relationship Id="rId5" Type="http://schemas.openxmlformats.org/officeDocument/2006/relationships/hyperlink" Target="http://zakon0.rada.gov.ua/laws/show/630-2005-%D0%BF" TargetMode="External"/><Relationship Id="rId4" Type="http://schemas.openxmlformats.org/officeDocument/2006/relationships/hyperlink" Target="http://zakon2.rada.gov.ua/laws/show/1875-15"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zakon2.rada.gov.ua/laws/show/z0936-08"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zakon.rada.gov.ua/laws/show/v0312874-18#n1168" TargetMode="External"/><Relationship Id="rId2" Type="http://schemas.openxmlformats.org/officeDocument/2006/relationships/hyperlink" Target="http://zakon.rada.gov.ua/laws/show/2019-19#n169"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zakon3.rada.gov.ua/laws/show/435-15" TargetMode="External"/><Relationship Id="rId2" Type="http://schemas.openxmlformats.org/officeDocument/2006/relationships/hyperlink" Target="http://zakon.rada.gov.ua/laws/show/v0312874-18#n116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akon.rada.gov.ua/laws/show/417-19"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zakon.rada.gov.ua/laws/show/417-19"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440706"/>
            <a:ext cx="8825658" cy="2677648"/>
          </a:xfrm>
        </p:spPr>
        <p:txBody>
          <a:bodyPr/>
          <a:lstStyle/>
          <a:p>
            <a:pPr algn="ctr"/>
            <a:r>
              <a:rPr lang="uk-UA" sz="4400" b="1" i="1" dirty="0" smtClean="0"/>
              <a:t>УПРАВЛІННЯ БАГАТОКВАРТИРНИМИ ЖИТЛОВИМИ БУДИНКАМИ</a:t>
            </a:r>
            <a:br>
              <a:rPr lang="uk-UA" sz="4400" b="1" i="1" dirty="0" smtClean="0"/>
            </a:br>
            <a:r>
              <a:rPr lang="uk-UA" sz="1600" b="1" i="1" dirty="0" smtClean="0"/>
              <a:t>______________________________________________________________________________</a:t>
            </a:r>
            <a:r>
              <a:rPr lang="uk-UA" sz="4400" dirty="0" smtClean="0"/>
              <a:t/>
            </a:r>
            <a:br>
              <a:rPr lang="uk-UA" sz="4400" dirty="0" smtClean="0"/>
            </a:br>
            <a:endParaRPr lang="uk-UA" sz="2800" dirty="0"/>
          </a:p>
        </p:txBody>
      </p:sp>
      <p:sp>
        <p:nvSpPr>
          <p:cNvPr id="3" name="Підзаголовок 2"/>
          <p:cNvSpPr>
            <a:spLocks noGrp="1"/>
          </p:cNvSpPr>
          <p:nvPr>
            <p:ph type="subTitle" idx="1"/>
          </p:nvPr>
        </p:nvSpPr>
        <p:spPr>
          <a:xfrm>
            <a:off x="1154955" y="4118354"/>
            <a:ext cx="8825658" cy="1722273"/>
          </a:xfrm>
        </p:spPr>
        <p:txBody>
          <a:bodyPr>
            <a:normAutofit/>
          </a:bodyPr>
          <a:lstStyle/>
          <a:p>
            <a:pPr algn="ctr">
              <a:spcBef>
                <a:spcPts val="0"/>
              </a:spcBef>
            </a:pPr>
            <a:endParaRPr lang="uk-UA" sz="2000" b="1" dirty="0" smtClean="0"/>
          </a:p>
          <a:p>
            <a:pPr algn="ctr">
              <a:spcBef>
                <a:spcPts val="0"/>
              </a:spcBef>
            </a:pPr>
            <a:r>
              <a:rPr lang="uk-UA" sz="2000" b="1" dirty="0" smtClean="0"/>
              <a:t>КОРІННИЙ СЕРГІЙ ОЛЕКСАНДРОВИЧ</a:t>
            </a:r>
          </a:p>
          <a:p>
            <a:pPr algn="ctr">
              <a:spcBef>
                <a:spcPts val="0"/>
              </a:spcBef>
            </a:pPr>
            <a:endParaRPr lang="uk-UA" sz="2000" b="1" dirty="0"/>
          </a:p>
          <a:p>
            <a:pPr algn="ctr">
              <a:spcBef>
                <a:spcPts val="0"/>
              </a:spcBef>
            </a:pPr>
            <a:r>
              <a:rPr lang="uk-UA" sz="2000" dirty="0" smtClean="0"/>
              <a:t>Кандидат економічних наук, доцент</a:t>
            </a:r>
            <a:endParaRPr lang="en-US" sz="2000" dirty="0" smtClean="0"/>
          </a:p>
          <a:p>
            <a:pPr algn="ctr">
              <a:spcBef>
                <a:spcPts val="0"/>
              </a:spcBef>
            </a:pPr>
            <a:r>
              <a:rPr lang="ru-RU" sz="2000" dirty="0" smtClean="0"/>
              <a:t>ЕКОНОМ</a:t>
            </a:r>
            <a:r>
              <a:rPr lang="uk-UA" sz="2000" dirty="0" smtClean="0"/>
              <a:t>ІЧНИЙ ФАКУЛЬТЕТ ЗНУ</a:t>
            </a:r>
            <a:endParaRPr lang="uk-UA" sz="2000" dirty="0"/>
          </a:p>
        </p:txBody>
      </p:sp>
    </p:spTree>
    <p:extLst>
      <p:ext uri="{BB962C8B-B14F-4D97-AF65-F5344CB8AC3E}">
        <p14:creationId xmlns:p14="http://schemas.microsoft.com/office/powerpoint/2010/main" val="3023763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586682"/>
            <a:ext cx="10188549" cy="3163329"/>
          </a:xfrm>
        </p:spPr>
        <p:txBody>
          <a:bodyPr>
            <a:noAutofit/>
          </a:bodyPr>
          <a:lstStyle/>
          <a:p>
            <a:pPr marL="0" indent="0">
              <a:buNone/>
            </a:pPr>
            <a:r>
              <a:rPr lang="uk-UA" sz="2800" dirty="0" smtClean="0"/>
              <a:t>Усі рішення щодо управління багатоквартирним будинком приймають на зборах співвласників. Для скликання зборів достатньо рішення </a:t>
            </a:r>
            <a:r>
              <a:rPr lang="uk-UA" sz="2800" b="1" dirty="0" smtClean="0"/>
              <a:t>ініціативної групи </a:t>
            </a:r>
            <a:r>
              <a:rPr lang="uk-UA" sz="2800" dirty="0" smtClean="0"/>
              <a:t>(не менш ніж 3 співвласники) або </a:t>
            </a:r>
            <a:r>
              <a:rPr lang="uk-UA" sz="2800" b="1" dirty="0" smtClean="0"/>
              <a:t>управителя</a:t>
            </a:r>
            <a:r>
              <a:rPr lang="uk-UA" sz="2800" dirty="0" smtClean="0"/>
              <a:t>.</a:t>
            </a:r>
          </a:p>
          <a:p>
            <a:pPr marL="0" indent="0">
              <a:buNone/>
            </a:pPr>
            <a:r>
              <a:rPr lang="uk-UA" sz="2800" dirty="0" smtClean="0"/>
              <a:t>У </a:t>
            </a:r>
            <a:r>
              <a:rPr lang="uk-UA" sz="2800" dirty="0" smtClean="0">
                <a:hlinkClick r:id="rId2"/>
              </a:rPr>
              <a:t>Законі № 417-VIII </a:t>
            </a:r>
            <a:r>
              <a:rPr lang="uk-UA" sz="2800" dirty="0" smtClean="0"/>
              <a:t>чітко </a:t>
            </a:r>
            <a:r>
              <a:rPr lang="uk-UA" sz="2800" b="1" dirty="0" smtClean="0"/>
              <a:t>прописано</a:t>
            </a:r>
            <a:r>
              <a:rPr lang="uk-UA" sz="2800" dirty="0" smtClean="0"/>
              <a:t>: до компетенції зборів співвласників уходить прийняття рішень із </a:t>
            </a:r>
            <a:r>
              <a:rPr lang="uk-UA" sz="2800" b="1" dirty="0" smtClean="0"/>
              <a:t>усіх</a:t>
            </a:r>
            <a:r>
              <a:rPr lang="uk-UA" sz="2800" dirty="0" smtClean="0"/>
              <a:t> питань управління багатоквартирним будинком.</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10</a:t>
            </a:r>
            <a:endParaRPr lang="uk-UA" dirty="0">
              <a:solidFill>
                <a:schemeClr val="bg1"/>
              </a:solidFill>
            </a:endParaRPr>
          </a:p>
        </p:txBody>
      </p:sp>
      <p:sp>
        <p:nvSpPr>
          <p:cNvPr id="5" name="Заголовок 4"/>
          <p:cNvSpPr>
            <a:spLocks noGrp="1"/>
          </p:cNvSpPr>
          <p:nvPr>
            <p:ph type="title"/>
          </p:nvPr>
        </p:nvSpPr>
        <p:spPr>
          <a:xfrm>
            <a:off x="774358" y="973669"/>
            <a:ext cx="9206256" cy="706964"/>
          </a:xfrm>
        </p:spPr>
        <p:txBody>
          <a:bodyPr/>
          <a:lstStyle/>
          <a:p>
            <a:r>
              <a:rPr lang="uk-UA" dirty="0" smtClean="0"/>
              <a:t>2.1 Управління багатоквартирним будинком самостійно співвласниками</a:t>
            </a:r>
            <a:endParaRPr lang="uk-UA" dirty="0"/>
          </a:p>
        </p:txBody>
      </p:sp>
    </p:spTree>
    <p:extLst>
      <p:ext uri="{BB962C8B-B14F-4D97-AF65-F5344CB8AC3E}">
        <p14:creationId xmlns:p14="http://schemas.microsoft.com/office/powerpoint/2010/main" val="24377445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594728"/>
            <a:ext cx="9135762" cy="1407067"/>
          </a:xfrm>
        </p:spPr>
        <p:txBody>
          <a:bodyPr/>
          <a:lstStyle/>
          <a:p>
            <a:r>
              <a:rPr lang="uk-UA" sz="3200" dirty="0" smtClean="0"/>
              <a:t>7</a:t>
            </a:r>
            <a:r>
              <a:rPr lang="uk-UA" sz="3200" dirty="0"/>
              <a:t>. Автоматизація процесів управління</a:t>
            </a: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1757149976"/>
              </p:ext>
            </p:extLst>
          </p:nvPr>
        </p:nvGraphicFramePr>
        <p:xfrm>
          <a:off x="667007" y="2668888"/>
          <a:ext cx="10298114" cy="3307080"/>
        </p:xfrm>
        <a:graphic>
          <a:graphicData uri="http://schemas.openxmlformats.org/drawingml/2006/table">
            <a:tbl>
              <a:tblPr firstRow="1" bandRow="1">
                <a:tableStyleId>{5C22544A-7EE6-4342-B048-85BDC9FD1C3A}</a:tableStyleId>
              </a:tblPr>
              <a:tblGrid>
                <a:gridCol w="5149057"/>
                <a:gridCol w="5149057"/>
              </a:tblGrid>
              <a:tr h="370840">
                <a:tc>
                  <a:txBody>
                    <a:bodyPr/>
                    <a:lstStyle/>
                    <a:p>
                      <a:pPr algn="ctr"/>
                      <a:r>
                        <a:rPr lang="uk-UA" dirty="0" smtClean="0"/>
                        <a:t>ПЕРЕВАГИ</a:t>
                      </a:r>
                      <a:r>
                        <a:rPr lang="uk-UA" baseline="0" dirty="0" smtClean="0"/>
                        <a:t> ДЛЯ УПРАВИТЕЛЯ</a:t>
                      </a:r>
                      <a:endParaRPr lang="uk-UA" dirty="0"/>
                    </a:p>
                  </a:txBody>
                  <a:tcPr/>
                </a:tc>
                <a:tc>
                  <a:txBody>
                    <a:bodyPr/>
                    <a:lstStyle/>
                    <a:p>
                      <a:pPr algn="ctr"/>
                      <a:r>
                        <a:rPr lang="uk-UA" dirty="0" smtClean="0"/>
                        <a:t>ПЕРЕВАГИ ДЛЯ СПІВВЛАСНИКА</a:t>
                      </a:r>
                      <a:endParaRPr lang="uk-UA" dirty="0"/>
                    </a:p>
                  </a:txBody>
                  <a:tcPr/>
                </a:tc>
              </a:tr>
              <a:tr h="370840">
                <a:tc>
                  <a:txBody>
                    <a:bodyPr/>
                    <a:lstStyle/>
                    <a:p>
                      <a:pPr algn="ctr"/>
                      <a:r>
                        <a:rPr lang="uk-UA" dirty="0" smtClean="0"/>
                        <a:t>Дистанційне</a:t>
                      </a:r>
                      <a:r>
                        <a:rPr lang="uk-UA" baseline="0" dirty="0" smtClean="0"/>
                        <a:t> у</a:t>
                      </a:r>
                      <a:r>
                        <a:rPr lang="uk-UA" dirty="0" smtClean="0"/>
                        <a:t>правління приладами обліку</a:t>
                      </a:r>
                      <a:endParaRPr lang="ru-RU" dirty="0" smtClean="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effectLst/>
                          <a:latin typeface="+mn-lt"/>
                          <a:ea typeface="+mn-ea"/>
                          <a:cs typeface="+mn-cs"/>
                        </a:rPr>
                        <a:t>Особистий кабінет співвласника</a:t>
                      </a:r>
                    </a:p>
                  </a:txBody>
                  <a:tcPr anchor="ctr"/>
                </a:tc>
              </a:tr>
              <a:tr h="494167">
                <a:tc>
                  <a:txBody>
                    <a:bodyPr/>
                    <a:lstStyle/>
                    <a:p>
                      <a:pPr algn="ctr"/>
                      <a:r>
                        <a:rPr lang="uk-UA" dirty="0" smtClean="0"/>
                        <a:t>Ефективна комунікація</a:t>
                      </a:r>
                      <a:r>
                        <a:rPr lang="uk-UA" baseline="0" dirty="0" smtClean="0"/>
                        <a:t> і в</a:t>
                      </a:r>
                      <a:r>
                        <a:rPr lang="uk-UA" dirty="0" smtClean="0"/>
                        <a:t>заємодія зі співвласниками</a:t>
                      </a:r>
                      <a:endParaRPr lang="uk-UA"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effectLst/>
                          <a:latin typeface="+mn-lt"/>
                          <a:ea typeface="+mn-ea"/>
                          <a:cs typeface="+mn-cs"/>
                        </a:rPr>
                        <a:t>Фіксування даних про витрати й оплати</a:t>
                      </a:r>
                    </a:p>
                  </a:txBody>
                  <a:tcPr anchor="ctr"/>
                </a:tc>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dirty="0" smtClean="0"/>
                        <a:t>Гнучка система звітів,</a:t>
                      </a:r>
                      <a:r>
                        <a:rPr lang="uk-UA" baseline="0" dirty="0" smtClean="0"/>
                        <a:t> планів і аналізу</a:t>
                      </a:r>
                      <a:endParaRPr lang="uk-UA" dirty="0" smtClean="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effectLst/>
                          <a:latin typeface="+mn-lt"/>
                          <a:ea typeface="+mn-ea"/>
                          <a:cs typeface="+mn-cs"/>
                        </a:rPr>
                        <a:t>Відправка даних з приладів обліку </a:t>
                      </a:r>
                    </a:p>
                  </a:txBody>
                  <a:tcPr anchor="ctr"/>
                </a:tc>
              </a:tr>
              <a:tr h="370840">
                <a:tc>
                  <a:txBody>
                    <a:bodyPr/>
                    <a:lstStyle/>
                    <a:p>
                      <a:pPr algn="ctr"/>
                      <a:r>
                        <a:rPr lang="uk-UA" dirty="0" smtClean="0"/>
                        <a:t>Ефективний</a:t>
                      </a:r>
                      <a:r>
                        <a:rPr lang="uk-UA" baseline="0" dirty="0" smtClean="0"/>
                        <a:t> о</a:t>
                      </a:r>
                      <a:r>
                        <a:rPr lang="uk-UA" dirty="0" smtClean="0"/>
                        <a:t>блік і планування послуг за</a:t>
                      </a:r>
                      <a:r>
                        <a:rPr lang="uk-UA" baseline="0" dirty="0" smtClean="0"/>
                        <a:t> будинком</a:t>
                      </a:r>
                      <a:endParaRPr lang="uk-UA"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effectLst/>
                          <a:latin typeface="+mn-lt"/>
                          <a:ea typeface="+mn-ea"/>
                          <a:cs typeface="+mn-cs"/>
                        </a:rPr>
                        <a:t>Актуальна інформація про тарифи і пільги </a:t>
                      </a:r>
                    </a:p>
                  </a:txBody>
                  <a:tcPr anchor="ctr"/>
                </a:tc>
              </a:tr>
              <a:tr h="370840">
                <a:tc>
                  <a:txBody>
                    <a:bodyPr/>
                    <a:lstStyle/>
                    <a:p>
                      <a:pPr algn="ctr"/>
                      <a:endParaRPr lang="uk-UA" dirty="0"/>
                    </a:p>
                  </a:txBody>
                  <a:tcPr anchor="ctr"/>
                </a:tc>
                <a:tc>
                  <a:txBody>
                    <a:bodyPr/>
                    <a:lstStyle/>
                    <a:p>
                      <a:pPr algn="ctr"/>
                      <a:r>
                        <a:rPr lang="uk-UA" sz="1800" kern="1200" dirty="0" smtClean="0">
                          <a:solidFill>
                            <a:schemeClr val="dk1"/>
                          </a:solidFill>
                          <a:effectLst/>
                          <a:latin typeface="+mn-lt"/>
                          <a:ea typeface="+mn-ea"/>
                          <a:cs typeface="+mn-cs"/>
                        </a:rPr>
                        <a:t>Можливість пропонувати ідеї щодо підвищення ефективності управління будинком</a:t>
                      </a:r>
                    </a:p>
                  </a:txBody>
                  <a:tcPr anchor="ctr"/>
                </a:tc>
              </a:tr>
            </a:tbl>
          </a:graphicData>
        </a:graphic>
      </p:graphicFrame>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100</a:t>
            </a:r>
            <a:endParaRPr lang="uk-UA" dirty="0">
              <a:solidFill>
                <a:schemeClr val="bg1"/>
              </a:solidFill>
            </a:endParaRPr>
          </a:p>
        </p:txBody>
      </p:sp>
    </p:spTree>
    <p:extLst>
      <p:ext uri="{BB962C8B-B14F-4D97-AF65-F5344CB8AC3E}">
        <p14:creationId xmlns:p14="http://schemas.microsoft.com/office/powerpoint/2010/main" val="24983868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594728"/>
            <a:ext cx="9135762" cy="1407067"/>
          </a:xfrm>
        </p:spPr>
        <p:txBody>
          <a:bodyPr/>
          <a:lstStyle/>
          <a:p>
            <a:r>
              <a:rPr lang="uk-UA" sz="3200" dirty="0"/>
              <a:t>8</a:t>
            </a:r>
            <a:r>
              <a:rPr lang="uk-UA" sz="3200" dirty="0" smtClean="0"/>
              <a:t>. Паспортизація технічного стану житлового будинку</a:t>
            </a:r>
            <a:endParaRPr lang="uk-UA" sz="32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101</a:t>
            </a:r>
            <a:endParaRPr lang="uk-UA" dirty="0">
              <a:solidFill>
                <a:schemeClr val="bg1"/>
              </a:solidFill>
            </a:endParaRPr>
          </a:p>
        </p:txBody>
      </p:sp>
      <p:sp>
        <p:nvSpPr>
          <p:cNvPr id="3" name="Місце для вмісту 2"/>
          <p:cNvSpPr>
            <a:spLocks noGrp="1"/>
          </p:cNvSpPr>
          <p:nvPr>
            <p:ph idx="1"/>
          </p:nvPr>
        </p:nvSpPr>
        <p:spPr>
          <a:xfrm>
            <a:off x="0" y="2751780"/>
            <a:ext cx="8825659" cy="3640781"/>
          </a:xfrm>
        </p:spPr>
        <p:txBody>
          <a:bodyPr>
            <a:normAutofit fontScale="92500" lnSpcReduction="10000"/>
          </a:bodyPr>
          <a:lstStyle/>
          <a:p>
            <a:pPr marL="0" indent="0">
              <a:buNone/>
            </a:pPr>
            <a:r>
              <a:rPr lang="uk-UA" sz="2600" b="1" dirty="0"/>
              <a:t>Паспортизація</a:t>
            </a:r>
            <a:r>
              <a:rPr lang="uk-UA" sz="2600" dirty="0"/>
              <a:t> необхідна для того, щоб своєчасно виявити аварійні і </a:t>
            </a:r>
            <a:r>
              <a:rPr lang="uk-UA" sz="2600" dirty="0" err="1"/>
              <a:t>передаварійні</a:t>
            </a:r>
            <a:r>
              <a:rPr lang="uk-UA" sz="2600" dirty="0"/>
              <a:t> ситуації під час експлуатації будівлі. Паспорт технічного стану будівлі робиться в декількох примірниках. </a:t>
            </a:r>
            <a:r>
              <a:rPr lang="uk-UA" sz="2600" dirty="0" smtClean="0"/>
              <a:t>Один екземпляр </a:t>
            </a:r>
            <a:r>
              <a:rPr lang="uk-UA" sz="2600" dirty="0"/>
              <a:t>передається </a:t>
            </a:r>
            <a:r>
              <a:rPr lang="uk-UA" sz="2600" dirty="0" smtClean="0"/>
              <a:t>управителю, інший зберігається </a:t>
            </a:r>
            <a:r>
              <a:rPr lang="uk-UA" sz="2600" dirty="0"/>
              <a:t>у </a:t>
            </a:r>
            <a:r>
              <a:rPr lang="uk-UA" sz="2600" dirty="0" smtClean="0"/>
              <a:t>організації, яку уповноважено на проведення паспортизації, і яка </a:t>
            </a:r>
            <a:r>
              <a:rPr lang="uk-UA" sz="2600" dirty="0"/>
              <a:t>надала звіт про технічний стан об’єкта</a:t>
            </a:r>
            <a:r>
              <a:rPr lang="uk-UA" sz="2600" dirty="0" smtClean="0"/>
              <a:t>.</a:t>
            </a:r>
          </a:p>
          <a:p>
            <a:pPr marL="0" indent="0">
              <a:buNone/>
            </a:pPr>
            <a:r>
              <a:rPr lang="uk-UA" sz="2600" dirty="0" smtClean="0"/>
              <a:t>Паспортизація здійснюється згідно з вимогами </a:t>
            </a:r>
            <a:r>
              <a:rPr lang="uk-UA" sz="2600" dirty="0"/>
              <a:t>Закону України «</a:t>
            </a:r>
            <a:r>
              <a:rPr lang="uk-UA" sz="2600" dirty="0">
                <a:hlinkClick r:id="rId2"/>
              </a:rPr>
              <a:t>Про регулювання містобудівної </a:t>
            </a:r>
            <a:r>
              <a:rPr lang="uk-UA" sz="2600" dirty="0" smtClean="0">
                <a:hlinkClick r:id="rId2"/>
              </a:rPr>
              <a:t>діяльності</a:t>
            </a:r>
            <a:r>
              <a:rPr lang="uk-UA" sz="2600" dirty="0" smtClean="0"/>
              <a:t>».</a:t>
            </a:r>
          </a:p>
          <a:p>
            <a:pPr marL="0" indent="0">
              <a:buNone/>
            </a:pPr>
            <a:endParaRPr lang="uk-UA" dirty="0"/>
          </a:p>
          <a:p>
            <a:pPr marL="0" indent="0">
              <a:buNone/>
            </a:pPr>
            <a:endParaRPr lang="uk-UA" dirty="0"/>
          </a:p>
        </p:txBody>
      </p:sp>
    </p:spTree>
    <p:extLst>
      <p:ext uri="{BB962C8B-B14F-4D97-AF65-F5344CB8AC3E}">
        <p14:creationId xmlns:p14="http://schemas.microsoft.com/office/powerpoint/2010/main" val="35416279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594728"/>
            <a:ext cx="9135762" cy="1407067"/>
          </a:xfrm>
        </p:spPr>
        <p:txBody>
          <a:bodyPr/>
          <a:lstStyle/>
          <a:p>
            <a:r>
              <a:rPr lang="uk-UA" sz="3200" dirty="0"/>
              <a:t>8</a:t>
            </a:r>
            <a:r>
              <a:rPr lang="uk-UA" sz="3200" dirty="0" smtClean="0"/>
              <a:t>. Паспортизація технічного стану житлового будинку</a:t>
            </a:r>
            <a:endParaRPr lang="uk-UA" sz="32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102</a:t>
            </a:r>
            <a:endParaRPr lang="uk-UA" dirty="0">
              <a:solidFill>
                <a:schemeClr val="bg1"/>
              </a:solidFill>
            </a:endParaRPr>
          </a:p>
        </p:txBody>
      </p:sp>
      <p:sp>
        <p:nvSpPr>
          <p:cNvPr id="3" name="Місце для вмісту 2"/>
          <p:cNvSpPr>
            <a:spLocks noGrp="1"/>
          </p:cNvSpPr>
          <p:nvPr>
            <p:ph idx="1"/>
          </p:nvPr>
        </p:nvSpPr>
        <p:spPr>
          <a:xfrm>
            <a:off x="0" y="2298698"/>
            <a:ext cx="8825659" cy="4398663"/>
          </a:xfrm>
        </p:spPr>
        <p:txBody>
          <a:bodyPr>
            <a:noAutofit/>
          </a:bodyPr>
          <a:lstStyle/>
          <a:p>
            <a:pPr marL="0" indent="0">
              <a:buNone/>
            </a:pPr>
            <a:r>
              <a:rPr lang="uk-UA" sz="2400" dirty="0" smtClean="0"/>
              <a:t>Паспортизація обов’язково проводиться в таких випадках:</a:t>
            </a:r>
          </a:p>
          <a:p>
            <a:r>
              <a:rPr lang="uk-UA" sz="2400" dirty="0" smtClean="0"/>
              <a:t>при створенні проектів з реконструкції;</a:t>
            </a:r>
          </a:p>
          <a:p>
            <a:r>
              <a:rPr lang="uk-UA" sz="2400" dirty="0" smtClean="0"/>
              <a:t>при проведенні робіт з капітального ремонту;</a:t>
            </a:r>
          </a:p>
          <a:p>
            <a:r>
              <a:rPr lang="uk-UA" sz="2400" dirty="0" smtClean="0"/>
              <a:t>при перебудові будівель, переплануванні житлових або нежитлових приміщень;</a:t>
            </a:r>
          </a:p>
          <a:p>
            <a:r>
              <a:rPr lang="uk-UA" sz="2400" dirty="0" smtClean="0"/>
              <a:t>після виникнення надзвичайних ситуацій (пожежі, аварії тощо);</a:t>
            </a:r>
          </a:p>
          <a:p>
            <a:r>
              <a:rPr lang="uk-UA" sz="2400" dirty="0" smtClean="0"/>
              <a:t>при необхідності ліквідувати пошкодження або деформацію об’єктів будівництва.</a:t>
            </a:r>
          </a:p>
          <a:p>
            <a:pPr marL="0" indent="0">
              <a:buNone/>
            </a:pPr>
            <a:endParaRPr lang="uk-UA" dirty="0"/>
          </a:p>
        </p:txBody>
      </p:sp>
    </p:spTree>
    <p:extLst>
      <p:ext uri="{BB962C8B-B14F-4D97-AF65-F5344CB8AC3E}">
        <p14:creationId xmlns:p14="http://schemas.microsoft.com/office/powerpoint/2010/main" val="42355777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594728"/>
            <a:ext cx="9135762" cy="1407067"/>
          </a:xfrm>
        </p:spPr>
        <p:txBody>
          <a:bodyPr/>
          <a:lstStyle/>
          <a:p>
            <a:r>
              <a:rPr lang="uk-UA" sz="3200" dirty="0"/>
              <a:t>8</a:t>
            </a:r>
            <a:r>
              <a:rPr lang="uk-UA" sz="3200" dirty="0" smtClean="0"/>
              <a:t>. Паспортизація технічного стану житлового будинку</a:t>
            </a:r>
            <a:endParaRPr lang="uk-UA" sz="32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103</a:t>
            </a:r>
            <a:endParaRPr lang="uk-UA" dirty="0">
              <a:solidFill>
                <a:schemeClr val="bg1"/>
              </a:solidFill>
            </a:endParaRPr>
          </a:p>
        </p:txBody>
      </p:sp>
      <p:sp>
        <p:nvSpPr>
          <p:cNvPr id="3" name="Місце для вмісту 2"/>
          <p:cNvSpPr>
            <a:spLocks noGrp="1"/>
          </p:cNvSpPr>
          <p:nvPr>
            <p:ph idx="1"/>
          </p:nvPr>
        </p:nvSpPr>
        <p:spPr>
          <a:xfrm>
            <a:off x="0" y="2652927"/>
            <a:ext cx="8825659" cy="3416300"/>
          </a:xfrm>
        </p:spPr>
        <p:txBody>
          <a:bodyPr/>
          <a:lstStyle/>
          <a:p>
            <a:pPr marL="0" indent="0">
              <a:buNone/>
            </a:pPr>
            <a:r>
              <a:rPr lang="uk-UA" sz="2400" dirty="0" smtClean="0"/>
              <a:t>Паспортизація проводиться за такими напрямками:</a:t>
            </a:r>
          </a:p>
          <a:p>
            <a:r>
              <a:rPr lang="uk-UA" sz="2400" dirty="0" smtClean="0"/>
              <a:t>обстеження інженерних мереж і систем;</a:t>
            </a:r>
          </a:p>
          <a:p>
            <a:r>
              <a:rPr lang="uk-UA" sz="2400" dirty="0" smtClean="0"/>
              <a:t>обстеження фундаменту;</a:t>
            </a:r>
          </a:p>
          <a:p>
            <a:r>
              <a:rPr lang="uk-UA" sz="2400" dirty="0"/>
              <a:t>о</a:t>
            </a:r>
            <a:r>
              <a:rPr lang="uk-UA" sz="2400" dirty="0" smtClean="0"/>
              <a:t>бстеження даху;</a:t>
            </a:r>
          </a:p>
          <a:p>
            <a:r>
              <a:rPr lang="uk-UA" sz="2400" dirty="0" smtClean="0"/>
              <a:t>експертиза несучих конструкцій;</a:t>
            </a:r>
          </a:p>
          <a:p>
            <a:r>
              <a:rPr lang="uk-UA" sz="2400" dirty="0" smtClean="0"/>
              <a:t>обстеження конструкцій будівель і споруд.</a:t>
            </a:r>
          </a:p>
        </p:txBody>
      </p:sp>
    </p:spTree>
    <p:extLst>
      <p:ext uri="{BB962C8B-B14F-4D97-AF65-F5344CB8AC3E}">
        <p14:creationId xmlns:p14="http://schemas.microsoft.com/office/powerpoint/2010/main" val="30384074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440706"/>
            <a:ext cx="8825658" cy="2677648"/>
          </a:xfrm>
        </p:spPr>
        <p:txBody>
          <a:bodyPr/>
          <a:lstStyle/>
          <a:p>
            <a:pPr algn="ctr"/>
            <a:r>
              <a:rPr lang="uk-UA" sz="4400" b="1" i="1" dirty="0" smtClean="0"/>
              <a:t>Дякую за увагу!</a:t>
            </a:r>
            <a:br>
              <a:rPr lang="uk-UA" sz="4400" b="1" i="1" dirty="0" smtClean="0"/>
            </a:br>
            <a:r>
              <a:rPr lang="uk-UA" sz="1600" b="1" i="1" dirty="0" smtClean="0"/>
              <a:t>______________________________________________________________________________</a:t>
            </a:r>
            <a:r>
              <a:rPr lang="uk-UA" sz="4400" dirty="0" smtClean="0"/>
              <a:t/>
            </a:r>
            <a:br>
              <a:rPr lang="uk-UA" sz="4400" dirty="0" smtClean="0"/>
            </a:br>
            <a:endParaRPr lang="uk-UA" sz="2800" dirty="0"/>
          </a:p>
        </p:txBody>
      </p:sp>
      <p:sp>
        <p:nvSpPr>
          <p:cNvPr id="5" name="Підзаголовок 2"/>
          <p:cNvSpPr txBox="1">
            <a:spLocks/>
          </p:cNvSpPr>
          <p:nvPr/>
        </p:nvSpPr>
        <p:spPr>
          <a:xfrm>
            <a:off x="1154955" y="4118354"/>
            <a:ext cx="8825658" cy="172227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endParaRPr lang="uk-UA" sz="2000" b="1" smtClean="0"/>
          </a:p>
          <a:p>
            <a:pPr algn="ctr">
              <a:spcBef>
                <a:spcPts val="0"/>
              </a:spcBef>
            </a:pPr>
            <a:r>
              <a:rPr lang="uk-UA" sz="2000" b="1" smtClean="0"/>
              <a:t>КОРІННИЙ СЕРГІЙ ОЛЕКСАНДРОВИЧ</a:t>
            </a:r>
          </a:p>
          <a:p>
            <a:pPr algn="ctr">
              <a:spcBef>
                <a:spcPts val="0"/>
              </a:spcBef>
            </a:pPr>
            <a:endParaRPr lang="uk-UA" sz="2000" b="1" smtClean="0"/>
          </a:p>
          <a:p>
            <a:pPr algn="ctr">
              <a:spcBef>
                <a:spcPts val="0"/>
              </a:spcBef>
            </a:pPr>
            <a:r>
              <a:rPr lang="uk-UA" sz="2000" smtClean="0"/>
              <a:t>Кандидат економічних наук, доцент</a:t>
            </a:r>
            <a:endParaRPr lang="en-US" sz="2000" smtClean="0"/>
          </a:p>
          <a:p>
            <a:pPr algn="ctr">
              <a:spcBef>
                <a:spcPts val="0"/>
              </a:spcBef>
            </a:pPr>
            <a:r>
              <a:rPr lang="ru-RU" sz="2000" smtClean="0"/>
              <a:t>ЕКОНОМ</a:t>
            </a:r>
            <a:r>
              <a:rPr lang="uk-UA" sz="2000" smtClean="0"/>
              <a:t>ІЧНИЙ ФАКУЛЬТЕТ ЗНУ</a:t>
            </a:r>
            <a:endParaRPr lang="uk-UA" sz="2000" dirty="0"/>
          </a:p>
        </p:txBody>
      </p:sp>
    </p:spTree>
    <p:extLst>
      <p:ext uri="{BB962C8B-B14F-4D97-AF65-F5344CB8AC3E}">
        <p14:creationId xmlns:p14="http://schemas.microsoft.com/office/powerpoint/2010/main" val="832542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430163"/>
            <a:ext cx="10188549" cy="4176584"/>
          </a:xfrm>
        </p:spPr>
        <p:txBody>
          <a:bodyPr>
            <a:noAutofit/>
          </a:bodyPr>
          <a:lstStyle/>
          <a:p>
            <a:pPr marL="0" indent="0">
              <a:buNone/>
            </a:pPr>
            <a:r>
              <a:rPr lang="uk-UA" sz="2400" dirty="0" smtClean="0"/>
              <a:t>Алгоритм прийняття рішень самостійно співвласниками:</a:t>
            </a:r>
          </a:p>
          <a:p>
            <a:pPr marL="457200" indent="-457200">
              <a:buFont typeface="+mj-lt"/>
              <a:buAutoNum type="arabicPeriod"/>
            </a:pPr>
            <a:r>
              <a:rPr lang="uk-UA" sz="2400" dirty="0" smtClean="0"/>
              <a:t>Ініціативна група (не менш ніж 3 співвласники) або управитель повідомляють співвласників про проведення зборів.</a:t>
            </a:r>
          </a:p>
          <a:p>
            <a:pPr marL="457200" indent="-457200">
              <a:buFont typeface="+mj-lt"/>
              <a:buAutoNum type="arabicPeriod"/>
            </a:pPr>
            <a:r>
              <a:rPr lang="uk-UA" sz="2400" dirty="0" smtClean="0"/>
              <a:t>Безпосередньо озвучування пропозиції і прийняття рішення на зборах.</a:t>
            </a:r>
          </a:p>
          <a:p>
            <a:pPr marL="457200" indent="-457200">
              <a:buFont typeface="+mj-lt"/>
              <a:buAutoNum type="arabicPeriod"/>
            </a:pPr>
            <a:r>
              <a:rPr lang="uk-UA" sz="2400" dirty="0" smtClean="0"/>
              <a:t>Письмове оформлення прийнятих рішень у формі протоколу за підписом всіх співвласників.</a:t>
            </a:r>
          </a:p>
          <a:p>
            <a:pPr marL="457200" indent="-457200">
              <a:buFont typeface="+mj-lt"/>
              <a:buAutoNum type="arabicPeriod"/>
            </a:pPr>
            <a:r>
              <a:rPr lang="uk-UA" sz="2400" dirty="0"/>
              <a:t>Повідомлення про </a:t>
            </a:r>
            <a:r>
              <a:rPr lang="uk-UA" sz="2400" dirty="0" smtClean="0"/>
              <a:t>прийняті рішення. </a:t>
            </a:r>
          </a:p>
          <a:p>
            <a:pPr>
              <a:buFont typeface="Arial" panose="020B0604020202020204" pitchFamily="34" charset="0"/>
              <a:buChar char="•"/>
            </a:pPr>
            <a:endParaRPr lang="uk-UA" sz="2400" dirty="0" smtClean="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11</a:t>
            </a:r>
            <a:endParaRPr lang="uk-UA" dirty="0">
              <a:solidFill>
                <a:schemeClr val="bg1"/>
              </a:solidFill>
            </a:endParaRPr>
          </a:p>
        </p:txBody>
      </p:sp>
    </p:spTree>
    <p:extLst>
      <p:ext uri="{BB962C8B-B14F-4D97-AF65-F5344CB8AC3E}">
        <p14:creationId xmlns:p14="http://schemas.microsoft.com/office/powerpoint/2010/main" val="193498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504303"/>
            <a:ext cx="10188549" cy="4176584"/>
          </a:xfrm>
        </p:spPr>
        <p:txBody>
          <a:bodyPr>
            <a:noAutofit/>
          </a:bodyPr>
          <a:lstStyle/>
          <a:p>
            <a:pPr marL="0" indent="0">
              <a:buNone/>
            </a:pPr>
            <a:r>
              <a:rPr lang="uk-UA" sz="2400" dirty="0" smtClean="0"/>
              <a:t>ОСББ може бути створено лише власниками квартир і нежитлових приміщень у багатоквартирному будинку. Установчі збори об’єднання в новозбудованих багатоквартирних будинках можуть бути проведені після державної реєстрації права власності на більше половини квартир і нежитлових приміщень у такому будинку. </a:t>
            </a:r>
            <a:r>
              <a:rPr lang="uk-UA" sz="2400" b="1" dirty="0" smtClean="0"/>
              <a:t>Для створення об’єднання скликаються установчі збори</a:t>
            </a:r>
            <a:r>
              <a:rPr lang="uk-UA" sz="2400" dirty="0" smtClean="0"/>
              <a:t> (ст. 6 </a:t>
            </a:r>
            <a:r>
              <a:rPr lang="uk-UA" sz="2400" dirty="0" smtClean="0">
                <a:hlinkClick r:id="rId2"/>
              </a:rPr>
              <a:t>Закону № 2866-III</a:t>
            </a:r>
            <a:r>
              <a:rPr lang="uk-UA" sz="2400" dirty="0" smtClean="0"/>
              <a:t>).</a:t>
            </a:r>
          </a:p>
          <a:p>
            <a:pPr marL="0" indent="0">
              <a:buNone/>
            </a:pPr>
            <a:r>
              <a:rPr lang="uk-UA" sz="2400" b="1" dirty="0"/>
              <a:t>Загальні збори </a:t>
            </a:r>
            <a:r>
              <a:rPr lang="uk-UA" sz="2400" dirty="0"/>
              <a:t>співвласників будинку, своєю чергою, є вищим органом управління ОСББ, їх рішення є обов’язковим для всіх </a:t>
            </a:r>
            <a:r>
              <a:rPr lang="uk-UA" sz="2400" dirty="0" smtClean="0"/>
              <a:t>співвласників.</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12</a:t>
            </a:r>
            <a:endParaRPr lang="uk-UA" dirty="0">
              <a:solidFill>
                <a:schemeClr val="bg1"/>
              </a:solidFill>
            </a:endParaRPr>
          </a:p>
        </p:txBody>
      </p:sp>
      <p:sp>
        <p:nvSpPr>
          <p:cNvPr id="5" name="Заголовок 4"/>
          <p:cNvSpPr>
            <a:spLocks noGrp="1"/>
          </p:cNvSpPr>
          <p:nvPr>
            <p:ph type="title"/>
          </p:nvPr>
        </p:nvSpPr>
        <p:spPr>
          <a:xfrm>
            <a:off x="774358" y="683741"/>
            <a:ext cx="9206256" cy="1202724"/>
          </a:xfrm>
        </p:spPr>
        <p:txBody>
          <a:bodyPr/>
          <a:lstStyle/>
          <a:p>
            <a:r>
              <a:rPr lang="uk-UA" dirty="0" smtClean="0"/>
              <a:t>2.2 Управління багатоквартирним будинком через створення ОСББ</a:t>
            </a:r>
            <a:endParaRPr lang="uk-UA" dirty="0"/>
          </a:p>
        </p:txBody>
      </p:sp>
    </p:spTree>
    <p:extLst>
      <p:ext uri="{BB962C8B-B14F-4D97-AF65-F5344CB8AC3E}">
        <p14:creationId xmlns:p14="http://schemas.microsoft.com/office/powerpoint/2010/main" val="3884158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446638"/>
            <a:ext cx="10188549" cy="4176584"/>
          </a:xfrm>
        </p:spPr>
        <p:txBody>
          <a:bodyPr>
            <a:noAutofit/>
          </a:bodyPr>
          <a:lstStyle/>
          <a:p>
            <a:r>
              <a:rPr lang="uk-UA" sz="2400" dirty="0"/>
              <a:t>Базові права й обов’язки </a:t>
            </a:r>
            <a:r>
              <a:rPr lang="uk-UA" sz="2400" dirty="0" smtClean="0"/>
              <a:t>співвласників </a:t>
            </a:r>
            <a:r>
              <a:rPr lang="uk-UA" sz="2400" dirty="0"/>
              <a:t>визначені </a:t>
            </a:r>
            <a:r>
              <a:rPr lang="uk-UA" sz="2400" dirty="0" smtClean="0"/>
              <a:t>статтями15 </a:t>
            </a:r>
            <a:r>
              <a:rPr lang="uk-UA" sz="2400" dirty="0"/>
              <a:t>та 16 Закону </a:t>
            </a:r>
            <a:r>
              <a:rPr lang="uk-UA" sz="2400" dirty="0">
                <a:hlinkClick r:id="rId2"/>
              </a:rPr>
              <a:t>№ 2866-</a:t>
            </a:r>
            <a:r>
              <a:rPr lang="en-GB" sz="2400" dirty="0">
                <a:hlinkClick r:id="rId2"/>
              </a:rPr>
              <a:t>III</a:t>
            </a:r>
            <a:r>
              <a:rPr lang="en-GB" sz="2400" dirty="0"/>
              <a:t>, </a:t>
            </a:r>
            <a:r>
              <a:rPr lang="uk-UA" sz="2400" dirty="0" smtClean="0"/>
              <a:t>статтями </a:t>
            </a:r>
            <a:r>
              <a:rPr lang="uk-UA" sz="2400" dirty="0"/>
              <a:t>5, 7 </a:t>
            </a:r>
            <a:r>
              <a:rPr lang="uk-UA" sz="2400" dirty="0">
                <a:hlinkClick r:id="rId3"/>
              </a:rPr>
              <a:t>Закону № 417-</a:t>
            </a:r>
            <a:r>
              <a:rPr lang="en-GB" sz="2400" dirty="0">
                <a:hlinkClick r:id="rId3"/>
              </a:rPr>
              <a:t>VIII </a:t>
            </a:r>
            <a:r>
              <a:rPr lang="uk-UA" sz="2400" dirty="0"/>
              <a:t>відповідно.</a:t>
            </a:r>
          </a:p>
          <a:p>
            <a:r>
              <a:rPr lang="uk-UA" sz="2400" dirty="0"/>
              <a:t>Окрім того, перелік таких прав й обов’язків може бути доповнено </a:t>
            </a:r>
            <a:r>
              <a:rPr lang="uk-UA" sz="2400" b="1" dirty="0" smtClean="0"/>
              <a:t>Статутом ОСББ, </a:t>
            </a:r>
            <a:r>
              <a:rPr lang="uk-UA" sz="2400" dirty="0" smtClean="0"/>
              <a:t>який є базовим документом, що регулює діяльність ОСББ. </a:t>
            </a:r>
          </a:p>
          <a:p>
            <a:r>
              <a:rPr lang="uk-UA" sz="2400" dirty="0" smtClean="0"/>
              <a:t>Головним органом, що контролює діяльність ОСББ, є загальні збори, окремі органи, створені відповідно до статуту, а також особисто співвласники.</a:t>
            </a:r>
            <a:endParaRPr lang="uk-UA" sz="2400" b="1" dirty="0" smtClean="0"/>
          </a:p>
          <a:p>
            <a:pPr marL="0" indent="0">
              <a:buNone/>
            </a:pPr>
            <a:endParaRPr lang="uk-UA" sz="2400" dirty="0" smtClean="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13</a:t>
            </a:r>
            <a:endParaRPr lang="uk-UA" dirty="0">
              <a:solidFill>
                <a:schemeClr val="bg1"/>
              </a:solidFill>
            </a:endParaRPr>
          </a:p>
        </p:txBody>
      </p:sp>
    </p:spTree>
    <p:extLst>
      <p:ext uri="{BB962C8B-B14F-4D97-AF65-F5344CB8AC3E}">
        <p14:creationId xmlns:p14="http://schemas.microsoft.com/office/powerpoint/2010/main" val="22622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512541"/>
            <a:ext cx="10188549" cy="4176584"/>
          </a:xfrm>
        </p:spPr>
        <p:txBody>
          <a:bodyPr>
            <a:noAutofit/>
          </a:bodyPr>
          <a:lstStyle/>
          <a:p>
            <a:pPr marL="0" indent="0">
              <a:buNone/>
            </a:pPr>
            <a:r>
              <a:rPr lang="uk-UA" sz="2400" dirty="0"/>
              <a:t>Згідно з рішенням загальних зборів, функції з управління багатоквартирним будинком можуть бути передані (усі або частково) управителю (ст. 12 </a:t>
            </a:r>
            <a:r>
              <a:rPr lang="uk-UA" sz="2400" dirty="0">
                <a:hlinkClick r:id="rId2"/>
              </a:rPr>
              <a:t>Закону № 2866-</a:t>
            </a:r>
            <a:r>
              <a:rPr lang="en-GB" sz="2400" dirty="0">
                <a:hlinkClick r:id="rId2"/>
              </a:rPr>
              <a:t>III</a:t>
            </a:r>
            <a:r>
              <a:rPr lang="en-GB" sz="2400" dirty="0"/>
              <a:t>). </a:t>
            </a:r>
            <a:endParaRPr lang="uk-UA" sz="2400" dirty="0" smtClean="0"/>
          </a:p>
          <a:p>
            <a:pPr marL="0" indent="0">
              <a:buNone/>
            </a:pPr>
            <a:r>
              <a:rPr lang="uk-UA" sz="2400" dirty="0" smtClean="0"/>
              <a:t>Якщо </a:t>
            </a:r>
            <a:r>
              <a:rPr lang="uk-UA" sz="2400" dirty="0"/>
              <a:t>функції з управління багатоквартирним будинком за рішенням загальних зборів </a:t>
            </a:r>
            <a:r>
              <a:rPr lang="uk-UA" sz="2400" dirty="0" smtClean="0"/>
              <a:t>співвласників (або ОСББ) передано </a:t>
            </a:r>
            <a:r>
              <a:rPr lang="uk-UA" sz="2400" dirty="0"/>
              <a:t>управителю, відносини з управління регулюються договором, укладеним між </a:t>
            </a:r>
            <a:r>
              <a:rPr lang="uk-UA" sz="2400" dirty="0" smtClean="0"/>
              <a:t>співвласниками (або ОСББ) </a:t>
            </a:r>
            <a:r>
              <a:rPr lang="uk-UA" sz="2400" dirty="0"/>
              <a:t>і управителем, умови якого повинні відповідати умовам типового договору</a:t>
            </a:r>
            <a:r>
              <a:rPr lang="uk-UA" sz="2400" dirty="0" smtClean="0"/>
              <a:t>, визначеного Постановою Кабінету Міністрів України від 5 вересня 2018 </a:t>
            </a:r>
            <a:r>
              <a:rPr lang="ru-RU" sz="2400" dirty="0" smtClean="0"/>
              <a:t>р</a:t>
            </a:r>
            <a:r>
              <a:rPr lang="ru-RU" sz="2400" dirty="0"/>
              <a:t>. </a:t>
            </a:r>
            <a:r>
              <a:rPr lang="ru-RU" sz="2400" dirty="0">
                <a:hlinkClick r:id="rId3"/>
              </a:rPr>
              <a:t>№ </a:t>
            </a:r>
            <a:r>
              <a:rPr lang="ru-RU" sz="2400" dirty="0" smtClean="0">
                <a:hlinkClick r:id="rId3"/>
              </a:rPr>
              <a:t>712</a:t>
            </a:r>
            <a:r>
              <a:rPr lang="ru-RU" sz="2400" dirty="0" smtClean="0"/>
              <a:t>.</a:t>
            </a:r>
            <a:endParaRPr lang="uk-UA" sz="2400" dirty="0" smtClean="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14</a:t>
            </a:r>
            <a:endParaRPr lang="uk-UA" dirty="0">
              <a:solidFill>
                <a:schemeClr val="bg1"/>
              </a:solidFill>
            </a:endParaRPr>
          </a:p>
        </p:txBody>
      </p:sp>
      <p:sp>
        <p:nvSpPr>
          <p:cNvPr id="5" name="Заголовок 4"/>
          <p:cNvSpPr>
            <a:spLocks noGrp="1"/>
          </p:cNvSpPr>
          <p:nvPr>
            <p:ph type="title"/>
          </p:nvPr>
        </p:nvSpPr>
        <p:spPr>
          <a:xfrm>
            <a:off x="774358" y="724930"/>
            <a:ext cx="9206256" cy="1103870"/>
          </a:xfrm>
        </p:spPr>
        <p:txBody>
          <a:bodyPr/>
          <a:lstStyle/>
          <a:p>
            <a:r>
              <a:rPr lang="uk-UA" dirty="0" smtClean="0"/>
              <a:t>2.3 Управління багатоквартирним через залучення управителя</a:t>
            </a:r>
            <a:endParaRPr lang="uk-UA" dirty="0"/>
          </a:p>
        </p:txBody>
      </p:sp>
    </p:spTree>
    <p:extLst>
      <p:ext uri="{BB962C8B-B14F-4D97-AF65-F5344CB8AC3E}">
        <p14:creationId xmlns:p14="http://schemas.microsoft.com/office/powerpoint/2010/main" val="128410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347783"/>
            <a:ext cx="10188549" cy="4324865"/>
          </a:xfrm>
        </p:spPr>
        <p:txBody>
          <a:bodyPr>
            <a:noAutofit/>
          </a:bodyPr>
          <a:lstStyle/>
          <a:p>
            <a:pPr marL="0" indent="0">
              <a:buNone/>
            </a:pPr>
            <a:r>
              <a:rPr lang="uk-UA" sz="2400" dirty="0" smtClean="0"/>
              <a:t>Управління багатоквартирним будинком управителем здійснюється на підставі договору про надання послуг з управління багатоквартирним будинком. </a:t>
            </a:r>
          </a:p>
          <a:p>
            <a:pPr marL="0" indent="0">
              <a:buNone/>
            </a:pPr>
            <a:r>
              <a:rPr lang="uk-UA" sz="2400" b="1" dirty="0" smtClean="0"/>
              <a:t>Базові права й обов’язки </a:t>
            </a:r>
            <a:r>
              <a:rPr lang="uk-UA" sz="2400" dirty="0" smtClean="0"/>
              <a:t>співвласників, визначені законодавством, </a:t>
            </a:r>
            <a:r>
              <a:rPr lang="uk-UA" sz="2400" b="1" dirty="0" smtClean="0"/>
              <a:t>не анулюються</a:t>
            </a:r>
            <a:r>
              <a:rPr lang="uk-UA" sz="2400" dirty="0" smtClean="0"/>
              <a:t>. Однак вони можуть бути доповнені та/або деталізовані у договорі з управляючою компанією.</a:t>
            </a:r>
          </a:p>
          <a:p>
            <a:pPr marL="0" indent="0">
              <a:buNone/>
            </a:pPr>
            <a:r>
              <a:rPr lang="uk-UA" sz="2400" dirty="0"/>
              <a:t>Діяльність </a:t>
            </a:r>
            <a:r>
              <a:rPr lang="uk-UA" sz="2400" dirty="0" smtClean="0"/>
              <a:t>управителя </a:t>
            </a:r>
            <a:r>
              <a:rPr lang="uk-UA" sz="2400" dirty="0"/>
              <a:t>регулюється </a:t>
            </a:r>
            <a:r>
              <a:rPr lang="uk-UA" sz="2400" dirty="0" smtClean="0"/>
              <a:t>Законами </a:t>
            </a:r>
            <a:r>
              <a:rPr lang="uk-UA" sz="2400" dirty="0" smtClean="0">
                <a:hlinkClick r:id="rId2"/>
              </a:rPr>
              <a:t>№2866-</a:t>
            </a:r>
            <a:r>
              <a:rPr lang="en-GB" sz="2400" dirty="0">
                <a:hlinkClick r:id="rId2"/>
              </a:rPr>
              <a:t>III </a:t>
            </a:r>
            <a:r>
              <a:rPr lang="uk-UA" sz="2400" dirty="0"/>
              <a:t>та </a:t>
            </a:r>
            <a:r>
              <a:rPr lang="uk-UA" sz="2400" dirty="0" smtClean="0">
                <a:hlinkClick r:id="rId3"/>
              </a:rPr>
              <a:t>№417-</a:t>
            </a:r>
            <a:r>
              <a:rPr lang="en-GB" sz="2400" dirty="0">
                <a:hlinkClick r:id="rId3"/>
              </a:rPr>
              <a:t>VIII</a:t>
            </a:r>
            <a:r>
              <a:rPr lang="en-GB" sz="2400" dirty="0"/>
              <a:t>, </a:t>
            </a:r>
            <a:r>
              <a:rPr lang="uk-UA" sz="2400" dirty="0"/>
              <a:t>Цивільним, Житловим і Земельним кодексами України, іншими нормативно-правовими </a:t>
            </a:r>
            <a:r>
              <a:rPr lang="uk-UA" sz="2400" dirty="0" smtClean="0"/>
              <a:t>актами.</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1</a:t>
            </a:r>
            <a:r>
              <a:rPr lang="en-US" dirty="0" smtClean="0">
                <a:solidFill>
                  <a:schemeClr val="bg1"/>
                </a:solidFill>
              </a:rPr>
              <a:t>5</a:t>
            </a:r>
            <a:endParaRPr lang="uk-UA" dirty="0">
              <a:solidFill>
                <a:schemeClr val="bg1"/>
              </a:solidFill>
            </a:endParaRPr>
          </a:p>
        </p:txBody>
      </p:sp>
    </p:spTree>
    <p:extLst>
      <p:ext uri="{BB962C8B-B14F-4D97-AF65-F5344CB8AC3E}">
        <p14:creationId xmlns:p14="http://schemas.microsoft.com/office/powerpoint/2010/main" val="2033536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438400"/>
            <a:ext cx="10188549" cy="4085968"/>
          </a:xfrm>
        </p:spPr>
        <p:txBody>
          <a:bodyPr>
            <a:noAutofit/>
          </a:bodyPr>
          <a:lstStyle/>
          <a:p>
            <a:pPr marL="0" indent="0">
              <a:buNone/>
            </a:pPr>
            <a:r>
              <a:rPr lang="uk-UA" sz="2800" dirty="0" smtClean="0"/>
              <a:t>Форми контролю за виконанням обов’язків визначаються </a:t>
            </a:r>
            <a:r>
              <a:rPr lang="uk-UA" sz="2800" b="1" dirty="0" smtClean="0"/>
              <a:t>договором на управління</a:t>
            </a:r>
            <a:r>
              <a:rPr lang="uk-UA" sz="2800" dirty="0" smtClean="0"/>
              <a:t>. При цьому суб’єктом, якому надається право здійснювати такий контроль, є відповідна сторона договору (ОСББ або загальні збори співвласників багатоквартирного будинку через уповноважену особу).</a:t>
            </a:r>
          </a:p>
          <a:p>
            <a:pPr marL="0" indent="0">
              <a:buNone/>
            </a:pPr>
            <a:r>
              <a:rPr lang="uk-UA" sz="2800" b="1" dirty="0" smtClean="0"/>
              <a:t>Тариф</a:t>
            </a:r>
            <a:r>
              <a:rPr lang="uk-UA" sz="2800" dirty="0" smtClean="0"/>
              <a:t> на послугу з управління багатоквартирним будинком </a:t>
            </a:r>
            <a:r>
              <a:rPr lang="uk-UA" sz="2800" b="1" dirty="0" smtClean="0"/>
              <a:t>визначається за згодою сторін </a:t>
            </a:r>
            <a:r>
              <a:rPr lang="uk-UA" sz="2800" dirty="0" smtClean="0"/>
              <a:t>та зазначається у договорі з управителем.</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16</a:t>
            </a:r>
            <a:endParaRPr lang="uk-UA" dirty="0">
              <a:solidFill>
                <a:schemeClr val="bg1"/>
              </a:solidFill>
            </a:endParaRPr>
          </a:p>
        </p:txBody>
      </p:sp>
    </p:spTree>
    <p:extLst>
      <p:ext uri="{BB962C8B-B14F-4D97-AF65-F5344CB8AC3E}">
        <p14:creationId xmlns:p14="http://schemas.microsoft.com/office/powerpoint/2010/main" val="3881347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17</a:t>
            </a:r>
            <a:endParaRPr lang="uk-UA" dirty="0">
              <a:solidFill>
                <a:schemeClr val="bg1"/>
              </a:solidFill>
            </a:endParaRPr>
          </a:p>
        </p:txBody>
      </p:sp>
      <p:graphicFrame>
        <p:nvGraphicFramePr>
          <p:cNvPr id="2" name="Таблиця 1"/>
          <p:cNvGraphicFramePr>
            <a:graphicFrameLocks noGrp="1"/>
          </p:cNvGraphicFramePr>
          <p:nvPr>
            <p:extLst>
              <p:ext uri="{D42A27DB-BD31-4B8C-83A1-F6EECF244321}">
                <p14:modId xmlns:p14="http://schemas.microsoft.com/office/powerpoint/2010/main" val="962107242"/>
              </p:ext>
            </p:extLst>
          </p:nvPr>
        </p:nvGraphicFramePr>
        <p:xfrm>
          <a:off x="0" y="2640088"/>
          <a:ext cx="10808044" cy="3211382"/>
        </p:xfrm>
        <a:graphic>
          <a:graphicData uri="http://schemas.openxmlformats.org/drawingml/2006/table">
            <a:tbl>
              <a:tblPr firstRow="1" bandRow="1">
                <a:tableStyleId>{5C22544A-7EE6-4342-B048-85BDC9FD1C3A}</a:tableStyleId>
              </a:tblPr>
              <a:tblGrid>
                <a:gridCol w="5404022"/>
                <a:gridCol w="5404022"/>
              </a:tblGrid>
              <a:tr h="361502">
                <a:tc>
                  <a:txBody>
                    <a:bodyPr/>
                    <a:lstStyle/>
                    <a:p>
                      <a:pPr algn="ctr"/>
                      <a:r>
                        <a:rPr lang="uk-UA" sz="1600" dirty="0" smtClean="0"/>
                        <a:t>ПЕРЕВАГИ</a:t>
                      </a:r>
                      <a:endParaRPr lang="uk-UA" sz="1600" dirty="0"/>
                    </a:p>
                  </a:txBody>
                  <a:tcPr/>
                </a:tc>
                <a:tc>
                  <a:txBody>
                    <a:bodyPr/>
                    <a:lstStyle/>
                    <a:p>
                      <a:pPr algn="ctr"/>
                      <a:r>
                        <a:rPr lang="uk-UA" sz="1600" dirty="0" smtClean="0"/>
                        <a:t>НЕДОЛІКИ</a:t>
                      </a:r>
                      <a:endParaRPr lang="uk-UA" sz="1600" dirty="0"/>
                    </a:p>
                  </a:txBody>
                  <a:tcPr/>
                </a:tc>
              </a:tr>
              <a:tr h="370840">
                <a:tc>
                  <a:txBody>
                    <a:bodyPr/>
                    <a:lstStyle/>
                    <a:p>
                      <a:r>
                        <a:rPr lang="uk-UA" sz="1600" dirty="0" smtClean="0"/>
                        <a:t>Широкий</a:t>
                      </a:r>
                      <a:r>
                        <a:rPr lang="uk-UA" sz="1600" baseline="0" dirty="0" smtClean="0"/>
                        <a:t> спектр можливостей щодо максимізації ефективності управління</a:t>
                      </a:r>
                      <a:endParaRPr lang="uk-UA" sz="16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600" dirty="0" smtClean="0"/>
                        <a:t>Невідповідність</a:t>
                      </a:r>
                      <a:r>
                        <a:rPr lang="uk-UA" sz="1600" baseline="0" dirty="0" smtClean="0"/>
                        <a:t> реальності очікуванням окремих співвласників</a:t>
                      </a:r>
                      <a:endParaRPr lang="uk-UA" sz="1600" dirty="0" smtClean="0"/>
                    </a:p>
                  </a:txBody>
                  <a:tcPr anchor="ctr"/>
                </a:tc>
              </a:tr>
              <a:tr h="370840">
                <a:tc>
                  <a:txBody>
                    <a:bodyPr/>
                    <a:lstStyle/>
                    <a:p>
                      <a:r>
                        <a:rPr lang="uk-UA" sz="1600" dirty="0" smtClean="0"/>
                        <a:t>Можливість</a:t>
                      </a:r>
                      <a:r>
                        <a:rPr lang="uk-UA" sz="1600" baseline="0" dirty="0" smtClean="0"/>
                        <a:t> адаптації тарифу управителя до економічних і соціальних умов</a:t>
                      </a:r>
                      <a:endParaRPr lang="uk-UA" sz="16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600" dirty="0" smtClean="0"/>
                        <a:t>Невідповідність</a:t>
                      </a:r>
                      <a:r>
                        <a:rPr lang="uk-UA" sz="1600" baseline="0" dirty="0" smtClean="0"/>
                        <a:t> реальності очікуванням окремих управителів</a:t>
                      </a:r>
                      <a:endParaRPr lang="uk-UA" sz="1600" dirty="0" smtClean="0"/>
                    </a:p>
                  </a:txBody>
                  <a:tcPr anchor="ctr"/>
                </a:tc>
              </a:tr>
              <a:tr h="370840">
                <a:tc>
                  <a:txBody>
                    <a:bodyPr/>
                    <a:lstStyle/>
                    <a:p>
                      <a:r>
                        <a:rPr lang="uk-UA" sz="1600" dirty="0" smtClean="0"/>
                        <a:t>Індивідуальний підхід</a:t>
                      </a:r>
                      <a:r>
                        <a:rPr lang="uk-UA" sz="1600" baseline="0" dirty="0" smtClean="0"/>
                        <a:t> до кожного будинку</a:t>
                      </a:r>
                      <a:endParaRPr lang="uk-UA" sz="1600" dirty="0"/>
                    </a:p>
                  </a:txBody>
                  <a:tcPr anchor="ctr"/>
                </a:tc>
                <a:tc>
                  <a:txBody>
                    <a:bodyPr/>
                    <a:lstStyle/>
                    <a:p>
                      <a:endParaRPr lang="uk-UA" sz="1600" dirty="0"/>
                    </a:p>
                  </a:txBody>
                  <a:tcPr anchor="ctr"/>
                </a:tc>
              </a:tr>
              <a:tr h="370840">
                <a:tc>
                  <a:txBody>
                    <a:bodyPr/>
                    <a:lstStyle/>
                    <a:p>
                      <a:r>
                        <a:rPr lang="uk-UA" sz="1600" dirty="0" smtClean="0"/>
                        <a:t>Мінімальні ризики</a:t>
                      </a:r>
                      <a:r>
                        <a:rPr lang="uk-UA" sz="1600" baseline="0" dirty="0" smtClean="0"/>
                        <a:t> для управителя</a:t>
                      </a:r>
                      <a:endParaRPr lang="uk-UA" sz="1600" dirty="0"/>
                    </a:p>
                  </a:txBody>
                  <a:tcPr anchor="ctr"/>
                </a:tc>
                <a:tc>
                  <a:txBody>
                    <a:bodyPr/>
                    <a:lstStyle/>
                    <a:p>
                      <a:endParaRPr lang="uk-UA" sz="1600" dirty="0"/>
                    </a:p>
                  </a:txBody>
                  <a:tcPr anchor="ctr"/>
                </a:tc>
              </a:tr>
              <a:tr h="370840">
                <a:tc>
                  <a:txBody>
                    <a:bodyPr/>
                    <a:lstStyle/>
                    <a:p>
                      <a:r>
                        <a:rPr lang="uk-UA" sz="1600" dirty="0" smtClean="0"/>
                        <a:t>Можливість</a:t>
                      </a:r>
                      <a:r>
                        <a:rPr lang="uk-UA" sz="1600" baseline="0" dirty="0" smtClean="0"/>
                        <a:t> акумулювання коштів управителем</a:t>
                      </a:r>
                      <a:endParaRPr lang="uk-UA" sz="1600" dirty="0"/>
                    </a:p>
                  </a:txBody>
                  <a:tcPr anchor="ctr"/>
                </a:tc>
                <a:tc>
                  <a:txBody>
                    <a:bodyPr/>
                    <a:lstStyle/>
                    <a:p>
                      <a:endParaRPr lang="en-US" sz="1600" dirty="0" smtClean="0"/>
                    </a:p>
                  </a:txBody>
                  <a:tcPr anchor="ct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600" dirty="0" smtClean="0"/>
                        <a:t>Низька ступінь</a:t>
                      </a:r>
                      <a:r>
                        <a:rPr lang="uk-UA" sz="1600" baseline="0" dirty="0" smtClean="0"/>
                        <a:t> залучення співвласників до управління будинком</a:t>
                      </a:r>
                      <a:endParaRPr lang="uk-UA" sz="1600" dirty="0" smtClean="0"/>
                    </a:p>
                  </a:txBody>
                  <a:tcPr anchor="ctr"/>
                </a:tc>
                <a:tc>
                  <a:txBody>
                    <a:bodyPr/>
                    <a:lstStyle/>
                    <a:p>
                      <a:endParaRPr lang="en-US" sz="1600" dirty="0" smtClean="0"/>
                    </a:p>
                  </a:txBody>
                  <a:tcPr anchor="ctr"/>
                </a:tc>
              </a:tr>
            </a:tbl>
          </a:graphicData>
        </a:graphic>
      </p:graphicFrame>
    </p:spTree>
    <p:extLst>
      <p:ext uri="{BB962C8B-B14F-4D97-AF65-F5344CB8AC3E}">
        <p14:creationId xmlns:p14="http://schemas.microsoft.com/office/powerpoint/2010/main" val="428332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290119"/>
            <a:ext cx="10188549" cy="4333101"/>
          </a:xfrm>
        </p:spPr>
        <p:txBody>
          <a:bodyPr>
            <a:noAutofit/>
          </a:bodyPr>
          <a:lstStyle/>
          <a:p>
            <a:r>
              <a:rPr lang="uk-UA" sz="2400" dirty="0" smtClean="0"/>
              <a:t>У випадку, якщо об'єднання багатоквартирного будинку </a:t>
            </a:r>
            <a:r>
              <a:rPr lang="uk-UA" sz="2400" b="1" dirty="0" smtClean="0"/>
              <a:t>створено не було</a:t>
            </a:r>
            <a:r>
              <a:rPr lang="uk-UA" sz="2400" dirty="0" smtClean="0"/>
              <a:t>, або співвласники </a:t>
            </a:r>
            <a:r>
              <a:rPr lang="uk-UA" sz="2400" b="1" dirty="0" smtClean="0"/>
              <a:t>не визначилися з формою управління</a:t>
            </a:r>
            <a:r>
              <a:rPr lang="uk-UA" sz="2400" dirty="0" smtClean="0"/>
              <a:t> своїм будинком, орган місцевого самоврядування зобов'язаний  оголосити і провести конкурс для визначення управителя таких будинків, що є вимогою Закону України «</a:t>
            </a:r>
            <a:r>
              <a:rPr lang="uk-UA" sz="2400" dirty="0" smtClean="0">
                <a:hlinkClick r:id="rId2"/>
              </a:rPr>
              <a:t>Про особливості здійснення права власності у багатоквартирному будинку</a:t>
            </a:r>
            <a:r>
              <a:rPr lang="uk-UA" sz="2400" dirty="0" smtClean="0"/>
              <a:t>».</a:t>
            </a:r>
          </a:p>
          <a:p>
            <a:r>
              <a:rPr lang="uk-UA" sz="2400" dirty="0" smtClean="0"/>
              <a:t>Порядок організації і проведення конкурсу визначено Наказом </a:t>
            </a:r>
            <a:r>
              <a:rPr lang="uk-UA" sz="2400" dirty="0" err="1" smtClean="0"/>
              <a:t>Мінрегіону</a:t>
            </a:r>
            <a:r>
              <a:rPr lang="uk-UA" sz="2400" dirty="0" smtClean="0"/>
              <a:t> від13.06.2016  №150  «</a:t>
            </a:r>
            <a:r>
              <a:rPr lang="uk-UA" sz="2400" dirty="0" smtClean="0">
                <a:hlinkClick r:id="rId3"/>
              </a:rPr>
              <a:t>Про затвердження Порядку проведення конкурсу з призначення управителя багатоквартирного будинку</a:t>
            </a:r>
            <a:r>
              <a:rPr lang="uk-UA" sz="2400" dirty="0" smtClean="0"/>
              <a:t>».</a:t>
            </a: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18</a:t>
            </a:r>
            <a:endParaRPr lang="uk-UA" dirty="0">
              <a:solidFill>
                <a:schemeClr val="bg1"/>
              </a:solidFill>
            </a:endParaRPr>
          </a:p>
        </p:txBody>
      </p:sp>
      <p:sp>
        <p:nvSpPr>
          <p:cNvPr id="5" name="Заголовок 4"/>
          <p:cNvSpPr>
            <a:spLocks noGrp="1"/>
          </p:cNvSpPr>
          <p:nvPr>
            <p:ph type="title"/>
          </p:nvPr>
        </p:nvSpPr>
        <p:spPr>
          <a:xfrm>
            <a:off x="996778" y="825387"/>
            <a:ext cx="9325233" cy="937509"/>
          </a:xfrm>
        </p:spPr>
        <p:txBody>
          <a:bodyPr/>
          <a:lstStyle/>
          <a:p>
            <a:r>
              <a:rPr lang="uk-UA" dirty="0" smtClean="0"/>
              <a:t>2.4 Договір між управителем та органами місцевого самоврядування</a:t>
            </a:r>
            <a:endParaRPr lang="uk-UA" dirty="0"/>
          </a:p>
        </p:txBody>
      </p:sp>
    </p:spTree>
    <p:extLst>
      <p:ext uri="{BB962C8B-B14F-4D97-AF65-F5344CB8AC3E}">
        <p14:creationId xmlns:p14="http://schemas.microsoft.com/office/powerpoint/2010/main" val="845894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290119"/>
            <a:ext cx="10188549" cy="4333101"/>
          </a:xfrm>
        </p:spPr>
        <p:txBody>
          <a:bodyPr>
            <a:noAutofit/>
          </a:bodyPr>
          <a:lstStyle/>
          <a:p>
            <a:pPr marL="0" indent="0">
              <a:buNone/>
            </a:pPr>
            <a:r>
              <a:rPr lang="uk-UA" sz="2400" dirty="0" smtClean="0"/>
              <a:t>Керуючись ЗУ «Про особливості здійснення права власності...», визначення </a:t>
            </a:r>
            <a:r>
              <a:rPr lang="uk-UA" sz="2400" b="1" dirty="0" smtClean="0"/>
              <a:t>управителя </a:t>
            </a:r>
            <a:r>
              <a:rPr lang="uk-UA" sz="2400" dirty="0" smtClean="0"/>
              <a:t>здійснюється Загальними зборами, або через конкурси (за власним рішенням органів місцевого самоврядування до 10.06.2018р., чи на підставі протоколів загальних зборів співвласників з наданням повноважень щодо визначення управителя після10.06.2018р.). </a:t>
            </a:r>
          </a:p>
          <a:p>
            <a:pPr marL="0" indent="0">
              <a:buNone/>
            </a:pPr>
            <a:r>
              <a:rPr lang="uk-UA" sz="2400" dirty="0" smtClean="0"/>
              <a:t>При цьому, участь органу місцевого самоврядування обмежується лише процедурою організації і проведення конкурсу, і в подальшому він не є суб'єктом вказаних правовідносин – всі інші питання з управителем вирішують співвласники </a:t>
            </a:r>
            <a:r>
              <a:rPr lang="uk-UA" sz="2400" b="1" dirty="0" smtClean="0"/>
              <a:t>САМОСТІЙНО.</a:t>
            </a:r>
            <a:endParaRPr lang="uk-UA" sz="2400" b="1"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19</a:t>
            </a:r>
            <a:endParaRPr lang="uk-UA" dirty="0">
              <a:solidFill>
                <a:schemeClr val="bg1"/>
              </a:solidFill>
            </a:endParaRPr>
          </a:p>
        </p:txBody>
      </p:sp>
    </p:spTree>
    <p:extLst>
      <p:ext uri="{BB962C8B-B14F-4D97-AF65-F5344CB8AC3E}">
        <p14:creationId xmlns:p14="http://schemas.microsoft.com/office/powerpoint/2010/main" val="15347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03650"/>
            <a:ext cx="8825659" cy="1044601"/>
          </a:xfrm>
        </p:spPr>
        <p:txBody>
          <a:bodyPr/>
          <a:lstStyle/>
          <a:p>
            <a:r>
              <a:rPr lang="uk-UA" dirty="0" smtClean="0"/>
              <a:t>1. Порядок прийняття управителем будинку в управління</a:t>
            </a:r>
            <a:endParaRPr lang="uk-UA" dirty="0"/>
          </a:p>
        </p:txBody>
      </p:sp>
      <p:sp>
        <p:nvSpPr>
          <p:cNvPr id="3" name="Місце для вмісту 2"/>
          <p:cNvSpPr>
            <a:spLocks noGrp="1"/>
          </p:cNvSpPr>
          <p:nvPr>
            <p:ph idx="1"/>
          </p:nvPr>
        </p:nvSpPr>
        <p:spPr>
          <a:xfrm>
            <a:off x="0" y="2578787"/>
            <a:ext cx="10188549" cy="3434835"/>
          </a:xfrm>
        </p:spPr>
        <p:txBody>
          <a:bodyPr>
            <a:noAutofit/>
          </a:bodyPr>
          <a:lstStyle/>
          <a:p>
            <a:pPr marL="0" indent="0" algn="just">
              <a:buNone/>
            </a:pPr>
            <a:r>
              <a:rPr lang="uk-UA" sz="3200" dirty="0" smtClean="0"/>
              <a:t>Регулюється постановою Кабінету міністрів України </a:t>
            </a:r>
            <a:r>
              <a:rPr lang="uk-UA" sz="3200" b="1" dirty="0" smtClean="0"/>
              <a:t>«</a:t>
            </a:r>
            <a:r>
              <a:rPr lang="uk-UA" sz="3200" b="1" dirty="0" smtClean="0">
                <a:hlinkClick r:id="rId2"/>
              </a:rPr>
              <a:t>Про затвердження Правил надання послуги з управління багатоквартирним будинком та Типового договору про надання послуги з управління багатоквартирним будинком</a:t>
            </a:r>
            <a:r>
              <a:rPr lang="uk-UA" sz="3200" b="1" dirty="0" smtClean="0"/>
              <a:t>» </a:t>
            </a:r>
            <a:r>
              <a:rPr lang="uk-UA" sz="3200" dirty="0"/>
              <a:t>від </a:t>
            </a:r>
            <a:r>
              <a:rPr lang="uk-UA" sz="3200" b="1" dirty="0" smtClean="0"/>
              <a:t>05.09.2018.</a:t>
            </a:r>
          </a:p>
          <a:p>
            <a:pPr marL="0" indent="0" algn="ctr">
              <a:buNone/>
            </a:pPr>
            <a:endParaRPr lang="uk-UA" sz="2000" dirty="0" smtClean="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2</a:t>
            </a:r>
            <a:endParaRPr lang="uk-UA" dirty="0">
              <a:solidFill>
                <a:schemeClr val="bg1"/>
              </a:solidFill>
            </a:endParaRPr>
          </a:p>
        </p:txBody>
      </p:sp>
    </p:spTree>
    <p:extLst>
      <p:ext uri="{BB962C8B-B14F-4D97-AF65-F5344CB8AC3E}">
        <p14:creationId xmlns:p14="http://schemas.microsoft.com/office/powerpoint/2010/main" val="2916639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290119"/>
            <a:ext cx="10188549" cy="4333101"/>
          </a:xfrm>
        </p:spPr>
        <p:txBody>
          <a:bodyPr>
            <a:noAutofit/>
          </a:bodyPr>
          <a:lstStyle/>
          <a:p>
            <a:pPr marL="0" indent="0" algn="ctr">
              <a:buNone/>
            </a:pPr>
            <a:r>
              <a:rPr lang="uk-UA" sz="2400" b="1" dirty="0" smtClean="0"/>
              <a:t>УВАГА!</a:t>
            </a:r>
          </a:p>
          <a:p>
            <a:pPr marL="0" indent="0">
              <a:buNone/>
            </a:pPr>
            <a:r>
              <a:rPr lang="uk-UA" sz="2400" dirty="0" smtClean="0"/>
              <a:t>Неможливість </a:t>
            </a:r>
            <a:r>
              <a:rPr lang="uk-UA" sz="2400" dirty="0"/>
              <a:t>призначення управителя на конкурсі після 10.06.2018 р. визначено прикінцевими та перехідними положеннями ЗУ “Про ЖКП” (п.6.Р.6 ЗУ).</a:t>
            </a:r>
          </a:p>
          <a:p>
            <a:pPr marL="0" indent="0">
              <a:buNone/>
            </a:pPr>
            <a:r>
              <a:rPr lang="uk-UA" sz="2400" dirty="0"/>
              <a:t>Рішення щодо цього питання вважається прийнятим зборами співвласників, якщо за нього проголосували власники квартир та нежитлових приміщень, площа яких разом перевищує </a:t>
            </a:r>
            <a:r>
              <a:rPr lang="uk-UA" sz="2400" b="1" dirty="0"/>
              <a:t>50 відсотків</a:t>
            </a:r>
            <a:r>
              <a:rPr lang="uk-UA" sz="2400" dirty="0"/>
              <a:t> загальної площі всіх квартир та нежитлових приміщень багатоквартирного будинку.</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20</a:t>
            </a:r>
            <a:endParaRPr lang="uk-UA" dirty="0">
              <a:solidFill>
                <a:schemeClr val="bg1"/>
              </a:solidFill>
            </a:endParaRPr>
          </a:p>
        </p:txBody>
      </p:sp>
    </p:spTree>
    <p:extLst>
      <p:ext uri="{BB962C8B-B14F-4D97-AF65-F5344CB8AC3E}">
        <p14:creationId xmlns:p14="http://schemas.microsoft.com/office/powerpoint/2010/main" val="807649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273367"/>
            <a:ext cx="10188549" cy="4333101"/>
          </a:xfrm>
        </p:spPr>
        <p:txBody>
          <a:bodyPr>
            <a:noAutofit/>
          </a:bodyPr>
          <a:lstStyle/>
          <a:p>
            <a:r>
              <a:rPr lang="uk-UA" sz="2400" dirty="0" smtClean="0"/>
              <a:t>Форма і зміст договору, а також тариф на послугу з управління визначається органом місцевого самоврядування і заявлено на конкурсі.</a:t>
            </a:r>
          </a:p>
          <a:p>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21</a:t>
            </a:r>
            <a:endParaRPr lang="uk-UA" dirty="0">
              <a:solidFill>
                <a:schemeClr val="bg1"/>
              </a:solidFill>
            </a:endParaRPr>
          </a:p>
        </p:txBody>
      </p:sp>
      <p:sp>
        <p:nvSpPr>
          <p:cNvPr id="5" name="Заголовок 4"/>
          <p:cNvSpPr>
            <a:spLocks noGrp="1"/>
          </p:cNvSpPr>
          <p:nvPr>
            <p:ph type="title"/>
          </p:nvPr>
        </p:nvSpPr>
        <p:spPr>
          <a:xfrm>
            <a:off x="996778" y="825387"/>
            <a:ext cx="9325233" cy="937509"/>
          </a:xfrm>
        </p:spPr>
        <p:txBody>
          <a:bodyPr/>
          <a:lstStyle/>
          <a:p>
            <a:r>
              <a:rPr lang="uk-UA" dirty="0" smtClean="0"/>
              <a:t>2.4 Договір між управителем та органами місцевого самоврядування</a:t>
            </a:r>
            <a:endParaRPr lang="uk-UA" dirty="0"/>
          </a:p>
        </p:txBody>
      </p:sp>
      <p:graphicFrame>
        <p:nvGraphicFramePr>
          <p:cNvPr id="2" name="Таблиця 1"/>
          <p:cNvGraphicFramePr>
            <a:graphicFrameLocks noGrp="1"/>
          </p:cNvGraphicFramePr>
          <p:nvPr>
            <p:extLst>
              <p:ext uri="{D42A27DB-BD31-4B8C-83A1-F6EECF244321}">
                <p14:modId xmlns:p14="http://schemas.microsoft.com/office/powerpoint/2010/main" val="790414021"/>
              </p:ext>
            </p:extLst>
          </p:nvPr>
        </p:nvGraphicFramePr>
        <p:xfrm>
          <a:off x="0" y="3565338"/>
          <a:ext cx="10808044" cy="3292662"/>
        </p:xfrm>
        <a:graphic>
          <a:graphicData uri="http://schemas.openxmlformats.org/drawingml/2006/table">
            <a:tbl>
              <a:tblPr firstRow="1" bandRow="1">
                <a:tableStyleId>{5C22544A-7EE6-4342-B048-85BDC9FD1C3A}</a:tableStyleId>
              </a:tblPr>
              <a:tblGrid>
                <a:gridCol w="5404022"/>
                <a:gridCol w="5404022"/>
              </a:tblGrid>
              <a:tr h="361502">
                <a:tc>
                  <a:txBody>
                    <a:bodyPr/>
                    <a:lstStyle/>
                    <a:p>
                      <a:pPr algn="ctr"/>
                      <a:r>
                        <a:rPr lang="uk-UA" sz="1600" dirty="0" smtClean="0"/>
                        <a:t>ПЕРЕВАГИ</a:t>
                      </a:r>
                      <a:endParaRPr lang="uk-UA" sz="1600" dirty="0"/>
                    </a:p>
                  </a:txBody>
                  <a:tcPr/>
                </a:tc>
                <a:tc>
                  <a:txBody>
                    <a:bodyPr/>
                    <a:lstStyle/>
                    <a:p>
                      <a:pPr algn="ctr"/>
                      <a:r>
                        <a:rPr lang="uk-UA" sz="1600" dirty="0" smtClean="0"/>
                        <a:t>НЕДОЛІКИ</a:t>
                      </a:r>
                      <a:endParaRPr lang="uk-UA" sz="1600" dirty="0"/>
                    </a:p>
                  </a:txBody>
                  <a:tcPr/>
                </a:tc>
              </a:tr>
              <a:tr h="370840">
                <a:tc>
                  <a:txBody>
                    <a:bodyPr/>
                    <a:lstStyle/>
                    <a:p>
                      <a:r>
                        <a:rPr lang="uk-UA" sz="1600" dirty="0" smtClean="0"/>
                        <a:t>Відсутність необхідності проведення загальних зборів співвласників</a:t>
                      </a:r>
                      <a:endParaRPr lang="uk-UA" sz="1600" dirty="0"/>
                    </a:p>
                  </a:txBody>
                  <a:tcPr anchor="ctr"/>
                </a:tc>
                <a:tc>
                  <a:txBody>
                    <a:bodyPr/>
                    <a:lstStyle/>
                    <a:p>
                      <a:r>
                        <a:rPr lang="uk-UA" sz="1600" dirty="0" smtClean="0"/>
                        <a:t>Жорстка обмеженість</a:t>
                      </a:r>
                      <a:r>
                        <a:rPr lang="uk-UA" sz="1600" baseline="0" dirty="0" smtClean="0"/>
                        <a:t> в правах і можливостях співвласників</a:t>
                      </a:r>
                      <a:endParaRPr lang="uk-UA" sz="1600" dirty="0"/>
                    </a:p>
                  </a:txBody>
                  <a:tcPr anchor="ctr"/>
                </a:tc>
              </a:tr>
              <a:tr h="370840">
                <a:tc>
                  <a:txBody>
                    <a:bodyPr/>
                    <a:lstStyle/>
                    <a:p>
                      <a:r>
                        <a:rPr lang="uk-UA" sz="1600" dirty="0" smtClean="0"/>
                        <a:t>Відсутність необхідності</a:t>
                      </a:r>
                      <a:r>
                        <a:rPr lang="uk-UA" sz="1600" baseline="0" dirty="0" smtClean="0"/>
                        <a:t> створення ОСББ</a:t>
                      </a:r>
                      <a:endParaRPr lang="uk-UA" sz="1600" dirty="0"/>
                    </a:p>
                  </a:txBody>
                  <a:tcPr anchor="ctr"/>
                </a:tc>
                <a:tc>
                  <a:txBody>
                    <a:bodyPr/>
                    <a:lstStyle/>
                    <a:p>
                      <a:r>
                        <a:rPr lang="uk-UA" sz="1600" dirty="0" smtClean="0"/>
                        <a:t>Жорстка обмеженість</a:t>
                      </a:r>
                      <a:r>
                        <a:rPr lang="uk-UA" sz="1600" baseline="0" dirty="0" smtClean="0"/>
                        <a:t> </a:t>
                      </a:r>
                      <a:r>
                        <a:rPr lang="uk-UA" sz="1600" dirty="0" smtClean="0"/>
                        <a:t>в правах і можливостях управителя</a:t>
                      </a:r>
                      <a:endParaRPr lang="uk-UA" sz="1600" dirty="0"/>
                    </a:p>
                  </a:txBody>
                  <a:tcPr anchor="ctr"/>
                </a:tc>
              </a:tr>
              <a:tr h="370840">
                <a:tc>
                  <a:txBody>
                    <a:bodyPr/>
                    <a:lstStyle/>
                    <a:p>
                      <a:r>
                        <a:rPr lang="uk-UA" sz="1600" dirty="0" smtClean="0"/>
                        <a:t>Єдиний</a:t>
                      </a:r>
                      <a:r>
                        <a:rPr lang="uk-UA" sz="1600" baseline="0" dirty="0" smtClean="0"/>
                        <a:t> алгоритм співпраці між управителем, співвласниками і органами місцевого самоврядування</a:t>
                      </a:r>
                      <a:endParaRPr lang="uk-UA" sz="1600" dirty="0"/>
                    </a:p>
                  </a:txBody>
                  <a:tcPr anchor="ctr"/>
                </a:tc>
                <a:tc>
                  <a:txBody>
                    <a:bodyPr/>
                    <a:lstStyle/>
                    <a:p>
                      <a:r>
                        <a:rPr lang="uk-UA" sz="1600" dirty="0" smtClean="0"/>
                        <a:t>Незацікавленість органів місцевого самоврядування у розвитку відносин між управителем і співвласниками</a:t>
                      </a:r>
                      <a:endParaRPr lang="uk-UA" sz="1600" dirty="0"/>
                    </a:p>
                  </a:txBody>
                  <a:tcPr anchor="ctr"/>
                </a:tc>
              </a:tr>
              <a:tr h="370840">
                <a:tc>
                  <a:txBody>
                    <a:bodyPr/>
                    <a:lstStyle/>
                    <a:p>
                      <a:endParaRPr lang="uk-UA" sz="1600"/>
                    </a:p>
                  </a:txBody>
                  <a:tcPr anchor="ctr"/>
                </a:tc>
                <a:tc>
                  <a:txBody>
                    <a:bodyPr/>
                    <a:lstStyle/>
                    <a:p>
                      <a:r>
                        <a:rPr lang="uk-UA" sz="1600" dirty="0" smtClean="0"/>
                        <a:t>Високий ступінь ризиків для</a:t>
                      </a:r>
                      <a:r>
                        <a:rPr lang="uk-UA" sz="1600" baseline="0" dirty="0" smtClean="0"/>
                        <a:t> співвласників</a:t>
                      </a:r>
                      <a:endParaRPr lang="uk-UA" sz="1600" dirty="0"/>
                    </a:p>
                  </a:txBody>
                  <a:tcPr anchor="ctr"/>
                </a:tc>
              </a:tr>
              <a:tr h="370840">
                <a:tc>
                  <a:txBody>
                    <a:bodyPr/>
                    <a:lstStyle/>
                    <a:p>
                      <a:endParaRPr lang="uk-UA" sz="160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600" dirty="0" smtClean="0"/>
                        <a:t>Високий ступінь ризиків для</a:t>
                      </a:r>
                      <a:r>
                        <a:rPr lang="uk-UA" sz="1600" baseline="0" dirty="0" smtClean="0"/>
                        <a:t> управителя</a:t>
                      </a:r>
                      <a:endParaRPr lang="uk-UA" sz="1600" dirty="0" smtClean="0"/>
                    </a:p>
                    <a:p>
                      <a:endParaRPr lang="uk-UA" sz="1600" dirty="0"/>
                    </a:p>
                  </a:txBody>
                  <a:tcPr anchor="ctr"/>
                </a:tc>
              </a:tr>
            </a:tbl>
          </a:graphicData>
        </a:graphic>
      </p:graphicFrame>
    </p:spTree>
    <p:extLst>
      <p:ext uri="{BB962C8B-B14F-4D97-AF65-F5344CB8AC3E}">
        <p14:creationId xmlns:p14="http://schemas.microsoft.com/office/powerpoint/2010/main" val="3907730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22</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r>
              <a:rPr lang="uk-UA" b="1" dirty="0" smtClean="0"/>
              <a:t>Сторони у процесі управління</a:t>
            </a:r>
            <a:endParaRPr lang="uk-UA" b="1" dirty="0"/>
          </a:p>
        </p:txBody>
      </p:sp>
      <p:graphicFrame>
        <p:nvGraphicFramePr>
          <p:cNvPr id="6" name="Схема 5"/>
          <p:cNvGraphicFramePr/>
          <p:nvPr>
            <p:extLst>
              <p:ext uri="{D42A27DB-BD31-4B8C-83A1-F6EECF244321}">
                <p14:modId xmlns:p14="http://schemas.microsoft.com/office/powerpoint/2010/main" val="3728941728"/>
              </p:ext>
            </p:extLst>
          </p:nvPr>
        </p:nvGraphicFramePr>
        <p:xfrm>
          <a:off x="0" y="2454876"/>
          <a:ext cx="10017211" cy="4403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98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7559" y="2100649"/>
            <a:ext cx="10188549" cy="4670854"/>
          </a:xfrm>
        </p:spPr>
        <p:txBody>
          <a:bodyPr>
            <a:noAutofit/>
          </a:bodyPr>
          <a:lstStyle/>
          <a:p>
            <a:r>
              <a:rPr lang="uk-UA" sz="2400" dirty="0"/>
              <a:t>Перелік послуг</a:t>
            </a:r>
          </a:p>
          <a:p>
            <a:r>
              <a:rPr lang="uk-UA" sz="2400" dirty="0"/>
              <a:t>Вимоги до якості послуг</a:t>
            </a:r>
          </a:p>
          <a:p>
            <a:r>
              <a:rPr lang="uk-UA" sz="2400" dirty="0"/>
              <a:t>Права і обов’язки сторін</a:t>
            </a:r>
          </a:p>
          <a:p>
            <a:r>
              <a:rPr lang="uk-UA" sz="2400" dirty="0"/>
              <a:t>Відповідальність сторін за порушення договору</a:t>
            </a:r>
          </a:p>
          <a:p>
            <a:r>
              <a:rPr lang="uk-UA" sz="2400" dirty="0"/>
              <a:t>Ціна послуги</a:t>
            </a:r>
          </a:p>
          <a:p>
            <a:r>
              <a:rPr lang="uk-UA" sz="2400" dirty="0"/>
              <a:t>Порядок оплати послуги</a:t>
            </a:r>
          </a:p>
          <a:p>
            <a:r>
              <a:rPr lang="uk-UA" sz="2400" dirty="0"/>
              <a:t>Порядок і умови внесення змін до договору, в тому числі щодо ціни послуги</a:t>
            </a:r>
          </a:p>
          <a:p>
            <a:r>
              <a:rPr lang="uk-UA" sz="2400" dirty="0"/>
              <a:t>Строк дії договору, порядок і умови продовження його дії та розірвання</a:t>
            </a:r>
          </a:p>
          <a:p>
            <a:pPr marL="0" indent="0">
              <a:buNone/>
            </a:pP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23</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r>
              <a:rPr lang="uk-UA" b="1" dirty="0" smtClean="0"/>
              <a:t>Істотні умови договору</a:t>
            </a:r>
            <a:endParaRPr lang="uk-UA" b="1" dirty="0"/>
          </a:p>
        </p:txBody>
      </p:sp>
    </p:spTree>
    <p:extLst>
      <p:ext uri="{BB962C8B-B14F-4D97-AF65-F5344CB8AC3E}">
        <p14:creationId xmlns:p14="http://schemas.microsoft.com/office/powerpoint/2010/main" val="954654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413687"/>
            <a:ext cx="10188549" cy="3945924"/>
          </a:xfrm>
        </p:spPr>
        <p:txBody>
          <a:bodyPr>
            <a:noAutofit/>
          </a:bodyPr>
          <a:lstStyle/>
          <a:p>
            <a:pPr marL="0" indent="0">
              <a:buNone/>
            </a:pPr>
            <a:r>
              <a:rPr lang="uk-UA" sz="2400" b="1" dirty="0"/>
              <a:t>ЗАТВЕРДЖЕННЯ КОШТОРИСУ (та внесення ЗМІН до нього)</a:t>
            </a:r>
            <a:endParaRPr lang="uk-UA" sz="2400" dirty="0"/>
          </a:p>
          <a:p>
            <a:pPr marL="0" indent="0">
              <a:buNone/>
            </a:pPr>
            <a:r>
              <a:rPr lang="uk-UA" sz="2400" dirty="0"/>
              <a:t>Відбувається виключно на загальних зборах співвласників багатоквартирного будинку, що складається з</a:t>
            </a:r>
            <a:r>
              <a:rPr lang="uk-UA" sz="2400" dirty="0" smtClean="0"/>
              <a:t>:</a:t>
            </a:r>
            <a:endParaRPr lang="uk-UA" sz="2400" dirty="0"/>
          </a:p>
          <a:p>
            <a:r>
              <a:rPr lang="uk-UA" sz="2400" dirty="0" smtClean="0"/>
              <a:t>витрат на утримання багатоквартирного будинку та прибудинкової території і поточний ремонт спільного майна багатоквартирного будинку відповідно до кошторису витрат на утримання багатоквартирного будинку та прибудинкової території;</a:t>
            </a:r>
            <a:endParaRPr lang="uk-UA" sz="2400" dirty="0"/>
          </a:p>
          <a:p>
            <a:r>
              <a:rPr lang="uk-UA" sz="2400" dirty="0" smtClean="0"/>
              <a:t>винагороди управителю, яка визначається за згодою сторін.</a:t>
            </a:r>
          </a:p>
          <a:p>
            <a:pPr marL="0" indent="0">
              <a:buNone/>
            </a:pPr>
            <a:endParaRPr lang="uk-UA" sz="2400" dirty="0" smtClean="0"/>
          </a:p>
          <a:p>
            <a:pPr marL="0" indent="0">
              <a:buNone/>
            </a:pP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24</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r>
              <a:rPr lang="uk-UA" b="1" dirty="0" smtClean="0"/>
              <a:t>Порядок формування вартості послуги </a:t>
            </a:r>
            <a:endParaRPr lang="uk-UA" b="1" dirty="0"/>
          </a:p>
        </p:txBody>
      </p:sp>
    </p:spTree>
    <p:extLst>
      <p:ext uri="{BB962C8B-B14F-4D97-AF65-F5344CB8AC3E}">
        <p14:creationId xmlns:p14="http://schemas.microsoft.com/office/powerpoint/2010/main" val="2054903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438400"/>
            <a:ext cx="9382897" cy="3945924"/>
          </a:xfrm>
        </p:spPr>
        <p:txBody>
          <a:bodyPr>
            <a:noAutofit/>
          </a:bodyPr>
          <a:lstStyle/>
          <a:p>
            <a:pPr marL="0" indent="0" algn="ctr">
              <a:buNone/>
            </a:pPr>
            <a:r>
              <a:rPr lang="uk-UA" sz="2800" b="1" dirty="0" smtClean="0"/>
              <a:t>УВАГА!</a:t>
            </a:r>
            <a:endParaRPr lang="uk-UA" sz="2800" dirty="0" smtClean="0"/>
          </a:p>
          <a:p>
            <a:pPr marL="0" indent="0">
              <a:buNone/>
            </a:pPr>
            <a:r>
              <a:rPr lang="uk-UA" sz="2800" dirty="0" smtClean="0"/>
              <a:t>У разі, якщо виникла необхідність змінити умови договору, (збільшити) ціну послуги тощо, </a:t>
            </a:r>
            <a:r>
              <a:rPr lang="uk-UA" sz="2800" b="1" dirty="0" smtClean="0"/>
              <a:t>управитель може скликати і провести </a:t>
            </a:r>
            <a:r>
              <a:rPr lang="uk-UA" sz="2800" dirty="0" smtClean="0"/>
              <a:t>збори співвласників (Ч.3Ст.10 ЗУ “417”).</a:t>
            </a:r>
          </a:p>
          <a:p>
            <a:pPr marL="0" indent="0">
              <a:buNone/>
            </a:pPr>
            <a:r>
              <a:rPr lang="uk-UA" sz="2800" dirty="0" smtClean="0"/>
              <a:t>Зміни до договору оформлюються шляхом укладення сторонами додаткової угоди (П.25 Типового договору)</a:t>
            </a:r>
            <a:r>
              <a:rPr lang="uk-UA" sz="2800" dirty="0"/>
              <a:t>.</a:t>
            </a:r>
            <a:endParaRPr lang="uk-UA" sz="2800" dirty="0" smtClean="0"/>
          </a:p>
          <a:p>
            <a:pPr marL="0" indent="0">
              <a:buNone/>
            </a:pP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25</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r>
              <a:rPr lang="uk-UA" b="1" dirty="0" smtClean="0"/>
              <a:t>Порядок формування вартості послуги </a:t>
            </a:r>
            <a:endParaRPr lang="uk-UA" b="1" dirty="0"/>
          </a:p>
        </p:txBody>
      </p:sp>
    </p:spTree>
    <p:extLst>
      <p:ext uri="{BB962C8B-B14F-4D97-AF65-F5344CB8AC3E}">
        <p14:creationId xmlns:p14="http://schemas.microsoft.com/office/powerpoint/2010/main" val="1571345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438400"/>
            <a:ext cx="9382897" cy="4419600"/>
          </a:xfrm>
        </p:spPr>
        <p:txBody>
          <a:bodyPr>
            <a:noAutofit/>
          </a:bodyPr>
          <a:lstStyle/>
          <a:p>
            <a:r>
              <a:rPr lang="uk-UA" sz="2000" dirty="0"/>
              <a:t>один договір на один </a:t>
            </a:r>
            <a:r>
              <a:rPr lang="uk-UA" sz="2000" dirty="0" smtClean="0"/>
              <a:t>будинок;</a:t>
            </a:r>
            <a:endParaRPr lang="uk-UA" sz="2000" dirty="0"/>
          </a:p>
          <a:p>
            <a:r>
              <a:rPr lang="uk-UA" sz="2000" dirty="0"/>
              <a:t>підписує уповноважена особа визначена </a:t>
            </a:r>
            <a:r>
              <a:rPr lang="uk-UA" sz="2000" dirty="0" smtClean="0"/>
              <a:t>співвласниками;</a:t>
            </a:r>
            <a:endParaRPr lang="uk-UA" sz="2000" dirty="0"/>
          </a:p>
          <a:p>
            <a:r>
              <a:rPr lang="uk-UA" sz="2000" dirty="0"/>
              <a:t>повноваження уповноваженої особи надаються лише від зборів співвласників і закінчуються з підписанням </a:t>
            </a:r>
            <a:r>
              <a:rPr lang="uk-UA" sz="2000" dirty="0" smtClean="0"/>
              <a:t>договору, що </a:t>
            </a:r>
            <a:r>
              <a:rPr lang="uk-UA" sz="2000" dirty="0"/>
              <a:t>має відповідати Типовому договору у редакції (за змістом) не менше ніж передбаченому Типовим </a:t>
            </a:r>
            <a:r>
              <a:rPr lang="uk-UA" sz="2000" dirty="0" smtClean="0"/>
              <a:t>(можна доповнювати);</a:t>
            </a:r>
            <a:endParaRPr lang="uk-UA" sz="2000" dirty="0"/>
          </a:p>
          <a:p>
            <a:r>
              <a:rPr lang="uk-UA" sz="2000" dirty="0"/>
              <a:t>права та обов’язки співвласників наступають з моменту вступу в дію договору і тривають до розірвання, виключно, </a:t>
            </a:r>
            <a:r>
              <a:rPr lang="uk-UA" sz="2000" dirty="0" smtClean="0"/>
              <a:t>за рішенням </a:t>
            </a:r>
            <a:r>
              <a:rPr lang="uk-UA" sz="2000" dirty="0"/>
              <a:t>загальних </a:t>
            </a:r>
            <a:r>
              <a:rPr lang="uk-UA" sz="2000" dirty="0" smtClean="0"/>
              <a:t>зборів;</a:t>
            </a:r>
            <a:endParaRPr lang="uk-UA" sz="2000" dirty="0"/>
          </a:p>
          <a:p>
            <a:r>
              <a:rPr lang="uk-UA" sz="2000" dirty="0"/>
              <a:t>управитель надає копію договору підписаного з уповноваженою особою кожному з співвласників протягом місяця з </a:t>
            </a:r>
            <a:r>
              <a:rPr lang="uk-UA" sz="2000" dirty="0" smtClean="0"/>
              <a:t>моменту підписання.</a:t>
            </a:r>
            <a:endParaRPr lang="uk-UA" sz="2000" dirty="0"/>
          </a:p>
          <a:p>
            <a:pPr marL="0" indent="0">
              <a:buNone/>
            </a:pPr>
            <a:endParaRPr lang="uk-UA"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26</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r>
              <a:rPr lang="uk-UA" b="1" dirty="0" smtClean="0"/>
              <a:t>Порядок та умови укладання договорів</a:t>
            </a:r>
            <a:endParaRPr lang="uk-UA" b="1" dirty="0"/>
          </a:p>
        </p:txBody>
      </p:sp>
    </p:spTree>
    <p:extLst>
      <p:ext uri="{BB962C8B-B14F-4D97-AF65-F5344CB8AC3E}">
        <p14:creationId xmlns:p14="http://schemas.microsoft.com/office/powerpoint/2010/main" val="2643901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438400"/>
            <a:ext cx="9382897" cy="4419600"/>
          </a:xfrm>
        </p:spPr>
        <p:txBody>
          <a:bodyPr>
            <a:noAutofit/>
          </a:bodyPr>
          <a:lstStyle/>
          <a:p>
            <a:r>
              <a:rPr lang="uk-UA" sz="2400" dirty="0" smtClean="0"/>
              <a:t>Строк дії визначено </a:t>
            </a:r>
            <a:r>
              <a:rPr lang="uk-UA" sz="2400" dirty="0"/>
              <a:t>законодавчо </a:t>
            </a:r>
            <a:r>
              <a:rPr lang="uk-UA" sz="2400" dirty="0" smtClean="0"/>
              <a:t>– мінімум </a:t>
            </a:r>
            <a:r>
              <a:rPr lang="uk-UA" sz="2400" dirty="0"/>
              <a:t>1 рік з можливістю автоматичного </a:t>
            </a:r>
            <a:r>
              <a:rPr lang="uk-UA" sz="2400" dirty="0" smtClean="0"/>
              <a:t>продовження.</a:t>
            </a:r>
            <a:endParaRPr lang="uk-UA" sz="2400" dirty="0"/>
          </a:p>
          <a:p>
            <a:r>
              <a:rPr lang="uk-UA" sz="2400" dirty="0" smtClean="0"/>
              <a:t>Можливість </a:t>
            </a:r>
            <a:r>
              <a:rPr lang="uk-UA" sz="2400" dirty="0"/>
              <a:t>внесення змін та/або розірвання: </a:t>
            </a:r>
          </a:p>
          <a:p>
            <a:pPr>
              <a:buFont typeface="Courier New" panose="02070309020205020404" pitchFamily="49" charset="0"/>
              <a:buChar char="o"/>
            </a:pPr>
            <a:r>
              <a:rPr lang="uk-UA" sz="2400" dirty="0"/>
              <a:t>через рішення загальних зборів співвласників з попередженням про це управителя за 2 місяці до дати </a:t>
            </a:r>
            <a:r>
              <a:rPr lang="uk-UA" sz="2400" dirty="0" smtClean="0"/>
              <a:t>розірвання;</a:t>
            </a:r>
          </a:p>
          <a:p>
            <a:pPr>
              <a:buFont typeface="Courier New" panose="02070309020205020404" pitchFamily="49" charset="0"/>
              <a:buChar char="o"/>
            </a:pPr>
            <a:r>
              <a:rPr lang="uk-UA" sz="2400" dirty="0" smtClean="0"/>
              <a:t>через </a:t>
            </a:r>
            <a:r>
              <a:rPr lang="uk-UA" sz="2400" dirty="0"/>
              <a:t>створення ОСББ і взяття в управління через рішення статутних </a:t>
            </a:r>
            <a:r>
              <a:rPr lang="uk-UA" sz="2400" dirty="0" smtClean="0"/>
              <a:t>органів.</a:t>
            </a:r>
            <a:endParaRPr lang="uk-UA" sz="2400" dirty="0"/>
          </a:p>
          <a:p>
            <a:pPr marL="0" indent="0">
              <a:buNone/>
            </a:pPr>
            <a:endParaRPr lang="uk-UA"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27</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r>
              <a:rPr lang="uk-UA" b="1" dirty="0" smtClean="0"/>
              <a:t>Строк дії та умови розірвання договору</a:t>
            </a:r>
            <a:endParaRPr lang="uk-UA" b="1" dirty="0"/>
          </a:p>
        </p:txBody>
      </p:sp>
    </p:spTree>
    <p:extLst>
      <p:ext uri="{BB962C8B-B14F-4D97-AF65-F5344CB8AC3E}">
        <p14:creationId xmlns:p14="http://schemas.microsoft.com/office/powerpoint/2010/main" val="1602712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438400"/>
            <a:ext cx="9382897" cy="4419600"/>
          </a:xfrm>
        </p:spPr>
        <p:txBody>
          <a:bodyPr>
            <a:noAutofit/>
          </a:bodyPr>
          <a:lstStyle/>
          <a:p>
            <a:r>
              <a:rPr lang="uk-UA" sz="2400" dirty="0" smtClean="0"/>
              <a:t>Можливість </a:t>
            </a:r>
            <a:r>
              <a:rPr lang="uk-UA" sz="2400" dirty="0"/>
              <a:t>розірвання договору згідно з рішенням загальних зборів </a:t>
            </a:r>
            <a:r>
              <a:rPr lang="uk-UA" sz="2400" dirty="0" smtClean="0"/>
              <a:t>співвласників;</a:t>
            </a:r>
            <a:endParaRPr lang="uk-UA" sz="2400" dirty="0"/>
          </a:p>
          <a:p>
            <a:r>
              <a:rPr lang="uk-UA" sz="2400" dirty="0" smtClean="0"/>
              <a:t>Виставлення </a:t>
            </a:r>
            <a:r>
              <a:rPr lang="uk-UA" sz="2400" dirty="0"/>
              <a:t>від споживачів скарг і претензій до надавачів послуг або управителів у разі їх </a:t>
            </a:r>
            <a:r>
              <a:rPr lang="uk-UA" sz="2400" dirty="0" smtClean="0"/>
              <a:t>наявності;</a:t>
            </a:r>
            <a:endParaRPr lang="uk-UA" sz="2400" dirty="0"/>
          </a:p>
          <a:p>
            <a:r>
              <a:rPr lang="uk-UA" sz="2400" dirty="0" smtClean="0"/>
              <a:t>Визначення </a:t>
            </a:r>
            <a:r>
              <a:rPr lang="uk-UA" sz="2400" dirty="0"/>
              <a:t>та встановлення договірної ціни через рішення загальних </a:t>
            </a:r>
            <a:r>
              <a:rPr lang="uk-UA" sz="2400" dirty="0" smtClean="0"/>
              <a:t>зборів;</a:t>
            </a:r>
            <a:endParaRPr lang="uk-UA" sz="2400" dirty="0"/>
          </a:p>
          <a:p>
            <a:r>
              <a:rPr lang="uk-UA" sz="2400" dirty="0" smtClean="0"/>
              <a:t>Визначення </a:t>
            </a:r>
            <a:r>
              <a:rPr lang="uk-UA" sz="2400" dirty="0"/>
              <a:t>прийнятного рівня </a:t>
            </a:r>
            <a:r>
              <a:rPr lang="uk-UA" sz="2400" dirty="0" smtClean="0"/>
              <a:t>якості </a:t>
            </a:r>
            <a:r>
              <a:rPr lang="uk-UA" sz="2400" dirty="0"/>
              <a:t>послуг під час укладання договору на </a:t>
            </a:r>
            <a:r>
              <a:rPr lang="uk-UA" sz="2400" dirty="0" smtClean="0"/>
              <a:t>управління.</a:t>
            </a: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28</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r>
              <a:rPr lang="uk-UA" b="1" dirty="0" smtClean="0"/>
              <a:t>Вплив співвласників на надавачів послуг</a:t>
            </a:r>
            <a:endParaRPr lang="uk-UA" b="1" dirty="0"/>
          </a:p>
        </p:txBody>
      </p:sp>
    </p:spTree>
    <p:extLst>
      <p:ext uri="{BB962C8B-B14F-4D97-AF65-F5344CB8AC3E}">
        <p14:creationId xmlns:p14="http://schemas.microsoft.com/office/powerpoint/2010/main" val="89932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438400"/>
            <a:ext cx="9382897" cy="4419600"/>
          </a:xfrm>
        </p:spPr>
        <p:txBody>
          <a:bodyPr>
            <a:noAutofit/>
          </a:bodyPr>
          <a:lstStyle/>
          <a:p>
            <a:r>
              <a:rPr lang="uk-UA" sz="2400" dirty="0" smtClean="0"/>
              <a:t>Визначення </a:t>
            </a:r>
            <a:r>
              <a:rPr lang="uk-UA" sz="2400" dirty="0"/>
              <a:t>та встановлення договірної ціни через затвердження кошторису згідно </a:t>
            </a:r>
            <a:r>
              <a:rPr lang="uk-UA" sz="2400" dirty="0" smtClean="0"/>
              <a:t>з рішенням </a:t>
            </a:r>
            <a:r>
              <a:rPr lang="uk-UA" sz="2400" dirty="0"/>
              <a:t>загальних зборів </a:t>
            </a:r>
            <a:r>
              <a:rPr lang="uk-UA" sz="2400" dirty="0" smtClean="0"/>
              <a:t>співвласників;</a:t>
            </a:r>
            <a:endParaRPr lang="uk-UA" sz="2400" dirty="0"/>
          </a:p>
          <a:p>
            <a:r>
              <a:rPr lang="uk-UA" sz="2400" dirty="0" smtClean="0"/>
              <a:t>Запровадження </a:t>
            </a:r>
            <a:r>
              <a:rPr lang="uk-UA" sz="2400" b="1" dirty="0"/>
              <a:t>обов’язкової договірної звітності </a:t>
            </a:r>
            <a:r>
              <a:rPr lang="uk-UA" sz="2400" dirty="0"/>
              <a:t>(в тому числі про виконання кошторису </a:t>
            </a:r>
            <a:r>
              <a:rPr lang="uk-UA" sz="2400" dirty="0" smtClean="0"/>
              <a:t>витрат);</a:t>
            </a:r>
            <a:endParaRPr lang="uk-UA" sz="2400" dirty="0"/>
          </a:p>
          <a:p>
            <a:r>
              <a:rPr lang="uk-UA" sz="2400" dirty="0" smtClean="0"/>
              <a:t>Обов’язкове </a:t>
            </a:r>
            <a:r>
              <a:rPr lang="uk-UA" sz="2400" dirty="0"/>
              <a:t>надання на вимогу окремого співвласника будь якої звітності, </a:t>
            </a:r>
            <a:r>
              <a:rPr lang="uk-UA" sz="2400" b="1" dirty="0"/>
              <a:t>окрім обґрунтування винагороди </a:t>
            </a:r>
            <a:r>
              <a:rPr lang="uk-UA" sz="2400" dirty="0" smtClean="0"/>
              <a:t>управителя.</a:t>
            </a: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29</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r>
              <a:rPr lang="uk-UA" b="1" dirty="0" smtClean="0"/>
              <a:t>Порядок звітування перед співвласниками</a:t>
            </a:r>
            <a:endParaRPr lang="uk-UA" b="1" dirty="0"/>
          </a:p>
        </p:txBody>
      </p:sp>
    </p:spTree>
    <p:extLst>
      <p:ext uri="{BB962C8B-B14F-4D97-AF65-F5344CB8AC3E}">
        <p14:creationId xmlns:p14="http://schemas.microsoft.com/office/powerpoint/2010/main" val="6124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224217"/>
            <a:ext cx="10188549" cy="4333101"/>
          </a:xfrm>
        </p:spPr>
        <p:txBody>
          <a:bodyPr>
            <a:noAutofit/>
          </a:bodyPr>
          <a:lstStyle/>
          <a:p>
            <a:r>
              <a:rPr lang="uk-UA" sz="2400" dirty="0" smtClean="0"/>
              <a:t>Управитель не пізніше ніж протягом 20 днів з моменту набрання чинності договору управління здійснює огляд технічного стану багатоквартирного будинку та його прибудинкової території, про що складає відповідний акт. </a:t>
            </a:r>
            <a:r>
              <a:rPr lang="uk-UA" sz="2400" dirty="0"/>
              <a:t>Копія відповідного акту передається уповноваженій особі </a:t>
            </a:r>
            <a:r>
              <a:rPr lang="uk-UA" sz="2400" dirty="0" smtClean="0"/>
              <a:t>співвласників.</a:t>
            </a:r>
          </a:p>
          <a:p>
            <a:r>
              <a:rPr lang="uk-UA" sz="2400" dirty="0" smtClean="0"/>
              <a:t>Протягом строку, визначеного договором управління, уповноважена особа співвласників чи попередній управитель передають управителю наявну технічну документацію на будинок згідно з </a:t>
            </a:r>
            <a:r>
              <a:rPr lang="uk-UA" sz="2400" dirty="0" smtClean="0">
                <a:hlinkClick r:id="rId2"/>
              </a:rPr>
              <a:t>переліком</a:t>
            </a:r>
            <a:r>
              <a:rPr lang="uk-UA" sz="2400" dirty="0" smtClean="0"/>
              <a:t>, визначеним </a:t>
            </a:r>
            <a:r>
              <a:rPr lang="uk-UA" sz="2400" dirty="0" err="1" smtClean="0"/>
              <a:t>Мінрегіоном</a:t>
            </a:r>
            <a:r>
              <a:rPr lang="uk-UA" sz="2400" dirty="0" smtClean="0"/>
              <a:t>, а також технічну документацію на прибудинкову земельну ділянку.</a:t>
            </a:r>
          </a:p>
          <a:p>
            <a:pPr marL="0" indent="0" algn="ctr">
              <a:buNone/>
            </a:pPr>
            <a:endParaRPr lang="uk-UA" sz="2000" dirty="0" smtClean="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a:solidFill>
                  <a:schemeClr val="bg1"/>
                </a:solidFill>
              </a:rPr>
              <a:t>3</a:t>
            </a:r>
          </a:p>
        </p:txBody>
      </p:sp>
    </p:spTree>
    <p:extLst>
      <p:ext uri="{BB962C8B-B14F-4D97-AF65-F5344CB8AC3E}">
        <p14:creationId xmlns:p14="http://schemas.microsoft.com/office/powerpoint/2010/main" val="2550725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438400"/>
            <a:ext cx="9382897" cy="4419600"/>
          </a:xfrm>
        </p:spPr>
        <p:txBody>
          <a:bodyPr>
            <a:noAutofit/>
          </a:bodyPr>
          <a:lstStyle/>
          <a:p>
            <a:r>
              <a:rPr lang="uk-UA" sz="2400" dirty="0"/>
              <a:t>В</a:t>
            </a:r>
            <a:r>
              <a:rPr lang="uk-UA" sz="2400" dirty="0" smtClean="0"/>
              <a:t>изначення </a:t>
            </a:r>
            <a:r>
              <a:rPr lang="uk-UA" sz="2400" dirty="0"/>
              <a:t>та затвердження в договорі на управління багатоквартирним будинком порядку та умов надання послуги </a:t>
            </a:r>
            <a:r>
              <a:rPr lang="uk-UA" sz="2400" dirty="0" smtClean="0"/>
              <a:t>з управління</a:t>
            </a:r>
            <a:r>
              <a:rPr lang="uk-UA" sz="2400" dirty="0"/>
              <a:t>, в </a:t>
            </a:r>
            <a:r>
              <a:rPr lang="uk-UA" sz="2400" dirty="0" smtClean="0"/>
              <a:t>тому числі </a:t>
            </a:r>
            <a:r>
              <a:rPr lang="uk-UA" sz="2400" dirty="0"/>
              <a:t>щодо організації </a:t>
            </a:r>
            <a:r>
              <a:rPr lang="uk-UA" sz="2400" dirty="0" smtClean="0"/>
              <a:t>процесів;</a:t>
            </a:r>
            <a:endParaRPr lang="uk-UA" sz="2400" dirty="0"/>
          </a:p>
          <a:p>
            <a:r>
              <a:rPr lang="uk-UA" sz="2400" dirty="0" smtClean="0"/>
              <a:t>Реалізація </a:t>
            </a:r>
            <a:r>
              <a:rPr lang="uk-UA" sz="2400" dirty="0"/>
              <a:t>організації процесів з управління БКБ шляхом розробки та запровадження в діяльність управителя </a:t>
            </a:r>
            <a:r>
              <a:rPr lang="uk-UA" sz="2400" dirty="0" smtClean="0"/>
              <a:t>системи менеджменту </a:t>
            </a:r>
            <a:r>
              <a:rPr lang="uk-UA" sz="2400" dirty="0"/>
              <a:t>якості відповідно міжнародних та національних стандартів </a:t>
            </a:r>
            <a:r>
              <a:rPr lang="uk-UA" sz="2400" dirty="0" smtClean="0"/>
              <a:t>менеджменту;</a:t>
            </a:r>
            <a:endParaRPr lang="uk-UA" sz="2400" dirty="0"/>
          </a:p>
          <a:p>
            <a:r>
              <a:rPr lang="uk-UA" sz="2400" dirty="0" smtClean="0"/>
              <a:t>Запровадження </a:t>
            </a:r>
            <a:r>
              <a:rPr lang="uk-UA" sz="2400" dirty="0"/>
              <a:t>«</a:t>
            </a:r>
            <a:r>
              <a:rPr lang="uk-UA" sz="2400" dirty="0" err="1"/>
              <a:t>побудинкового</a:t>
            </a:r>
            <a:r>
              <a:rPr lang="uk-UA" sz="2400" dirty="0"/>
              <a:t>» </a:t>
            </a:r>
            <a:r>
              <a:rPr lang="uk-UA" sz="2400" dirty="0" smtClean="0"/>
              <a:t>обліку.</a:t>
            </a: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30</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r>
              <a:rPr lang="uk-UA" b="1" dirty="0" smtClean="0"/>
              <a:t>Особливості організації процесу управління</a:t>
            </a:r>
            <a:endParaRPr lang="uk-UA" b="1" dirty="0"/>
          </a:p>
        </p:txBody>
      </p:sp>
    </p:spTree>
    <p:extLst>
      <p:ext uri="{BB962C8B-B14F-4D97-AF65-F5344CB8AC3E}">
        <p14:creationId xmlns:p14="http://schemas.microsoft.com/office/powerpoint/2010/main" val="656751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Місце для вмісту 1"/>
          <p:cNvGraphicFramePr>
            <a:graphicFrameLocks noGrp="1"/>
          </p:cNvGraphicFramePr>
          <p:nvPr>
            <p:ph idx="1"/>
            <p:extLst>
              <p:ext uri="{D42A27DB-BD31-4B8C-83A1-F6EECF244321}">
                <p14:modId xmlns:p14="http://schemas.microsoft.com/office/powerpoint/2010/main" val="3560559283"/>
              </p:ext>
            </p:extLst>
          </p:nvPr>
        </p:nvGraphicFramePr>
        <p:xfrm>
          <a:off x="0" y="2438400"/>
          <a:ext cx="9382125"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31</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r>
              <a:rPr lang="uk-UA" b="1" dirty="0" smtClean="0"/>
              <a:t>Моделі управління багатоквартирним будинком</a:t>
            </a:r>
            <a:endParaRPr lang="uk-UA" b="1" dirty="0"/>
          </a:p>
        </p:txBody>
      </p:sp>
    </p:spTree>
    <p:extLst>
      <p:ext uri="{BB962C8B-B14F-4D97-AF65-F5344CB8AC3E}">
        <p14:creationId xmlns:p14="http://schemas.microsoft.com/office/powerpoint/2010/main" val="3369828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32</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pPr lvl="0"/>
            <a:r>
              <a:rPr lang="uk-UA" b="1" dirty="0"/>
              <a:t>Управління з делегуванням функцій управління</a:t>
            </a:r>
          </a:p>
        </p:txBody>
      </p:sp>
      <p:sp>
        <p:nvSpPr>
          <p:cNvPr id="6" name="Місце для вмісту 5"/>
          <p:cNvSpPr>
            <a:spLocks noGrp="1"/>
          </p:cNvSpPr>
          <p:nvPr>
            <p:ph idx="1"/>
          </p:nvPr>
        </p:nvSpPr>
        <p:spPr>
          <a:xfrm>
            <a:off x="0" y="2397554"/>
            <a:ext cx="8825659" cy="3416300"/>
          </a:xfrm>
        </p:spPr>
        <p:txBody>
          <a:bodyPr/>
          <a:lstStyle/>
          <a:p>
            <a:r>
              <a:rPr lang="uk-UA" sz="2400" dirty="0"/>
              <a:t>планування робіт та витрат за </a:t>
            </a:r>
            <a:r>
              <a:rPr lang="uk-UA" sz="2400" dirty="0" smtClean="0"/>
              <a:t>управителем;</a:t>
            </a:r>
            <a:endParaRPr lang="uk-UA" sz="2400" dirty="0"/>
          </a:p>
          <a:p>
            <a:r>
              <a:rPr lang="uk-UA" sz="2400" dirty="0"/>
              <a:t>організація внутрішніх процесів в повному віданні управителя в рамках вартості по </a:t>
            </a:r>
            <a:r>
              <a:rPr lang="uk-UA" sz="2400" dirty="0" smtClean="0"/>
              <a:t>договору;</a:t>
            </a:r>
            <a:endParaRPr lang="uk-UA" sz="2400" dirty="0"/>
          </a:p>
          <a:p>
            <a:r>
              <a:rPr lang="uk-UA" sz="2400" dirty="0"/>
              <a:t>оплата в повному розпорядженні управителя в рамках вартості по </a:t>
            </a:r>
            <a:r>
              <a:rPr lang="uk-UA" sz="2400" dirty="0" smtClean="0"/>
              <a:t>договору;</a:t>
            </a:r>
            <a:endParaRPr lang="uk-UA" sz="2400" dirty="0"/>
          </a:p>
          <a:p>
            <a:r>
              <a:rPr lang="uk-UA" sz="2400" dirty="0"/>
              <a:t>повний контроль над всіма процесами та грошовими потоками та ризики пов'язані з </a:t>
            </a:r>
            <a:r>
              <a:rPr lang="uk-UA" sz="2400" dirty="0" err="1" smtClean="0"/>
              <a:t>неплатежами</a:t>
            </a:r>
            <a:r>
              <a:rPr lang="uk-UA" sz="2400" dirty="0" smtClean="0"/>
              <a:t>.</a:t>
            </a:r>
            <a:endParaRPr lang="uk-UA" sz="2400" dirty="0"/>
          </a:p>
          <a:p>
            <a:endParaRPr lang="uk-UA" b="1" dirty="0"/>
          </a:p>
        </p:txBody>
      </p:sp>
    </p:spTree>
    <p:extLst>
      <p:ext uri="{BB962C8B-B14F-4D97-AF65-F5344CB8AC3E}">
        <p14:creationId xmlns:p14="http://schemas.microsoft.com/office/powerpoint/2010/main" val="3359750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33</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pPr lvl="0"/>
            <a:r>
              <a:rPr lang="uk-UA" dirty="0"/>
              <a:t>Управління без делегування функцій управління</a:t>
            </a:r>
          </a:p>
        </p:txBody>
      </p:sp>
      <p:sp>
        <p:nvSpPr>
          <p:cNvPr id="6" name="Місце для вмісту 5"/>
          <p:cNvSpPr>
            <a:spLocks noGrp="1"/>
          </p:cNvSpPr>
          <p:nvPr>
            <p:ph idx="1"/>
          </p:nvPr>
        </p:nvSpPr>
        <p:spPr>
          <a:xfrm>
            <a:off x="0" y="2397554"/>
            <a:ext cx="8825659" cy="3416300"/>
          </a:xfrm>
        </p:spPr>
        <p:txBody>
          <a:bodyPr/>
          <a:lstStyle/>
          <a:p>
            <a:r>
              <a:rPr lang="uk-UA" sz="2400" dirty="0"/>
              <a:t>планування робіт та витрат за розпорядженням співвласників в рамках договору </a:t>
            </a:r>
            <a:r>
              <a:rPr lang="uk-UA" sz="2400" dirty="0" err="1"/>
              <a:t>підряду</a:t>
            </a:r>
            <a:r>
              <a:rPr lang="uk-UA" sz="2400" dirty="0"/>
              <a:t>;</a:t>
            </a:r>
          </a:p>
          <a:p>
            <a:r>
              <a:rPr lang="uk-UA" sz="2400" dirty="0"/>
              <a:t>організація процесів погоджується з співвласниками в межах визначених установчими документами;</a:t>
            </a:r>
          </a:p>
          <a:p>
            <a:r>
              <a:rPr lang="uk-UA" sz="2400" dirty="0"/>
              <a:t>оплата в межах визначених установчими документами;</a:t>
            </a:r>
          </a:p>
          <a:p>
            <a:r>
              <a:rPr lang="uk-UA" sz="2400" dirty="0"/>
              <a:t>контроль процесів та грошових потоків обмежений рівнем свідомості співвласників.</a:t>
            </a:r>
          </a:p>
          <a:p>
            <a:pPr marL="0" indent="0">
              <a:buNone/>
            </a:pPr>
            <a:endParaRPr lang="uk-UA" b="1" dirty="0"/>
          </a:p>
        </p:txBody>
      </p:sp>
    </p:spTree>
    <p:extLst>
      <p:ext uri="{BB962C8B-B14F-4D97-AF65-F5344CB8AC3E}">
        <p14:creationId xmlns:p14="http://schemas.microsoft.com/office/powerpoint/2010/main" val="3254445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34</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pPr lvl="0"/>
            <a:r>
              <a:rPr lang="uk-UA" b="1" dirty="0" smtClean="0"/>
              <a:t>Характеристика умов діяльності управителів за різними моделями </a:t>
            </a:r>
            <a:endParaRPr lang="uk-UA" b="1" dirty="0"/>
          </a:p>
        </p:txBody>
      </p:sp>
      <p:graphicFrame>
        <p:nvGraphicFramePr>
          <p:cNvPr id="7" name="Таблиця 6"/>
          <p:cNvGraphicFramePr>
            <a:graphicFrameLocks noGrp="1"/>
          </p:cNvGraphicFramePr>
          <p:nvPr>
            <p:extLst>
              <p:ext uri="{D42A27DB-BD31-4B8C-83A1-F6EECF244321}">
                <p14:modId xmlns:p14="http://schemas.microsoft.com/office/powerpoint/2010/main" val="3533769037"/>
              </p:ext>
            </p:extLst>
          </p:nvPr>
        </p:nvGraphicFramePr>
        <p:xfrm>
          <a:off x="0" y="2370852"/>
          <a:ext cx="11137561" cy="4237542"/>
        </p:xfrm>
        <a:graphic>
          <a:graphicData uri="http://schemas.openxmlformats.org/drawingml/2006/table">
            <a:tbl>
              <a:tblPr firstRow="1" bandRow="1">
                <a:tableStyleId>{5C22544A-7EE6-4342-B048-85BDC9FD1C3A}</a:tableStyleId>
              </a:tblPr>
              <a:tblGrid>
                <a:gridCol w="605362"/>
                <a:gridCol w="2335546"/>
                <a:gridCol w="4143633"/>
                <a:gridCol w="4053020"/>
              </a:tblGrid>
              <a:tr h="361502">
                <a:tc>
                  <a:txBody>
                    <a:bodyPr/>
                    <a:lstStyle/>
                    <a:p>
                      <a:pPr algn="ctr"/>
                      <a:r>
                        <a:rPr lang="uk-UA" sz="1400" dirty="0" smtClean="0"/>
                        <a:t>П/н</a:t>
                      </a:r>
                      <a:endParaRPr lang="uk-UA" sz="1400" dirty="0"/>
                    </a:p>
                  </a:txBody>
                  <a:tcPr/>
                </a:tc>
                <a:tc>
                  <a:txBody>
                    <a:bodyPr/>
                    <a:lstStyle/>
                    <a:p>
                      <a:pPr algn="ctr"/>
                      <a:r>
                        <a:rPr lang="uk-UA" sz="1400" dirty="0" smtClean="0"/>
                        <a:t>ПОКАЗНИК</a:t>
                      </a:r>
                      <a:endParaRPr lang="uk-UA" sz="1400" dirty="0"/>
                    </a:p>
                  </a:txBody>
                  <a:tcPr/>
                </a:tc>
                <a:tc>
                  <a:txBody>
                    <a:bodyPr/>
                    <a:lstStyle/>
                    <a:p>
                      <a:pPr algn="ctr"/>
                      <a:r>
                        <a:rPr lang="uk-UA" sz="1400" dirty="0" smtClean="0"/>
                        <a:t>УПРАВЛІННЯ З ПЕРЕДАЧЕЮ ФУНКЦІЙ</a:t>
                      </a:r>
                      <a:endParaRPr lang="uk-UA" sz="1400" dirty="0"/>
                    </a:p>
                  </a:txBody>
                  <a:tcPr/>
                </a:tc>
                <a:tc>
                  <a:txBody>
                    <a:bodyPr/>
                    <a:lstStyle/>
                    <a:p>
                      <a:pPr algn="ctr"/>
                      <a:r>
                        <a:rPr lang="uk-UA" sz="1400" dirty="0" smtClean="0"/>
                        <a:t>УПРАВЛІННЯ БЕЗ ПЕРЕДАЧІ</a:t>
                      </a:r>
                      <a:r>
                        <a:rPr lang="uk-UA" sz="1400" baseline="0" dirty="0" smtClean="0"/>
                        <a:t> ФУНКЦІЙ</a:t>
                      </a:r>
                      <a:endParaRPr lang="uk-UA" sz="1400" dirty="0"/>
                    </a:p>
                  </a:txBody>
                  <a:tcPr/>
                </a:tc>
              </a:tr>
              <a:tr h="370840">
                <a:tc>
                  <a:txBody>
                    <a:bodyPr/>
                    <a:lstStyle/>
                    <a:p>
                      <a:pPr algn="ctr"/>
                      <a:r>
                        <a:rPr lang="uk-UA" sz="1400" dirty="0" smtClean="0"/>
                        <a:t>1</a:t>
                      </a:r>
                      <a:endParaRPr lang="uk-UA" sz="1400" dirty="0"/>
                    </a:p>
                  </a:txBody>
                  <a:tcPr anchor="ctr"/>
                </a:tc>
                <a:tc>
                  <a:txBody>
                    <a:bodyPr/>
                    <a:lstStyle/>
                    <a:p>
                      <a:pPr algn="ctr"/>
                      <a:r>
                        <a:rPr lang="uk-UA" sz="1400" dirty="0" smtClean="0"/>
                        <a:t>Розпорядник коштів</a:t>
                      </a:r>
                      <a:endParaRPr lang="uk-UA" sz="1400" dirty="0"/>
                    </a:p>
                  </a:txBody>
                  <a:tcPr anchor="ctr"/>
                </a:tc>
                <a:tc>
                  <a:txBody>
                    <a:bodyPr/>
                    <a:lstStyle/>
                    <a:p>
                      <a:pPr algn="ctr"/>
                      <a:r>
                        <a:rPr lang="uk-UA" sz="1400" dirty="0" smtClean="0"/>
                        <a:t>УПРАВИТЕЛЬ</a:t>
                      </a:r>
                      <a:endParaRPr lang="uk-UA" sz="1400" dirty="0"/>
                    </a:p>
                  </a:txBody>
                  <a:tcPr anchor="ctr"/>
                </a:tc>
                <a:tc>
                  <a:txBody>
                    <a:bodyPr/>
                    <a:lstStyle/>
                    <a:p>
                      <a:pPr algn="ctr"/>
                      <a:r>
                        <a:rPr lang="uk-UA" sz="1400" dirty="0" smtClean="0"/>
                        <a:t>ОСББ</a:t>
                      </a:r>
                      <a:endParaRPr lang="uk-UA" sz="1400" dirty="0"/>
                    </a:p>
                  </a:txBody>
                  <a:tcPr anchor="ctr"/>
                </a:tc>
              </a:tr>
              <a:tr h="370840">
                <a:tc>
                  <a:txBody>
                    <a:bodyPr/>
                    <a:lstStyle/>
                    <a:p>
                      <a:r>
                        <a:rPr lang="uk-UA" sz="1400" dirty="0" smtClean="0"/>
                        <a:t>2</a:t>
                      </a:r>
                      <a:endParaRPr lang="uk-UA" sz="1400" dirty="0"/>
                    </a:p>
                  </a:txBody>
                  <a:tcPr anchor="ctr"/>
                </a:tc>
                <a:tc>
                  <a:txBody>
                    <a:bodyPr/>
                    <a:lstStyle/>
                    <a:p>
                      <a:r>
                        <a:rPr lang="uk-UA" sz="1400" noProof="0" dirty="0" smtClean="0"/>
                        <a:t>Складність</a:t>
                      </a:r>
                    </a:p>
                    <a:p>
                      <a:r>
                        <a:rPr lang="uk-UA" sz="1400" noProof="0" dirty="0" smtClean="0"/>
                        <a:t>початку роботи</a:t>
                      </a:r>
                    </a:p>
                    <a:p>
                      <a:r>
                        <a:rPr lang="uk-UA" sz="1400" noProof="0" dirty="0" smtClean="0"/>
                        <a:t>за договором</a:t>
                      </a:r>
                      <a:endParaRPr lang="uk-UA" sz="1400" noProof="0" dirty="0"/>
                    </a:p>
                  </a:txBody>
                  <a:tcPr anchor="ctr"/>
                </a:tc>
                <a:tc>
                  <a:txBody>
                    <a:bodyPr/>
                    <a:lstStyle/>
                    <a:p>
                      <a:pPr marL="342900" indent="-342900">
                        <a:buFont typeface="+mj-lt"/>
                        <a:buAutoNum type="arabicPeriod"/>
                      </a:pPr>
                      <a:r>
                        <a:rPr lang="uk-UA" sz="1400" dirty="0" smtClean="0"/>
                        <a:t>Необхідна наявності коштів для початку роботи.</a:t>
                      </a:r>
                    </a:p>
                    <a:p>
                      <a:pPr marL="342900" indent="-342900">
                        <a:buFont typeface="+mj-lt"/>
                        <a:buAutoNum type="arabicPeriod"/>
                      </a:pPr>
                      <a:r>
                        <a:rPr lang="uk-UA" sz="1400" dirty="0" smtClean="0"/>
                        <a:t>Законодавчі вимоги щодо неможливості отримання попередніх</a:t>
                      </a:r>
                      <a:r>
                        <a:rPr lang="uk-UA" sz="1400" baseline="0" dirty="0" smtClean="0"/>
                        <a:t> </a:t>
                      </a:r>
                      <a:r>
                        <a:rPr lang="uk-UA" sz="1400" baseline="0" dirty="0" err="1" smtClean="0"/>
                        <a:t>оплат</a:t>
                      </a:r>
                      <a:r>
                        <a:rPr lang="uk-UA" sz="1400" baseline="0" dirty="0" smtClean="0"/>
                        <a:t>.</a:t>
                      </a:r>
                      <a:endParaRPr lang="uk-UA" sz="1400" dirty="0" smtClean="0"/>
                    </a:p>
                    <a:p>
                      <a:pPr marL="342900" indent="-342900">
                        <a:buFont typeface="+mj-lt"/>
                        <a:buAutoNum type="arabicPeriod"/>
                      </a:pPr>
                      <a:r>
                        <a:rPr lang="uk-UA" sz="1400" dirty="0" smtClean="0"/>
                        <a:t>Відсутність договорів з кожним споживачем.</a:t>
                      </a:r>
                    </a:p>
                    <a:p>
                      <a:pPr marL="342900" indent="-342900">
                        <a:buFont typeface="+mj-lt"/>
                        <a:buAutoNum type="arabicPeriod"/>
                      </a:pPr>
                      <a:r>
                        <a:rPr lang="uk-UA" sz="1400" dirty="0" smtClean="0"/>
                        <a:t>Ускладнена/вартісна процедура оповіщення щодо укладання договору.</a:t>
                      </a:r>
                    </a:p>
                    <a:p>
                      <a:pPr marL="342900" indent="-342900">
                        <a:buFont typeface="+mj-lt"/>
                        <a:buAutoNum type="arabicPeriod"/>
                      </a:pPr>
                      <a:r>
                        <a:rPr lang="uk-UA" sz="1400" dirty="0" smtClean="0"/>
                        <a:t>Виникнення ризику нелегітимності рішень про укладання договору (можливість оскарження з боку «незадоволених»).</a:t>
                      </a:r>
                    </a:p>
                    <a:p>
                      <a:pPr marL="342900" indent="-342900">
                        <a:buFont typeface="+mj-lt"/>
                        <a:buAutoNum type="arabicPeriod"/>
                      </a:pPr>
                      <a:r>
                        <a:rPr lang="uk-UA" sz="1400" dirty="0" smtClean="0"/>
                        <a:t>Первинна відсутність коштів від</a:t>
                      </a:r>
                    </a:p>
                    <a:p>
                      <a:pPr marL="342900" indent="-342900">
                        <a:buFont typeface="+mj-lt"/>
                        <a:buAutoNum type="arabicPeriod"/>
                      </a:pPr>
                      <a:r>
                        <a:rPr lang="uk-UA" sz="1400" dirty="0" smtClean="0"/>
                        <a:t>обслуговування з наявністю паралельних обов'язків.</a:t>
                      </a:r>
                      <a:endParaRPr lang="uk-UA" sz="1400" dirty="0"/>
                    </a:p>
                  </a:txBody>
                  <a:tcPr anchor="ctr"/>
                </a:tc>
                <a:tc>
                  <a:txBody>
                    <a:bodyPr/>
                    <a:lstStyle/>
                    <a:p>
                      <a:r>
                        <a:rPr lang="uk-UA" sz="1400" dirty="0" smtClean="0"/>
                        <a:t>Можливість максимізувати надходження коштів в перший місяць</a:t>
                      </a:r>
                      <a:r>
                        <a:rPr lang="uk-UA" sz="1400" baseline="0" dirty="0" smtClean="0"/>
                        <a:t> </a:t>
                      </a:r>
                      <a:r>
                        <a:rPr lang="uk-UA" sz="1400" dirty="0" smtClean="0"/>
                        <a:t>через наявність внутрішньої волі співвласників до змін.</a:t>
                      </a:r>
                      <a:endParaRPr lang="uk-UA" sz="1400" dirty="0"/>
                    </a:p>
                  </a:txBody>
                  <a:tcPr anchor="ctr"/>
                </a:tc>
              </a:tr>
            </a:tbl>
          </a:graphicData>
        </a:graphic>
      </p:graphicFrame>
    </p:spTree>
    <p:extLst>
      <p:ext uri="{BB962C8B-B14F-4D97-AF65-F5344CB8AC3E}">
        <p14:creationId xmlns:p14="http://schemas.microsoft.com/office/powerpoint/2010/main" val="1503225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35</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pPr lvl="0"/>
            <a:r>
              <a:rPr lang="uk-UA" b="1" dirty="0" smtClean="0"/>
              <a:t>Характеристика умов діяльності управителів за різними моделями </a:t>
            </a:r>
            <a:endParaRPr lang="uk-UA" b="1" dirty="0"/>
          </a:p>
        </p:txBody>
      </p:sp>
      <p:graphicFrame>
        <p:nvGraphicFramePr>
          <p:cNvPr id="7" name="Таблиця 6"/>
          <p:cNvGraphicFramePr>
            <a:graphicFrameLocks noGrp="1"/>
          </p:cNvGraphicFramePr>
          <p:nvPr>
            <p:extLst>
              <p:ext uri="{D42A27DB-BD31-4B8C-83A1-F6EECF244321}">
                <p14:modId xmlns:p14="http://schemas.microsoft.com/office/powerpoint/2010/main" val="3133637354"/>
              </p:ext>
            </p:extLst>
          </p:nvPr>
        </p:nvGraphicFramePr>
        <p:xfrm>
          <a:off x="0" y="2387328"/>
          <a:ext cx="11137561" cy="3785741"/>
        </p:xfrm>
        <a:graphic>
          <a:graphicData uri="http://schemas.openxmlformats.org/drawingml/2006/table">
            <a:tbl>
              <a:tblPr firstRow="1" bandRow="1">
                <a:tableStyleId>{5C22544A-7EE6-4342-B048-85BDC9FD1C3A}</a:tableStyleId>
              </a:tblPr>
              <a:tblGrid>
                <a:gridCol w="605362"/>
                <a:gridCol w="2335546"/>
                <a:gridCol w="4143633"/>
                <a:gridCol w="4053020"/>
              </a:tblGrid>
              <a:tr h="361502">
                <a:tc>
                  <a:txBody>
                    <a:bodyPr/>
                    <a:lstStyle/>
                    <a:p>
                      <a:pPr algn="ctr"/>
                      <a:r>
                        <a:rPr lang="uk-UA" sz="1400" dirty="0" smtClean="0"/>
                        <a:t>П/н</a:t>
                      </a:r>
                      <a:endParaRPr lang="uk-UA" sz="1400" dirty="0"/>
                    </a:p>
                  </a:txBody>
                  <a:tcPr/>
                </a:tc>
                <a:tc>
                  <a:txBody>
                    <a:bodyPr/>
                    <a:lstStyle/>
                    <a:p>
                      <a:pPr algn="ctr"/>
                      <a:r>
                        <a:rPr lang="uk-UA" sz="1400" dirty="0" smtClean="0"/>
                        <a:t>ПОКАЗНИК</a:t>
                      </a:r>
                      <a:endParaRPr lang="uk-UA" sz="1400" dirty="0"/>
                    </a:p>
                  </a:txBody>
                  <a:tcPr/>
                </a:tc>
                <a:tc>
                  <a:txBody>
                    <a:bodyPr/>
                    <a:lstStyle/>
                    <a:p>
                      <a:pPr algn="ctr"/>
                      <a:r>
                        <a:rPr lang="uk-UA" sz="1400" dirty="0" smtClean="0"/>
                        <a:t>УПРАВЛІННЯ З ПЕРЕДАЧЕЮ ФУНКЦІЙ</a:t>
                      </a:r>
                      <a:endParaRPr lang="uk-UA" sz="1400" dirty="0"/>
                    </a:p>
                  </a:txBody>
                  <a:tcPr/>
                </a:tc>
                <a:tc>
                  <a:txBody>
                    <a:bodyPr/>
                    <a:lstStyle/>
                    <a:p>
                      <a:pPr algn="ctr"/>
                      <a:r>
                        <a:rPr lang="uk-UA" sz="1400" dirty="0" smtClean="0"/>
                        <a:t>УПРАВЛІННЯ БЕЗ ПЕРЕДАЧІ</a:t>
                      </a:r>
                      <a:r>
                        <a:rPr lang="uk-UA" sz="1400" baseline="0" dirty="0" smtClean="0"/>
                        <a:t> ФУНКЦІЙ</a:t>
                      </a:r>
                      <a:endParaRPr lang="uk-UA" sz="1400" dirty="0"/>
                    </a:p>
                  </a:txBody>
                  <a:tcPr/>
                </a:tc>
              </a:tr>
              <a:tr h="370840">
                <a:tc>
                  <a:txBody>
                    <a:bodyPr/>
                    <a:lstStyle/>
                    <a:p>
                      <a:pPr algn="ctr">
                        <a:lnSpc>
                          <a:spcPct val="107000"/>
                        </a:lnSpc>
                        <a:spcAft>
                          <a:spcPts val="0"/>
                        </a:spcAft>
                      </a:pPr>
                      <a:r>
                        <a:rPr lang="uk-UA"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3</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Ризики появи боргів</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Велика кількість контрагентів.</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Необхідність акумулювання та задіяння </a:t>
                      </a:r>
                      <a:r>
                        <a:rPr lang="uk-UA" sz="14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наявних </a:t>
                      </a: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резервів.</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Один контрагент. </a:t>
                      </a:r>
                      <a:endParaRPr lang="uk-UA" sz="120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uk-UA"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Можливість припинення Договору в стислий термін.</a:t>
                      </a:r>
                      <a:endParaRPr lang="uk-U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ctr">
                        <a:lnSpc>
                          <a:spcPct val="107000"/>
                        </a:lnSpc>
                        <a:spcAft>
                          <a:spcPts val="0"/>
                        </a:spcAft>
                      </a:pPr>
                      <a:r>
                        <a:rPr lang="uk-UA"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4</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Робота з боржниками</a:t>
                      </a:r>
                      <a:endParaRPr lang="uk-U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Відповідальність за Управителем.</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Необхідність формалізації роботи з боржниками.</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Зростання додаткових </a:t>
                      </a:r>
                      <a:r>
                        <a:rPr lang="uk-UA" sz="14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витрат</a:t>
                      </a: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збільшення вартості та/або зменшення прибутку.</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Відповідальність за Правлінням </a:t>
                      </a:r>
                      <a:r>
                        <a:rPr lang="uk-UA" sz="14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ОСББ.</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Можливі додаткові роботи та заробіток.</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ctr">
                        <a:lnSpc>
                          <a:spcPct val="107000"/>
                        </a:lnSpc>
                        <a:spcAft>
                          <a:spcPts val="0"/>
                        </a:spcAft>
                      </a:pPr>
                      <a:r>
                        <a:rPr lang="uk-UA"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5</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Договори з підрядниками</a:t>
                      </a:r>
                      <a:endParaRPr lang="uk-U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Управитель укладає від свого імені.</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Виникнення зобов'язань здійснення сплати навіть при частковій оплаті співвласниками.</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Укладаються від імені </a:t>
                      </a:r>
                      <a:r>
                        <a:rPr lang="uk-UA" sz="1400" dirty="0" smtClean="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ОСББ.</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Ризики для управителя відсутні.</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ctr">
                        <a:lnSpc>
                          <a:spcPct val="107000"/>
                        </a:lnSpc>
                        <a:spcAft>
                          <a:spcPts val="0"/>
                        </a:spcAft>
                      </a:pPr>
                      <a:r>
                        <a:rPr lang="uk-UA"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6</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Дії за умови припинення договору</a:t>
                      </a:r>
                      <a:endParaRPr lang="uk-U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Розірвання договорів з підрядниками та монополістами.</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Повернення коштів співвласникам.</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Відносно проста процедура припинення/розірвання. Відсутні пов’язані відносини з третіми сторонами(підрядники та монополісти).</a:t>
                      </a:r>
                      <a:endParaRPr lang="uk-UA"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69310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67722"/>
            <a:ext cx="9043489" cy="1036363"/>
          </a:xfrm>
        </p:spPr>
        <p:txBody>
          <a:bodyPr/>
          <a:lstStyle/>
          <a:p>
            <a:r>
              <a:rPr lang="uk-UA" dirty="0" smtClean="0"/>
              <a:t>3. Обстеження технічного стану будинку перед укладенням договору</a:t>
            </a:r>
            <a:endParaRPr lang="uk-UA" dirty="0"/>
          </a:p>
        </p:txBody>
      </p:sp>
      <p:sp>
        <p:nvSpPr>
          <p:cNvPr id="3" name="Місце для вмісту 2"/>
          <p:cNvSpPr>
            <a:spLocks noGrp="1"/>
          </p:cNvSpPr>
          <p:nvPr>
            <p:ph idx="1"/>
          </p:nvPr>
        </p:nvSpPr>
        <p:spPr>
          <a:xfrm>
            <a:off x="0" y="2619976"/>
            <a:ext cx="8825659" cy="3416300"/>
          </a:xfrm>
        </p:spPr>
        <p:txBody>
          <a:bodyPr>
            <a:normAutofit/>
          </a:bodyPr>
          <a:lstStyle/>
          <a:p>
            <a:pPr marL="0" indent="0">
              <a:buNone/>
            </a:pPr>
            <a:r>
              <a:rPr lang="uk-UA" sz="3200" dirty="0" smtClean="0"/>
              <a:t>З </a:t>
            </a:r>
            <a:r>
              <a:rPr lang="uk-UA" sz="3200" dirty="0"/>
              <a:t>метою </a:t>
            </a:r>
            <a:r>
              <a:rPr lang="uk-UA" sz="3200" dirty="0" smtClean="0"/>
              <a:t>визначення ступеня </a:t>
            </a:r>
            <a:r>
              <a:rPr lang="uk-UA" sz="3200" dirty="0"/>
              <a:t>забезпечення надійності﻿ та безпеки під час експлуатації будівель </a:t>
            </a:r>
            <a:r>
              <a:rPr lang="uk-UA" sz="3200" dirty="0" smtClean="0"/>
              <a:t>і споруд, інженерних мереж тощо проводиться </a:t>
            </a:r>
            <a:r>
              <a:rPr lang="uk-UA" sz="3200" b="1" dirty="0" smtClean="0"/>
              <a:t>обстеження технічного стану будинку.</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36</a:t>
            </a:r>
            <a:endParaRPr lang="uk-UA" dirty="0">
              <a:solidFill>
                <a:schemeClr val="bg1"/>
              </a:solidFill>
            </a:endParaRPr>
          </a:p>
        </p:txBody>
      </p:sp>
    </p:spTree>
    <p:extLst>
      <p:ext uri="{BB962C8B-B14F-4D97-AF65-F5344CB8AC3E}">
        <p14:creationId xmlns:p14="http://schemas.microsoft.com/office/powerpoint/2010/main" val="3280915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67722"/>
            <a:ext cx="9043489" cy="1036363"/>
          </a:xfrm>
        </p:spPr>
        <p:txBody>
          <a:bodyPr/>
          <a:lstStyle/>
          <a:p>
            <a:r>
              <a:rPr lang="uk-UA" dirty="0" smtClean="0"/>
              <a:t>3. Обстеження технічного стану будинку перед укладенням договору</a:t>
            </a:r>
            <a:endParaRPr lang="uk-UA" dirty="0"/>
          </a:p>
        </p:txBody>
      </p:sp>
      <p:sp>
        <p:nvSpPr>
          <p:cNvPr id="3" name="Місце для вмісту 2"/>
          <p:cNvSpPr>
            <a:spLocks noGrp="1"/>
          </p:cNvSpPr>
          <p:nvPr>
            <p:ph idx="1"/>
          </p:nvPr>
        </p:nvSpPr>
        <p:spPr>
          <a:xfrm>
            <a:off x="-1" y="2434281"/>
            <a:ext cx="10322011" cy="3669957"/>
          </a:xfrm>
        </p:spPr>
        <p:txBody>
          <a:bodyPr>
            <a:normAutofit/>
          </a:bodyPr>
          <a:lstStyle/>
          <a:p>
            <a:pPr marL="0" indent="0">
              <a:buNone/>
            </a:pPr>
            <a:r>
              <a:rPr lang="uk-UA" sz="3200" dirty="0"/>
              <a:t>Порядок проведення обстеження прийнятих в експлуатацію об’єктів будівництва затверджено постановою КМУ </a:t>
            </a:r>
            <a:r>
              <a:rPr lang="uk-UA" sz="3200" dirty="0">
                <a:hlinkClick r:id="rId2"/>
              </a:rPr>
              <a:t>№ 257 від 12.04.2017 р</a:t>
            </a:r>
            <a:r>
              <a:rPr lang="uk-UA" sz="3200" dirty="0" smtClean="0"/>
              <a:t>.</a:t>
            </a:r>
          </a:p>
          <a:p>
            <a:pPr marL="0" indent="0">
              <a:buNone/>
            </a:pPr>
            <a:r>
              <a:rPr lang="uk-UA" sz="3200" dirty="0" smtClean="0"/>
              <a:t>Особливості проведення обстеження наведено в Національному стандарті України «</a:t>
            </a:r>
            <a:r>
              <a:rPr lang="uk-UA" sz="3200" dirty="0" smtClean="0">
                <a:hlinkClick r:id="rId3"/>
              </a:rPr>
              <a:t>Настанова щодо обстеження будівель і споруд для визначення та оцінки їх технічного стану</a:t>
            </a:r>
            <a:r>
              <a:rPr lang="uk-UA" sz="3200" dirty="0" smtClean="0"/>
              <a:t>».</a:t>
            </a:r>
            <a:endParaRPr lang="uk-UA" sz="32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3</a:t>
            </a:r>
            <a:r>
              <a:rPr lang="en-US" dirty="0" smtClean="0">
                <a:solidFill>
                  <a:schemeClr val="bg1"/>
                </a:solidFill>
              </a:rPr>
              <a:t>7</a:t>
            </a:r>
            <a:endParaRPr lang="uk-UA" dirty="0">
              <a:solidFill>
                <a:schemeClr val="bg1"/>
              </a:solidFill>
            </a:endParaRPr>
          </a:p>
        </p:txBody>
      </p:sp>
    </p:spTree>
    <p:extLst>
      <p:ext uri="{BB962C8B-B14F-4D97-AF65-F5344CB8AC3E}">
        <p14:creationId xmlns:p14="http://schemas.microsoft.com/office/powerpoint/2010/main" val="1289151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67722"/>
            <a:ext cx="9043489" cy="1036363"/>
          </a:xfrm>
        </p:spPr>
        <p:txBody>
          <a:bodyPr/>
          <a:lstStyle/>
          <a:p>
            <a:r>
              <a:rPr lang="uk-UA" dirty="0" smtClean="0"/>
              <a:t>3. Обстеження технічного стану будинку перед укладенням договору</a:t>
            </a:r>
            <a:endParaRPr lang="uk-UA" dirty="0"/>
          </a:p>
        </p:txBody>
      </p:sp>
      <p:sp>
        <p:nvSpPr>
          <p:cNvPr id="3" name="Місце для вмісту 2"/>
          <p:cNvSpPr>
            <a:spLocks noGrp="1"/>
          </p:cNvSpPr>
          <p:nvPr>
            <p:ph idx="1"/>
          </p:nvPr>
        </p:nvSpPr>
        <p:spPr>
          <a:xfrm>
            <a:off x="-98855" y="2314832"/>
            <a:ext cx="10297298" cy="4423719"/>
          </a:xfrm>
        </p:spPr>
        <p:txBody>
          <a:bodyPr>
            <a:noAutofit/>
          </a:bodyPr>
          <a:lstStyle/>
          <a:p>
            <a:pPr marL="0" indent="0">
              <a:buNone/>
            </a:pPr>
            <a:r>
              <a:rPr lang="uk-UA" sz="2400" dirty="0" smtClean="0"/>
              <a:t>Необхідність проведення обстеження технічного стану викликана такими чинниками:</a:t>
            </a:r>
          </a:p>
          <a:p>
            <a:pPr>
              <a:buFont typeface="Wingdings" panose="05000000000000000000" pitchFamily="2" charset="2"/>
              <a:buChar char="v"/>
            </a:pPr>
            <a:r>
              <a:rPr lang="uk-UA" sz="2400" dirty="0"/>
              <a:t>п</a:t>
            </a:r>
            <a:r>
              <a:rPr lang="uk-UA" sz="2400" dirty="0" smtClean="0"/>
              <a:t>еревірка відповідності наявності елементів будівель, споруд та інженерних мереж наведеному в технічній документації;</a:t>
            </a:r>
          </a:p>
          <a:p>
            <a:pPr>
              <a:buFont typeface="Wingdings" panose="05000000000000000000" pitchFamily="2" charset="2"/>
              <a:buChar char="v"/>
            </a:pPr>
            <a:r>
              <a:rPr lang="uk-UA" sz="2400" dirty="0" smtClean="0"/>
              <a:t>визначення реального стану будівель, споруд та інженерних </a:t>
            </a:r>
            <a:r>
              <a:rPr lang="uk-UA" sz="2400" dirty="0"/>
              <a:t>мереж </a:t>
            </a:r>
            <a:r>
              <a:rPr lang="uk-UA" sz="2400" dirty="0" smtClean="0"/>
              <a:t>з метою визначення переліку робіт з поточних і капітальних ремонтів управителем;</a:t>
            </a:r>
          </a:p>
          <a:p>
            <a:pPr>
              <a:buFont typeface="Wingdings" panose="05000000000000000000" pitchFamily="2" charset="2"/>
              <a:buChar char="v"/>
            </a:pPr>
            <a:r>
              <a:rPr lang="uk-UA" sz="2400" dirty="0" smtClean="0"/>
              <a:t>визначення необхідності коректування наявної технічної документації у зв'язку з проведеними ремонтними та іншими роботами, якщо це не було зроблено своєчасно.</a:t>
            </a: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38</a:t>
            </a:r>
            <a:endParaRPr lang="uk-UA" dirty="0">
              <a:solidFill>
                <a:schemeClr val="bg1"/>
              </a:solidFill>
            </a:endParaRPr>
          </a:p>
        </p:txBody>
      </p:sp>
    </p:spTree>
    <p:extLst>
      <p:ext uri="{BB962C8B-B14F-4D97-AF65-F5344CB8AC3E}">
        <p14:creationId xmlns:p14="http://schemas.microsoft.com/office/powerpoint/2010/main" val="3868517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67722"/>
            <a:ext cx="9043489" cy="1036363"/>
          </a:xfrm>
        </p:spPr>
        <p:txBody>
          <a:bodyPr/>
          <a:lstStyle/>
          <a:p>
            <a:r>
              <a:rPr lang="uk-UA" dirty="0" smtClean="0"/>
              <a:t>3. Обстеження технічного стану будинку перед укладенням договору</a:t>
            </a:r>
            <a:endParaRPr lang="uk-UA" dirty="0"/>
          </a:p>
        </p:txBody>
      </p:sp>
      <p:sp>
        <p:nvSpPr>
          <p:cNvPr id="3" name="Місце для вмісту 2"/>
          <p:cNvSpPr>
            <a:spLocks noGrp="1"/>
          </p:cNvSpPr>
          <p:nvPr>
            <p:ph idx="1"/>
          </p:nvPr>
        </p:nvSpPr>
        <p:spPr>
          <a:xfrm>
            <a:off x="0" y="2434281"/>
            <a:ext cx="10297298" cy="4423719"/>
          </a:xfrm>
        </p:spPr>
        <p:txBody>
          <a:bodyPr>
            <a:noAutofit/>
          </a:bodyPr>
          <a:lstStyle/>
          <a:p>
            <a:pPr marL="0" indent="0">
              <a:buNone/>
            </a:pPr>
            <a:r>
              <a:rPr lang="uk-UA" sz="2800" dirty="0" smtClean="0"/>
              <a:t>Проведення технічного обстеження включає в себе такі етапи:</a:t>
            </a:r>
          </a:p>
          <a:p>
            <a:pPr marL="457200" indent="-457200">
              <a:buFont typeface="+mj-lt"/>
              <a:buAutoNum type="arabicPeriod"/>
            </a:pPr>
            <a:r>
              <a:rPr lang="uk-UA" sz="2800" dirty="0" smtClean="0"/>
              <a:t>Інвентаризація наявної технічної документації.</a:t>
            </a:r>
          </a:p>
          <a:p>
            <a:pPr marL="457200" indent="-457200">
              <a:buFont typeface="+mj-lt"/>
              <a:buAutoNum type="arabicPeriod"/>
            </a:pPr>
            <a:r>
              <a:rPr lang="uk-UA" sz="2800" dirty="0" smtClean="0"/>
              <a:t>Відновлення документів, в разі їх відсутності.</a:t>
            </a:r>
          </a:p>
          <a:p>
            <a:pPr marL="457200" indent="-457200">
              <a:buFont typeface="+mj-lt"/>
              <a:buAutoNum type="arabicPeriod"/>
            </a:pPr>
            <a:r>
              <a:rPr lang="uk-UA" sz="2800" dirty="0" smtClean="0"/>
              <a:t>Звіряння показників приладів обліку.</a:t>
            </a:r>
          </a:p>
          <a:p>
            <a:pPr marL="457200" indent="-457200">
              <a:buFont typeface="+mj-lt"/>
              <a:buAutoNum type="arabicPeriod"/>
            </a:pPr>
            <a:r>
              <a:rPr lang="uk-UA" sz="2800" dirty="0" smtClean="0"/>
              <a:t>Складання акту приймання-передачі будинку.</a:t>
            </a:r>
            <a:endParaRPr lang="uk-UA" sz="28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39</a:t>
            </a:r>
            <a:endParaRPr lang="uk-UA" dirty="0">
              <a:solidFill>
                <a:schemeClr val="bg1"/>
              </a:solidFill>
            </a:endParaRPr>
          </a:p>
        </p:txBody>
      </p:sp>
    </p:spTree>
    <p:extLst>
      <p:ext uri="{BB962C8B-B14F-4D97-AF65-F5344CB8AC3E}">
        <p14:creationId xmlns:p14="http://schemas.microsoft.com/office/powerpoint/2010/main" val="233672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397211"/>
            <a:ext cx="10188549" cy="4333101"/>
          </a:xfrm>
        </p:spPr>
        <p:txBody>
          <a:bodyPr>
            <a:noAutofit/>
          </a:bodyPr>
          <a:lstStyle/>
          <a:p>
            <a:r>
              <a:rPr lang="uk-UA" sz="2400" dirty="0" smtClean="0"/>
              <a:t>У разі коли договір управління підписується уповноваженою особою органу місцевого самоврядування з управителем, обраним за результатами конкурсу, така уповноважена особа передає або забезпечує передання управителю особою, що надавала послуги з утримання до укладення договору управління, примірника технічної документації на будинок згідно </a:t>
            </a:r>
            <a:r>
              <a:rPr lang="uk-UA" sz="2400" dirty="0"/>
              <a:t>з </a:t>
            </a:r>
            <a:r>
              <a:rPr lang="uk-UA" sz="2400" dirty="0">
                <a:hlinkClick r:id="rId2"/>
              </a:rPr>
              <a:t>переліком</a:t>
            </a:r>
            <a:r>
              <a:rPr lang="uk-UA" sz="2400" dirty="0" smtClean="0"/>
              <a:t>, визначеним </a:t>
            </a:r>
            <a:r>
              <a:rPr lang="uk-UA" sz="2400" dirty="0" err="1" smtClean="0"/>
              <a:t>Мінрегіоном</a:t>
            </a:r>
            <a:r>
              <a:rPr lang="uk-UA" sz="2400" dirty="0" smtClean="0"/>
              <a:t>.</a:t>
            </a:r>
          </a:p>
          <a:p>
            <a:r>
              <a:rPr lang="uk-UA" sz="2400" dirty="0" smtClean="0"/>
              <a:t>Приймання-передача технічної документації на будинок підтверджується відповідним </a:t>
            </a:r>
            <a:r>
              <a:rPr lang="uk-UA" sz="2400" dirty="0"/>
              <a:t>актом. </a:t>
            </a:r>
            <a:endParaRPr lang="uk-UA" sz="2000" dirty="0" smtClean="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a:solidFill>
                  <a:schemeClr val="bg1"/>
                </a:solidFill>
              </a:rPr>
              <a:t>4</a:t>
            </a:r>
          </a:p>
        </p:txBody>
      </p:sp>
    </p:spTree>
    <p:extLst>
      <p:ext uri="{BB962C8B-B14F-4D97-AF65-F5344CB8AC3E}">
        <p14:creationId xmlns:p14="http://schemas.microsoft.com/office/powerpoint/2010/main" val="150254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67722"/>
            <a:ext cx="9043489" cy="1036363"/>
          </a:xfrm>
        </p:spPr>
        <p:txBody>
          <a:bodyPr/>
          <a:lstStyle/>
          <a:p>
            <a:r>
              <a:rPr lang="uk-UA" dirty="0" smtClean="0"/>
              <a:t>3. Обстеження технічного стану будинку перед укладенням договору</a:t>
            </a:r>
            <a:endParaRPr lang="uk-UA" dirty="0"/>
          </a:p>
        </p:txBody>
      </p:sp>
      <p:sp>
        <p:nvSpPr>
          <p:cNvPr id="3" name="Місце для вмісту 2"/>
          <p:cNvSpPr>
            <a:spLocks noGrp="1"/>
          </p:cNvSpPr>
          <p:nvPr>
            <p:ph idx="1"/>
          </p:nvPr>
        </p:nvSpPr>
        <p:spPr>
          <a:xfrm>
            <a:off x="0" y="2434281"/>
            <a:ext cx="9176951" cy="4423719"/>
          </a:xfrm>
        </p:spPr>
        <p:txBody>
          <a:bodyPr>
            <a:noAutofit/>
          </a:bodyPr>
          <a:lstStyle/>
          <a:p>
            <a:pPr marL="0" indent="0">
              <a:buNone/>
            </a:pPr>
            <a:r>
              <a:rPr lang="uk-UA" sz="3200" dirty="0" smtClean="0"/>
              <a:t>Технічна документація </a:t>
            </a:r>
            <a:r>
              <a:rPr lang="uk-UA" sz="3200" b="1" dirty="0" smtClean="0"/>
              <a:t>має коригуватися </a:t>
            </a:r>
            <a:r>
              <a:rPr lang="uk-UA" sz="3200" dirty="0"/>
              <a:t>мірою здійснення змін технічного стану будинку, переоцінювання основних фондів, проведення </a:t>
            </a:r>
            <a:r>
              <a:rPr lang="uk-UA" sz="3200" dirty="0" smtClean="0"/>
              <a:t>капітальних ремонтів </a:t>
            </a:r>
            <a:r>
              <a:rPr lang="uk-UA" sz="3200" dirty="0"/>
              <a:t>або реконструкції, переобладнання, перепланування та зміни цільового призначення приміщень.</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40</a:t>
            </a:r>
            <a:endParaRPr lang="uk-UA" dirty="0">
              <a:solidFill>
                <a:schemeClr val="bg1"/>
              </a:solidFill>
            </a:endParaRPr>
          </a:p>
        </p:txBody>
      </p:sp>
    </p:spTree>
    <p:extLst>
      <p:ext uri="{BB962C8B-B14F-4D97-AF65-F5344CB8AC3E}">
        <p14:creationId xmlns:p14="http://schemas.microsoft.com/office/powerpoint/2010/main" val="2859882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67722"/>
            <a:ext cx="9043489" cy="1036363"/>
          </a:xfrm>
        </p:spPr>
        <p:txBody>
          <a:bodyPr/>
          <a:lstStyle/>
          <a:p>
            <a:r>
              <a:rPr lang="uk-UA" dirty="0" smtClean="0"/>
              <a:t>4. Організація процесів управління багатоквартирним будинком</a:t>
            </a:r>
            <a:endParaRPr lang="uk-UA" dirty="0"/>
          </a:p>
        </p:txBody>
      </p:sp>
      <p:sp>
        <p:nvSpPr>
          <p:cNvPr id="3" name="Місце для вмісту 2"/>
          <p:cNvSpPr>
            <a:spLocks noGrp="1"/>
          </p:cNvSpPr>
          <p:nvPr>
            <p:ph idx="1"/>
          </p:nvPr>
        </p:nvSpPr>
        <p:spPr>
          <a:xfrm>
            <a:off x="0" y="2434281"/>
            <a:ext cx="10297298" cy="4423719"/>
          </a:xfrm>
        </p:spPr>
        <p:txBody>
          <a:bodyPr>
            <a:noAutofit/>
          </a:bodyPr>
          <a:lstStyle/>
          <a:p>
            <a:pPr marL="0" indent="0">
              <a:buNone/>
            </a:pPr>
            <a:r>
              <a:rPr lang="uk-UA" sz="2800" dirty="0" smtClean="0"/>
              <a:t>Однією з основних послуг з управління житловим будинком може стати сприяння в отриманні комунальних послуг. </a:t>
            </a:r>
          </a:p>
          <a:p>
            <a:pPr marL="0" indent="0">
              <a:buNone/>
            </a:pPr>
            <a:r>
              <a:rPr lang="uk-UA" sz="2800" dirty="0" smtClean="0"/>
              <a:t>Укладення відповідних договорів є обов'язковим.</a:t>
            </a:r>
          </a:p>
          <a:p>
            <a:pPr marL="0" indent="0">
              <a:buNone/>
            </a:pPr>
            <a:r>
              <a:rPr lang="uk-UA" sz="2800" dirty="0" smtClean="0"/>
              <a:t>Сторонами договорів можуть виступати </a:t>
            </a:r>
            <a:r>
              <a:rPr lang="uk-UA" sz="2800" b="1" dirty="0" smtClean="0"/>
              <a:t>комунальні підприємства</a:t>
            </a:r>
            <a:r>
              <a:rPr lang="uk-UA" sz="2800" dirty="0" smtClean="0"/>
              <a:t>, </a:t>
            </a:r>
            <a:r>
              <a:rPr lang="uk-UA" sz="2800" b="1" dirty="0" smtClean="0"/>
              <a:t>управитель</a:t>
            </a:r>
            <a:r>
              <a:rPr lang="uk-UA" sz="2800" dirty="0" smtClean="0"/>
              <a:t>, </a:t>
            </a:r>
            <a:r>
              <a:rPr lang="uk-UA" sz="2800" b="1" dirty="0" smtClean="0"/>
              <a:t>ОСББ</a:t>
            </a:r>
            <a:r>
              <a:rPr lang="uk-UA" sz="2800" dirty="0" smtClean="0"/>
              <a:t>, </a:t>
            </a:r>
            <a:r>
              <a:rPr lang="uk-UA" sz="2800" b="1" dirty="0" smtClean="0"/>
              <a:t>споживачі</a:t>
            </a:r>
            <a:r>
              <a:rPr lang="uk-UA" sz="2800" dirty="0" smtClean="0"/>
              <a:t> — співвласники житлових приміщень та користувачі нежитлових приміщень. </a:t>
            </a:r>
            <a:endParaRPr lang="uk-UA" sz="28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41</a:t>
            </a:r>
            <a:endParaRPr lang="uk-UA" dirty="0">
              <a:solidFill>
                <a:schemeClr val="bg1"/>
              </a:solidFill>
            </a:endParaRPr>
          </a:p>
        </p:txBody>
      </p:sp>
    </p:spTree>
    <p:extLst>
      <p:ext uri="{BB962C8B-B14F-4D97-AF65-F5344CB8AC3E}">
        <p14:creationId xmlns:p14="http://schemas.microsoft.com/office/powerpoint/2010/main" val="3814230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67722"/>
            <a:ext cx="9043489" cy="1036363"/>
          </a:xfrm>
        </p:spPr>
        <p:txBody>
          <a:bodyPr/>
          <a:lstStyle/>
          <a:p>
            <a:r>
              <a:rPr lang="uk-UA" dirty="0" smtClean="0"/>
              <a:t>4. Зміст і перелік комунальних послуг</a:t>
            </a:r>
            <a:endParaRPr lang="uk-UA" dirty="0"/>
          </a:p>
        </p:txBody>
      </p:sp>
      <p:sp>
        <p:nvSpPr>
          <p:cNvPr id="3" name="Місце для вмісту 2"/>
          <p:cNvSpPr>
            <a:spLocks noGrp="1"/>
          </p:cNvSpPr>
          <p:nvPr>
            <p:ph idx="1"/>
          </p:nvPr>
        </p:nvSpPr>
        <p:spPr>
          <a:xfrm>
            <a:off x="0" y="2356021"/>
            <a:ext cx="10297298" cy="4423719"/>
          </a:xfrm>
        </p:spPr>
        <p:txBody>
          <a:bodyPr>
            <a:noAutofit/>
          </a:bodyPr>
          <a:lstStyle/>
          <a:p>
            <a:pPr marL="0" indent="0">
              <a:buNone/>
            </a:pPr>
            <a:r>
              <a:rPr lang="uk-UA" sz="2400" dirty="0" smtClean="0"/>
              <a:t>Згідно із Законом України «</a:t>
            </a:r>
            <a:r>
              <a:rPr lang="uk-UA" sz="2400" dirty="0" smtClean="0">
                <a:hlinkClick r:id="rId2"/>
              </a:rPr>
              <a:t>Про </a:t>
            </a:r>
            <a:r>
              <a:rPr lang="uk-UA" sz="2400" dirty="0">
                <a:hlinkClick r:id="rId2"/>
              </a:rPr>
              <a:t>житлово-комунальні </a:t>
            </a:r>
            <a:r>
              <a:rPr lang="uk-UA" sz="2400" dirty="0" smtClean="0">
                <a:hlinkClick r:id="rId2"/>
              </a:rPr>
              <a:t>послуги</a:t>
            </a:r>
            <a:r>
              <a:rPr lang="uk-UA" sz="2400" dirty="0" smtClean="0"/>
              <a:t>», до комунальних послуг відносяться:</a:t>
            </a:r>
          </a:p>
          <a:p>
            <a:pPr>
              <a:buFont typeface="Wingdings" panose="05000000000000000000" pitchFamily="2" charset="2"/>
              <a:buChar char="v"/>
            </a:pPr>
            <a:r>
              <a:rPr lang="uk-UA" sz="2400" dirty="0" smtClean="0"/>
              <a:t>послуга з постачання та розподілу природного газу;</a:t>
            </a:r>
          </a:p>
          <a:p>
            <a:pPr>
              <a:buFont typeface="Wingdings" panose="05000000000000000000" pitchFamily="2" charset="2"/>
              <a:buChar char="v"/>
            </a:pPr>
            <a:r>
              <a:rPr lang="uk-UA" sz="2400" dirty="0" smtClean="0"/>
              <a:t>послуга з постачання та розподілу електричної енергії;</a:t>
            </a:r>
          </a:p>
          <a:p>
            <a:pPr>
              <a:buFont typeface="Wingdings" panose="05000000000000000000" pitchFamily="2" charset="2"/>
              <a:buChar char="v"/>
            </a:pPr>
            <a:r>
              <a:rPr lang="uk-UA" sz="2400" dirty="0" smtClean="0"/>
              <a:t>послуга з постачання теплової енергії;</a:t>
            </a:r>
          </a:p>
          <a:p>
            <a:pPr>
              <a:buFont typeface="Wingdings" panose="05000000000000000000" pitchFamily="2" charset="2"/>
              <a:buChar char="v"/>
            </a:pPr>
            <a:r>
              <a:rPr lang="uk-UA" sz="2400" dirty="0" smtClean="0"/>
              <a:t>послуга з постачання гарячої води;</a:t>
            </a:r>
          </a:p>
          <a:p>
            <a:pPr>
              <a:buFont typeface="Wingdings" panose="05000000000000000000" pitchFamily="2" charset="2"/>
              <a:buChar char="v"/>
            </a:pPr>
            <a:r>
              <a:rPr lang="uk-UA" sz="2400" dirty="0" smtClean="0"/>
              <a:t>послуга з централізованого водопостачання;</a:t>
            </a:r>
          </a:p>
          <a:p>
            <a:pPr>
              <a:buFont typeface="Wingdings" panose="05000000000000000000" pitchFamily="2" charset="2"/>
              <a:buChar char="v"/>
            </a:pPr>
            <a:r>
              <a:rPr lang="uk-UA" sz="2400" dirty="0" smtClean="0"/>
              <a:t>послуга з централізованого водовідведення;</a:t>
            </a:r>
          </a:p>
          <a:p>
            <a:pPr>
              <a:buFont typeface="Wingdings" panose="05000000000000000000" pitchFamily="2" charset="2"/>
              <a:buChar char="v"/>
            </a:pPr>
            <a:r>
              <a:rPr lang="uk-UA" sz="2400" dirty="0" smtClean="0"/>
              <a:t>послуга з поводження з побутовими відходами.</a:t>
            </a: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42</a:t>
            </a:r>
            <a:endParaRPr lang="uk-UA" dirty="0">
              <a:solidFill>
                <a:schemeClr val="bg1"/>
              </a:solidFill>
            </a:endParaRPr>
          </a:p>
        </p:txBody>
      </p:sp>
    </p:spTree>
    <p:extLst>
      <p:ext uri="{BB962C8B-B14F-4D97-AF65-F5344CB8AC3E}">
        <p14:creationId xmlns:p14="http://schemas.microsoft.com/office/powerpoint/2010/main" val="1132858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67722"/>
            <a:ext cx="9043489" cy="1036363"/>
          </a:xfrm>
        </p:spPr>
        <p:txBody>
          <a:bodyPr/>
          <a:lstStyle/>
          <a:p>
            <a:r>
              <a:rPr lang="uk-UA" dirty="0" smtClean="0"/>
              <a:t>4.1 Забезпечення комунальними послугами якщо ОСББ не створено</a:t>
            </a:r>
            <a:endParaRPr lang="uk-UA" dirty="0"/>
          </a:p>
        </p:txBody>
      </p:sp>
      <p:sp>
        <p:nvSpPr>
          <p:cNvPr id="3" name="Місце для вмісту 2"/>
          <p:cNvSpPr>
            <a:spLocks noGrp="1"/>
          </p:cNvSpPr>
          <p:nvPr>
            <p:ph idx="1"/>
          </p:nvPr>
        </p:nvSpPr>
        <p:spPr>
          <a:xfrm>
            <a:off x="0" y="2434281"/>
            <a:ext cx="10297298" cy="4423719"/>
          </a:xfrm>
        </p:spPr>
        <p:txBody>
          <a:bodyPr>
            <a:noAutofit/>
          </a:bodyPr>
          <a:lstStyle/>
          <a:p>
            <a:pPr marL="514350" indent="-514350">
              <a:buFont typeface="+mj-lt"/>
              <a:buAutoNum type="arabicPeriod"/>
            </a:pPr>
            <a:r>
              <a:rPr lang="uk-UA" sz="2800" dirty="0" smtClean="0"/>
              <a:t>Управитель — споживач.</a:t>
            </a:r>
          </a:p>
          <a:p>
            <a:pPr marL="514350" indent="-514350">
              <a:buFont typeface="+mj-lt"/>
              <a:buAutoNum type="arabicPeriod"/>
            </a:pPr>
            <a:r>
              <a:rPr lang="uk-UA" sz="2800" dirty="0" smtClean="0"/>
              <a:t>Управитель за дорученням споживача укладає договори між комунальними підприємствами та споживачами.</a:t>
            </a:r>
          </a:p>
          <a:p>
            <a:pPr marL="514350" indent="-514350">
              <a:buFont typeface="+mj-lt"/>
              <a:buAutoNum type="arabicPeriod"/>
            </a:pPr>
            <a:r>
              <a:rPr lang="uk-UA" sz="2800" dirty="0" smtClean="0"/>
              <a:t>Управитель за договором доручення комунального підприємства (виконавця послуг) репрезентує його інтереси в процесі укладення договору зі споживачем, збирає кошти за спожиті послуги, може відповідати за якість послуг.</a:t>
            </a:r>
            <a:endParaRPr lang="uk-UA" sz="28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43</a:t>
            </a:r>
            <a:endParaRPr lang="uk-UA" dirty="0">
              <a:solidFill>
                <a:schemeClr val="bg1"/>
              </a:solidFill>
            </a:endParaRPr>
          </a:p>
        </p:txBody>
      </p:sp>
    </p:spTree>
    <p:extLst>
      <p:ext uri="{BB962C8B-B14F-4D97-AF65-F5344CB8AC3E}">
        <p14:creationId xmlns:p14="http://schemas.microsoft.com/office/powerpoint/2010/main" val="1832238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67722"/>
            <a:ext cx="9043489" cy="1036363"/>
          </a:xfrm>
        </p:spPr>
        <p:txBody>
          <a:bodyPr/>
          <a:lstStyle/>
          <a:p>
            <a:r>
              <a:rPr lang="uk-UA" dirty="0" smtClean="0"/>
              <a:t>4.2 Забезпечення комунальними послугами якщо </a:t>
            </a:r>
            <a:r>
              <a:rPr lang="uk-UA" dirty="0"/>
              <a:t>створено </a:t>
            </a:r>
            <a:r>
              <a:rPr lang="uk-UA" dirty="0" smtClean="0"/>
              <a:t>ОСББ</a:t>
            </a:r>
            <a:endParaRPr lang="uk-UA" dirty="0"/>
          </a:p>
        </p:txBody>
      </p:sp>
      <p:sp>
        <p:nvSpPr>
          <p:cNvPr id="3" name="Місце для вмісту 2"/>
          <p:cNvSpPr>
            <a:spLocks noGrp="1"/>
          </p:cNvSpPr>
          <p:nvPr>
            <p:ph idx="1"/>
          </p:nvPr>
        </p:nvSpPr>
        <p:spPr>
          <a:xfrm>
            <a:off x="0" y="2434281"/>
            <a:ext cx="10140778" cy="4065373"/>
          </a:xfrm>
        </p:spPr>
        <p:txBody>
          <a:bodyPr>
            <a:noAutofit/>
          </a:bodyPr>
          <a:lstStyle/>
          <a:p>
            <a:pPr marL="514350" indent="-514350">
              <a:buFont typeface="+mj-lt"/>
              <a:buAutoNum type="arabicPeriod"/>
            </a:pPr>
            <a:r>
              <a:rPr lang="uk-UA" sz="2800" dirty="0" smtClean="0"/>
              <a:t>ОСББ (укладає прямий договір з постачальниками комунальних послуг) — споживач (сплачує за комунальні послуги ОСББ).</a:t>
            </a:r>
          </a:p>
          <a:p>
            <a:pPr marL="514350" indent="-514350">
              <a:buFont typeface="+mj-lt"/>
              <a:buAutoNum type="arabicPeriod"/>
            </a:pPr>
            <a:r>
              <a:rPr lang="uk-UA" sz="2800" dirty="0" smtClean="0"/>
              <a:t>Управитель (укладає прямий договір з постачальниками комунальних послуг) – ОСББ (укладає договір з управителем від імені споживачів, сплачує за комунальні послуги управителю) – споживач (сплачує за комунальні послуги ОСББ)</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44</a:t>
            </a:r>
            <a:endParaRPr lang="uk-UA" dirty="0">
              <a:solidFill>
                <a:schemeClr val="bg1"/>
              </a:solidFill>
            </a:endParaRPr>
          </a:p>
        </p:txBody>
      </p:sp>
    </p:spTree>
    <p:extLst>
      <p:ext uri="{BB962C8B-B14F-4D97-AF65-F5344CB8AC3E}">
        <p14:creationId xmlns:p14="http://schemas.microsoft.com/office/powerpoint/2010/main" val="3668428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smtClean="0"/>
              <a:t>4.3 </a:t>
            </a:r>
            <a:r>
              <a:rPr lang="uk-UA" sz="3200" dirty="0" smtClean="0"/>
              <a:t>Забезпечення послугами з управління будинком та прибудинкової території</a:t>
            </a:r>
            <a:endParaRPr lang="uk-UA" sz="3200" dirty="0"/>
          </a:p>
        </p:txBody>
      </p:sp>
      <p:sp>
        <p:nvSpPr>
          <p:cNvPr id="3" name="Місце для вмісту 2"/>
          <p:cNvSpPr>
            <a:spLocks noGrp="1"/>
          </p:cNvSpPr>
          <p:nvPr>
            <p:ph idx="1"/>
          </p:nvPr>
        </p:nvSpPr>
        <p:spPr>
          <a:xfrm>
            <a:off x="0" y="2434281"/>
            <a:ext cx="10297298" cy="4423719"/>
          </a:xfrm>
        </p:spPr>
        <p:txBody>
          <a:bodyPr>
            <a:noAutofit/>
          </a:bodyPr>
          <a:lstStyle/>
          <a:p>
            <a:pPr marL="0" indent="0">
              <a:buNone/>
            </a:pPr>
            <a:r>
              <a:rPr lang="uk-UA" sz="2300" dirty="0"/>
              <a:t>Відповідно до </a:t>
            </a:r>
            <a:r>
              <a:rPr lang="uk-UA" sz="2300" dirty="0" smtClean="0"/>
              <a:t>Закону </a:t>
            </a:r>
            <a:r>
              <a:rPr lang="uk-UA" sz="2300" dirty="0"/>
              <a:t>України «</a:t>
            </a:r>
            <a:r>
              <a:rPr lang="uk-UA" sz="2300" dirty="0">
                <a:hlinkClick r:id="rId2"/>
              </a:rPr>
              <a:t>Про житлово-комунальні послуги</a:t>
            </a:r>
            <a:r>
              <a:rPr lang="uk-UA" sz="2300" dirty="0"/>
              <a:t>» </a:t>
            </a:r>
            <a:r>
              <a:rPr lang="uk-UA" sz="2300" dirty="0" smtClean="0"/>
              <a:t>послуга </a:t>
            </a:r>
            <a:r>
              <a:rPr lang="uk-UA" sz="2300" dirty="0"/>
              <a:t>з управління багатоквартирним будинком включає:</a:t>
            </a:r>
          </a:p>
          <a:p>
            <a:r>
              <a:rPr lang="uk-UA" sz="2300" dirty="0"/>
              <a:t>утримання спільного майна багатоквартирного будинку, (зокрема прибирання </a:t>
            </a:r>
            <a:r>
              <a:rPr lang="uk-UA" sz="2300" dirty="0" err="1"/>
              <a:t>внутрішньобудинкових</a:t>
            </a:r>
            <a:r>
              <a:rPr lang="uk-UA" sz="2300" dirty="0"/>
              <a:t> приміщень та прибудинкової території, виконання санітарно-технічних робіт, обслуговування </a:t>
            </a:r>
            <a:r>
              <a:rPr lang="uk-UA" sz="2300" dirty="0" err="1"/>
              <a:t>внутрішньобудинкових</a:t>
            </a:r>
            <a:r>
              <a:rPr lang="uk-UA" sz="2300" dirty="0"/>
              <a:t> </a:t>
            </a:r>
            <a:r>
              <a:rPr lang="uk-UA" sz="2300" dirty="0" smtClean="0"/>
              <a:t>систем, </a:t>
            </a:r>
            <a:r>
              <a:rPr lang="uk-UA" sz="2300" dirty="0"/>
              <a:t>утримання ліфтів тощо);</a:t>
            </a:r>
          </a:p>
          <a:p>
            <a:r>
              <a:rPr lang="uk-UA" sz="2300" dirty="0"/>
              <a:t>купівлю електричної енергії для забезпечення функціонування спільного майна багатоквартирного будинку;</a:t>
            </a:r>
          </a:p>
          <a:p>
            <a:r>
              <a:rPr lang="uk-UA" sz="2300" dirty="0"/>
              <a:t>поточний ремонт спільного майна багатоквартирного будинку</a:t>
            </a:r>
            <a:r>
              <a:rPr lang="uk-UA" sz="2300" dirty="0" smtClean="0"/>
              <a:t>.</a:t>
            </a:r>
            <a:endParaRPr lang="uk-UA" sz="23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45</a:t>
            </a:r>
            <a:endParaRPr lang="uk-UA" dirty="0">
              <a:solidFill>
                <a:schemeClr val="bg1"/>
              </a:solidFill>
            </a:endParaRPr>
          </a:p>
        </p:txBody>
      </p:sp>
    </p:spTree>
    <p:extLst>
      <p:ext uri="{BB962C8B-B14F-4D97-AF65-F5344CB8AC3E}">
        <p14:creationId xmlns:p14="http://schemas.microsoft.com/office/powerpoint/2010/main" val="3677080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2000" dirty="0" smtClean="0"/>
              <a:t>ОБОВ’ЯЗКОВИЙ ПЕРЕЛІК робіт (послуг), витрати на які включаються до складу витрат на утримання багатоквартирного будинку та прибудинкової території</a:t>
            </a:r>
            <a:endParaRPr lang="uk-UA" sz="2000" dirty="0"/>
          </a:p>
        </p:txBody>
      </p:sp>
      <p:sp>
        <p:nvSpPr>
          <p:cNvPr id="3" name="Місце для вмісту 2"/>
          <p:cNvSpPr>
            <a:spLocks noGrp="1"/>
          </p:cNvSpPr>
          <p:nvPr>
            <p:ph idx="1"/>
          </p:nvPr>
        </p:nvSpPr>
        <p:spPr>
          <a:xfrm>
            <a:off x="0" y="2306594"/>
            <a:ext cx="10297298" cy="4423719"/>
          </a:xfrm>
        </p:spPr>
        <p:txBody>
          <a:bodyPr>
            <a:noAutofit/>
          </a:bodyPr>
          <a:lstStyle/>
          <a:p>
            <a:pPr marL="0" indent="0">
              <a:buNone/>
            </a:pPr>
            <a:r>
              <a:rPr lang="uk-UA" sz="1900" dirty="0" smtClean="0"/>
              <a:t>Відповідно до наказу </a:t>
            </a:r>
            <a:r>
              <a:rPr lang="uk-UA" sz="1900" dirty="0" err="1" smtClean="0"/>
              <a:t>Мінрегіону</a:t>
            </a:r>
            <a:r>
              <a:rPr lang="uk-UA" sz="1900" dirty="0" smtClean="0"/>
              <a:t> від 27.07.2018  </a:t>
            </a:r>
            <a:r>
              <a:rPr lang="uk-UA" sz="1900" dirty="0" smtClean="0">
                <a:hlinkClick r:id="rId2"/>
              </a:rPr>
              <a:t>№190</a:t>
            </a:r>
            <a:r>
              <a:rPr lang="uk-UA" sz="1900" dirty="0" smtClean="0"/>
              <a:t>, обов'язковий перелік робіт (послуг), витрати на які включаються до складу витрат на утримання багатоквартирного будинку та прибудинкової території складається з наступного.</a:t>
            </a:r>
          </a:p>
          <a:p>
            <a:pPr marL="0" indent="0">
              <a:buNone/>
            </a:pPr>
            <a:r>
              <a:rPr lang="uk-UA" sz="1900" dirty="0" smtClean="0"/>
              <a:t>1. Технічне обслуговування </a:t>
            </a:r>
            <a:r>
              <a:rPr lang="uk-UA" sz="1900" dirty="0" err="1" smtClean="0"/>
              <a:t>внутрішньобудинкових</a:t>
            </a:r>
            <a:r>
              <a:rPr lang="uk-UA" sz="1900" dirty="0" smtClean="0"/>
              <a:t> систем:</a:t>
            </a:r>
          </a:p>
          <a:p>
            <a:r>
              <a:rPr lang="uk-UA" sz="1900" dirty="0" smtClean="0"/>
              <a:t>водопостачання;</a:t>
            </a:r>
          </a:p>
          <a:p>
            <a:r>
              <a:rPr lang="uk-UA" sz="1900" dirty="0" smtClean="0"/>
              <a:t>водовідведення;</a:t>
            </a:r>
          </a:p>
          <a:p>
            <a:r>
              <a:rPr lang="uk-UA" sz="1900" dirty="0" smtClean="0"/>
              <a:t>теплопостачання;</a:t>
            </a:r>
          </a:p>
          <a:p>
            <a:r>
              <a:rPr lang="uk-UA" sz="1900" dirty="0" smtClean="0"/>
              <a:t>гарячого водопостачання;</a:t>
            </a:r>
          </a:p>
          <a:p>
            <a:r>
              <a:rPr lang="uk-UA" sz="1900" dirty="0" smtClean="0"/>
              <a:t>зливової каналізації;</a:t>
            </a:r>
          </a:p>
          <a:p>
            <a:r>
              <a:rPr lang="uk-UA" sz="1900" dirty="0" smtClean="0"/>
              <a:t>електропостачання;</a:t>
            </a:r>
          </a:p>
          <a:p>
            <a:r>
              <a:rPr lang="uk-UA" sz="1900" dirty="0" smtClean="0"/>
              <a:t>газопостачання.</a:t>
            </a:r>
          </a:p>
          <a:p>
            <a:pPr marL="0" indent="0">
              <a:buNone/>
            </a:pPr>
            <a:endParaRPr lang="uk-UA" sz="20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46</a:t>
            </a:r>
            <a:endParaRPr lang="uk-UA" dirty="0">
              <a:solidFill>
                <a:schemeClr val="bg1"/>
              </a:solidFill>
            </a:endParaRPr>
          </a:p>
        </p:txBody>
      </p:sp>
    </p:spTree>
    <p:extLst>
      <p:ext uri="{BB962C8B-B14F-4D97-AF65-F5344CB8AC3E}">
        <p14:creationId xmlns:p14="http://schemas.microsoft.com/office/powerpoint/2010/main" val="3895553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2000" dirty="0" smtClean="0"/>
              <a:t>ОБОВ’ЯЗКОВИЙ ПЕРЕЛІК робіт (послуг), витрати на які включаються до складу витрат на утримання багатоквартирного будинку та прибудинкової території</a:t>
            </a:r>
            <a:endParaRPr lang="uk-UA" sz="2000" dirty="0"/>
          </a:p>
        </p:txBody>
      </p:sp>
      <p:sp>
        <p:nvSpPr>
          <p:cNvPr id="3" name="Місце для вмісту 2"/>
          <p:cNvSpPr>
            <a:spLocks noGrp="1"/>
          </p:cNvSpPr>
          <p:nvPr>
            <p:ph idx="1"/>
          </p:nvPr>
        </p:nvSpPr>
        <p:spPr>
          <a:xfrm>
            <a:off x="0" y="2281881"/>
            <a:ext cx="10297298" cy="4423719"/>
          </a:xfrm>
        </p:spPr>
        <p:txBody>
          <a:bodyPr>
            <a:noAutofit/>
          </a:bodyPr>
          <a:lstStyle/>
          <a:p>
            <a:pPr marL="0" indent="0">
              <a:buNone/>
            </a:pPr>
            <a:r>
              <a:rPr lang="uk-UA" sz="2000" dirty="0" smtClean="0"/>
              <a:t>2. Технічне обслуговування ліфтів.</a:t>
            </a:r>
          </a:p>
          <a:p>
            <a:pPr marL="0" indent="0">
              <a:buNone/>
            </a:pPr>
            <a:r>
              <a:rPr lang="uk-UA" sz="2000" dirty="0" smtClean="0"/>
              <a:t>3. Обслуговування систем диспетчеризації.</a:t>
            </a:r>
          </a:p>
          <a:p>
            <a:pPr marL="0" indent="0">
              <a:buNone/>
            </a:pPr>
            <a:r>
              <a:rPr lang="uk-UA" sz="2000" dirty="0" smtClean="0"/>
              <a:t>4. Обслуговування димових та вентиляційних каналів.</a:t>
            </a:r>
          </a:p>
          <a:p>
            <a:pPr marL="0" indent="0">
              <a:buNone/>
            </a:pPr>
            <a:r>
              <a:rPr lang="uk-UA" sz="2000" dirty="0" smtClean="0"/>
              <a:t>5. Технічне обслуговування систем протипожежної автоматики та димовидалення, а також інших </a:t>
            </a:r>
            <a:r>
              <a:rPr lang="uk-UA" sz="2000" dirty="0" err="1" smtClean="0"/>
              <a:t>внутрішньобудинкових</a:t>
            </a:r>
            <a:r>
              <a:rPr lang="uk-UA" sz="2000" dirty="0" smtClean="0"/>
              <a:t> інженерних систем (у разі їх наявності).</a:t>
            </a:r>
          </a:p>
          <a:p>
            <a:pPr marL="0" indent="0">
              <a:buNone/>
            </a:pPr>
            <a:r>
              <a:rPr lang="uk-UA" sz="2000" dirty="0" smtClean="0"/>
              <a:t>6. Поточний ремонт конструктивних елементів, технічних пристроїв будинків та елементів зовнішнього упорядження, що розміщені на закріпленій в установленому порядку прибудинковій території (в тому числі спортивних, дитячих та інших майданчиків), та іншого спільного майна багатоквартирного будинку.</a:t>
            </a:r>
          </a:p>
          <a:p>
            <a:endParaRPr lang="uk-UA" sz="20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47</a:t>
            </a:r>
            <a:endParaRPr lang="uk-UA" dirty="0">
              <a:solidFill>
                <a:schemeClr val="bg1"/>
              </a:solidFill>
            </a:endParaRPr>
          </a:p>
        </p:txBody>
      </p:sp>
    </p:spTree>
    <p:extLst>
      <p:ext uri="{BB962C8B-B14F-4D97-AF65-F5344CB8AC3E}">
        <p14:creationId xmlns:p14="http://schemas.microsoft.com/office/powerpoint/2010/main" val="1902954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2000" dirty="0" smtClean="0"/>
              <a:t>ОБОВ’ЯЗКОВИЙ ПЕРЕЛІК робіт (послуг), витрати на які включаються до складу витрат на утримання багатоквартирного будинку та прибудинкової території</a:t>
            </a:r>
            <a:endParaRPr lang="uk-UA" sz="2000" dirty="0"/>
          </a:p>
        </p:txBody>
      </p:sp>
      <p:sp>
        <p:nvSpPr>
          <p:cNvPr id="3" name="Місце для вмісту 2"/>
          <p:cNvSpPr>
            <a:spLocks noGrp="1"/>
          </p:cNvSpPr>
          <p:nvPr>
            <p:ph idx="1"/>
          </p:nvPr>
        </p:nvSpPr>
        <p:spPr>
          <a:xfrm>
            <a:off x="0" y="2281881"/>
            <a:ext cx="10297298" cy="4423719"/>
          </a:xfrm>
        </p:spPr>
        <p:txBody>
          <a:bodyPr>
            <a:noAutofit/>
          </a:bodyPr>
          <a:lstStyle/>
          <a:p>
            <a:pPr marL="0" indent="0">
              <a:buNone/>
            </a:pPr>
            <a:r>
              <a:rPr lang="uk-UA" sz="2000" dirty="0" smtClean="0"/>
              <a:t>7. Поточний ремонт </a:t>
            </a:r>
            <a:r>
              <a:rPr lang="uk-UA" sz="2000" dirty="0" err="1" smtClean="0"/>
              <a:t>внутрішньобудинкових</a:t>
            </a:r>
            <a:r>
              <a:rPr lang="uk-UA" sz="2000" dirty="0" smtClean="0"/>
              <a:t> систем:</a:t>
            </a:r>
          </a:p>
          <a:p>
            <a:r>
              <a:rPr lang="uk-UA" sz="2000" dirty="0" smtClean="0"/>
              <a:t>водопостачання;</a:t>
            </a:r>
          </a:p>
          <a:p>
            <a:r>
              <a:rPr lang="uk-UA" sz="2000" dirty="0" smtClean="0"/>
              <a:t>водовідведення;</a:t>
            </a:r>
          </a:p>
          <a:p>
            <a:r>
              <a:rPr lang="uk-UA" sz="2000" dirty="0" smtClean="0"/>
              <a:t>теплопостачання;</a:t>
            </a:r>
          </a:p>
          <a:p>
            <a:r>
              <a:rPr lang="uk-UA" sz="2000" dirty="0" smtClean="0"/>
              <a:t>гарячого водопостачання;</a:t>
            </a:r>
          </a:p>
          <a:p>
            <a:r>
              <a:rPr lang="uk-UA" sz="2000" dirty="0" smtClean="0"/>
              <a:t>зливової каналізації;</a:t>
            </a:r>
          </a:p>
          <a:p>
            <a:r>
              <a:rPr lang="uk-UA" sz="2000" dirty="0" smtClean="0"/>
              <a:t>електропостачання;</a:t>
            </a:r>
          </a:p>
          <a:p>
            <a:r>
              <a:rPr lang="uk-UA" sz="2000" dirty="0" smtClean="0"/>
              <a:t>газопостачання.</a:t>
            </a:r>
          </a:p>
          <a:p>
            <a:r>
              <a:rPr lang="uk-UA" sz="2000" dirty="0" smtClean="0"/>
              <a:t>8. Поточний ремонт систем протипожежної автоматики та димовидалення, а також інших </a:t>
            </a:r>
            <a:r>
              <a:rPr lang="uk-UA" sz="2000" dirty="0" err="1" smtClean="0"/>
              <a:t>внутрішньобудинкових</a:t>
            </a:r>
            <a:r>
              <a:rPr lang="uk-UA" sz="2000" dirty="0" smtClean="0"/>
              <a:t> інженерних систем (у разі їх наявності).</a:t>
            </a:r>
          </a:p>
          <a:p>
            <a:pPr marL="0" indent="0">
              <a:buNone/>
            </a:pPr>
            <a:endParaRPr lang="uk-UA" sz="20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48</a:t>
            </a:r>
            <a:endParaRPr lang="uk-UA" dirty="0">
              <a:solidFill>
                <a:schemeClr val="bg1"/>
              </a:solidFill>
            </a:endParaRPr>
          </a:p>
        </p:txBody>
      </p:sp>
    </p:spTree>
    <p:extLst>
      <p:ext uri="{BB962C8B-B14F-4D97-AF65-F5344CB8AC3E}">
        <p14:creationId xmlns:p14="http://schemas.microsoft.com/office/powerpoint/2010/main" val="3236621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2000" dirty="0" smtClean="0"/>
              <a:t>ОБОВ’ЯЗКОВИЙ ПЕРЕЛІК робіт (послуг), витрати на які включаються до складу витрат на утримання багатоквартирного будинку та прибудинкової території</a:t>
            </a:r>
            <a:endParaRPr lang="uk-UA" sz="2000" dirty="0"/>
          </a:p>
        </p:txBody>
      </p:sp>
      <p:sp>
        <p:nvSpPr>
          <p:cNvPr id="3" name="Місце для вмісту 2"/>
          <p:cNvSpPr>
            <a:spLocks noGrp="1"/>
          </p:cNvSpPr>
          <p:nvPr>
            <p:ph idx="1"/>
          </p:nvPr>
        </p:nvSpPr>
        <p:spPr>
          <a:xfrm>
            <a:off x="0" y="2281880"/>
            <a:ext cx="10297298" cy="4423719"/>
          </a:xfrm>
        </p:spPr>
        <p:txBody>
          <a:bodyPr>
            <a:noAutofit/>
          </a:bodyPr>
          <a:lstStyle/>
          <a:p>
            <a:pPr marL="0" indent="0">
              <a:buNone/>
            </a:pPr>
            <a:r>
              <a:rPr lang="uk-UA" sz="2000" dirty="0" smtClean="0"/>
              <a:t>9. Прибирання прибудинкової території.</a:t>
            </a:r>
          </a:p>
          <a:p>
            <a:pPr marL="0" indent="0">
              <a:buNone/>
            </a:pPr>
            <a:r>
              <a:rPr lang="uk-UA" sz="2000" dirty="0" smtClean="0"/>
              <a:t>10. Прибирання приміщень загального користування (у тому числі допоміжних).</a:t>
            </a:r>
          </a:p>
          <a:p>
            <a:pPr marL="0" indent="0">
              <a:buNone/>
            </a:pPr>
            <a:r>
              <a:rPr lang="uk-UA" sz="2000" dirty="0" smtClean="0"/>
              <a:t>11. Прибирання і вивезення снігу, посипання частини прибудинкової території, призначеної для проходу та проїзду, </a:t>
            </a:r>
            <a:r>
              <a:rPr lang="uk-UA" sz="2000" dirty="0" err="1" smtClean="0"/>
              <a:t>протиожеледними</a:t>
            </a:r>
            <a:r>
              <a:rPr lang="uk-UA" sz="2000" dirty="0" smtClean="0"/>
              <a:t> сумішами.</a:t>
            </a:r>
          </a:p>
          <a:p>
            <a:pPr marL="0" indent="0">
              <a:buNone/>
            </a:pPr>
            <a:r>
              <a:rPr lang="uk-UA" sz="2000" dirty="0" smtClean="0"/>
              <a:t>12. Дератизація.</a:t>
            </a:r>
          </a:p>
          <a:p>
            <a:pPr marL="0" indent="0">
              <a:buNone/>
            </a:pPr>
            <a:r>
              <a:rPr lang="uk-UA" sz="2000" dirty="0" smtClean="0"/>
              <a:t>13. Дезінсекція.</a:t>
            </a:r>
          </a:p>
          <a:p>
            <a:pPr marL="0" indent="0">
              <a:buNone/>
            </a:pPr>
            <a:r>
              <a:rPr lang="uk-UA" sz="2000" dirty="0" smtClean="0"/>
              <a:t>14. Придбання електричної енергії для освітлення місць загального користування, живлення ліфтів та забезпечення функціонування іншого спільного майна багатоквартирного будинку.</a:t>
            </a:r>
          </a:p>
          <a:p>
            <a:endParaRPr lang="uk-UA" sz="20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49</a:t>
            </a:r>
            <a:endParaRPr lang="uk-UA" dirty="0">
              <a:solidFill>
                <a:schemeClr val="bg1"/>
              </a:solidFill>
            </a:endParaRPr>
          </a:p>
        </p:txBody>
      </p:sp>
    </p:spTree>
    <p:extLst>
      <p:ext uri="{BB962C8B-B14F-4D97-AF65-F5344CB8AC3E}">
        <p14:creationId xmlns:p14="http://schemas.microsoft.com/office/powerpoint/2010/main" val="98737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199503"/>
            <a:ext cx="10188549" cy="4333101"/>
          </a:xfrm>
        </p:spPr>
        <p:txBody>
          <a:bodyPr>
            <a:noAutofit/>
          </a:bodyPr>
          <a:lstStyle/>
          <a:p>
            <a:r>
              <a:rPr lang="uk-UA" sz="2400" dirty="0" smtClean="0"/>
              <a:t>Статтею 5 Закону України «</a:t>
            </a:r>
            <a:r>
              <a:rPr lang="uk-UA" sz="2400" dirty="0" smtClean="0">
                <a:hlinkClick r:id="rId2"/>
              </a:rPr>
              <a:t>Про особливості здійснення права власності у багатоквартирному будинку</a:t>
            </a:r>
            <a:r>
              <a:rPr lang="uk-UA" sz="2400" dirty="0" smtClean="0"/>
              <a:t>» передбачено, що замовник будівництва або попередній власник будинку зобов’язаний передати один примірник технічної документації на будинок згідно з переліком, визначеним центральним органом виконавчої влади </a:t>
            </a:r>
            <a:r>
              <a:rPr lang="ru-RU" sz="2400" dirty="0" smtClean="0"/>
              <a:t>– </a:t>
            </a:r>
            <a:r>
              <a:rPr lang="uk-UA" sz="2400" dirty="0" err="1" smtClean="0"/>
              <a:t>Мінрегіоном</a:t>
            </a:r>
            <a:r>
              <a:rPr lang="uk-UA" sz="2400" dirty="0"/>
              <a:t> </a:t>
            </a:r>
            <a:r>
              <a:rPr lang="uk-UA" sz="2400" dirty="0" smtClean="0"/>
              <a:t>(</a:t>
            </a:r>
            <a:r>
              <a:rPr lang="uk-UA" sz="2400" dirty="0" smtClean="0">
                <a:hlinkClick r:id="rId3" tooltip="Міністерство розвитку громад та територій України"/>
              </a:rPr>
              <a:t>Міністерство розвитку громад та територій України</a:t>
            </a:r>
            <a:r>
              <a:rPr lang="ru-RU" sz="2400" dirty="0" smtClean="0"/>
              <a:t>)</a:t>
            </a:r>
            <a:endParaRPr lang="uk-UA" sz="2400" dirty="0" smtClean="0"/>
          </a:p>
          <a:p>
            <a:r>
              <a:rPr lang="uk-UA" sz="2400" dirty="0" smtClean="0"/>
              <a:t>У </a:t>
            </a:r>
            <a:r>
              <a:rPr lang="uk-UA" sz="2400" dirty="0"/>
              <a:t>разі зміни форми управління багатоквартирним будинком особа, яка здійснювала управління, повинна передати наявну в неї технічну та іншу передбачену законодавством документацію на будинок особі, визначеній </a:t>
            </a:r>
            <a:r>
              <a:rPr lang="uk-UA" sz="2400" dirty="0" smtClean="0"/>
              <a:t>співвласниками.</a:t>
            </a: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5</a:t>
            </a:r>
            <a:endParaRPr lang="uk-UA" dirty="0">
              <a:solidFill>
                <a:schemeClr val="bg1"/>
              </a:solidFill>
            </a:endParaRPr>
          </a:p>
        </p:txBody>
      </p:sp>
    </p:spTree>
    <p:extLst>
      <p:ext uri="{BB962C8B-B14F-4D97-AF65-F5344CB8AC3E}">
        <p14:creationId xmlns:p14="http://schemas.microsoft.com/office/powerpoint/2010/main" val="758891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50</a:t>
            </a:r>
            <a:endParaRPr lang="uk-UA" dirty="0">
              <a:solidFill>
                <a:schemeClr val="bg1"/>
              </a:solidFill>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857" y="0"/>
            <a:ext cx="8164286" cy="6858000"/>
          </a:xfrm>
          <a:prstGeom prst="rect">
            <a:avLst/>
          </a:prstGeom>
        </p:spPr>
      </p:pic>
    </p:spTree>
    <p:extLst>
      <p:ext uri="{BB962C8B-B14F-4D97-AF65-F5344CB8AC3E}">
        <p14:creationId xmlns:p14="http://schemas.microsoft.com/office/powerpoint/2010/main" val="402192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51</a:t>
            </a:r>
            <a:endParaRPr lang="uk-UA" dirty="0">
              <a:solidFill>
                <a:schemeClr val="bg1"/>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52" y="888316"/>
            <a:ext cx="9479065" cy="5861222"/>
          </a:xfrm>
          <a:prstGeom prst="rect">
            <a:avLst/>
          </a:prstGeom>
        </p:spPr>
      </p:pic>
    </p:spTree>
    <p:extLst>
      <p:ext uri="{BB962C8B-B14F-4D97-AF65-F5344CB8AC3E}">
        <p14:creationId xmlns:p14="http://schemas.microsoft.com/office/powerpoint/2010/main" val="4099982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a:t>Кошторис витрат на утримання багатоквартирного</a:t>
            </a:r>
          </a:p>
        </p:txBody>
      </p:sp>
      <p:sp>
        <p:nvSpPr>
          <p:cNvPr id="3" name="Місце для вмісту 2"/>
          <p:cNvSpPr>
            <a:spLocks noGrp="1"/>
          </p:cNvSpPr>
          <p:nvPr>
            <p:ph idx="1"/>
          </p:nvPr>
        </p:nvSpPr>
        <p:spPr>
          <a:xfrm>
            <a:off x="0" y="2294238"/>
            <a:ext cx="10297298" cy="4563762"/>
          </a:xfrm>
        </p:spPr>
        <p:txBody>
          <a:bodyPr>
            <a:noAutofit/>
          </a:bodyPr>
          <a:lstStyle/>
          <a:p>
            <a:r>
              <a:rPr lang="ru-RU" sz="2000" b="1" dirty="0" smtClean="0"/>
              <a:t>На </a:t>
            </a:r>
            <a:r>
              <a:rPr lang="uk-UA" sz="2000" b="1" dirty="0" smtClean="0"/>
              <a:t>вимогу споживача надається інформація про фактичні витрати управителя відповідно до кошторису витрат на утримання будинку та прибудинкової території.</a:t>
            </a:r>
            <a:endParaRPr lang="uk-UA" sz="2000" dirty="0" smtClean="0"/>
          </a:p>
          <a:p>
            <a:r>
              <a:rPr lang="uk-UA" sz="2000" b="1" dirty="0" smtClean="0"/>
              <a:t>Управитель зобов’язаний щороку звітувати </a:t>
            </a:r>
            <a:r>
              <a:rPr lang="uk-UA" sz="2000" dirty="0" smtClean="0"/>
              <a:t>перед споживачами про виконання кошторису витрат та </a:t>
            </a:r>
            <a:r>
              <a:rPr lang="uk-UA" sz="2000" b="1" dirty="0" smtClean="0"/>
              <a:t>подавати кошторис витрат на поточний рік </a:t>
            </a:r>
            <a:r>
              <a:rPr lang="uk-UA" sz="2000" dirty="0" smtClean="0"/>
              <a:t>споживачам на погодження.</a:t>
            </a:r>
          </a:p>
          <a:p>
            <a:r>
              <a:rPr lang="uk-UA" sz="2000" b="1" dirty="0" smtClean="0"/>
              <a:t>Порядок встановлення вартості послуги з управління </a:t>
            </a:r>
            <a:r>
              <a:rPr lang="uk-UA" sz="2000" dirty="0" smtClean="0"/>
              <a:t>та складові:</a:t>
            </a:r>
          </a:p>
          <a:p>
            <a:pPr>
              <a:buFont typeface="Arial" panose="020B0604020202020204" pitchFamily="34" charset="0"/>
              <a:buChar char="•"/>
            </a:pPr>
            <a:r>
              <a:rPr lang="uk-UA" sz="2000" dirty="0" smtClean="0"/>
              <a:t>витрати на утримання багатоквартирного будинку та прибудинкової території і поточний ремонт спільного майна багатоквартирного будинку відповідно до кошторису витрат на утримання багатоквартирного будинку та прибудинкової території;</a:t>
            </a:r>
          </a:p>
          <a:p>
            <a:pPr>
              <a:buFont typeface="Arial" panose="020B0604020202020204" pitchFamily="34" charset="0"/>
              <a:buChar char="•"/>
            </a:pPr>
            <a:r>
              <a:rPr lang="uk-UA" sz="2000" dirty="0" smtClean="0"/>
              <a:t>винагороду управителю, яка визначається за згодою сторін і є результатом домовленостей між ними.</a:t>
            </a:r>
            <a:endParaRPr lang="uk-UA" sz="20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52</a:t>
            </a:r>
            <a:endParaRPr lang="uk-UA" dirty="0">
              <a:solidFill>
                <a:schemeClr val="bg1"/>
              </a:solidFill>
            </a:endParaRPr>
          </a:p>
        </p:txBody>
      </p:sp>
    </p:spTree>
    <p:extLst>
      <p:ext uri="{BB962C8B-B14F-4D97-AF65-F5344CB8AC3E}">
        <p14:creationId xmlns:p14="http://schemas.microsoft.com/office/powerpoint/2010/main" val="1050137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a:t>Кошторис витрат на утримання багатоквартирного</a:t>
            </a:r>
          </a:p>
        </p:txBody>
      </p:sp>
      <p:sp>
        <p:nvSpPr>
          <p:cNvPr id="3" name="Місце для вмісту 2"/>
          <p:cNvSpPr>
            <a:spLocks noGrp="1"/>
          </p:cNvSpPr>
          <p:nvPr>
            <p:ph idx="1"/>
          </p:nvPr>
        </p:nvSpPr>
        <p:spPr>
          <a:xfrm>
            <a:off x="0" y="2294238"/>
            <a:ext cx="9399373" cy="4563762"/>
          </a:xfrm>
        </p:spPr>
        <p:txBody>
          <a:bodyPr>
            <a:noAutofit/>
          </a:bodyPr>
          <a:lstStyle/>
          <a:p>
            <a:pPr marL="0" indent="0">
              <a:buNone/>
            </a:pPr>
            <a:r>
              <a:rPr lang="uk-UA" sz="2400" b="1" dirty="0" smtClean="0"/>
              <a:t>ВИНАГОРОДА УПРАВИТЕЛЯ – ЦЕ </a:t>
            </a:r>
          </a:p>
          <a:p>
            <a:r>
              <a:rPr lang="uk-UA" sz="2400" b="1" dirty="0" smtClean="0"/>
              <a:t>адміністративні </a:t>
            </a:r>
            <a:r>
              <a:rPr lang="uk-UA" sz="2400" b="1" dirty="0"/>
              <a:t>витрати </a:t>
            </a:r>
            <a:r>
              <a:rPr lang="uk-UA" sz="2400" dirty="0"/>
              <a:t>пов’язані з наданням послуги з </a:t>
            </a:r>
            <a:r>
              <a:rPr lang="uk-UA" sz="2400" dirty="0" smtClean="0"/>
              <a:t>управління;</a:t>
            </a:r>
            <a:endParaRPr lang="uk-UA" sz="2400" dirty="0"/>
          </a:p>
          <a:p>
            <a:r>
              <a:rPr lang="uk-UA" sz="2400" b="1" dirty="0" smtClean="0"/>
              <a:t>прибуток</a:t>
            </a:r>
            <a:r>
              <a:rPr lang="uk-UA" sz="2400" dirty="0" smtClean="0"/>
              <a:t>;</a:t>
            </a:r>
            <a:endParaRPr lang="uk-UA" sz="2400" dirty="0"/>
          </a:p>
          <a:p>
            <a:r>
              <a:rPr lang="uk-UA" sz="2400" b="1" dirty="0"/>
              <a:t>ризики</a:t>
            </a:r>
            <a:r>
              <a:rPr lang="uk-UA" sz="2400" dirty="0"/>
              <a:t>, в </a:t>
            </a:r>
            <a:r>
              <a:rPr lang="uk-UA" sz="2400" dirty="0" smtClean="0"/>
              <a:t>тому числі підвищення </a:t>
            </a:r>
            <a:r>
              <a:rPr lang="uk-UA" sz="2400" dirty="0"/>
              <a:t>складових витрат на утримання будинку </a:t>
            </a:r>
            <a:r>
              <a:rPr lang="uk-UA" sz="2400" dirty="0" smtClean="0"/>
              <a:t>та прибудинкової </a:t>
            </a:r>
            <a:r>
              <a:rPr lang="uk-UA" sz="2400" dirty="0"/>
              <a:t>території</a:t>
            </a:r>
          </a:p>
          <a:p>
            <a:pPr marL="0" indent="0">
              <a:buNone/>
            </a:pPr>
            <a:endParaRPr lang="uk-UA" sz="20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53</a:t>
            </a:r>
            <a:endParaRPr lang="uk-UA" dirty="0">
              <a:solidFill>
                <a:schemeClr val="bg1"/>
              </a:solidFill>
            </a:endParaRPr>
          </a:p>
        </p:txBody>
      </p:sp>
    </p:spTree>
    <p:extLst>
      <p:ext uri="{BB962C8B-B14F-4D97-AF65-F5344CB8AC3E}">
        <p14:creationId xmlns:p14="http://schemas.microsoft.com/office/powerpoint/2010/main" val="1755273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a:t>Кошторис витрат на утримання багатоквартирного</a:t>
            </a:r>
          </a:p>
        </p:txBody>
      </p:sp>
      <p:sp>
        <p:nvSpPr>
          <p:cNvPr id="3" name="Місце для вмісту 2"/>
          <p:cNvSpPr>
            <a:spLocks noGrp="1"/>
          </p:cNvSpPr>
          <p:nvPr>
            <p:ph idx="1"/>
          </p:nvPr>
        </p:nvSpPr>
        <p:spPr>
          <a:xfrm>
            <a:off x="0" y="2294238"/>
            <a:ext cx="9399373" cy="4563762"/>
          </a:xfrm>
        </p:spPr>
        <p:txBody>
          <a:bodyPr>
            <a:noAutofit/>
          </a:bodyPr>
          <a:lstStyle/>
          <a:p>
            <a:pPr marL="0" indent="0">
              <a:buNone/>
            </a:pPr>
            <a:r>
              <a:rPr lang="uk-UA" sz="2400" b="1" dirty="0" smtClean="0"/>
              <a:t>ВИНАГОРОДУ УПРАВИТЕЛЯ</a:t>
            </a:r>
          </a:p>
          <a:p>
            <a:r>
              <a:rPr lang="uk-UA" sz="2400" dirty="0" smtClean="0"/>
              <a:t>не </a:t>
            </a:r>
            <a:r>
              <a:rPr lang="uk-UA" sz="2400" dirty="0"/>
              <a:t>обов’язково розкривати у разі </a:t>
            </a:r>
            <a:r>
              <a:rPr lang="uk-UA" sz="2400" dirty="0" smtClean="0"/>
              <a:t>будь-якого </a:t>
            </a:r>
            <a:r>
              <a:rPr lang="uk-UA" sz="2400" dirty="0"/>
              <a:t>запиту щодо її змісту (розмір залежить виключно від </a:t>
            </a:r>
            <a:r>
              <a:rPr lang="uk-UA" sz="2400" dirty="0" smtClean="0"/>
              <a:t>управителя);</a:t>
            </a:r>
            <a:endParaRPr lang="uk-UA" sz="2400" dirty="0"/>
          </a:p>
          <a:p>
            <a:r>
              <a:rPr lang="uk-UA" sz="2400" dirty="0"/>
              <a:t>не обов’язково звітувати (надання інформації залежить виключно від </a:t>
            </a:r>
            <a:r>
              <a:rPr lang="uk-UA" sz="2400" dirty="0" smtClean="0"/>
              <a:t>управителя);</a:t>
            </a:r>
            <a:endParaRPr lang="uk-UA" sz="2400" dirty="0"/>
          </a:p>
          <a:p>
            <a:r>
              <a:rPr lang="uk-UA" sz="2400" dirty="0"/>
              <a:t>можна використовувати на будь </a:t>
            </a:r>
            <a:r>
              <a:rPr lang="uk-UA" sz="2400" dirty="0" smtClean="0"/>
              <a:t>що, оскільки цей «резерв» </a:t>
            </a:r>
            <a:r>
              <a:rPr lang="uk-UA" sz="2400" dirty="0"/>
              <a:t>є особистим «страховим фондом» від непередбачуваних обставин, пов’язаних з ризиками та додатковими </a:t>
            </a:r>
            <a:r>
              <a:rPr lang="uk-UA" sz="2400" dirty="0" smtClean="0"/>
              <a:t>витратами управителя.</a:t>
            </a:r>
            <a:endParaRPr lang="uk-UA" sz="2400" dirty="0"/>
          </a:p>
          <a:p>
            <a:pPr marL="0" indent="0">
              <a:buNone/>
            </a:pPr>
            <a:endParaRPr lang="uk-UA" sz="20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a:solidFill>
                  <a:schemeClr val="bg1"/>
                </a:solidFill>
              </a:rPr>
              <a:t>5</a:t>
            </a:r>
            <a:r>
              <a:rPr lang="uk-UA" dirty="0" smtClean="0">
                <a:solidFill>
                  <a:schemeClr val="bg1"/>
                </a:solidFill>
              </a:rPr>
              <a:t>4</a:t>
            </a:r>
            <a:endParaRPr lang="uk-UA" dirty="0">
              <a:solidFill>
                <a:schemeClr val="bg1"/>
              </a:solidFill>
            </a:endParaRPr>
          </a:p>
        </p:txBody>
      </p:sp>
    </p:spTree>
    <p:extLst>
      <p:ext uri="{BB962C8B-B14F-4D97-AF65-F5344CB8AC3E}">
        <p14:creationId xmlns:p14="http://schemas.microsoft.com/office/powerpoint/2010/main" val="1335266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a:t>Кошторис витрат на утримання багатоквартирного</a:t>
            </a:r>
          </a:p>
        </p:txBody>
      </p:sp>
      <p:sp>
        <p:nvSpPr>
          <p:cNvPr id="3" name="Місце для вмісту 2"/>
          <p:cNvSpPr>
            <a:spLocks noGrp="1"/>
          </p:cNvSpPr>
          <p:nvPr>
            <p:ph idx="1"/>
          </p:nvPr>
        </p:nvSpPr>
        <p:spPr>
          <a:xfrm>
            <a:off x="0" y="2294238"/>
            <a:ext cx="9399373" cy="4563762"/>
          </a:xfrm>
        </p:spPr>
        <p:txBody>
          <a:bodyPr>
            <a:noAutofit/>
          </a:bodyPr>
          <a:lstStyle/>
          <a:p>
            <a:pPr marL="0" indent="0">
              <a:buNone/>
            </a:pPr>
            <a:r>
              <a:rPr lang="uk-UA" sz="2400" b="1" dirty="0" smtClean="0"/>
              <a:t>Складові кошторису</a:t>
            </a:r>
            <a:r>
              <a:rPr lang="uk-UA" sz="2400" dirty="0" smtClean="0"/>
              <a:t>, </a:t>
            </a:r>
            <a:r>
              <a:rPr lang="uk-UA" sz="2400" dirty="0"/>
              <a:t>вартість яких встановлюється договором з підрядною організацією </a:t>
            </a:r>
            <a:r>
              <a:rPr lang="uk-UA" sz="2400" b="1" dirty="0"/>
              <a:t>незмінна та повторюється </a:t>
            </a:r>
            <a:r>
              <a:rPr lang="uk-UA" sz="2400" dirty="0"/>
              <a:t>щомісяця, а саме:</a:t>
            </a:r>
          </a:p>
          <a:p>
            <a:r>
              <a:rPr lang="uk-UA" sz="2400" dirty="0"/>
              <a:t>технічне обслуговування </a:t>
            </a:r>
            <a:r>
              <a:rPr lang="uk-UA" sz="2400" dirty="0" smtClean="0"/>
              <a:t>ліфтів;</a:t>
            </a:r>
            <a:endParaRPr lang="uk-UA" sz="2400" dirty="0"/>
          </a:p>
          <a:p>
            <a:r>
              <a:rPr lang="uk-UA" sz="2400" dirty="0"/>
              <a:t>обслуговування диспетчерських </a:t>
            </a:r>
            <a:r>
              <a:rPr lang="uk-UA" sz="2400" dirty="0" smtClean="0"/>
              <a:t>служб;</a:t>
            </a:r>
            <a:endParaRPr lang="uk-UA" sz="2400" dirty="0"/>
          </a:p>
          <a:p>
            <a:r>
              <a:rPr lang="uk-UA" sz="2400" dirty="0"/>
              <a:t>обслуговування систем пожежної сигналізації, димовидалення </a:t>
            </a:r>
            <a:r>
              <a:rPr lang="uk-UA" sz="2400" dirty="0" smtClean="0"/>
              <a:t>пожежогасіння;</a:t>
            </a:r>
            <a:endParaRPr lang="uk-UA" sz="2400" dirty="0"/>
          </a:p>
          <a:p>
            <a:r>
              <a:rPr lang="uk-UA" sz="2400" dirty="0"/>
              <a:t>обслуговування </a:t>
            </a:r>
            <a:r>
              <a:rPr lang="uk-UA" sz="2400" dirty="0" err="1"/>
              <a:t>димо</a:t>
            </a:r>
            <a:r>
              <a:rPr lang="uk-UA" sz="2400" dirty="0"/>
              <a:t>-вентиляційних </a:t>
            </a:r>
            <a:r>
              <a:rPr lang="uk-UA" sz="2400" dirty="0" smtClean="0"/>
              <a:t>каналів.</a:t>
            </a:r>
            <a:endParaRPr lang="uk-UA" sz="2400" dirty="0"/>
          </a:p>
          <a:p>
            <a:pPr marL="0" indent="0">
              <a:buNone/>
            </a:pPr>
            <a:endParaRPr lang="uk-UA" sz="20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55</a:t>
            </a:r>
            <a:endParaRPr lang="uk-UA" dirty="0">
              <a:solidFill>
                <a:schemeClr val="bg1"/>
              </a:solidFill>
            </a:endParaRPr>
          </a:p>
        </p:txBody>
      </p:sp>
    </p:spTree>
    <p:extLst>
      <p:ext uri="{BB962C8B-B14F-4D97-AF65-F5344CB8AC3E}">
        <p14:creationId xmlns:p14="http://schemas.microsoft.com/office/powerpoint/2010/main" val="3577986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a:t>Кошторис витрат на утримання багатоквартирного</a:t>
            </a:r>
          </a:p>
        </p:txBody>
      </p:sp>
      <p:sp>
        <p:nvSpPr>
          <p:cNvPr id="3" name="Місце для вмісту 2"/>
          <p:cNvSpPr>
            <a:spLocks noGrp="1"/>
          </p:cNvSpPr>
          <p:nvPr>
            <p:ph idx="1"/>
          </p:nvPr>
        </p:nvSpPr>
        <p:spPr>
          <a:xfrm>
            <a:off x="0" y="2294238"/>
            <a:ext cx="9399373" cy="4563762"/>
          </a:xfrm>
        </p:spPr>
        <p:txBody>
          <a:bodyPr>
            <a:noAutofit/>
          </a:bodyPr>
          <a:lstStyle/>
          <a:p>
            <a:pPr marL="0" indent="0">
              <a:buNone/>
            </a:pPr>
            <a:r>
              <a:rPr lang="uk-UA" sz="2400" b="1" dirty="0" smtClean="0"/>
              <a:t>Складові кошторису</a:t>
            </a:r>
            <a:r>
              <a:rPr lang="uk-UA" sz="2400" dirty="0" smtClean="0"/>
              <a:t>, </a:t>
            </a:r>
            <a:r>
              <a:rPr lang="uk-UA" sz="2400" dirty="0"/>
              <a:t>вартість яких встановлюється договором з підрядною організацією </a:t>
            </a:r>
            <a:r>
              <a:rPr lang="uk-UA" sz="2400" b="1" dirty="0"/>
              <a:t>незмінна та повторюється </a:t>
            </a:r>
            <a:r>
              <a:rPr lang="uk-UA" sz="2400" dirty="0"/>
              <a:t>щомісяця, а саме:</a:t>
            </a:r>
          </a:p>
          <a:p>
            <a:r>
              <a:rPr lang="uk-UA" sz="2400" dirty="0"/>
              <a:t>технічне обслуговування </a:t>
            </a:r>
            <a:r>
              <a:rPr lang="uk-UA" sz="2400" dirty="0" smtClean="0"/>
              <a:t>ліфтів;</a:t>
            </a:r>
            <a:endParaRPr lang="uk-UA" sz="2400" dirty="0"/>
          </a:p>
          <a:p>
            <a:r>
              <a:rPr lang="uk-UA" sz="2400" dirty="0"/>
              <a:t>обслуговування диспетчерських </a:t>
            </a:r>
            <a:r>
              <a:rPr lang="uk-UA" sz="2400" dirty="0" smtClean="0"/>
              <a:t>служб;</a:t>
            </a:r>
            <a:endParaRPr lang="uk-UA" sz="2400" dirty="0"/>
          </a:p>
          <a:p>
            <a:r>
              <a:rPr lang="uk-UA" sz="2400" dirty="0"/>
              <a:t>обслуговування систем пожежної сигналізації, димовидалення </a:t>
            </a:r>
            <a:r>
              <a:rPr lang="uk-UA" sz="2400" dirty="0" smtClean="0"/>
              <a:t>пожежогасіння;</a:t>
            </a:r>
            <a:endParaRPr lang="uk-UA" sz="2400" dirty="0"/>
          </a:p>
          <a:p>
            <a:r>
              <a:rPr lang="uk-UA" sz="2400" dirty="0"/>
              <a:t>обслуговування </a:t>
            </a:r>
            <a:r>
              <a:rPr lang="uk-UA" sz="2400" dirty="0" err="1"/>
              <a:t>димо</a:t>
            </a:r>
            <a:r>
              <a:rPr lang="uk-UA" sz="2400" dirty="0"/>
              <a:t>-вентиляційних </a:t>
            </a:r>
            <a:r>
              <a:rPr lang="uk-UA" sz="2400" dirty="0" smtClean="0"/>
              <a:t>каналів.</a:t>
            </a:r>
            <a:endParaRPr lang="uk-UA" sz="2400" dirty="0"/>
          </a:p>
          <a:p>
            <a:pPr marL="0" indent="0">
              <a:buNone/>
            </a:pPr>
            <a:endParaRPr lang="uk-UA" sz="20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56</a:t>
            </a:r>
            <a:endParaRPr lang="uk-UA" dirty="0">
              <a:solidFill>
                <a:schemeClr val="bg1"/>
              </a:solidFill>
            </a:endParaRPr>
          </a:p>
        </p:txBody>
      </p:sp>
    </p:spTree>
    <p:extLst>
      <p:ext uri="{BB962C8B-B14F-4D97-AF65-F5344CB8AC3E}">
        <p14:creationId xmlns:p14="http://schemas.microsoft.com/office/powerpoint/2010/main" val="3974511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a:t>Кошторис витрат на утримання багатоквартирного</a:t>
            </a:r>
          </a:p>
        </p:txBody>
      </p:sp>
      <p:sp>
        <p:nvSpPr>
          <p:cNvPr id="3" name="Місце для вмісту 2"/>
          <p:cNvSpPr>
            <a:spLocks noGrp="1"/>
          </p:cNvSpPr>
          <p:nvPr>
            <p:ph idx="1"/>
          </p:nvPr>
        </p:nvSpPr>
        <p:spPr>
          <a:xfrm>
            <a:off x="0" y="2294238"/>
            <a:ext cx="9399373" cy="4563762"/>
          </a:xfrm>
        </p:spPr>
        <p:txBody>
          <a:bodyPr>
            <a:noAutofit/>
          </a:bodyPr>
          <a:lstStyle/>
          <a:p>
            <a:pPr marL="0" indent="0">
              <a:buNone/>
            </a:pPr>
            <a:r>
              <a:rPr lang="uk-UA" sz="2400" dirty="0" smtClean="0"/>
              <a:t>Складові</a:t>
            </a:r>
            <a:r>
              <a:rPr lang="uk-UA" sz="2400" dirty="0"/>
              <a:t>, вартість одиниці яких встановлюються договором та змінюється відповідно до кількості спожитих </a:t>
            </a:r>
            <a:r>
              <a:rPr lang="uk-UA" sz="2400" dirty="0" smtClean="0"/>
              <a:t>обсягів, </a:t>
            </a:r>
            <a:r>
              <a:rPr lang="uk-UA" sz="2400" dirty="0"/>
              <a:t>а саме:</a:t>
            </a:r>
          </a:p>
          <a:p>
            <a:r>
              <a:rPr lang="uk-UA" sz="2400" dirty="0" smtClean="0"/>
              <a:t>вивезення ТПВ залежить від вивезених м</a:t>
            </a:r>
            <a:r>
              <a:rPr lang="uk-UA" sz="2400" baseline="30000" dirty="0" smtClean="0"/>
              <a:t>3</a:t>
            </a:r>
            <a:r>
              <a:rPr lang="uk-UA" sz="2400" dirty="0" smtClean="0"/>
              <a:t>;</a:t>
            </a:r>
          </a:p>
          <a:p>
            <a:r>
              <a:rPr lang="uk-UA" sz="2400" dirty="0" smtClean="0"/>
              <a:t>електропостачання місць загального користування </a:t>
            </a:r>
            <a:r>
              <a:rPr lang="uk-UA" sz="2400" dirty="0"/>
              <a:t>залежить від спожитих кВт електроенергії за лічильником;</a:t>
            </a:r>
          </a:p>
          <a:p>
            <a:r>
              <a:rPr lang="uk-UA" sz="2400" dirty="0"/>
              <a:t>електропостачання ліфтів залежить від спожитих кВт електроенергії за лічильником;</a:t>
            </a:r>
          </a:p>
          <a:p>
            <a:r>
              <a:rPr lang="uk-UA" sz="2400" dirty="0"/>
              <a:t>полив дворів, газонів та клумб та вода для прибирання МЗК залежить від спожитих м</a:t>
            </a:r>
            <a:r>
              <a:rPr lang="uk-UA" sz="2400" baseline="30000" dirty="0"/>
              <a:t>3</a:t>
            </a:r>
            <a:r>
              <a:rPr lang="uk-UA" sz="2400" dirty="0" smtClean="0"/>
              <a:t> </a:t>
            </a:r>
            <a:r>
              <a:rPr lang="uk-UA" sz="2400" dirty="0"/>
              <a:t>води за </a:t>
            </a:r>
            <a:r>
              <a:rPr lang="uk-UA" sz="2400" dirty="0" smtClean="0"/>
              <a:t>лічильниками.</a:t>
            </a:r>
            <a:endParaRPr lang="uk-UA" sz="2400" dirty="0"/>
          </a:p>
          <a:p>
            <a:pPr marL="0" indent="0">
              <a:buNone/>
            </a:pPr>
            <a:endParaRPr lang="uk-UA" sz="20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57</a:t>
            </a:r>
            <a:endParaRPr lang="uk-UA" dirty="0">
              <a:solidFill>
                <a:schemeClr val="bg1"/>
              </a:solidFill>
            </a:endParaRPr>
          </a:p>
        </p:txBody>
      </p:sp>
    </p:spTree>
    <p:extLst>
      <p:ext uri="{BB962C8B-B14F-4D97-AF65-F5344CB8AC3E}">
        <p14:creationId xmlns:p14="http://schemas.microsoft.com/office/powerpoint/2010/main" val="3594267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a:t>Кошторис витрат на утримання багатоквартирного</a:t>
            </a:r>
          </a:p>
        </p:txBody>
      </p:sp>
      <p:sp>
        <p:nvSpPr>
          <p:cNvPr id="3" name="Місце для вмісту 2"/>
          <p:cNvSpPr>
            <a:spLocks noGrp="1"/>
          </p:cNvSpPr>
          <p:nvPr>
            <p:ph idx="1"/>
          </p:nvPr>
        </p:nvSpPr>
        <p:spPr>
          <a:xfrm>
            <a:off x="0" y="2294238"/>
            <a:ext cx="9399373" cy="4563762"/>
          </a:xfrm>
        </p:spPr>
        <p:txBody>
          <a:bodyPr>
            <a:noAutofit/>
          </a:bodyPr>
          <a:lstStyle/>
          <a:p>
            <a:pPr marL="0" indent="0">
              <a:buNone/>
            </a:pPr>
            <a:r>
              <a:rPr lang="uk-UA" sz="2400" dirty="0" smtClean="0"/>
              <a:t>Складові</a:t>
            </a:r>
            <a:r>
              <a:rPr lang="uk-UA" sz="2400" dirty="0"/>
              <a:t>, вартість яких залежить від часу витраченого працівником управителя на виконання робіт:</a:t>
            </a:r>
          </a:p>
          <a:p>
            <a:r>
              <a:rPr lang="uk-UA" sz="2400" dirty="0"/>
              <a:t>прибирання МЗК, підвалів, технічних поверхів;</a:t>
            </a:r>
          </a:p>
          <a:p>
            <a:r>
              <a:rPr lang="uk-UA" sz="2400" dirty="0"/>
              <a:t>прибирання прибудинкової території;</a:t>
            </a:r>
          </a:p>
          <a:p>
            <a:r>
              <a:rPr lang="uk-UA" sz="2400" dirty="0"/>
              <a:t>послуг майстра будинку (</a:t>
            </a:r>
            <a:r>
              <a:rPr lang="uk-UA" sz="2400" dirty="0" smtClean="0"/>
              <a:t>згідно з правилами </a:t>
            </a:r>
            <a:r>
              <a:rPr lang="uk-UA" sz="2400" dirty="0"/>
              <a:t>утримання </a:t>
            </a:r>
            <a:r>
              <a:rPr lang="uk-UA" sz="2400" dirty="0" smtClean="0"/>
              <a:t>будинків сюди входять </a:t>
            </a:r>
            <a:r>
              <a:rPr lang="uk-UA" sz="2400" dirty="0"/>
              <a:t>всі огляди та контроль двірників, </a:t>
            </a:r>
            <a:r>
              <a:rPr lang="uk-UA" sz="2400" dirty="0" smtClean="0"/>
              <a:t>прибиральників, підрядників);</a:t>
            </a:r>
            <a:endParaRPr lang="uk-UA" sz="2400" dirty="0"/>
          </a:p>
          <a:p>
            <a:r>
              <a:rPr lang="uk-UA" sz="2400" dirty="0"/>
              <a:t>технічне обслуговування </a:t>
            </a:r>
            <a:r>
              <a:rPr lang="uk-UA" sz="2400" dirty="0" err="1"/>
              <a:t>внутрішньобудинкових</a:t>
            </a:r>
            <a:r>
              <a:rPr lang="uk-UA" sz="2400" dirty="0"/>
              <a:t> систем;</a:t>
            </a:r>
          </a:p>
          <a:p>
            <a:r>
              <a:rPr lang="uk-UA" sz="2400" dirty="0"/>
              <a:t>технічне обслуговування та поточний ремонт мереж електропостачання.</a:t>
            </a:r>
          </a:p>
          <a:p>
            <a:pPr marL="0" indent="0">
              <a:buNone/>
            </a:pPr>
            <a:endParaRPr lang="uk-UA" sz="20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58</a:t>
            </a:r>
            <a:endParaRPr lang="uk-UA" dirty="0">
              <a:solidFill>
                <a:schemeClr val="bg1"/>
              </a:solidFill>
            </a:endParaRPr>
          </a:p>
        </p:txBody>
      </p:sp>
    </p:spTree>
    <p:extLst>
      <p:ext uri="{BB962C8B-B14F-4D97-AF65-F5344CB8AC3E}">
        <p14:creationId xmlns:p14="http://schemas.microsoft.com/office/powerpoint/2010/main" val="3157445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a:t>Кошторис витрат на утримання багатоквартирного</a:t>
            </a:r>
          </a:p>
        </p:txBody>
      </p:sp>
      <p:sp>
        <p:nvSpPr>
          <p:cNvPr id="3" name="Місце для вмісту 2"/>
          <p:cNvSpPr>
            <a:spLocks noGrp="1"/>
          </p:cNvSpPr>
          <p:nvPr>
            <p:ph idx="1"/>
          </p:nvPr>
        </p:nvSpPr>
        <p:spPr>
          <a:xfrm>
            <a:off x="0" y="2294238"/>
            <a:ext cx="9399373" cy="4563762"/>
          </a:xfrm>
        </p:spPr>
        <p:txBody>
          <a:bodyPr>
            <a:noAutofit/>
          </a:bodyPr>
          <a:lstStyle/>
          <a:p>
            <a:pPr marL="0" indent="0">
              <a:buNone/>
            </a:pPr>
            <a:r>
              <a:rPr lang="uk-UA" sz="2400" dirty="0" smtClean="0"/>
              <a:t>Складові</a:t>
            </a:r>
            <a:r>
              <a:rPr lang="uk-UA" sz="2400" dirty="0"/>
              <a:t>, вартість яких залежить від часу витраченого працівником управителя на виконання робіт:</a:t>
            </a:r>
          </a:p>
          <a:p>
            <a:r>
              <a:rPr lang="uk-UA" sz="2400" dirty="0"/>
              <a:t>прибирання МЗК, підвалів, технічних поверхів;</a:t>
            </a:r>
          </a:p>
          <a:p>
            <a:r>
              <a:rPr lang="uk-UA" sz="2400" dirty="0"/>
              <a:t>прибирання прибудинкової території;</a:t>
            </a:r>
          </a:p>
          <a:p>
            <a:r>
              <a:rPr lang="uk-UA" sz="2400" dirty="0"/>
              <a:t>послуг майстра будинку (</a:t>
            </a:r>
            <a:r>
              <a:rPr lang="uk-UA" sz="2400" dirty="0" smtClean="0"/>
              <a:t>згідно з правилами </a:t>
            </a:r>
            <a:r>
              <a:rPr lang="uk-UA" sz="2400" dirty="0"/>
              <a:t>утримання </a:t>
            </a:r>
            <a:r>
              <a:rPr lang="uk-UA" sz="2400" dirty="0" smtClean="0"/>
              <a:t>будинків сюди входять </a:t>
            </a:r>
            <a:r>
              <a:rPr lang="uk-UA" sz="2400" dirty="0"/>
              <a:t>всі огляди та контроль двірників, </a:t>
            </a:r>
            <a:r>
              <a:rPr lang="uk-UA" sz="2400" dirty="0" smtClean="0"/>
              <a:t>прибиральників, підрядників);</a:t>
            </a:r>
            <a:endParaRPr lang="uk-UA" sz="2400" dirty="0"/>
          </a:p>
          <a:p>
            <a:r>
              <a:rPr lang="uk-UA" sz="2400" dirty="0"/>
              <a:t>технічне обслуговування </a:t>
            </a:r>
            <a:r>
              <a:rPr lang="uk-UA" sz="2400" dirty="0" err="1"/>
              <a:t>внутрішньобудинкових</a:t>
            </a:r>
            <a:r>
              <a:rPr lang="uk-UA" sz="2400" dirty="0"/>
              <a:t> систем;</a:t>
            </a:r>
          </a:p>
          <a:p>
            <a:r>
              <a:rPr lang="uk-UA" sz="2400" dirty="0"/>
              <a:t>технічне обслуговування та поточний ремонт мереж електропостачання.</a:t>
            </a:r>
          </a:p>
          <a:p>
            <a:pPr marL="0" indent="0">
              <a:buNone/>
            </a:pPr>
            <a:endParaRPr lang="uk-UA" sz="20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59</a:t>
            </a:r>
            <a:endParaRPr lang="uk-UA" dirty="0">
              <a:solidFill>
                <a:schemeClr val="bg1"/>
              </a:solidFill>
            </a:endParaRPr>
          </a:p>
        </p:txBody>
      </p:sp>
    </p:spTree>
    <p:extLst>
      <p:ext uri="{BB962C8B-B14F-4D97-AF65-F5344CB8AC3E}">
        <p14:creationId xmlns:p14="http://schemas.microsoft.com/office/powerpoint/2010/main" val="161965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183027"/>
            <a:ext cx="10188549" cy="4559643"/>
          </a:xfrm>
        </p:spPr>
        <p:txBody>
          <a:bodyPr>
            <a:noAutofit/>
          </a:bodyPr>
          <a:lstStyle/>
          <a:p>
            <a:r>
              <a:rPr lang="uk-UA" sz="2400" dirty="0" smtClean="0"/>
              <a:t>Статтею</a:t>
            </a:r>
            <a:r>
              <a:rPr lang="uk-UA" sz="2400" dirty="0"/>
              <a:t> 6 Закону України «</a:t>
            </a:r>
            <a:r>
              <a:rPr lang="uk-UA" sz="2400" dirty="0">
                <a:hlinkClick r:id="rId2"/>
              </a:rPr>
              <a:t>Про об’єднання співвласників багатоквартирного будинку</a:t>
            </a:r>
            <a:r>
              <a:rPr lang="uk-UA" sz="2400" dirty="0"/>
              <a:t>» передбачено, що колишній балансоутримувач багатоквартирного будинку або особа, яка здійснювала управління </a:t>
            </a:r>
            <a:r>
              <a:rPr lang="uk-UA" sz="2400" dirty="0" smtClean="0"/>
              <a:t>до </a:t>
            </a:r>
            <a:r>
              <a:rPr lang="uk-UA" sz="2400" dirty="0"/>
              <a:t>створення об’єднання, у тримісячний строк з дня державної реєстрації об’єднання забезпечує передачу йому примірника технічної та іншої </a:t>
            </a:r>
            <a:r>
              <a:rPr lang="uk-UA" sz="2400" dirty="0" smtClean="0"/>
              <a:t>документації </a:t>
            </a:r>
            <a:r>
              <a:rPr lang="uk-UA" sz="2400" dirty="0"/>
              <a:t>на </a:t>
            </a:r>
            <a:r>
              <a:rPr lang="uk-UA" sz="2400" dirty="0" smtClean="0"/>
              <a:t>будинок.</a:t>
            </a:r>
          </a:p>
          <a:p>
            <a:r>
              <a:rPr lang="uk-UA" sz="2400" dirty="0" smtClean="0"/>
              <a:t>У </a:t>
            </a:r>
            <a:r>
              <a:rPr lang="uk-UA" sz="2400" dirty="0"/>
              <a:t>разі відсутності документації на багатоквартирний будинок колишній балансоутримувач </a:t>
            </a:r>
            <a:r>
              <a:rPr lang="uk-UA" sz="2400" dirty="0" smtClean="0"/>
              <a:t>або </a:t>
            </a:r>
            <a:r>
              <a:rPr lang="uk-UA" sz="2400" dirty="0"/>
              <a:t>особа, яка здійснювала управління </a:t>
            </a:r>
            <a:r>
              <a:rPr lang="uk-UA" sz="2400" dirty="0" smtClean="0"/>
              <a:t>до </a:t>
            </a:r>
            <a:r>
              <a:rPr lang="uk-UA" sz="2400" dirty="0"/>
              <a:t>створення об’єднання, протягом півроку з дня державної реєстрації об’єднання </a:t>
            </a:r>
            <a:r>
              <a:rPr lang="uk-UA" sz="2400" b="1" dirty="0"/>
              <a:t>відновлює її за власний рахунок</a:t>
            </a:r>
            <a:r>
              <a:rPr lang="uk-UA" sz="2400" dirty="0"/>
              <a:t>.</a:t>
            </a:r>
            <a:endParaRPr lang="uk-UA" sz="24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a:solidFill>
                  <a:schemeClr val="bg1"/>
                </a:solidFill>
              </a:rPr>
              <a:t>6</a:t>
            </a:r>
          </a:p>
        </p:txBody>
      </p:sp>
    </p:spTree>
    <p:extLst>
      <p:ext uri="{BB962C8B-B14F-4D97-AF65-F5344CB8AC3E}">
        <p14:creationId xmlns:p14="http://schemas.microsoft.com/office/powerpoint/2010/main" val="29970697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a:t>Кошторис витрат на утримання багатоквартирного</a:t>
            </a:r>
          </a:p>
        </p:txBody>
      </p:sp>
      <p:sp>
        <p:nvSpPr>
          <p:cNvPr id="3" name="Місце для вмісту 2"/>
          <p:cNvSpPr>
            <a:spLocks noGrp="1"/>
          </p:cNvSpPr>
          <p:nvPr>
            <p:ph idx="1"/>
          </p:nvPr>
        </p:nvSpPr>
        <p:spPr>
          <a:xfrm>
            <a:off x="0" y="2294238"/>
            <a:ext cx="9399373" cy="4563762"/>
          </a:xfrm>
        </p:spPr>
        <p:txBody>
          <a:bodyPr>
            <a:noAutofit/>
          </a:bodyPr>
          <a:lstStyle/>
          <a:p>
            <a:pPr marL="0" indent="0">
              <a:buNone/>
            </a:pPr>
            <a:r>
              <a:rPr lang="uk-UA" sz="2400" b="1" dirty="0" smtClean="0"/>
              <a:t>Дератизація </a:t>
            </a:r>
            <a:r>
              <a:rPr lang="uk-UA" sz="2400" b="1" dirty="0"/>
              <a:t>та дезінсекція </a:t>
            </a:r>
            <a:r>
              <a:rPr lang="uk-UA" sz="2400" dirty="0" smtClean="0"/>
              <a:t>можуть </a:t>
            </a:r>
            <a:r>
              <a:rPr lang="uk-UA" sz="2400" dirty="0"/>
              <a:t>бути як разовою послугою (раз на </a:t>
            </a:r>
            <a:r>
              <a:rPr lang="uk-UA" sz="2400" dirty="0" smtClean="0"/>
              <a:t>рік/квартал), так і </a:t>
            </a:r>
            <a:r>
              <a:rPr lang="uk-UA" sz="2400" dirty="0"/>
              <a:t>щомісячною, залежно від </a:t>
            </a:r>
            <a:r>
              <a:rPr lang="uk-UA" sz="2400" dirty="0" smtClean="0"/>
              <a:t>потреб.</a:t>
            </a:r>
            <a:endParaRPr lang="uk-UA" sz="2400" dirty="0"/>
          </a:p>
          <a:p>
            <a:pPr marL="0" indent="0">
              <a:buNone/>
            </a:pPr>
            <a:r>
              <a:rPr lang="uk-UA" sz="2400" b="1" dirty="0" smtClean="0"/>
              <a:t>Комісія банку </a:t>
            </a:r>
            <a:r>
              <a:rPr lang="uk-UA" sz="2400" dirty="0"/>
              <a:t>на місяць </a:t>
            </a:r>
            <a:r>
              <a:rPr lang="uk-UA" sz="2400" dirty="0" smtClean="0"/>
              <a:t>залежить </a:t>
            </a:r>
            <a:r>
              <a:rPr lang="uk-UA" sz="2400" dirty="0"/>
              <a:t>від </a:t>
            </a:r>
            <a:r>
              <a:rPr lang="uk-UA" sz="2400" dirty="0" smtClean="0"/>
              <a:t>багатьох чинників, пов'язаних з банком, а саме: залишок на поточному рахунку, кількість витрат, надходжень, тощо.</a:t>
            </a:r>
            <a:endParaRPr lang="uk-UA" sz="20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60</a:t>
            </a:r>
            <a:endParaRPr lang="uk-UA" dirty="0">
              <a:solidFill>
                <a:schemeClr val="bg1"/>
              </a:solidFill>
            </a:endParaRPr>
          </a:p>
        </p:txBody>
      </p:sp>
    </p:spTree>
    <p:extLst>
      <p:ext uri="{BB962C8B-B14F-4D97-AF65-F5344CB8AC3E}">
        <p14:creationId xmlns:p14="http://schemas.microsoft.com/office/powerpoint/2010/main" val="440511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en-US" sz="3200" dirty="0" smtClean="0"/>
              <a:t>5.1 </a:t>
            </a:r>
            <a:r>
              <a:rPr lang="uk-UA" sz="3200" dirty="0" smtClean="0"/>
              <a:t>Особливості укладення договорів з монополістами</a:t>
            </a:r>
            <a:endParaRPr lang="uk-UA" sz="3200" dirty="0"/>
          </a:p>
        </p:txBody>
      </p:sp>
      <p:sp>
        <p:nvSpPr>
          <p:cNvPr id="3" name="Місце для вмісту 2"/>
          <p:cNvSpPr>
            <a:spLocks noGrp="1"/>
          </p:cNvSpPr>
          <p:nvPr>
            <p:ph idx="1"/>
          </p:nvPr>
        </p:nvSpPr>
        <p:spPr>
          <a:xfrm>
            <a:off x="0" y="2318952"/>
            <a:ext cx="10297298" cy="4423718"/>
          </a:xfrm>
        </p:spPr>
        <p:txBody>
          <a:bodyPr>
            <a:noAutofit/>
          </a:bodyPr>
          <a:lstStyle/>
          <a:p>
            <a:pPr marL="0" indent="0">
              <a:buNone/>
            </a:pPr>
            <a:r>
              <a:rPr lang="uk-UA" sz="2000" dirty="0" smtClean="0"/>
              <a:t>Відповідно до частини 1 статті 16 </a:t>
            </a:r>
            <a:r>
              <a:rPr lang="uk-UA" sz="2000" dirty="0" smtClean="0">
                <a:hlinkClick r:id="rId2"/>
              </a:rPr>
              <a:t>Закону України "Про житлово-комунальні послуги"</a:t>
            </a:r>
            <a:r>
              <a:rPr lang="uk-UA" sz="2000" dirty="0" smtClean="0"/>
              <a:t> порядок надання житлово-комунальних послуг, їх якісні та кількісні показники мають відповідати умовам договору та вимогам законодавства. </a:t>
            </a:r>
          </a:p>
          <a:p>
            <a:pPr marL="0" indent="0">
              <a:buNone/>
            </a:pPr>
            <a:r>
              <a:rPr lang="uk-UA" sz="2000" dirty="0" smtClean="0"/>
              <a:t>Згідно з частиною 1 статті 19 </a:t>
            </a:r>
            <a:r>
              <a:rPr lang="uk-UA" sz="2000" dirty="0" smtClean="0">
                <a:hlinkClick r:id="rId2"/>
              </a:rPr>
              <a:t>Закону України "Про житлово-комунальні послуги"</a:t>
            </a:r>
            <a:r>
              <a:rPr lang="uk-UA" sz="2000" dirty="0" smtClean="0"/>
              <a:t> відносини між учасниками договірних відносин у сфері житлово-комунальних послуг здійснюються виключно на договірних засадах. </a:t>
            </a:r>
          </a:p>
          <a:p>
            <a:pPr marL="0" indent="0">
              <a:buNone/>
            </a:pPr>
            <a:r>
              <a:rPr lang="uk-UA" sz="2000" b="1" dirty="0" smtClean="0"/>
              <a:t>Учасниками відносин у сфері житлово-комунальних послуг є:</a:t>
            </a:r>
            <a:r>
              <a:rPr lang="uk-UA" sz="2000" dirty="0" smtClean="0"/>
              <a:t> власник, споживач, виконавець, виробник (частина 2 статті 19 </a:t>
            </a:r>
            <a:r>
              <a:rPr lang="uk-UA" sz="2000" dirty="0" smtClean="0">
                <a:hlinkClick r:id="rId2"/>
              </a:rPr>
              <a:t>Закону України "Про житлово-комунальні послуги"</a:t>
            </a:r>
            <a:r>
              <a:rPr lang="uk-UA" sz="2000" dirty="0" smtClean="0"/>
              <a:t>).</a:t>
            </a:r>
          </a:p>
          <a:p>
            <a:pPr marL="0" indent="0">
              <a:buNone/>
            </a:pPr>
            <a:r>
              <a:rPr lang="uk-UA" sz="2000" dirty="0" smtClean="0"/>
              <a:t>Особливими учасниками відносин у сфері житлово-комунальних послуг є </a:t>
            </a:r>
            <a:r>
              <a:rPr lang="uk-UA" sz="2000" b="1" dirty="0" smtClean="0"/>
              <a:t>балансоутримувач</a:t>
            </a:r>
            <a:r>
              <a:rPr lang="uk-UA" sz="2000" dirty="0" smtClean="0"/>
              <a:t> та </a:t>
            </a:r>
            <a:r>
              <a:rPr lang="uk-UA" sz="2000" b="1" dirty="0" smtClean="0"/>
              <a:t>управитель</a:t>
            </a:r>
            <a:r>
              <a:rPr lang="uk-UA" sz="2000" dirty="0" smtClean="0"/>
              <a:t>, які залежно від цивільно-правових угод можуть бути споживачем, виконавцем або виробником (частина 6 статті 19 </a:t>
            </a:r>
            <a:r>
              <a:rPr lang="uk-UA" sz="2000" dirty="0" smtClean="0">
                <a:hlinkClick r:id="rId2"/>
              </a:rPr>
              <a:t>Закону України "Про житлово-комунальні послуги"</a:t>
            </a:r>
            <a:r>
              <a:rPr lang="uk-UA" sz="2000" dirty="0" smtClean="0"/>
              <a:t>).</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61</a:t>
            </a:r>
            <a:endParaRPr lang="uk-UA" dirty="0">
              <a:solidFill>
                <a:schemeClr val="bg1"/>
              </a:solidFill>
            </a:endParaRPr>
          </a:p>
        </p:txBody>
      </p:sp>
    </p:spTree>
    <p:extLst>
      <p:ext uri="{BB962C8B-B14F-4D97-AF65-F5344CB8AC3E}">
        <p14:creationId xmlns:p14="http://schemas.microsoft.com/office/powerpoint/2010/main" val="2312744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en-US" sz="3200" dirty="0" smtClean="0"/>
              <a:t>5.1 </a:t>
            </a:r>
            <a:r>
              <a:rPr lang="uk-UA" sz="3200" dirty="0" smtClean="0"/>
              <a:t>Особливості укладення договорів з монополістами</a:t>
            </a:r>
            <a:endParaRPr lang="uk-UA" sz="3200" dirty="0"/>
          </a:p>
        </p:txBody>
      </p:sp>
      <p:sp>
        <p:nvSpPr>
          <p:cNvPr id="3" name="Місце для вмісту 2"/>
          <p:cNvSpPr>
            <a:spLocks noGrp="1"/>
          </p:cNvSpPr>
          <p:nvPr>
            <p:ph idx="1"/>
          </p:nvPr>
        </p:nvSpPr>
        <p:spPr>
          <a:xfrm>
            <a:off x="0" y="2426044"/>
            <a:ext cx="10297298" cy="4015946"/>
          </a:xfrm>
        </p:spPr>
        <p:txBody>
          <a:bodyPr>
            <a:noAutofit/>
          </a:bodyPr>
          <a:lstStyle/>
          <a:p>
            <a:pPr marL="0" indent="0">
              <a:buNone/>
            </a:pPr>
            <a:r>
              <a:rPr lang="uk-UA" sz="2000" dirty="0" smtClean="0"/>
              <a:t>Користування </a:t>
            </a:r>
            <a:r>
              <a:rPr lang="uk-UA" sz="2000" dirty="0"/>
              <a:t>житлово-комунальними послугами здійснюється на підставі договорів між споживачем і постачальником, що розробляється постачальником згідно з Типовими договорами про надання житлово-комунальних послуг: </a:t>
            </a:r>
          </a:p>
          <a:p>
            <a:r>
              <a:rPr lang="uk-UA" sz="2000" dirty="0">
                <a:hlinkClick r:id="rId2"/>
              </a:rPr>
              <a:t>Типовий договір про надання послуг з централізованого опалення, постачання холодної та гарячої води і водовідведення затверджений постановою Кабінету Міністрів України від 21 липня 2005 року № 630;</a:t>
            </a:r>
            <a:endParaRPr lang="uk-UA" sz="2000" dirty="0"/>
          </a:p>
          <a:p>
            <a:r>
              <a:rPr lang="uk-UA" sz="2000" dirty="0" smtClean="0">
                <a:hlinkClick r:id="rId3"/>
              </a:rPr>
              <a:t>Примірний </a:t>
            </a:r>
            <a:r>
              <a:rPr lang="uk-UA" sz="2000" dirty="0">
                <a:hlinkClick r:id="rId3"/>
              </a:rPr>
              <a:t>договір про постачання електричної енергії споживачу, затверджений Постановою Національної комісії, що здійснює державне регулювання у сферах енергетики та комунальних послуг від 14.03.2018 № 312</a:t>
            </a:r>
            <a:r>
              <a:rPr lang="uk-UA" sz="2000" dirty="0" smtClean="0">
                <a:hlinkClick r:id="rId3"/>
              </a:rPr>
              <a:t>;</a:t>
            </a:r>
            <a:endParaRPr lang="uk-UA" sz="20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62</a:t>
            </a:r>
            <a:endParaRPr lang="uk-UA" dirty="0">
              <a:solidFill>
                <a:schemeClr val="bg1"/>
              </a:solidFill>
            </a:endParaRPr>
          </a:p>
        </p:txBody>
      </p:sp>
    </p:spTree>
    <p:extLst>
      <p:ext uri="{BB962C8B-B14F-4D97-AF65-F5344CB8AC3E}">
        <p14:creationId xmlns:p14="http://schemas.microsoft.com/office/powerpoint/2010/main" val="10420132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en-US" sz="3200" dirty="0" smtClean="0"/>
              <a:t>5.1 </a:t>
            </a:r>
            <a:r>
              <a:rPr lang="uk-UA" sz="3200" dirty="0" smtClean="0"/>
              <a:t>Особливості укладення договорів з монополістами</a:t>
            </a:r>
            <a:endParaRPr lang="uk-UA" sz="3200" dirty="0"/>
          </a:p>
        </p:txBody>
      </p:sp>
      <p:sp>
        <p:nvSpPr>
          <p:cNvPr id="3" name="Місце для вмісту 2"/>
          <p:cNvSpPr>
            <a:spLocks noGrp="1"/>
          </p:cNvSpPr>
          <p:nvPr>
            <p:ph idx="1"/>
          </p:nvPr>
        </p:nvSpPr>
        <p:spPr>
          <a:xfrm>
            <a:off x="0" y="2434281"/>
            <a:ext cx="10297298" cy="4423719"/>
          </a:xfrm>
        </p:spPr>
        <p:txBody>
          <a:bodyPr>
            <a:noAutofit/>
          </a:bodyPr>
          <a:lstStyle/>
          <a:p>
            <a:r>
              <a:rPr lang="uk-UA" sz="2000" dirty="0" smtClean="0">
                <a:hlinkClick r:id="rId2"/>
              </a:rPr>
              <a:t>Типовий </a:t>
            </a:r>
            <a:r>
              <a:rPr lang="uk-UA" sz="2000" dirty="0">
                <a:hlinkClick r:id="rId2"/>
              </a:rPr>
              <a:t>договір споживача про надання послуг з розподілу (передачі) електричної енергії, затверджений Постановою Національної комісії, що здійснює державне регулювання у сферах енергетики та комунальних послуг від 14.03.2018 № 312;</a:t>
            </a:r>
            <a:endParaRPr lang="uk-UA" sz="2000" dirty="0"/>
          </a:p>
          <a:p>
            <a:r>
              <a:rPr lang="uk-UA" sz="2000" dirty="0">
                <a:hlinkClick r:id="rId3"/>
              </a:rPr>
              <a:t>Типовий договір про надання послуг з вивезення побутових відходів затверджений постановою Кабінету Міністрів України від 10 грудня 2008 року № 1070.</a:t>
            </a:r>
            <a:endParaRPr lang="uk-UA" sz="2000" dirty="0"/>
          </a:p>
          <a:p>
            <a:endParaRPr lang="uk-UA" sz="20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63</a:t>
            </a:r>
            <a:endParaRPr lang="uk-UA" dirty="0">
              <a:solidFill>
                <a:schemeClr val="bg1"/>
              </a:solidFill>
            </a:endParaRPr>
          </a:p>
        </p:txBody>
      </p:sp>
    </p:spTree>
    <p:extLst>
      <p:ext uri="{BB962C8B-B14F-4D97-AF65-F5344CB8AC3E}">
        <p14:creationId xmlns:p14="http://schemas.microsoft.com/office/powerpoint/2010/main" val="3368410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Пряма сполучна лінія 23"/>
          <p:cNvCxnSpPr/>
          <p:nvPr/>
        </p:nvCxnSpPr>
        <p:spPr>
          <a:xfrm>
            <a:off x="1816442" y="5515234"/>
            <a:ext cx="1509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 сполучна лінія 11"/>
          <p:cNvCxnSpPr/>
          <p:nvPr/>
        </p:nvCxnSpPr>
        <p:spPr>
          <a:xfrm>
            <a:off x="1816442" y="3995352"/>
            <a:ext cx="0" cy="1519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 сполучна лінія 20"/>
          <p:cNvCxnSpPr>
            <a:endCxn id="6" idx="2"/>
          </p:cNvCxnSpPr>
          <p:nvPr/>
        </p:nvCxnSpPr>
        <p:spPr>
          <a:xfrm flipV="1">
            <a:off x="7430528" y="3970639"/>
            <a:ext cx="0" cy="1544595"/>
          </a:xfrm>
          <a:prstGeom prst="line">
            <a:avLst/>
          </a:prstGeom>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1062682" y="767722"/>
            <a:ext cx="9135762" cy="1036363"/>
          </a:xfrm>
        </p:spPr>
        <p:txBody>
          <a:bodyPr/>
          <a:lstStyle/>
          <a:p>
            <a:r>
              <a:rPr lang="uk-UA" sz="3200" dirty="0" smtClean="0"/>
              <a:t>Сторони в договорі</a:t>
            </a:r>
            <a:endParaRPr lang="uk-UA" sz="32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64</a:t>
            </a:r>
            <a:endParaRPr lang="uk-UA" dirty="0">
              <a:solidFill>
                <a:schemeClr val="bg1"/>
              </a:solidFill>
            </a:endParaRPr>
          </a:p>
        </p:txBody>
      </p:sp>
      <p:sp>
        <p:nvSpPr>
          <p:cNvPr id="5" name="Прямокутник 4"/>
          <p:cNvSpPr/>
          <p:nvPr/>
        </p:nvSpPr>
        <p:spPr>
          <a:xfrm>
            <a:off x="560172" y="3253946"/>
            <a:ext cx="2512540" cy="741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ВИКОНАВЕЦЬ</a:t>
            </a:r>
            <a:endParaRPr lang="uk-UA" dirty="0"/>
          </a:p>
        </p:txBody>
      </p:sp>
      <p:sp>
        <p:nvSpPr>
          <p:cNvPr id="6" name="Прямокутник 5"/>
          <p:cNvSpPr/>
          <p:nvPr/>
        </p:nvSpPr>
        <p:spPr>
          <a:xfrm>
            <a:off x="6174258" y="3229233"/>
            <a:ext cx="2512540" cy="741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СПОЖИВАЧ</a:t>
            </a:r>
            <a:endParaRPr lang="uk-UA" dirty="0"/>
          </a:p>
        </p:txBody>
      </p:sp>
      <p:cxnSp>
        <p:nvCxnSpPr>
          <p:cNvPr id="8" name="Пряма сполучна лінія 7"/>
          <p:cNvCxnSpPr>
            <a:stCxn id="5" idx="3"/>
            <a:endCxn id="6" idx="1"/>
          </p:cNvCxnSpPr>
          <p:nvPr/>
        </p:nvCxnSpPr>
        <p:spPr>
          <a:xfrm flipV="1">
            <a:off x="3072712" y="3599936"/>
            <a:ext cx="3101546" cy="24713"/>
          </a:xfrm>
          <a:prstGeom prst="line">
            <a:avLst/>
          </a:prstGeom>
        </p:spPr>
        <p:style>
          <a:lnRef idx="1">
            <a:schemeClr val="accent1"/>
          </a:lnRef>
          <a:fillRef idx="0">
            <a:schemeClr val="accent1"/>
          </a:fillRef>
          <a:effectRef idx="0">
            <a:schemeClr val="accent1"/>
          </a:effectRef>
          <a:fontRef idx="minor">
            <a:schemeClr val="tx1"/>
          </a:fontRef>
        </p:style>
      </p:cxnSp>
      <p:sp>
        <p:nvSpPr>
          <p:cNvPr id="13" name="Прямокутник 12"/>
          <p:cNvSpPr/>
          <p:nvPr/>
        </p:nvSpPr>
        <p:spPr>
          <a:xfrm>
            <a:off x="3326026" y="5076567"/>
            <a:ext cx="2512540" cy="741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УПРАВИТЕЛЬ</a:t>
            </a:r>
          </a:p>
          <a:p>
            <a:pPr algn="ctr"/>
            <a:r>
              <a:rPr lang="uk-UA" dirty="0" smtClean="0"/>
              <a:t>(довірена особа)</a:t>
            </a:r>
            <a:endParaRPr lang="uk-UA" dirty="0"/>
          </a:p>
        </p:txBody>
      </p:sp>
      <p:cxnSp>
        <p:nvCxnSpPr>
          <p:cNvPr id="19" name="Пряма сполучна лінія 18"/>
          <p:cNvCxnSpPr/>
          <p:nvPr/>
        </p:nvCxnSpPr>
        <p:spPr>
          <a:xfrm>
            <a:off x="5844745" y="5515234"/>
            <a:ext cx="158578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0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434281"/>
            <a:ext cx="8929816" cy="4423719"/>
          </a:xfrm>
        </p:spPr>
        <p:txBody>
          <a:bodyPr>
            <a:noAutofit/>
          </a:bodyPr>
          <a:lstStyle/>
          <a:p>
            <a:pPr marL="0" indent="0" algn="ctr">
              <a:buNone/>
            </a:pPr>
            <a:r>
              <a:rPr lang="uk-UA" sz="2400" b="1" dirty="0" smtClean="0"/>
              <a:t>УВАГА!</a:t>
            </a:r>
          </a:p>
          <a:p>
            <a:pPr marL="0" indent="0">
              <a:buNone/>
            </a:pPr>
            <a:r>
              <a:rPr lang="uk-UA" sz="2400" dirty="0" smtClean="0"/>
              <a:t>Договір </a:t>
            </a:r>
            <a:r>
              <a:rPr lang="uk-UA" sz="2400" dirty="0"/>
              <a:t>про надання комунальних послуг укладається строком на один рік. Якщо за один місяць до закінчення зазначеного строку жодна із сторін не повідомить письмово другу сторону про відмову від договору, договір вважається продовженим на черговий однорічний </a:t>
            </a:r>
            <a:r>
              <a:rPr lang="uk-UA" sz="2400" dirty="0" smtClean="0"/>
              <a:t>строк</a:t>
            </a:r>
            <a:r>
              <a:rPr lang="uk-UA" sz="2000" dirty="0"/>
              <a:t>.</a:t>
            </a: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65</a:t>
            </a:r>
            <a:endParaRPr lang="uk-UA" dirty="0">
              <a:solidFill>
                <a:schemeClr val="bg1"/>
              </a:solidFill>
            </a:endParaRPr>
          </a:p>
        </p:txBody>
      </p:sp>
    </p:spTree>
    <p:extLst>
      <p:ext uri="{BB962C8B-B14F-4D97-AF65-F5344CB8AC3E}">
        <p14:creationId xmlns:p14="http://schemas.microsoft.com/office/powerpoint/2010/main" val="3320712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Пряма сполучна лінія 18"/>
          <p:cNvCxnSpPr/>
          <p:nvPr/>
        </p:nvCxnSpPr>
        <p:spPr>
          <a:xfrm>
            <a:off x="5845774" y="3995352"/>
            <a:ext cx="2327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 сполучна лінія 15"/>
          <p:cNvCxnSpPr>
            <a:stCxn id="14" idx="3"/>
            <a:endCxn id="13" idx="2"/>
          </p:cNvCxnSpPr>
          <p:nvPr/>
        </p:nvCxnSpPr>
        <p:spPr>
          <a:xfrm flipV="1">
            <a:off x="7750776" y="4366055"/>
            <a:ext cx="514864" cy="967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a:off x="4542140" y="4366055"/>
            <a:ext cx="768177" cy="1046204"/>
          </a:xfrm>
          <a:prstGeom prst="line">
            <a:avLst/>
          </a:prstGeom>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1062682" y="767722"/>
            <a:ext cx="9135762" cy="1036363"/>
          </a:xfrm>
        </p:spPr>
        <p:txBody>
          <a:bodyPr/>
          <a:lstStyle/>
          <a:p>
            <a:r>
              <a:rPr lang="uk-UA" sz="3200" dirty="0" smtClean="0"/>
              <a:t>Порядок укладення договору</a:t>
            </a:r>
            <a:endParaRPr lang="uk-UA" sz="32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66</a:t>
            </a:r>
            <a:endParaRPr lang="uk-UA" dirty="0">
              <a:solidFill>
                <a:schemeClr val="bg1"/>
              </a:solidFill>
            </a:endParaRPr>
          </a:p>
        </p:txBody>
      </p:sp>
      <p:sp>
        <p:nvSpPr>
          <p:cNvPr id="5" name="Прямокутник 4"/>
          <p:cNvSpPr/>
          <p:nvPr/>
        </p:nvSpPr>
        <p:spPr>
          <a:xfrm>
            <a:off x="197707" y="3624649"/>
            <a:ext cx="2512540" cy="741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ПРОЕКТ ДОГОВОРУ</a:t>
            </a:r>
            <a:endParaRPr lang="uk-UA" dirty="0"/>
          </a:p>
        </p:txBody>
      </p:sp>
      <p:sp>
        <p:nvSpPr>
          <p:cNvPr id="6" name="Прямокутник 5"/>
          <p:cNvSpPr/>
          <p:nvPr/>
        </p:nvSpPr>
        <p:spPr>
          <a:xfrm>
            <a:off x="3333234" y="3624649"/>
            <a:ext cx="2512540" cy="741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ПОГОДЖЕННЯ ПРОЕКТУ/</a:t>
            </a:r>
          </a:p>
          <a:p>
            <a:pPr algn="ctr"/>
            <a:r>
              <a:rPr lang="uk-UA" dirty="0" smtClean="0"/>
              <a:t>НЕ ПОГОДЖЕННЯ</a:t>
            </a:r>
          </a:p>
        </p:txBody>
      </p:sp>
      <p:sp>
        <p:nvSpPr>
          <p:cNvPr id="13" name="Прямокутник 12"/>
          <p:cNvSpPr/>
          <p:nvPr/>
        </p:nvSpPr>
        <p:spPr>
          <a:xfrm>
            <a:off x="7009370" y="3624649"/>
            <a:ext cx="2512540" cy="741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ПІДПИСАННЯ</a:t>
            </a:r>
            <a:endParaRPr lang="uk-UA" dirty="0"/>
          </a:p>
        </p:txBody>
      </p:sp>
      <p:sp>
        <p:nvSpPr>
          <p:cNvPr id="14" name="Прямокутник 13"/>
          <p:cNvSpPr/>
          <p:nvPr/>
        </p:nvSpPr>
        <p:spPr>
          <a:xfrm>
            <a:off x="5238236" y="4963295"/>
            <a:ext cx="2512540" cy="741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ПРОТОКОЛ РОЗБІЖНОСТЕЙ</a:t>
            </a:r>
            <a:endParaRPr lang="uk-UA" dirty="0"/>
          </a:p>
        </p:txBody>
      </p:sp>
      <p:cxnSp>
        <p:nvCxnSpPr>
          <p:cNvPr id="9" name="Пряма сполучна лінія 8"/>
          <p:cNvCxnSpPr>
            <a:stCxn id="5" idx="3"/>
            <a:endCxn id="6" idx="1"/>
          </p:cNvCxnSpPr>
          <p:nvPr/>
        </p:nvCxnSpPr>
        <p:spPr>
          <a:xfrm>
            <a:off x="2710247" y="3995352"/>
            <a:ext cx="622987"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Прямокутник 30"/>
          <p:cNvSpPr/>
          <p:nvPr/>
        </p:nvSpPr>
        <p:spPr>
          <a:xfrm>
            <a:off x="9731976" y="3624649"/>
            <a:ext cx="1817472" cy="741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ОПЛАТА</a:t>
            </a:r>
            <a:endParaRPr lang="uk-UA" dirty="0"/>
          </a:p>
        </p:txBody>
      </p:sp>
      <p:cxnSp>
        <p:nvCxnSpPr>
          <p:cNvPr id="33" name="Пряма сполучна лінія 32"/>
          <p:cNvCxnSpPr>
            <a:stCxn id="13" idx="3"/>
            <a:endCxn id="31" idx="1"/>
          </p:cNvCxnSpPr>
          <p:nvPr/>
        </p:nvCxnSpPr>
        <p:spPr>
          <a:xfrm>
            <a:off x="9521910" y="3995352"/>
            <a:ext cx="21006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9669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en-US" sz="3200" dirty="0" smtClean="0"/>
              <a:t>5.1 </a:t>
            </a:r>
            <a:r>
              <a:rPr lang="uk-UA" sz="3200" dirty="0" smtClean="0"/>
              <a:t>Особливості укладення договорів з монополістами</a:t>
            </a:r>
            <a:endParaRPr lang="uk-UA" sz="3200" dirty="0"/>
          </a:p>
        </p:txBody>
      </p:sp>
      <p:sp>
        <p:nvSpPr>
          <p:cNvPr id="3" name="Місце для вмісту 2"/>
          <p:cNvSpPr>
            <a:spLocks noGrp="1"/>
          </p:cNvSpPr>
          <p:nvPr>
            <p:ph idx="1"/>
          </p:nvPr>
        </p:nvSpPr>
        <p:spPr>
          <a:xfrm>
            <a:off x="0" y="2434281"/>
            <a:ext cx="8929816" cy="4423719"/>
          </a:xfrm>
        </p:spPr>
        <p:txBody>
          <a:bodyPr>
            <a:noAutofit/>
          </a:bodyPr>
          <a:lstStyle/>
          <a:p>
            <a:pPr marL="0" indent="0" algn="ctr">
              <a:buNone/>
            </a:pPr>
            <a:r>
              <a:rPr lang="uk-UA" sz="2400" b="1" dirty="0" smtClean="0"/>
              <a:t>УВАГА!</a:t>
            </a:r>
          </a:p>
          <a:p>
            <a:pPr marL="0" indent="0">
              <a:buNone/>
            </a:pPr>
            <a:r>
              <a:rPr lang="uk-UA" sz="2400" dirty="0"/>
              <a:t>Закон не регламентує можливу кількість подань протоколів розбіжностей/заперечень, не визначає, що таке </a:t>
            </a:r>
            <a:r>
              <a:rPr lang="uk-UA" sz="2400" dirty="0" smtClean="0"/>
              <a:t>необґрунтована </a:t>
            </a:r>
            <a:r>
              <a:rPr lang="uk-UA" sz="2400" dirty="0"/>
              <a:t>відмова споживача, що відповідно є найбільш конфліктним моментом вказаних </a:t>
            </a:r>
            <a:r>
              <a:rPr lang="uk-UA" sz="2400" dirty="0" smtClean="0"/>
              <a:t>взаємовідносин.</a:t>
            </a: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67</a:t>
            </a:r>
            <a:endParaRPr lang="uk-UA" dirty="0">
              <a:solidFill>
                <a:schemeClr val="bg1"/>
              </a:solidFill>
            </a:endParaRPr>
          </a:p>
        </p:txBody>
      </p:sp>
    </p:spTree>
    <p:extLst>
      <p:ext uri="{BB962C8B-B14F-4D97-AF65-F5344CB8AC3E}">
        <p14:creationId xmlns:p14="http://schemas.microsoft.com/office/powerpoint/2010/main" val="1928028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b="1" dirty="0" smtClean="0"/>
              <a:t>Моделі договірних відносин</a:t>
            </a:r>
            <a:endParaRPr lang="uk-UA" sz="3200" b="1" dirty="0"/>
          </a:p>
        </p:txBody>
      </p:sp>
      <p:sp>
        <p:nvSpPr>
          <p:cNvPr id="3" name="Місце для вмісту 2"/>
          <p:cNvSpPr>
            <a:spLocks noGrp="1"/>
          </p:cNvSpPr>
          <p:nvPr>
            <p:ph idx="1"/>
          </p:nvPr>
        </p:nvSpPr>
        <p:spPr>
          <a:xfrm>
            <a:off x="0" y="2434281"/>
            <a:ext cx="8929816" cy="4423719"/>
          </a:xfrm>
        </p:spPr>
        <p:txBody>
          <a:bodyPr>
            <a:noAutofit/>
          </a:bodyPr>
          <a:lstStyle/>
          <a:p>
            <a:pPr marL="457200" indent="-457200">
              <a:buFont typeface="+mj-lt"/>
              <a:buAutoNum type="arabicPeriod"/>
            </a:pPr>
            <a:r>
              <a:rPr lang="uk-UA" sz="2800" dirty="0" smtClean="0"/>
              <a:t>Індивідуальний договір (послуга до квартири).</a:t>
            </a:r>
          </a:p>
          <a:p>
            <a:pPr marL="457200" indent="-457200">
              <a:buFont typeface="+mj-lt"/>
              <a:buAutoNum type="arabicPeriod"/>
            </a:pPr>
            <a:r>
              <a:rPr lang="uk-UA" sz="2800" dirty="0" smtClean="0"/>
              <a:t>Колективний договір.</a:t>
            </a:r>
          </a:p>
          <a:p>
            <a:pPr marL="457200" indent="-457200">
              <a:buFont typeface="+mj-lt"/>
              <a:buAutoNum type="arabicPeriod"/>
            </a:pPr>
            <a:r>
              <a:rPr lang="uk-UA" sz="2800" dirty="0" smtClean="0"/>
              <a:t>Колективний споживач (тільки за умови створення ОСББ).</a:t>
            </a:r>
          </a:p>
          <a:p>
            <a:pPr marL="457200" indent="-457200">
              <a:buFont typeface="+mj-lt"/>
              <a:buAutoNum type="arabicPeriod"/>
            </a:pP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68</a:t>
            </a:r>
            <a:endParaRPr lang="uk-UA" dirty="0">
              <a:solidFill>
                <a:schemeClr val="bg1"/>
              </a:solidFill>
            </a:endParaRPr>
          </a:p>
        </p:txBody>
      </p:sp>
    </p:spTree>
    <p:extLst>
      <p:ext uri="{BB962C8B-B14F-4D97-AF65-F5344CB8AC3E}">
        <p14:creationId xmlns:p14="http://schemas.microsoft.com/office/powerpoint/2010/main" val="3637179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b="1" dirty="0" smtClean="0"/>
              <a:t>Моделі договірних відносин</a:t>
            </a:r>
            <a:endParaRPr lang="uk-UA" sz="3200" b="1" dirty="0"/>
          </a:p>
        </p:txBody>
      </p:sp>
      <p:sp>
        <p:nvSpPr>
          <p:cNvPr id="3" name="Місце для вмісту 2"/>
          <p:cNvSpPr>
            <a:spLocks noGrp="1"/>
          </p:cNvSpPr>
          <p:nvPr>
            <p:ph idx="1"/>
          </p:nvPr>
        </p:nvSpPr>
        <p:spPr>
          <a:xfrm>
            <a:off x="0" y="2434281"/>
            <a:ext cx="8929816" cy="4423719"/>
          </a:xfrm>
        </p:spPr>
        <p:txBody>
          <a:bodyPr>
            <a:noAutofit/>
          </a:bodyPr>
          <a:lstStyle/>
          <a:p>
            <a:pPr marL="0" indent="0">
              <a:buNone/>
            </a:pPr>
            <a:r>
              <a:rPr lang="uk-UA" sz="2000" dirty="0"/>
              <a:t>У разі, якщо 01.05.2020 року співвласники багатоквартирного будинку самостійно не </a:t>
            </a:r>
            <a:r>
              <a:rPr lang="uk-UA" sz="2000" dirty="0" err="1"/>
              <a:t>оберуть</a:t>
            </a:r>
            <a:r>
              <a:rPr lang="uk-UA" sz="2000" dirty="0"/>
              <a:t> одну з запропонованих моделей організації договірних відносин, та/або не дійдуть згоди з виконавцем про розмір плати за обслуговування </a:t>
            </a:r>
            <a:r>
              <a:rPr lang="uk-UA" sz="2000" dirty="0" err="1"/>
              <a:t>внутрішньобудинкових</a:t>
            </a:r>
            <a:r>
              <a:rPr lang="uk-UA" sz="2000" dirty="0"/>
              <a:t> систем багатоквартирного будинку, що забезпечують постачання відповідної комунальної послуги, між виконавцем відповідної комунальної послуги та кожним співвласником буде укладено індивідуальний договір про надання комунальної послуги, але з відповідними </a:t>
            </a:r>
            <a:r>
              <a:rPr lang="uk-UA" sz="2000" dirty="0" smtClean="0"/>
              <a:t>обмеженнями</a:t>
            </a:r>
          </a:p>
          <a:p>
            <a:pPr marL="0" indent="0">
              <a:buNone/>
            </a:pPr>
            <a:endParaRPr lang="uk-UA" sz="2000" b="1" dirty="0"/>
          </a:p>
          <a:p>
            <a:pPr marL="0" indent="0">
              <a:buNone/>
            </a:pPr>
            <a:r>
              <a:rPr lang="uk-UA" sz="2000" b="1" dirty="0" smtClean="0"/>
              <a:t>ІНДИВІДУАЛЬНИЙ ДОГОВІР – ПОСЛУГА ДО БУДИНКУ</a:t>
            </a:r>
            <a:endParaRPr lang="uk-UA" sz="2000" b="1" dirty="0"/>
          </a:p>
          <a:p>
            <a:pPr marL="457200" indent="-457200">
              <a:buFont typeface="+mj-lt"/>
              <a:buAutoNum type="arabicPeriod"/>
            </a:pP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a:solidFill>
                  <a:schemeClr val="bg1"/>
                </a:solidFill>
              </a:rPr>
              <a:t>6</a:t>
            </a:r>
            <a:r>
              <a:rPr lang="uk-UA" dirty="0" smtClean="0">
                <a:solidFill>
                  <a:schemeClr val="bg1"/>
                </a:solidFill>
              </a:rPr>
              <a:t>9</a:t>
            </a:r>
            <a:endParaRPr lang="uk-UA" dirty="0">
              <a:solidFill>
                <a:schemeClr val="bg1"/>
              </a:solidFill>
            </a:endParaRPr>
          </a:p>
        </p:txBody>
      </p:sp>
    </p:spTree>
    <p:extLst>
      <p:ext uri="{BB962C8B-B14F-4D97-AF65-F5344CB8AC3E}">
        <p14:creationId xmlns:p14="http://schemas.microsoft.com/office/powerpoint/2010/main" val="144946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364260"/>
            <a:ext cx="10188549" cy="4333101"/>
          </a:xfrm>
        </p:spPr>
        <p:txBody>
          <a:bodyPr>
            <a:noAutofit/>
          </a:bodyPr>
          <a:lstStyle/>
          <a:p>
            <a:r>
              <a:rPr lang="uk-UA" sz="2800" dirty="0" smtClean="0"/>
              <a:t>У разі покладення співвласниками обов’язку щодо виготовлення (відновлення) відсутньої документації на будинок на управителя, такі витрати відшкодовуються співвласниками в порядку та на умовах, що погоджуються  управителем та співвласниками.</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a:solidFill>
                  <a:schemeClr val="bg1"/>
                </a:solidFill>
              </a:rPr>
              <a:t>7</a:t>
            </a:r>
          </a:p>
        </p:txBody>
      </p:sp>
    </p:spTree>
    <p:extLst>
      <p:ext uri="{BB962C8B-B14F-4D97-AF65-F5344CB8AC3E}">
        <p14:creationId xmlns:p14="http://schemas.microsoft.com/office/powerpoint/2010/main" val="24479513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70</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pPr lvl="0"/>
            <a:r>
              <a:rPr lang="uk-UA" b="1" dirty="0" smtClean="0"/>
              <a:t>Моделі організації договірних відносин</a:t>
            </a:r>
            <a:endParaRPr lang="uk-UA" b="1" dirty="0"/>
          </a:p>
        </p:txBody>
      </p:sp>
      <p:graphicFrame>
        <p:nvGraphicFramePr>
          <p:cNvPr id="7" name="Таблиця 6"/>
          <p:cNvGraphicFramePr>
            <a:graphicFrameLocks noGrp="1"/>
          </p:cNvGraphicFramePr>
          <p:nvPr>
            <p:extLst>
              <p:ext uri="{D42A27DB-BD31-4B8C-83A1-F6EECF244321}">
                <p14:modId xmlns:p14="http://schemas.microsoft.com/office/powerpoint/2010/main" val="2252051501"/>
              </p:ext>
            </p:extLst>
          </p:nvPr>
        </p:nvGraphicFramePr>
        <p:xfrm>
          <a:off x="296563" y="2436755"/>
          <a:ext cx="10532199" cy="3496723"/>
        </p:xfrm>
        <a:graphic>
          <a:graphicData uri="http://schemas.openxmlformats.org/drawingml/2006/table">
            <a:tbl>
              <a:tblPr firstRow="1" bandRow="1">
                <a:tableStyleId>{5C22544A-7EE6-4342-B048-85BDC9FD1C3A}</a:tableStyleId>
              </a:tblPr>
              <a:tblGrid>
                <a:gridCol w="3270421"/>
                <a:gridCol w="3591697"/>
                <a:gridCol w="3670081"/>
              </a:tblGrid>
              <a:tr h="361502">
                <a:tc>
                  <a:txBody>
                    <a:bodyPr/>
                    <a:lstStyle/>
                    <a:p>
                      <a:pPr algn="ctr"/>
                      <a:r>
                        <a:rPr lang="uk-UA" sz="1400" dirty="0" smtClean="0"/>
                        <a:t>ВИКОНАВЕЦЬ</a:t>
                      </a:r>
                      <a:endParaRPr lang="uk-UA" sz="1400" dirty="0"/>
                    </a:p>
                  </a:txBody>
                  <a:tcPr/>
                </a:tc>
                <a:tc>
                  <a:txBody>
                    <a:bodyPr/>
                    <a:lstStyle/>
                    <a:p>
                      <a:pPr algn="ctr"/>
                      <a:r>
                        <a:rPr lang="uk-UA" sz="1400" dirty="0" smtClean="0"/>
                        <a:t>Вид договору</a:t>
                      </a:r>
                      <a:endParaRPr lang="uk-UA" sz="1400" dirty="0"/>
                    </a:p>
                  </a:txBody>
                  <a:tcPr/>
                </a:tc>
                <a:tc>
                  <a:txBody>
                    <a:bodyPr/>
                    <a:lstStyle/>
                    <a:p>
                      <a:pPr algn="ctr"/>
                      <a:r>
                        <a:rPr lang="uk-UA" sz="1400" dirty="0" smtClean="0"/>
                        <a:t>СПОЖИВАЧ</a:t>
                      </a:r>
                      <a:endParaRPr lang="uk-UA" sz="1400" dirty="0"/>
                    </a:p>
                  </a:txBody>
                  <a:tcPr/>
                </a:tc>
              </a:tr>
              <a:tr h="645159">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uk-UA" sz="1200" b="1" dirty="0" smtClean="0">
                          <a:effectLst/>
                          <a:latin typeface="Century Gothic" panose="020B0502020202020204" pitchFamily="34" charset="0"/>
                          <a:ea typeface="Calibri" panose="020F0502020204030204" pitchFamily="34" charset="0"/>
                          <a:cs typeface="Times New Roman" panose="02020603050405020304" pitchFamily="18" charset="0"/>
                        </a:rPr>
                        <a:t>послуга + абонентський облік + обслуговування </a:t>
                      </a:r>
                      <a:r>
                        <a:rPr lang="uk-UA" sz="1200" b="1" dirty="0" err="1" smtClean="0">
                          <a:effectLst/>
                          <a:latin typeface="Century Gothic" panose="020B0502020202020204" pitchFamily="34" charset="0"/>
                          <a:ea typeface="Calibri" panose="020F0502020204030204" pitchFamily="34" charset="0"/>
                          <a:cs typeface="Times New Roman" panose="02020603050405020304" pitchFamily="18" charset="0"/>
                        </a:rPr>
                        <a:t>внутрішньобудинкових</a:t>
                      </a:r>
                      <a:r>
                        <a:rPr lang="uk-UA" sz="1200" b="1" baseline="0" dirty="0" smtClean="0">
                          <a:effectLst/>
                          <a:latin typeface="Century Gothic" panose="020B0502020202020204" pitchFamily="34" charset="0"/>
                          <a:ea typeface="Calibri" panose="020F0502020204030204" pitchFamily="34" charset="0"/>
                          <a:cs typeface="Times New Roman" panose="02020603050405020304" pitchFamily="18" charset="0"/>
                        </a:rPr>
                        <a:t> мереж</a:t>
                      </a:r>
                      <a:endParaRPr lang="uk-UA"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200" b="1" dirty="0" smtClean="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Індивідуальний (послуга до квартири)</a:t>
                      </a:r>
                      <a:endParaRPr lang="uk-UA" sz="12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200" b="1" dirty="0" smtClean="0">
                          <a:effectLst/>
                          <a:latin typeface="Century Gothic" panose="020B0502020202020204" pitchFamily="34" charset="0"/>
                          <a:ea typeface="Calibri" panose="020F0502020204030204" pitchFamily="34" charset="0"/>
                          <a:cs typeface="Times New Roman" panose="02020603050405020304" pitchFamily="18" charset="0"/>
                        </a:rPr>
                        <a:t>фактично діюча модель, яка потребує</a:t>
                      </a:r>
                      <a:r>
                        <a:rPr lang="uk-UA" sz="1200" b="1" baseline="0" dirty="0" smtClean="0">
                          <a:effectLst/>
                          <a:latin typeface="Century Gothic" panose="020B0502020202020204" pitchFamily="34" charset="0"/>
                          <a:ea typeface="Calibri" panose="020F0502020204030204" pitchFamily="34" charset="0"/>
                          <a:cs typeface="Times New Roman" panose="02020603050405020304" pitchFamily="18" charset="0"/>
                        </a:rPr>
                        <a:t> підтвердження</a:t>
                      </a:r>
                      <a:endParaRPr lang="uk-UA"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r>
              <a:tr h="321276">
                <a:tc gridSpan="3">
                  <a:txBody>
                    <a:bodyPr/>
                    <a:lstStyle/>
                    <a:p>
                      <a:pPr algn="ctr">
                        <a:lnSpc>
                          <a:spcPct val="107000"/>
                        </a:lnSpc>
                        <a:spcAft>
                          <a:spcPts val="0"/>
                        </a:spcAft>
                      </a:pPr>
                      <a:r>
                        <a:rPr lang="uk-UA" sz="1200" b="1" dirty="0" smtClean="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АБО</a:t>
                      </a:r>
                      <a:endParaRPr lang="uk-UA"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uk-UA"/>
                    </a:p>
                  </a:txBody>
                  <a:tcPr/>
                </a:tc>
                <a:tc hMerge="1">
                  <a:txBody>
                    <a:bodyPr/>
                    <a:lstStyle/>
                    <a:p>
                      <a:endParaRPr lang="uk-UA"/>
                    </a:p>
                  </a:txBody>
                  <a:tcPr/>
                </a:tc>
              </a:tr>
              <a:tr h="469557">
                <a:tc>
                  <a:txBody>
                    <a:bodyPr/>
                    <a:lstStyle/>
                    <a:p>
                      <a:pPr algn="ctr">
                        <a:lnSpc>
                          <a:spcPct val="107000"/>
                        </a:lnSpc>
                        <a:spcAft>
                          <a:spcPts val="0"/>
                        </a:spcAft>
                      </a:pPr>
                      <a:r>
                        <a:rPr lang="uk-UA" sz="1200" b="1" dirty="0" smtClean="0">
                          <a:effectLst/>
                          <a:latin typeface="Century Gothic" panose="020B0502020202020204" pitchFamily="34" charset="0"/>
                          <a:ea typeface="Calibri" panose="020F0502020204030204" pitchFamily="34" charset="0"/>
                          <a:cs typeface="Times New Roman" panose="02020603050405020304" pitchFamily="18" charset="0"/>
                        </a:rPr>
                        <a:t>послуга</a:t>
                      </a:r>
                      <a:endParaRPr lang="uk-UA"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200" b="1" dirty="0" smtClean="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Колективний</a:t>
                      </a:r>
                      <a:endParaRPr lang="uk-UA" sz="12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200" b="1" dirty="0" smtClean="0">
                          <a:effectLst/>
                          <a:latin typeface="Century Gothic" panose="020B0502020202020204" pitchFamily="34" charset="0"/>
                          <a:ea typeface="Calibri" panose="020F0502020204030204" pitchFamily="34" charset="0"/>
                          <a:cs typeface="Times New Roman" panose="02020603050405020304" pitchFamily="18" charset="0"/>
                        </a:rPr>
                        <a:t>абонентський</a:t>
                      </a:r>
                      <a:r>
                        <a:rPr lang="uk-UA" sz="1200" b="1" baseline="0" dirty="0" smtClean="0">
                          <a:effectLst/>
                          <a:latin typeface="Century Gothic" panose="020B0502020202020204" pitchFamily="34" charset="0"/>
                          <a:ea typeface="Calibri" panose="020F0502020204030204" pitchFamily="34" charset="0"/>
                          <a:cs typeface="Times New Roman" panose="02020603050405020304" pitchFamily="18" charset="0"/>
                        </a:rPr>
                        <a:t> облік + обслуговування </a:t>
                      </a:r>
                      <a:r>
                        <a:rPr lang="uk-UA" sz="1200" b="1" baseline="0" dirty="0" err="1" smtClean="0">
                          <a:effectLst/>
                          <a:latin typeface="Century Gothic" panose="020B0502020202020204" pitchFamily="34" charset="0"/>
                          <a:ea typeface="Calibri" panose="020F0502020204030204" pitchFamily="34" charset="0"/>
                          <a:cs typeface="Times New Roman" panose="02020603050405020304" pitchFamily="18" charset="0"/>
                        </a:rPr>
                        <a:t>внутрішньобудинкових</a:t>
                      </a:r>
                      <a:r>
                        <a:rPr lang="uk-UA" sz="1200" b="1" baseline="0" dirty="0" smtClean="0">
                          <a:effectLst/>
                          <a:latin typeface="Century Gothic" panose="020B0502020202020204" pitchFamily="34" charset="0"/>
                          <a:ea typeface="Calibri" panose="020F0502020204030204" pitchFamily="34" charset="0"/>
                          <a:cs typeface="Times New Roman" panose="02020603050405020304" pitchFamily="18" charset="0"/>
                        </a:rPr>
                        <a:t> мереж</a:t>
                      </a:r>
                      <a:endParaRPr lang="uk-UA"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r>
              <a:tr h="263610">
                <a:tc gridSpan="3">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uk-UA" sz="1200" b="1" dirty="0" smtClean="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АБО</a:t>
                      </a:r>
                    </a:p>
                  </a:txBody>
                  <a:tcPr marL="68580" marR="68580" marT="0" marB="0" anchor="ctr"/>
                </a:tc>
                <a:tc hMerge="1">
                  <a:txBody>
                    <a:bodyPr/>
                    <a:lstStyle/>
                    <a:p>
                      <a:endParaRPr lang="uk-UA"/>
                    </a:p>
                  </a:txBody>
                  <a:tcPr/>
                </a:tc>
                <a:tc hMerge="1">
                  <a:txBody>
                    <a:bodyPr/>
                    <a:lstStyle/>
                    <a:p>
                      <a:endParaRPr lang="uk-UA"/>
                    </a:p>
                  </a:txBody>
                  <a:tcPr/>
                </a:tc>
              </a:tr>
              <a:tr h="486032">
                <a:tc>
                  <a:txBody>
                    <a:bodyPr/>
                    <a:lstStyle/>
                    <a:p>
                      <a:pPr algn="ctr">
                        <a:lnSpc>
                          <a:spcPct val="107000"/>
                        </a:lnSpc>
                        <a:spcAft>
                          <a:spcPts val="0"/>
                        </a:spcAft>
                      </a:pPr>
                      <a:r>
                        <a:rPr lang="uk-UA" sz="1200" b="1" dirty="0" smtClean="0">
                          <a:effectLst/>
                          <a:latin typeface="Century Gothic" panose="020B0502020202020204" pitchFamily="34" charset="0"/>
                          <a:ea typeface="Calibri" panose="020F0502020204030204" pitchFamily="34" charset="0"/>
                          <a:cs typeface="Times New Roman" panose="02020603050405020304" pitchFamily="18" charset="0"/>
                        </a:rPr>
                        <a:t>послуга</a:t>
                      </a:r>
                      <a:endParaRPr lang="uk-UA"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200" b="1" dirty="0" smtClean="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Колективний споживач</a:t>
                      </a:r>
                      <a:r>
                        <a:rPr lang="uk-UA" sz="1200" b="1" baseline="0" dirty="0" smtClean="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 (тільки ОСББ)</a:t>
                      </a:r>
                      <a:endParaRPr lang="uk-UA" sz="12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uk-UA" sz="1200" b="1" dirty="0" smtClean="0">
                          <a:effectLst/>
                          <a:latin typeface="Century Gothic" panose="020B0502020202020204" pitchFamily="34" charset="0"/>
                          <a:ea typeface="Calibri" panose="020F0502020204030204" pitchFamily="34" charset="0"/>
                          <a:cs typeface="Times New Roman" panose="02020603050405020304" pitchFamily="18" charset="0"/>
                        </a:rPr>
                        <a:t>абонентський</a:t>
                      </a:r>
                      <a:r>
                        <a:rPr lang="uk-UA" sz="1200" b="1" baseline="0" dirty="0" smtClean="0">
                          <a:effectLst/>
                          <a:latin typeface="Century Gothic" panose="020B0502020202020204" pitchFamily="34" charset="0"/>
                          <a:ea typeface="Calibri" panose="020F0502020204030204" pitchFamily="34" charset="0"/>
                          <a:cs typeface="Times New Roman" panose="02020603050405020304" pitchFamily="18" charset="0"/>
                        </a:rPr>
                        <a:t> облік + обслуговування </a:t>
                      </a:r>
                      <a:r>
                        <a:rPr lang="uk-UA" sz="1200" b="1" baseline="0" dirty="0" err="1" smtClean="0">
                          <a:effectLst/>
                          <a:latin typeface="Century Gothic" panose="020B0502020202020204" pitchFamily="34" charset="0"/>
                          <a:ea typeface="Calibri" panose="020F0502020204030204" pitchFamily="34" charset="0"/>
                          <a:cs typeface="Times New Roman" panose="02020603050405020304" pitchFamily="18" charset="0"/>
                        </a:rPr>
                        <a:t>внутрішньобудинкових</a:t>
                      </a:r>
                      <a:r>
                        <a:rPr lang="uk-UA" sz="1200" b="1" baseline="0" dirty="0" smtClean="0">
                          <a:effectLst/>
                          <a:latin typeface="Century Gothic" panose="020B0502020202020204" pitchFamily="34" charset="0"/>
                          <a:ea typeface="Calibri" panose="020F0502020204030204" pitchFamily="34" charset="0"/>
                          <a:cs typeface="Times New Roman" panose="02020603050405020304" pitchFamily="18" charset="0"/>
                        </a:rPr>
                        <a:t> мереж</a:t>
                      </a:r>
                      <a:endParaRPr lang="uk-UA" sz="1200" b="1"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uk-UA"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r>
              <a:tr h="261377">
                <a:tc gridSpan="3">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uk-UA" sz="1200" b="1" dirty="0" smtClean="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АБО</a:t>
                      </a:r>
                    </a:p>
                  </a:txBody>
                  <a:tcPr marL="68580" marR="68580" marT="0" marB="0" anchor="ctr"/>
                </a:tc>
                <a:tc hMerge="1">
                  <a:txBody>
                    <a:bodyPr/>
                    <a:lstStyle/>
                    <a:p>
                      <a:endParaRPr lang="uk-UA"/>
                    </a:p>
                  </a:txBody>
                  <a:tcPr/>
                </a:tc>
                <a:tc hMerge="1">
                  <a:txBody>
                    <a:bodyPr/>
                    <a:lstStyle/>
                    <a:p>
                      <a:endParaRPr lang="uk-UA"/>
                    </a:p>
                  </a:txBody>
                  <a:tcPr/>
                </a:tc>
              </a:tr>
              <a:tr h="370840">
                <a:tc>
                  <a:txBody>
                    <a:bodyPr/>
                    <a:lstStyle/>
                    <a:p>
                      <a:pPr algn="ctr">
                        <a:lnSpc>
                          <a:spcPct val="107000"/>
                        </a:lnSpc>
                        <a:spcAft>
                          <a:spcPts val="0"/>
                        </a:spcAft>
                      </a:pPr>
                      <a:r>
                        <a:rPr lang="uk-UA" sz="1200" b="1" dirty="0" smtClean="0">
                          <a:effectLst/>
                          <a:latin typeface="Century Gothic" panose="020B0502020202020204" pitchFamily="34" charset="0"/>
                          <a:ea typeface="Calibri" panose="020F0502020204030204" pitchFamily="34" charset="0"/>
                          <a:cs typeface="Times New Roman" panose="02020603050405020304" pitchFamily="18" charset="0"/>
                        </a:rPr>
                        <a:t>послуга + абонентський облік</a:t>
                      </a:r>
                      <a:endParaRPr lang="uk-UA"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uk-UA" sz="1200" b="1" dirty="0" smtClean="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Індивідуальний (послуга до будинку</a:t>
                      </a: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uk-UA" sz="1200" b="1" baseline="0" dirty="0" smtClean="0">
                          <a:effectLst/>
                          <a:latin typeface="Century Gothic" panose="020B0502020202020204" pitchFamily="34" charset="0"/>
                          <a:ea typeface="Calibri" panose="020F0502020204030204" pitchFamily="34" charset="0"/>
                          <a:cs typeface="Times New Roman" panose="02020603050405020304" pitchFamily="18" charset="0"/>
                        </a:rPr>
                        <a:t>обслуговування </a:t>
                      </a:r>
                      <a:r>
                        <a:rPr lang="uk-UA" sz="1200" b="1" baseline="0" dirty="0" err="1" smtClean="0">
                          <a:effectLst/>
                          <a:latin typeface="Century Gothic" panose="020B0502020202020204" pitchFamily="34" charset="0"/>
                          <a:ea typeface="Calibri" panose="020F0502020204030204" pitchFamily="34" charset="0"/>
                          <a:cs typeface="Times New Roman" panose="02020603050405020304" pitchFamily="18" charset="0"/>
                        </a:rPr>
                        <a:t>внутрішньобудинкових</a:t>
                      </a:r>
                      <a:r>
                        <a:rPr lang="uk-UA" sz="1200" b="1" baseline="0" dirty="0" smtClean="0">
                          <a:effectLst/>
                          <a:latin typeface="Century Gothic" panose="020B0502020202020204" pitchFamily="34" charset="0"/>
                          <a:ea typeface="Calibri" panose="020F0502020204030204" pitchFamily="34" charset="0"/>
                          <a:cs typeface="Times New Roman" panose="02020603050405020304" pitchFamily="18" charset="0"/>
                        </a:rPr>
                        <a:t> мереж</a:t>
                      </a:r>
                      <a:endParaRPr lang="uk-UA" sz="1200" b="1"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uk-UA"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8335668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71</a:t>
            </a:r>
            <a:endParaRPr lang="uk-UA" dirty="0">
              <a:solidFill>
                <a:schemeClr val="bg1"/>
              </a:solidFill>
            </a:endParaRPr>
          </a:p>
        </p:txBody>
      </p:sp>
      <p:sp>
        <p:nvSpPr>
          <p:cNvPr id="5" name="Заголовок 4"/>
          <p:cNvSpPr>
            <a:spLocks noGrp="1"/>
          </p:cNvSpPr>
          <p:nvPr>
            <p:ph type="title"/>
          </p:nvPr>
        </p:nvSpPr>
        <p:spPr>
          <a:xfrm>
            <a:off x="996778" y="703650"/>
            <a:ext cx="9325233" cy="1069316"/>
          </a:xfrm>
        </p:spPr>
        <p:txBody>
          <a:bodyPr/>
          <a:lstStyle/>
          <a:p>
            <a:pPr lvl="0"/>
            <a:r>
              <a:rPr lang="uk-UA" b="1" dirty="0" smtClean="0"/>
              <a:t>Порівняння моделей</a:t>
            </a:r>
            <a:endParaRPr lang="uk-UA" b="1" dirty="0"/>
          </a:p>
        </p:txBody>
      </p:sp>
      <p:graphicFrame>
        <p:nvGraphicFramePr>
          <p:cNvPr id="2" name="Таблиця 1"/>
          <p:cNvGraphicFramePr>
            <a:graphicFrameLocks noGrp="1"/>
          </p:cNvGraphicFramePr>
          <p:nvPr>
            <p:extLst>
              <p:ext uri="{D42A27DB-BD31-4B8C-83A1-F6EECF244321}">
                <p14:modId xmlns:p14="http://schemas.microsoft.com/office/powerpoint/2010/main" val="964893394"/>
              </p:ext>
            </p:extLst>
          </p:nvPr>
        </p:nvGraphicFramePr>
        <p:xfrm>
          <a:off x="181232" y="98854"/>
          <a:ext cx="9654748" cy="6625496"/>
        </p:xfrm>
        <a:graphic>
          <a:graphicData uri="http://schemas.openxmlformats.org/drawingml/2006/table">
            <a:tbl>
              <a:tblPr firstRow="1" bandRow="1">
                <a:tableStyleId>{5C22544A-7EE6-4342-B048-85BDC9FD1C3A}</a:tableStyleId>
              </a:tblPr>
              <a:tblGrid>
                <a:gridCol w="2413687"/>
                <a:gridCol w="2413687"/>
                <a:gridCol w="2413687"/>
                <a:gridCol w="2413687"/>
              </a:tblGrid>
              <a:tr h="1026774">
                <a:tc>
                  <a:txBody>
                    <a:bodyPr/>
                    <a:lstStyle/>
                    <a:p>
                      <a:r>
                        <a:rPr lang="uk-UA" dirty="0" smtClean="0"/>
                        <a:t>Індивідуальний (послуга до квартири)</a:t>
                      </a:r>
                      <a:endParaRPr lang="uk-UA" dirty="0"/>
                    </a:p>
                  </a:txBody>
                  <a:tcPr/>
                </a:tc>
                <a:tc>
                  <a:txBody>
                    <a:bodyPr/>
                    <a:lstStyle/>
                    <a:p>
                      <a:r>
                        <a:rPr lang="uk-UA" dirty="0" smtClean="0"/>
                        <a:t>Колективний</a:t>
                      </a:r>
                      <a:endParaRPr lang="uk-UA" dirty="0"/>
                    </a:p>
                  </a:txBody>
                  <a:tcPr/>
                </a:tc>
                <a:tc>
                  <a:txBody>
                    <a:bodyPr/>
                    <a:lstStyle/>
                    <a:p>
                      <a:r>
                        <a:rPr lang="uk-UA" dirty="0" smtClean="0"/>
                        <a:t>Колективний споживач (тільки ОСББ)</a:t>
                      </a:r>
                      <a:endParaRPr lang="uk-U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dirty="0" smtClean="0"/>
                        <a:t>Індивідуальний (послуга до будинку)</a:t>
                      </a:r>
                    </a:p>
                  </a:txBody>
                  <a:tcPr/>
                </a:tc>
              </a:tr>
              <a:tr h="404589">
                <a:tc gridSpan="4">
                  <a:txBody>
                    <a:bodyPr/>
                    <a:lstStyle/>
                    <a:p>
                      <a:pPr algn="ctr"/>
                      <a:r>
                        <a:rPr lang="uk-UA" b="1" dirty="0" smtClean="0"/>
                        <a:t>Відповідальність</a:t>
                      </a:r>
                      <a:r>
                        <a:rPr lang="uk-UA" b="1" baseline="0" dirty="0" smtClean="0"/>
                        <a:t> виконавця за якість послуги</a:t>
                      </a:r>
                      <a:endParaRPr lang="uk-UA" b="1" dirty="0"/>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r>
              <a:tr h="442422">
                <a:tc>
                  <a:txBody>
                    <a:bodyPr/>
                    <a:lstStyle/>
                    <a:p>
                      <a:r>
                        <a:rPr lang="uk-UA" dirty="0" smtClean="0"/>
                        <a:t>До квартири</a:t>
                      </a:r>
                      <a:endParaRPr lang="uk-U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dirty="0" smtClean="0"/>
                        <a:t>До будинку</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dirty="0" smtClean="0"/>
                        <a:t>До будинку</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dirty="0" smtClean="0"/>
                        <a:t>До будинку</a:t>
                      </a:r>
                    </a:p>
                  </a:txBody>
                  <a:tcPr/>
                </a:tc>
              </a:tr>
              <a:tr h="433747">
                <a:tc gridSpan="4">
                  <a:txBody>
                    <a:bodyPr/>
                    <a:lstStyle/>
                    <a:p>
                      <a:pPr algn="ctr"/>
                      <a:r>
                        <a:rPr lang="uk-UA" b="1" dirty="0" smtClean="0"/>
                        <a:t>Плата за абонентське</a:t>
                      </a:r>
                      <a:r>
                        <a:rPr lang="uk-UA" b="1" baseline="0" dirty="0" smtClean="0"/>
                        <a:t> обслуговування</a:t>
                      </a:r>
                      <a:endParaRPr lang="uk-UA" b="1" dirty="0"/>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r>
              <a:tr h="710822">
                <a:tc>
                  <a:txBody>
                    <a:bodyPr/>
                    <a:lstStyle/>
                    <a:p>
                      <a:r>
                        <a:rPr lang="uk-UA" dirty="0" smtClean="0"/>
                        <a:t>Стягується виконавцем</a:t>
                      </a:r>
                      <a:endParaRPr lang="uk-UA" dirty="0"/>
                    </a:p>
                  </a:txBody>
                  <a:tcPr/>
                </a:tc>
                <a:tc>
                  <a:txBody>
                    <a:bodyPr/>
                    <a:lstStyle/>
                    <a:p>
                      <a:r>
                        <a:rPr lang="uk-UA" dirty="0" smtClean="0"/>
                        <a:t>Виконавцем</a:t>
                      </a:r>
                      <a:r>
                        <a:rPr lang="uk-UA" baseline="0" dirty="0" smtClean="0"/>
                        <a:t> не стягується</a:t>
                      </a:r>
                      <a:endParaRPr lang="uk-U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dirty="0" smtClean="0"/>
                        <a:t>Виконавцем</a:t>
                      </a:r>
                      <a:r>
                        <a:rPr lang="uk-UA" baseline="0" dirty="0" smtClean="0"/>
                        <a:t> не стягується</a:t>
                      </a:r>
                      <a:endParaRPr lang="uk-UA"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dirty="0" smtClean="0"/>
                        <a:t>Виконавцем</a:t>
                      </a:r>
                      <a:r>
                        <a:rPr lang="uk-UA" baseline="0" dirty="0" smtClean="0"/>
                        <a:t> не стягується</a:t>
                      </a:r>
                      <a:endParaRPr lang="uk-UA" dirty="0" smtClean="0"/>
                    </a:p>
                  </a:txBody>
                  <a:tcPr/>
                </a:tc>
              </a:tr>
              <a:tr h="441538">
                <a:tc gridSpan="4">
                  <a:txBody>
                    <a:bodyPr/>
                    <a:lstStyle/>
                    <a:p>
                      <a:pPr algn="ctr"/>
                      <a:r>
                        <a:rPr lang="uk-UA" b="1" dirty="0" smtClean="0"/>
                        <a:t>Плата за</a:t>
                      </a:r>
                      <a:r>
                        <a:rPr lang="uk-UA" b="1" baseline="0" dirty="0" smtClean="0"/>
                        <a:t> обслуговування, поточний ремонт </a:t>
                      </a:r>
                      <a:r>
                        <a:rPr lang="uk-UA" b="1" baseline="0" dirty="0" err="1" smtClean="0"/>
                        <a:t>внутрішньобудинкових</a:t>
                      </a:r>
                      <a:r>
                        <a:rPr lang="uk-UA" b="1" baseline="0" dirty="0" smtClean="0"/>
                        <a:t> систем</a:t>
                      </a:r>
                      <a:endParaRPr lang="uk-UA" b="1" dirty="0"/>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r>
              <a:tr h="710822">
                <a:tc>
                  <a:txBody>
                    <a:bodyPr/>
                    <a:lstStyle/>
                    <a:p>
                      <a:r>
                        <a:rPr lang="uk-UA" dirty="0" smtClean="0"/>
                        <a:t>Стягується виконавцем</a:t>
                      </a:r>
                      <a:endParaRPr lang="uk-UA" dirty="0"/>
                    </a:p>
                  </a:txBody>
                  <a:tcPr/>
                </a:tc>
                <a:tc>
                  <a:txBody>
                    <a:bodyPr/>
                    <a:lstStyle/>
                    <a:p>
                      <a:r>
                        <a:rPr lang="uk-UA" dirty="0" smtClean="0"/>
                        <a:t>Виконавцем</a:t>
                      </a:r>
                      <a:r>
                        <a:rPr lang="uk-UA" baseline="0" dirty="0" smtClean="0"/>
                        <a:t> не стягується</a:t>
                      </a:r>
                      <a:endParaRPr lang="uk-U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dirty="0" smtClean="0"/>
                        <a:t>Виконавцем</a:t>
                      </a:r>
                      <a:r>
                        <a:rPr lang="uk-UA" baseline="0" dirty="0" smtClean="0"/>
                        <a:t> не стягується</a:t>
                      </a:r>
                      <a:endParaRPr lang="uk-UA"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dirty="0" smtClean="0"/>
                        <a:t>Виконавцем</a:t>
                      </a:r>
                      <a:r>
                        <a:rPr lang="uk-UA" baseline="0" dirty="0" smtClean="0"/>
                        <a:t> не стягується</a:t>
                      </a:r>
                      <a:endParaRPr lang="uk-UA" dirty="0" smtClean="0"/>
                    </a:p>
                  </a:txBody>
                  <a:tcPr/>
                </a:tc>
              </a:tr>
              <a:tr h="400880">
                <a:tc gridSpan="4">
                  <a:txBody>
                    <a:bodyPr/>
                    <a:lstStyle/>
                    <a:p>
                      <a:pPr algn="ctr"/>
                      <a:r>
                        <a:rPr lang="uk-UA" b="1" dirty="0" smtClean="0"/>
                        <a:t>Розрахунки</a:t>
                      </a:r>
                      <a:r>
                        <a:rPr lang="uk-UA" b="1" baseline="0" dirty="0" smtClean="0"/>
                        <a:t> за послуги</a:t>
                      </a:r>
                      <a:endParaRPr lang="uk-UA" b="1" dirty="0"/>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r>
              <a:tr h="955654">
                <a:tc>
                  <a:txBody>
                    <a:bodyPr/>
                    <a:lstStyle/>
                    <a:p>
                      <a:r>
                        <a:rPr lang="uk-UA" dirty="0" smtClean="0"/>
                        <a:t>Прямі виконавець-споживач</a:t>
                      </a:r>
                      <a:endParaRPr lang="uk-UA" dirty="0"/>
                    </a:p>
                  </a:txBody>
                  <a:tcPr/>
                </a:tc>
                <a:tc>
                  <a:txBody>
                    <a:bodyPr/>
                    <a:lstStyle/>
                    <a:p>
                      <a:r>
                        <a:rPr lang="uk-UA" dirty="0" smtClean="0"/>
                        <a:t>Споживач-уповноважений-виконавець</a:t>
                      </a:r>
                      <a:endParaRPr lang="uk-U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dirty="0" smtClean="0"/>
                        <a:t>Споживач-уповноважений-виконавець</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dirty="0" smtClean="0"/>
                        <a:t>Споживач-уповноважений-виконавець</a:t>
                      </a:r>
                    </a:p>
                  </a:txBody>
                  <a:tcPr/>
                </a:tc>
              </a:tr>
              <a:tr h="387426">
                <a:tc gridSpan="4">
                  <a:txBody>
                    <a:bodyPr/>
                    <a:lstStyle/>
                    <a:p>
                      <a:pPr algn="ctr"/>
                      <a:r>
                        <a:rPr lang="uk-UA" b="1" dirty="0" smtClean="0"/>
                        <a:t>Претензійно-позовна</a:t>
                      </a:r>
                      <a:r>
                        <a:rPr lang="uk-UA" b="1" baseline="0" dirty="0" smtClean="0"/>
                        <a:t> робота</a:t>
                      </a:r>
                      <a:endParaRPr lang="uk-UA" b="1" dirty="0"/>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r>
              <a:tr h="710822">
                <a:tc>
                  <a:txBody>
                    <a:bodyPr/>
                    <a:lstStyle/>
                    <a:p>
                      <a:r>
                        <a:rPr lang="uk-UA" dirty="0" smtClean="0"/>
                        <a:t>Ведеться виконавцем</a:t>
                      </a:r>
                      <a:endParaRPr lang="uk-U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dirty="0" smtClean="0"/>
                        <a:t>Ведеться виконавцем</a:t>
                      </a:r>
                    </a:p>
                  </a:txBody>
                  <a:tcPr/>
                </a:tc>
                <a:tc>
                  <a:txBody>
                    <a:bodyPr/>
                    <a:lstStyle/>
                    <a:p>
                      <a:r>
                        <a:rPr lang="uk-UA" dirty="0" smtClean="0"/>
                        <a:t>ОСББ</a:t>
                      </a:r>
                      <a:endParaRPr lang="uk-U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dirty="0" smtClean="0"/>
                        <a:t>Ведеться виконавцем</a:t>
                      </a:r>
                    </a:p>
                  </a:txBody>
                  <a:tcPr/>
                </a:tc>
              </a:tr>
            </a:tbl>
          </a:graphicData>
        </a:graphic>
      </p:graphicFrame>
    </p:spTree>
    <p:extLst>
      <p:ext uri="{BB962C8B-B14F-4D97-AF65-F5344CB8AC3E}">
        <p14:creationId xmlns:p14="http://schemas.microsoft.com/office/powerpoint/2010/main" val="26890980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b="1" dirty="0" smtClean="0"/>
              <a:t>Облік комунальних послуг</a:t>
            </a:r>
            <a:endParaRPr lang="uk-UA" sz="3200" b="1" dirty="0"/>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797436457"/>
              </p:ext>
            </p:extLst>
          </p:nvPr>
        </p:nvGraphicFramePr>
        <p:xfrm>
          <a:off x="0" y="2433638"/>
          <a:ext cx="10296525" cy="442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72</a:t>
            </a:r>
            <a:endParaRPr lang="uk-UA" dirty="0">
              <a:solidFill>
                <a:schemeClr val="bg1"/>
              </a:solidFill>
            </a:endParaRPr>
          </a:p>
        </p:txBody>
      </p:sp>
    </p:spTree>
    <p:extLst>
      <p:ext uri="{BB962C8B-B14F-4D97-AF65-F5344CB8AC3E}">
        <p14:creationId xmlns:p14="http://schemas.microsoft.com/office/powerpoint/2010/main" val="39858009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b="1" dirty="0" smtClean="0"/>
              <a:t>Облік житлових послуг</a:t>
            </a:r>
            <a:endParaRPr lang="uk-UA" sz="3200" b="1" dirty="0"/>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87227396"/>
              </p:ext>
            </p:extLst>
          </p:nvPr>
        </p:nvGraphicFramePr>
        <p:xfrm>
          <a:off x="0" y="2433638"/>
          <a:ext cx="10296525" cy="442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73</a:t>
            </a:r>
            <a:endParaRPr lang="uk-UA" dirty="0">
              <a:solidFill>
                <a:schemeClr val="bg1"/>
              </a:solidFill>
            </a:endParaRPr>
          </a:p>
        </p:txBody>
      </p:sp>
    </p:spTree>
    <p:extLst>
      <p:ext uri="{BB962C8B-B14F-4D97-AF65-F5344CB8AC3E}">
        <p14:creationId xmlns:p14="http://schemas.microsoft.com/office/powerpoint/2010/main" val="22740411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smtClean="0"/>
              <a:t>5.1.1 Користування послугами з опалення житлового приміщення</a:t>
            </a:r>
            <a:endParaRPr lang="uk-UA" sz="3200" dirty="0"/>
          </a:p>
        </p:txBody>
      </p:sp>
      <p:sp>
        <p:nvSpPr>
          <p:cNvPr id="3" name="Місце для вмісту 2"/>
          <p:cNvSpPr>
            <a:spLocks noGrp="1"/>
          </p:cNvSpPr>
          <p:nvPr>
            <p:ph idx="1"/>
          </p:nvPr>
        </p:nvSpPr>
        <p:spPr>
          <a:xfrm>
            <a:off x="0" y="2434281"/>
            <a:ext cx="10297298" cy="4423719"/>
          </a:xfrm>
        </p:spPr>
        <p:txBody>
          <a:bodyPr>
            <a:noAutofit/>
          </a:bodyPr>
          <a:lstStyle/>
          <a:p>
            <a:pPr marL="0" indent="0">
              <a:buNone/>
            </a:pPr>
            <a:r>
              <a:rPr lang="uk-UA" sz="2200" dirty="0" smtClean="0"/>
              <a:t>Послуги надаються споживачеві згідно з договором, що оформляється на основі </a:t>
            </a:r>
            <a:r>
              <a:rPr lang="uk-UA" sz="2200" dirty="0" smtClean="0">
                <a:hlinkClick r:id="rId2"/>
              </a:rPr>
              <a:t>типового договору про надання послуг з централізованого опалення, постачання холодної та гарячої води і водовідведення</a:t>
            </a:r>
            <a:r>
              <a:rPr lang="uk-UA" sz="2200" dirty="0" smtClean="0"/>
              <a:t>.</a:t>
            </a:r>
            <a:br>
              <a:rPr lang="uk-UA" sz="2200" dirty="0" smtClean="0"/>
            </a:br>
            <a:endParaRPr lang="uk-UA" sz="2200" dirty="0" smtClean="0"/>
          </a:p>
          <a:p>
            <a:pPr marL="0" indent="0">
              <a:buNone/>
            </a:pPr>
            <a:r>
              <a:rPr lang="uk-UA" sz="2200" dirty="0" smtClean="0"/>
              <a:t>Рішення про початок та закінчення опалювального сезону приймається виконавчими органами відповідних сільських, селищних та міських рад або місцевими державними адміністраціями виходячи з кліматичних умов згідно з будівельними нормами і правилами, правилами технічної експлуатації, нормами санітарного законодавства та іншими нормативними документами. </a:t>
            </a:r>
          </a:p>
          <a:p>
            <a:endParaRPr lang="uk-UA" sz="20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74</a:t>
            </a:r>
            <a:endParaRPr lang="uk-UA" dirty="0">
              <a:solidFill>
                <a:schemeClr val="bg1"/>
              </a:solidFill>
            </a:endParaRPr>
          </a:p>
        </p:txBody>
      </p:sp>
    </p:spTree>
    <p:extLst>
      <p:ext uri="{BB962C8B-B14F-4D97-AF65-F5344CB8AC3E}">
        <p14:creationId xmlns:p14="http://schemas.microsoft.com/office/powerpoint/2010/main" val="41872151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a:t>5.1.2 Користування послугами з газопостачання</a:t>
            </a:r>
          </a:p>
        </p:txBody>
      </p:sp>
      <p:sp>
        <p:nvSpPr>
          <p:cNvPr id="3" name="Місце для вмісту 2"/>
          <p:cNvSpPr>
            <a:spLocks noGrp="1"/>
          </p:cNvSpPr>
          <p:nvPr>
            <p:ph idx="1"/>
          </p:nvPr>
        </p:nvSpPr>
        <p:spPr>
          <a:xfrm>
            <a:off x="0" y="2504302"/>
            <a:ext cx="10297298" cy="4423719"/>
          </a:xfrm>
        </p:spPr>
        <p:txBody>
          <a:bodyPr>
            <a:noAutofit/>
          </a:bodyPr>
          <a:lstStyle/>
          <a:p>
            <a:pPr marL="0" indent="0">
              <a:buNone/>
            </a:pPr>
            <a:r>
              <a:rPr lang="uk-UA" sz="2200" dirty="0" smtClean="0"/>
              <a:t>Постачання природного газу здійснюється відповідно до </a:t>
            </a:r>
            <a:r>
              <a:rPr lang="uk-UA" sz="2200" b="1" dirty="0" smtClean="0"/>
              <a:t>договору</a:t>
            </a:r>
            <a:r>
              <a:rPr lang="uk-UA" sz="2200" dirty="0" smtClean="0"/>
              <a:t>, за яким постачальник зобов’язується поставити споживачеві природний газ належної якості та кількості у порядку, передбаченому договором, а споживач зобов’язується оплатити вартість прийнятого природного газу в розмірі, строки та порядку, передбачених договором. </a:t>
            </a:r>
          </a:p>
          <a:p>
            <a:pPr marL="0" indent="0">
              <a:buNone/>
            </a:pPr>
            <a:r>
              <a:rPr lang="uk-UA" sz="2200" dirty="0" smtClean="0"/>
              <a:t>Постачання природного газу побутовим споживачам здійснюється на підставі </a:t>
            </a:r>
            <a:r>
              <a:rPr lang="uk-UA" sz="2200" dirty="0" smtClean="0">
                <a:hlinkClick r:id="rId2"/>
              </a:rPr>
              <a:t>Типового договору постачання природного газу побутовим споживачам</a:t>
            </a:r>
            <a:r>
              <a:rPr lang="uk-UA" sz="2200" dirty="0" smtClean="0"/>
              <a:t> (частина 1 статті 12 </a:t>
            </a:r>
            <a:r>
              <a:rPr lang="uk-UA" sz="2200" dirty="0" smtClean="0">
                <a:hlinkClick r:id="rId3"/>
              </a:rPr>
              <a:t>Закону України «Про ринок природного газу»</a:t>
            </a:r>
            <a:r>
              <a:rPr lang="uk-UA" sz="2200" dirty="0" smtClean="0"/>
              <a:t>). </a:t>
            </a:r>
          </a:p>
          <a:p>
            <a:endParaRPr lang="uk-UA" sz="20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75</a:t>
            </a:r>
            <a:endParaRPr lang="uk-UA" dirty="0">
              <a:solidFill>
                <a:schemeClr val="bg1"/>
              </a:solidFill>
            </a:endParaRPr>
          </a:p>
        </p:txBody>
      </p:sp>
    </p:spTree>
    <p:extLst>
      <p:ext uri="{BB962C8B-B14F-4D97-AF65-F5344CB8AC3E}">
        <p14:creationId xmlns:p14="http://schemas.microsoft.com/office/powerpoint/2010/main" val="31786727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smtClean="0"/>
              <a:t>5.1.3 Користування послугами водопостачання та водовідведення</a:t>
            </a:r>
            <a:endParaRPr lang="uk-UA" sz="3200" dirty="0"/>
          </a:p>
        </p:txBody>
      </p:sp>
      <p:sp>
        <p:nvSpPr>
          <p:cNvPr id="3" name="Місце для вмісту 2"/>
          <p:cNvSpPr>
            <a:spLocks noGrp="1"/>
          </p:cNvSpPr>
          <p:nvPr>
            <p:ph idx="1"/>
          </p:nvPr>
        </p:nvSpPr>
        <p:spPr>
          <a:xfrm>
            <a:off x="0" y="2434281"/>
            <a:ext cx="10297298" cy="4423719"/>
          </a:xfrm>
        </p:spPr>
        <p:txBody>
          <a:bodyPr>
            <a:noAutofit/>
          </a:bodyPr>
          <a:lstStyle/>
          <a:p>
            <a:pPr marL="0" indent="0">
              <a:buNone/>
            </a:pPr>
            <a:r>
              <a:rPr lang="uk-UA" sz="2000" dirty="0" smtClean="0"/>
              <a:t>Відповідно до пункту 2.1. розділу ІІ </a:t>
            </a:r>
            <a:r>
              <a:rPr lang="uk-UA" sz="2000" dirty="0" smtClean="0">
                <a:hlinkClick r:id="rId2"/>
              </a:rPr>
              <a:t>Правил користування системами централізованого комунального водопостачання та водовідведення в населених пунктах України</a:t>
            </a:r>
            <a:r>
              <a:rPr lang="uk-UA" sz="2000" dirty="0" smtClean="0"/>
              <a:t> договірні відносини щодо користування системами централізованого комунального водопостачання та водовідведення здійснюються </a:t>
            </a:r>
            <a:r>
              <a:rPr lang="uk-UA" sz="2000" b="1" dirty="0" smtClean="0"/>
              <a:t>виключно на договірних засадах</a:t>
            </a:r>
            <a:r>
              <a:rPr lang="uk-UA" sz="2000" dirty="0" smtClean="0"/>
              <a:t> відповідно до </a:t>
            </a:r>
            <a:r>
              <a:rPr lang="uk-UA" sz="2000" dirty="0" smtClean="0">
                <a:hlinkClick r:id="rId3"/>
              </a:rPr>
              <a:t>Закону України "Про питну воду, питне водопостачання та водовідведення"</a:t>
            </a:r>
            <a:r>
              <a:rPr lang="uk-UA" sz="2000" dirty="0" smtClean="0"/>
              <a:t> та </a:t>
            </a:r>
            <a:r>
              <a:rPr lang="uk-UA" sz="2000" dirty="0" smtClean="0">
                <a:hlinkClick r:id="rId4"/>
              </a:rPr>
              <a:t>Закону України "Про житлово-комунальні послуги"</a:t>
            </a:r>
            <a:r>
              <a:rPr lang="uk-UA" sz="2000" dirty="0" smtClean="0"/>
              <a:t>. </a:t>
            </a:r>
          </a:p>
          <a:p>
            <a:pPr marL="0" indent="0">
              <a:buNone/>
            </a:pPr>
            <a:r>
              <a:rPr lang="uk-UA" sz="2000" dirty="0" smtClean="0"/>
              <a:t>Також згідно з пунктом 8 </a:t>
            </a:r>
            <a:r>
              <a:rPr lang="uk-UA" sz="2000" dirty="0" smtClean="0">
                <a:hlinkClick r:id="rId5"/>
              </a:rPr>
              <a:t>Правил надання послуг з централізованого опалення, постачання холодної та гарячої води і водовідведення</a:t>
            </a:r>
            <a:r>
              <a:rPr lang="uk-UA" sz="2000" dirty="0" smtClean="0"/>
              <a:t> послуги надаються споживачеві згідно </a:t>
            </a:r>
            <a:r>
              <a:rPr lang="uk-UA" sz="2000" b="1" dirty="0" smtClean="0"/>
              <a:t>з договором</a:t>
            </a:r>
            <a:r>
              <a:rPr lang="uk-UA" sz="2000" dirty="0" smtClean="0"/>
              <a:t>, що оформляється на основі типового договору про надання послуг з централізованого опалення, постачання холодної та гарячої води і водовідведення. </a:t>
            </a:r>
          </a:p>
          <a:p>
            <a:pPr marL="0" indent="0">
              <a:buNone/>
            </a:pPr>
            <a:endParaRPr lang="uk-UA" sz="20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76</a:t>
            </a:r>
            <a:endParaRPr lang="uk-UA" dirty="0">
              <a:solidFill>
                <a:schemeClr val="bg1"/>
              </a:solidFill>
            </a:endParaRPr>
          </a:p>
        </p:txBody>
      </p:sp>
    </p:spTree>
    <p:extLst>
      <p:ext uri="{BB962C8B-B14F-4D97-AF65-F5344CB8AC3E}">
        <p14:creationId xmlns:p14="http://schemas.microsoft.com/office/powerpoint/2010/main" val="17027389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smtClean="0"/>
              <a:t>5.1.3 Користування послугами водопостачання та водовідведення</a:t>
            </a:r>
            <a:endParaRPr lang="uk-UA" sz="3200" dirty="0"/>
          </a:p>
        </p:txBody>
      </p:sp>
      <p:sp>
        <p:nvSpPr>
          <p:cNvPr id="3" name="Місце для вмісту 2"/>
          <p:cNvSpPr>
            <a:spLocks noGrp="1"/>
          </p:cNvSpPr>
          <p:nvPr>
            <p:ph idx="1"/>
          </p:nvPr>
        </p:nvSpPr>
        <p:spPr>
          <a:xfrm>
            <a:off x="0" y="2434281"/>
            <a:ext cx="10297298" cy="4423719"/>
          </a:xfrm>
        </p:spPr>
        <p:txBody>
          <a:bodyPr>
            <a:noAutofit/>
          </a:bodyPr>
          <a:lstStyle/>
          <a:p>
            <a:pPr marL="0" indent="0">
              <a:buNone/>
            </a:pPr>
            <a:r>
              <a:rPr lang="uk-UA" sz="2000" dirty="0" smtClean="0"/>
              <a:t>Розрахунки за спожиту питну воду та скид стічних вод здійснюються на основі показів засобів обліку (пункту 3.1. розділу ІІІ </a:t>
            </a:r>
            <a:r>
              <a:rPr lang="uk-UA" sz="2000" dirty="0" smtClean="0">
                <a:hlinkClick r:id="rId2"/>
              </a:rPr>
              <a:t>Правил користування системами централізованого комунального водопостачання та водовідведення в населених пунктах України</a:t>
            </a:r>
            <a:r>
              <a:rPr lang="uk-UA" sz="2000" dirty="0" smtClean="0"/>
              <a:t>). </a:t>
            </a:r>
          </a:p>
          <a:p>
            <a:pPr marL="0" indent="0">
              <a:buNone/>
            </a:pPr>
            <a:r>
              <a:rPr lang="uk-UA" sz="2000" dirty="0" smtClean="0"/>
              <a:t>Розрахунки за спожиту питну воду та скид стічних вод здійснюються усіма споживачами щомісячно відповідно до умов договору (пункту 3.7. розділу ІІІ </a:t>
            </a:r>
            <a:r>
              <a:rPr lang="uk-UA" sz="2000" dirty="0" smtClean="0">
                <a:hlinkClick r:id="rId2"/>
              </a:rPr>
              <a:t>Правил користування системами централізованого комунального водопостачання та водовідведення в населених пунктах України</a:t>
            </a:r>
            <a:r>
              <a:rPr lang="uk-UA" sz="2000" dirty="0" smtClean="0"/>
              <a:t>). </a:t>
            </a:r>
          </a:p>
          <a:p>
            <a:pPr marL="0" indent="0">
              <a:buNone/>
            </a:pPr>
            <a:r>
              <a:rPr lang="uk-UA" sz="2000" dirty="0" smtClean="0"/>
              <a:t>Плата за воду, яка використовується на поливання дворів, вулиць, газонів, тощо, сплачується споживачами (</a:t>
            </a:r>
            <a:r>
              <a:rPr lang="uk-UA" sz="2000" dirty="0" err="1" smtClean="0"/>
              <a:t>субспоживачами</a:t>
            </a:r>
            <a:r>
              <a:rPr lang="uk-UA" sz="2000" dirty="0" smtClean="0"/>
              <a:t>) відповідно до показів засобів обліку води або норм водоспоживання (пункту 3.12. розділу ІІІ </a:t>
            </a:r>
            <a:r>
              <a:rPr lang="uk-UA" sz="2000" dirty="0" smtClean="0">
                <a:hlinkClick r:id="rId2"/>
              </a:rPr>
              <a:t>Правил користування системами централізованого комунального водопостачання та водовідведення в населених пунктах України</a:t>
            </a:r>
            <a:r>
              <a:rPr lang="uk-UA" sz="2000" dirty="0" smtClean="0"/>
              <a:t>).</a:t>
            </a:r>
            <a:endParaRPr lang="uk-UA" sz="20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77</a:t>
            </a:r>
            <a:endParaRPr lang="uk-UA" dirty="0">
              <a:solidFill>
                <a:schemeClr val="bg1"/>
              </a:solidFill>
            </a:endParaRPr>
          </a:p>
        </p:txBody>
      </p:sp>
    </p:spTree>
    <p:extLst>
      <p:ext uri="{BB962C8B-B14F-4D97-AF65-F5344CB8AC3E}">
        <p14:creationId xmlns:p14="http://schemas.microsoft.com/office/powerpoint/2010/main" val="15436529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smtClean="0"/>
              <a:t>5.1.4 </a:t>
            </a:r>
            <a:r>
              <a:rPr lang="uk-UA" sz="3200" dirty="0"/>
              <a:t>Користування електричною енергією</a:t>
            </a:r>
          </a:p>
        </p:txBody>
      </p:sp>
      <p:sp>
        <p:nvSpPr>
          <p:cNvPr id="3" name="Місце для вмісту 2"/>
          <p:cNvSpPr>
            <a:spLocks noGrp="1"/>
          </p:cNvSpPr>
          <p:nvPr>
            <p:ph idx="1"/>
          </p:nvPr>
        </p:nvSpPr>
        <p:spPr>
          <a:xfrm>
            <a:off x="0" y="2347783"/>
            <a:ext cx="10297298" cy="4423719"/>
          </a:xfrm>
        </p:spPr>
        <p:txBody>
          <a:bodyPr>
            <a:noAutofit/>
          </a:bodyPr>
          <a:lstStyle/>
          <a:p>
            <a:pPr marL="0" indent="0">
              <a:buNone/>
            </a:pPr>
            <a:r>
              <a:rPr lang="uk-UA" sz="2000" dirty="0" smtClean="0"/>
              <a:t>Учасники ринку електричної енергії провадять свою діяльність на ринку електричної енергії на </a:t>
            </a:r>
            <a:r>
              <a:rPr lang="uk-UA" sz="2000" b="1" dirty="0" smtClean="0"/>
              <a:t>договірних засадах</a:t>
            </a:r>
            <a:r>
              <a:rPr lang="uk-UA" sz="2000" dirty="0" smtClean="0"/>
              <a:t>. Для забезпечення функціонування ринку електричної енергії укладаються такі </a:t>
            </a:r>
            <a:r>
              <a:rPr lang="uk-UA" sz="2000" b="1" dirty="0" smtClean="0"/>
              <a:t>види договорів</a:t>
            </a:r>
            <a:r>
              <a:rPr lang="uk-UA" sz="2000" dirty="0" smtClean="0"/>
              <a:t>, які передбачені частиною 1 статті 4 </a:t>
            </a:r>
            <a:r>
              <a:rPr lang="uk-UA" sz="2000" dirty="0" smtClean="0">
                <a:hlinkClick r:id="rId2"/>
              </a:rPr>
              <a:t>Закону України «Про ринок електричної енергії» </a:t>
            </a:r>
            <a:r>
              <a:rPr lang="uk-UA" sz="2000" dirty="0" smtClean="0"/>
              <a:t>.</a:t>
            </a:r>
          </a:p>
          <a:p>
            <a:pPr marL="0" indent="0">
              <a:buNone/>
            </a:pPr>
            <a:r>
              <a:rPr lang="uk-UA" sz="2000" b="1" dirty="0" smtClean="0"/>
              <a:t>Постачання електричної енергії</a:t>
            </a:r>
            <a:r>
              <a:rPr lang="uk-UA" sz="2000" dirty="0" smtClean="0"/>
              <a:t> здійснюється </a:t>
            </a:r>
            <a:r>
              <a:rPr lang="uk-UA" sz="2000" dirty="0" err="1" smtClean="0"/>
              <a:t>електропостачальником</a:t>
            </a:r>
            <a:r>
              <a:rPr lang="uk-UA" sz="2000" dirty="0" smtClean="0"/>
              <a:t> на підставі </a:t>
            </a:r>
            <a:r>
              <a:rPr lang="uk-UA" sz="2000" b="1" dirty="0" smtClean="0"/>
              <a:t>договору про постачання електричної енергії споживачу</a:t>
            </a:r>
            <a:r>
              <a:rPr lang="uk-UA" sz="2000" dirty="0" smtClean="0"/>
              <a:t>, який розробляється </a:t>
            </a:r>
            <a:r>
              <a:rPr lang="uk-UA" sz="2000" dirty="0" err="1" smtClean="0"/>
              <a:t>електропостачальником</a:t>
            </a:r>
            <a:r>
              <a:rPr lang="uk-UA" sz="2000" dirty="0" smtClean="0"/>
              <a:t> на основі </a:t>
            </a:r>
            <a:r>
              <a:rPr lang="uk-UA" sz="2000" dirty="0" smtClean="0">
                <a:hlinkClick r:id="rId3"/>
              </a:rPr>
              <a:t>Примірного договору про постачання електричної енергії споживачу (додаток 5 до цих Правил)</a:t>
            </a:r>
            <a:r>
              <a:rPr lang="uk-UA" sz="2000" dirty="0" smtClean="0"/>
              <a:t> та укладається в установленому </a:t>
            </a:r>
            <a:r>
              <a:rPr lang="uk-UA" sz="2000" dirty="0" smtClean="0">
                <a:hlinkClick r:id="rId3"/>
              </a:rPr>
              <a:t>Правилами роздрібного ринку електричної енергії</a:t>
            </a:r>
            <a:r>
              <a:rPr lang="uk-UA" sz="2000" dirty="0" smtClean="0"/>
              <a:t> порядку (пункт 1.2.7. </a:t>
            </a:r>
            <a:r>
              <a:rPr lang="uk-UA" sz="2000" dirty="0" smtClean="0">
                <a:hlinkClick r:id="rId3"/>
              </a:rPr>
              <a:t>Правил роздрібного ринку електричної енергії</a:t>
            </a:r>
            <a:r>
              <a:rPr lang="uk-UA" sz="2000" dirty="0" smtClean="0"/>
              <a:t>).</a:t>
            </a:r>
          </a:p>
          <a:p>
            <a:pPr marL="0" indent="0">
              <a:buNone/>
            </a:pPr>
            <a:endParaRPr lang="uk-UA" sz="20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78</a:t>
            </a:r>
            <a:endParaRPr lang="uk-UA" dirty="0">
              <a:solidFill>
                <a:schemeClr val="bg1"/>
              </a:solidFill>
            </a:endParaRPr>
          </a:p>
        </p:txBody>
      </p:sp>
    </p:spTree>
    <p:extLst>
      <p:ext uri="{BB962C8B-B14F-4D97-AF65-F5344CB8AC3E}">
        <p14:creationId xmlns:p14="http://schemas.microsoft.com/office/powerpoint/2010/main" val="29610002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smtClean="0"/>
              <a:t>5.1.4 </a:t>
            </a:r>
            <a:r>
              <a:rPr lang="uk-UA" sz="3200" dirty="0"/>
              <a:t>Користування електричною енергією</a:t>
            </a:r>
          </a:p>
        </p:txBody>
      </p:sp>
      <p:sp>
        <p:nvSpPr>
          <p:cNvPr id="3" name="Місце для вмісту 2"/>
          <p:cNvSpPr>
            <a:spLocks noGrp="1"/>
          </p:cNvSpPr>
          <p:nvPr>
            <p:ph idx="1"/>
          </p:nvPr>
        </p:nvSpPr>
        <p:spPr>
          <a:xfrm>
            <a:off x="0" y="2434281"/>
            <a:ext cx="10297298" cy="4423719"/>
          </a:xfrm>
        </p:spPr>
        <p:txBody>
          <a:bodyPr>
            <a:noAutofit/>
          </a:bodyPr>
          <a:lstStyle/>
          <a:p>
            <a:pPr marL="0" indent="0">
              <a:buNone/>
            </a:pPr>
            <a:r>
              <a:rPr lang="uk-UA" sz="2000" dirty="0"/>
              <a:t>Крім того, споживачі укладають </a:t>
            </a:r>
            <a:r>
              <a:rPr lang="uk-UA" sz="2000" b="1" dirty="0"/>
              <a:t>договір споживача про розподіл (передачу) електричної енергії</a:t>
            </a:r>
            <a:r>
              <a:rPr lang="uk-UA" sz="2000" dirty="0"/>
              <a:t> шляхом приєднання до публічного договору за наявності чинного паспорта точки розподілу. У разі надання послуги з приєднання до електричних мереж ініціатором укладення договору споживача про надання послуг з розподілу (передачі) електричної енергії є оператор системи (пункт 2.1.3. </a:t>
            </a:r>
            <a:r>
              <a:rPr lang="uk-UA" sz="2000" dirty="0">
                <a:hlinkClick r:id="rId2"/>
              </a:rPr>
              <a:t>Правил роздрібного ринку електричної енергії</a:t>
            </a:r>
            <a:r>
              <a:rPr lang="uk-UA" sz="2000" dirty="0" smtClean="0"/>
              <a:t>).</a:t>
            </a:r>
          </a:p>
          <a:p>
            <a:pPr marL="0" indent="0">
              <a:buNone/>
            </a:pPr>
            <a:r>
              <a:rPr lang="uk-UA" sz="2000" dirty="0"/>
              <a:t>Договір споживача про надання послуг з розподілу електричної енергії є публічним договором приєднання та укладається з урахуванням статей 633, 634, 641, 642 </a:t>
            </a:r>
            <a:r>
              <a:rPr lang="uk-UA" sz="2000" dirty="0">
                <a:hlinkClick r:id="rId3"/>
              </a:rPr>
              <a:t>Цивільного кодексу України</a:t>
            </a:r>
            <a:r>
              <a:rPr lang="uk-UA" sz="2000" dirty="0"/>
              <a:t> за формою договору, що є додатком 3 до </a:t>
            </a:r>
            <a:r>
              <a:rPr lang="uk-UA" sz="2000" dirty="0">
                <a:hlinkClick r:id="rId2"/>
              </a:rPr>
              <a:t>Правил роздрібного ринку електричної енергії</a:t>
            </a:r>
            <a:r>
              <a:rPr lang="uk-UA" sz="2000" dirty="0"/>
              <a:t> (пункт 2.1.4. </a:t>
            </a:r>
            <a:r>
              <a:rPr lang="uk-UA" sz="2000" dirty="0">
                <a:hlinkClick r:id="rId2"/>
              </a:rPr>
              <a:t>Правил роздрібного ринку електричної енергії</a:t>
            </a:r>
            <a:r>
              <a:rPr lang="uk-UA" sz="2000" dirty="0"/>
              <a:t>).</a:t>
            </a:r>
            <a:endParaRPr lang="uk-UA" sz="20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79</a:t>
            </a:r>
            <a:endParaRPr lang="uk-UA" dirty="0">
              <a:solidFill>
                <a:schemeClr val="bg1"/>
              </a:solidFill>
            </a:endParaRPr>
          </a:p>
        </p:txBody>
      </p:sp>
    </p:spTree>
    <p:extLst>
      <p:ext uri="{BB962C8B-B14F-4D97-AF65-F5344CB8AC3E}">
        <p14:creationId xmlns:p14="http://schemas.microsoft.com/office/powerpoint/2010/main" val="15754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524899"/>
            <a:ext cx="10188549" cy="4333101"/>
          </a:xfrm>
        </p:spPr>
        <p:txBody>
          <a:bodyPr>
            <a:noAutofit/>
          </a:bodyPr>
          <a:lstStyle/>
          <a:p>
            <a:r>
              <a:rPr lang="uk-UA" sz="2400" dirty="0" smtClean="0"/>
              <a:t>Чинне законодавство визначає </a:t>
            </a:r>
            <a:r>
              <a:rPr lang="uk-UA" sz="2400" b="1" dirty="0" smtClean="0"/>
              <a:t>єдиного</a:t>
            </a:r>
            <a:r>
              <a:rPr lang="uk-UA" sz="2400" dirty="0" smtClean="0"/>
              <a:t> суб’єкта</a:t>
            </a:r>
            <a:r>
              <a:rPr lang="uk-UA" sz="2400" dirty="0"/>
              <a:t>, який має первинне право на управління багатоквартирним будинком — це </a:t>
            </a:r>
            <a:r>
              <a:rPr lang="uk-UA" sz="2400" b="1" dirty="0" smtClean="0"/>
              <a:t>СПІВВЛАСНИКИ БУДИНКУ</a:t>
            </a:r>
            <a:r>
              <a:rPr lang="uk-UA" sz="2400" dirty="0" smtClean="0"/>
              <a:t> (</a:t>
            </a:r>
            <a:r>
              <a:rPr lang="uk-UA" sz="2400" dirty="0"/>
              <a:t>ч. 1 ст. 9 </a:t>
            </a:r>
            <a:r>
              <a:rPr lang="uk-UA" sz="2400" dirty="0">
                <a:hlinkClick r:id="rId2"/>
              </a:rPr>
              <a:t>Закон № 417-</a:t>
            </a:r>
            <a:r>
              <a:rPr lang="en-GB" sz="2400" dirty="0">
                <a:hlinkClick r:id="rId2"/>
              </a:rPr>
              <a:t>VIII</a:t>
            </a:r>
            <a:r>
              <a:rPr lang="en-GB" sz="2400" dirty="0"/>
              <a:t>). </a:t>
            </a:r>
            <a:endParaRPr lang="uk-UA" sz="2400" dirty="0" smtClean="0"/>
          </a:p>
          <a:p>
            <a:r>
              <a:rPr lang="uk-UA" sz="2400" dirty="0" smtClean="0"/>
              <a:t>Цим законом також </a:t>
            </a:r>
            <a:r>
              <a:rPr lang="uk-UA" sz="2400" b="1" dirty="0" smtClean="0"/>
              <a:t>зазначається</a:t>
            </a:r>
            <a:r>
              <a:rPr lang="uk-UA" sz="2400" dirty="0"/>
              <a:t>: згідно з рішенням співвласників, усі або частина функцій з управління багатоквартирним будинком можуть передаватися </a:t>
            </a:r>
            <a:r>
              <a:rPr lang="uk-UA" sz="2400" b="1" dirty="0"/>
              <a:t>управителю</a:t>
            </a:r>
            <a:r>
              <a:rPr lang="uk-UA" sz="2400" dirty="0"/>
              <a:t> чи </a:t>
            </a:r>
            <a:r>
              <a:rPr lang="uk-UA" sz="2400" b="1" dirty="0"/>
              <a:t>всі функції — об’єднанню співвласників багатоквартирного </a:t>
            </a:r>
            <a:r>
              <a:rPr lang="uk-UA" sz="2400" b="1" dirty="0" smtClean="0"/>
              <a:t>будинку</a:t>
            </a:r>
            <a:r>
              <a:rPr lang="uk-UA" sz="2400" dirty="0" smtClean="0"/>
              <a:t>, або асоціації </a:t>
            </a:r>
            <a:r>
              <a:rPr lang="uk-UA" sz="2400" dirty="0"/>
              <a:t>об’єднань співвласників багатоквартирного будинку</a:t>
            </a:r>
            <a:r>
              <a:rPr lang="uk-UA" sz="2400" dirty="0" smtClean="0"/>
              <a:t>).</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smtClean="0">
                <a:solidFill>
                  <a:schemeClr val="bg1"/>
                </a:solidFill>
              </a:rPr>
              <a:t>8</a:t>
            </a:r>
            <a:endParaRPr lang="uk-UA" dirty="0">
              <a:solidFill>
                <a:schemeClr val="bg1"/>
              </a:solidFill>
            </a:endParaRPr>
          </a:p>
        </p:txBody>
      </p:sp>
      <p:sp>
        <p:nvSpPr>
          <p:cNvPr id="5" name="Заголовок 4"/>
          <p:cNvSpPr>
            <a:spLocks noGrp="1"/>
          </p:cNvSpPr>
          <p:nvPr>
            <p:ph type="title"/>
          </p:nvPr>
        </p:nvSpPr>
        <p:spPr/>
        <p:txBody>
          <a:bodyPr/>
          <a:lstStyle/>
          <a:p>
            <a:r>
              <a:rPr lang="uk-UA" dirty="0" smtClean="0"/>
              <a:t>2. Зміст договору на управління</a:t>
            </a:r>
            <a:endParaRPr lang="uk-UA" dirty="0"/>
          </a:p>
        </p:txBody>
      </p:sp>
    </p:spTree>
    <p:extLst>
      <p:ext uri="{BB962C8B-B14F-4D97-AF65-F5344CB8AC3E}">
        <p14:creationId xmlns:p14="http://schemas.microsoft.com/office/powerpoint/2010/main" val="17093899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a:t>Особливості договірних відносин з </a:t>
            </a:r>
            <a:r>
              <a:rPr lang="uk-UA" sz="3200" dirty="0" err="1" smtClean="0"/>
              <a:t>електро</a:t>
            </a:r>
            <a:r>
              <a:rPr lang="uk-UA" sz="3200" dirty="0" smtClean="0"/>
              <a:t>- </a:t>
            </a:r>
            <a:r>
              <a:rPr lang="uk-UA" sz="3200" dirty="0"/>
              <a:t>та </a:t>
            </a:r>
            <a:r>
              <a:rPr lang="uk-UA" sz="3200" dirty="0" smtClean="0"/>
              <a:t>газопостачання</a:t>
            </a:r>
            <a:endParaRPr lang="uk-UA" sz="3200" dirty="0"/>
          </a:p>
        </p:txBody>
      </p:sp>
      <p:sp>
        <p:nvSpPr>
          <p:cNvPr id="3" name="Місце для вмісту 2"/>
          <p:cNvSpPr>
            <a:spLocks noGrp="1"/>
          </p:cNvSpPr>
          <p:nvPr>
            <p:ph idx="1"/>
          </p:nvPr>
        </p:nvSpPr>
        <p:spPr>
          <a:xfrm>
            <a:off x="0" y="2434281"/>
            <a:ext cx="10297298" cy="4423719"/>
          </a:xfrm>
        </p:spPr>
        <p:txBody>
          <a:bodyPr>
            <a:noAutofit/>
          </a:bodyPr>
          <a:lstStyle/>
          <a:p>
            <a:pPr marL="0" indent="0">
              <a:buNone/>
            </a:pPr>
            <a:r>
              <a:rPr lang="uk-UA" sz="2000" b="1" dirty="0" smtClean="0"/>
              <a:t>Технічне </a:t>
            </a:r>
            <a:r>
              <a:rPr lang="uk-UA" sz="2000" b="1" dirty="0"/>
              <a:t>обслуговування та поточний ремонт </a:t>
            </a:r>
            <a:r>
              <a:rPr lang="uk-UA" sz="2000" dirty="0" err="1"/>
              <a:t>внутрішньобудинкових</a:t>
            </a:r>
            <a:r>
              <a:rPr lang="uk-UA" sz="2000" dirty="0"/>
              <a:t> систем електропостачання та газопостачання </a:t>
            </a:r>
            <a:r>
              <a:rPr lang="uk-UA" sz="2000" dirty="0" smtClean="0"/>
              <a:t>здійснюються суб’єктом</a:t>
            </a:r>
            <a:r>
              <a:rPr lang="uk-UA" sz="2000" dirty="0"/>
              <a:t>, визначеним співвласниками багатоквартирного будинку, за рахунок співвласників;</a:t>
            </a:r>
          </a:p>
          <a:p>
            <a:r>
              <a:rPr lang="uk-UA" sz="2000" dirty="0"/>
              <a:t>порядок здійснення технічного обслуговування і поточного ремонту </a:t>
            </a:r>
            <a:r>
              <a:rPr lang="uk-UA" sz="2000" dirty="0" err="1"/>
              <a:t>внутрішньобудинкових</a:t>
            </a:r>
            <a:r>
              <a:rPr lang="uk-UA" sz="2000" dirty="0"/>
              <a:t> систем електропостачання </a:t>
            </a:r>
            <a:r>
              <a:rPr lang="uk-UA" sz="2000" dirty="0" smtClean="0"/>
              <a:t>та газопостачання </a:t>
            </a:r>
            <a:r>
              <a:rPr lang="uk-UA" sz="2000" dirty="0"/>
              <a:t>визначається договором про розподіл електричної енергії, природного газу та/або договором про надання послуг </a:t>
            </a:r>
            <a:r>
              <a:rPr lang="uk-UA" sz="2000" dirty="0" smtClean="0"/>
              <a:t>з управління </a:t>
            </a:r>
            <a:r>
              <a:rPr lang="uk-UA" sz="2000" dirty="0"/>
              <a:t>багатоквартирним будинком;</a:t>
            </a:r>
          </a:p>
          <a:p>
            <a:r>
              <a:rPr lang="uk-UA" sz="2000" dirty="0"/>
              <a:t>кошторис витрат на технічне обслуговування та поточний ремонт </a:t>
            </a:r>
            <a:r>
              <a:rPr lang="uk-UA" sz="2000" dirty="0" err="1"/>
              <a:t>внутрішньобудинкових</a:t>
            </a:r>
            <a:r>
              <a:rPr lang="uk-UA" sz="2000" dirty="0"/>
              <a:t> систем електропостачання та </a:t>
            </a:r>
            <a:r>
              <a:rPr lang="uk-UA" sz="2000" dirty="0" smtClean="0"/>
              <a:t>газопостачання є </a:t>
            </a:r>
            <a:r>
              <a:rPr lang="uk-UA" sz="2000" dirty="0"/>
              <a:t>невід’ємною частиною відповідного договору, крім випадку, якщо співвласники технічне обслуговування і поточний ремонт </a:t>
            </a:r>
            <a:r>
              <a:rPr lang="uk-UA" sz="2000" dirty="0" smtClean="0"/>
              <a:t>здійснюють самостійно</a:t>
            </a:r>
            <a:r>
              <a:rPr lang="uk-UA" sz="2000" dirty="0"/>
              <a:t>.</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80</a:t>
            </a:r>
            <a:endParaRPr lang="uk-UA" dirty="0">
              <a:solidFill>
                <a:schemeClr val="bg1"/>
              </a:solidFill>
            </a:endParaRPr>
          </a:p>
        </p:txBody>
      </p:sp>
    </p:spTree>
    <p:extLst>
      <p:ext uri="{BB962C8B-B14F-4D97-AF65-F5344CB8AC3E}">
        <p14:creationId xmlns:p14="http://schemas.microsoft.com/office/powerpoint/2010/main" val="42380016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b="1" dirty="0" smtClean="0"/>
              <a:t>Комерційний облік теплової енергії</a:t>
            </a:r>
            <a:br>
              <a:rPr lang="uk-UA" sz="3200" b="1" dirty="0" smtClean="0"/>
            </a:br>
            <a:r>
              <a:rPr lang="uk-UA" sz="3200" b="1" dirty="0" smtClean="0"/>
              <a:t>та водопостачання</a:t>
            </a:r>
            <a:endParaRPr lang="uk-UA" sz="3200" b="1" dirty="0"/>
          </a:p>
        </p:txBody>
      </p:sp>
      <p:sp>
        <p:nvSpPr>
          <p:cNvPr id="3" name="Місце для вмісту 2"/>
          <p:cNvSpPr>
            <a:spLocks noGrp="1"/>
          </p:cNvSpPr>
          <p:nvPr>
            <p:ph idx="1"/>
          </p:nvPr>
        </p:nvSpPr>
        <p:spPr>
          <a:xfrm>
            <a:off x="0" y="2434281"/>
            <a:ext cx="10297298" cy="4423719"/>
          </a:xfrm>
        </p:spPr>
        <p:txBody>
          <a:bodyPr>
            <a:noAutofit/>
          </a:bodyPr>
          <a:lstStyle/>
          <a:p>
            <a:pPr marL="0" indent="0">
              <a:buNone/>
            </a:pPr>
            <a:r>
              <a:rPr lang="uk-UA" sz="2000" dirty="0"/>
              <a:t>Здійснюється відповідно до Закону </a:t>
            </a:r>
            <a:r>
              <a:rPr lang="uk-UA" sz="2000" dirty="0" smtClean="0"/>
              <a:t>України «Про </a:t>
            </a:r>
            <a:r>
              <a:rPr lang="uk-UA" sz="2000" dirty="0"/>
              <a:t>комерційний облік теплової енергії та водопостачання...»</a:t>
            </a:r>
          </a:p>
          <a:p>
            <a:pPr marL="0" indent="0">
              <a:buNone/>
            </a:pPr>
            <a:r>
              <a:rPr lang="uk-UA" sz="2000" b="1" dirty="0"/>
              <a:t>Сфера дії </a:t>
            </a:r>
            <a:r>
              <a:rPr lang="uk-UA" sz="2000" b="1" dirty="0" smtClean="0"/>
              <a:t>Закону розповсюджується </a:t>
            </a:r>
            <a:r>
              <a:rPr lang="uk-UA" sz="2000" dirty="0"/>
              <a:t>на:</a:t>
            </a:r>
          </a:p>
          <a:p>
            <a:pPr marL="0" indent="0">
              <a:buNone/>
            </a:pPr>
            <a:r>
              <a:rPr lang="uk-UA" sz="2000" dirty="0"/>
              <a:t>1. </a:t>
            </a:r>
            <a:r>
              <a:rPr lang="uk-UA" sz="2000" dirty="0" smtClean="0"/>
              <a:t>Комерційний </a:t>
            </a:r>
            <a:r>
              <a:rPr lang="uk-UA" sz="2000" dirty="0"/>
              <a:t>облік послуг з </a:t>
            </a:r>
            <a:r>
              <a:rPr lang="uk-UA" sz="2000" dirty="0" smtClean="0"/>
              <a:t>постачання: теплової енергії, гарячої води, централізованого </a:t>
            </a:r>
            <a:r>
              <a:rPr lang="uk-UA" sz="2000" dirty="0"/>
              <a:t>водопостачання</a:t>
            </a:r>
          </a:p>
          <a:p>
            <a:pPr marL="0" indent="0">
              <a:buNone/>
            </a:pPr>
            <a:r>
              <a:rPr lang="uk-UA" sz="2000" dirty="0" smtClean="0"/>
              <a:t>2. Розподіл </a:t>
            </a:r>
            <a:r>
              <a:rPr lang="uk-UA" sz="2000" dirty="0"/>
              <a:t>між споживачами обсягу спожитих комунальних послуг</a:t>
            </a:r>
          </a:p>
          <a:p>
            <a:pPr marL="0" indent="0">
              <a:buNone/>
            </a:pPr>
            <a:r>
              <a:rPr lang="uk-UA" sz="2000" dirty="0" smtClean="0"/>
              <a:t>3. Встановлення</a:t>
            </a:r>
            <a:r>
              <a:rPr lang="uk-UA" sz="2000" dirty="0"/>
              <a:t>, обслуговування, заміну вузлів обліку/приладів розподілювачів теплової енергії</a:t>
            </a:r>
          </a:p>
          <a:p>
            <a:pPr marL="0" indent="0">
              <a:buNone/>
            </a:pPr>
            <a:r>
              <a:rPr lang="uk-UA" sz="2000" dirty="0" smtClean="0"/>
              <a:t>4. Формування </a:t>
            </a:r>
            <a:r>
              <a:rPr lang="uk-UA" sz="2000" dirty="0"/>
              <a:t>та надання споживачам рахунків на оплату комунальних послуг</a:t>
            </a:r>
          </a:p>
          <a:p>
            <a:pPr marL="0" indent="0">
              <a:buNone/>
            </a:pPr>
            <a:r>
              <a:rPr lang="uk-UA" sz="2000" dirty="0" smtClean="0"/>
              <a:t>5. Забезпечення </a:t>
            </a:r>
            <a:r>
              <a:rPr lang="uk-UA" sz="2000" dirty="0"/>
              <a:t>споживачів обліковою інформацією</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81</a:t>
            </a:r>
            <a:endParaRPr lang="uk-UA" dirty="0">
              <a:solidFill>
                <a:schemeClr val="bg1"/>
              </a:solidFill>
            </a:endParaRPr>
          </a:p>
        </p:txBody>
      </p:sp>
    </p:spTree>
    <p:extLst>
      <p:ext uri="{BB962C8B-B14F-4D97-AF65-F5344CB8AC3E}">
        <p14:creationId xmlns:p14="http://schemas.microsoft.com/office/powerpoint/2010/main" val="34032403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b="1" dirty="0" smtClean="0"/>
              <a:t>Види обліку та різниця між ними</a:t>
            </a:r>
            <a:endParaRPr lang="uk-UA" sz="3200" b="1" dirty="0"/>
          </a:p>
        </p:txBody>
      </p:sp>
      <p:sp>
        <p:nvSpPr>
          <p:cNvPr id="3" name="Місце для вмісту 2"/>
          <p:cNvSpPr>
            <a:spLocks noGrp="1"/>
          </p:cNvSpPr>
          <p:nvPr>
            <p:ph idx="1"/>
          </p:nvPr>
        </p:nvSpPr>
        <p:spPr>
          <a:xfrm>
            <a:off x="0" y="2220098"/>
            <a:ext cx="10297298" cy="4637902"/>
          </a:xfrm>
        </p:spPr>
        <p:txBody>
          <a:bodyPr>
            <a:noAutofit/>
          </a:bodyPr>
          <a:lstStyle/>
          <a:p>
            <a:pPr marL="0" indent="0">
              <a:buNone/>
            </a:pPr>
            <a:r>
              <a:rPr lang="uk-UA" sz="2000" b="1" dirty="0"/>
              <a:t>Абонентський облік </a:t>
            </a:r>
            <a:r>
              <a:rPr lang="uk-UA" sz="2000" dirty="0"/>
              <a:t>вузла </a:t>
            </a:r>
            <a:r>
              <a:rPr lang="uk-UA" sz="2000" dirty="0" smtClean="0"/>
              <a:t>обліку – це </a:t>
            </a:r>
            <a:r>
              <a:rPr lang="uk-UA" sz="2000" dirty="0"/>
              <a:t>процедура реєстрації та періодичний огляд вузлів обліку для використання показань вузлів обліку з метою комерційного або розподільного обліку;</a:t>
            </a:r>
          </a:p>
          <a:p>
            <a:pPr marL="0" indent="0">
              <a:buNone/>
            </a:pPr>
            <a:r>
              <a:rPr lang="uk-UA" sz="2000" b="1" dirty="0"/>
              <a:t>Комерційний облік </a:t>
            </a:r>
            <a:r>
              <a:rPr lang="uk-UA" sz="2000" dirty="0"/>
              <a:t>комунальних послуг </a:t>
            </a:r>
            <a:r>
              <a:rPr lang="uk-UA" sz="2000" dirty="0" smtClean="0"/>
              <a:t>– це визначення </a:t>
            </a:r>
            <a:r>
              <a:rPr lang="uk-UA" sz="2000" dirty="0"/>
              <a:t>за допомогою вузла комерційного обліку або за встановленими правилами у передбачених </a:t>
            </a:r>
            <a:r>
              <a:rPr lang="uk-UA" sz="2000" dirty="0" smtClean="0"/>
              <a:t>випадках </a:t>
            </a:r>
            <a:r>
              <a:rPr lang="uk-UA" sz="2000" dirty="0"/>
              <a:t>кількісних та якісних показників </a:t>
            </a:r>
            <a:r>
              <a:rPr lang="uk-UA" sz="2000" dirty="0" smtClean="0"/>
              <a:t>послуги</a:t>
            </a:r>
            <a:r>
              <a:rPr lang="uk-UA" sz="2000" dirty="0"/>
              <a:t>, вимірювання яких забезпечується вузлом обліку, на підставі яких проводяться розрахунки за </a:t>
            </a:r>
            <a:r>
              <a:rPr lang="uk-UA" sz="2000" dirty="0" smtClean="0"/>
              <a:t>спожиті </a:t>
            </a:r>
            <a:r>
              <a:rPr lang="uk-UA" sz="2000" dirty="0"/>
              <a:t>послуги;</a:t>
            </a:r>
          </a:p>
          <a:p>
            <a:pPr marL="0" indent="0">
              <a:buNone/>
            </a:pPr>
            <a:r>
              <a:rPr lang="uk-UA" sz="2000" b="1" dirty="0"/>
              <a:t>Розподільний облік </a:t>
            </a:r>
            <a:r>
              <a:rPr lang="uk-UA" sz="2000" dirty="0"/>
              <a:t>комунальних </a:t>
            </a:r>
            <a:r>
              <a:rPr lang="uk-UA" sz="2000" dirty="0" smtClean="0"/>
              <a:t>послуг - це </a:t>
            </a:r>
            <a:r>
              <a:rPr lang="uk-UA" sz="2000" dirty="0"/>
              <a:t>визначення за допомогою вузла розподільного обліку (приладу розподілювача теплової енергії) та/або за встановленими правилами (методиками) у передбачених Законом випадках кількісних показників отриманої споживачем комунальної послуги, на підставі яких здійснюється розподіл показань вузла комерційного обліку між споживачами в будівлях, де налічуються два та більше споживачів</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82</a:t>
            </a:r>
            <a:endParaRPr lang="uk-UA" dirty="0">
              <a:solidFill>
                <a:schemeClr val="bg1"/>
              </a:solidFill>
            </a:endParaRPr>
          </a:p>
        </p:txBody>
      </p:sp>
    </p:spTree>
    <p:extLst>
      <p:ext uri="{BB962C8B-B14F-4D97-AF65-F5344CB8AC3E}">
        <p14:creationId xmlns:p14="http://schemas.microsoft.com/office/powerpoint/2010/main" val="16314481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b="1" dirty="0" smtClean="0"/>
              <a:t>Види вузлів обліку</a:t>
            </a:r>
            <a:endParaRPr lang="uk-UA" sz="3200" b="1" dirty="0"/>
          </a:p>
        </p:txBody>
      </p:sp>
      <p:sp>
        <p:nvSpPr>
          <p:cNvPr id="3" name="Місце для вмісту 2"/>
          <p:cNvSpPr>
            <a:spLocks noGrp="1"/>
          </p:cNvSpPr>
          <p:nvPr>
            <p:ph idx="1"/>
          </p:nvPr>
        </p:nvSpPr>
        <p:spPr>
          <a:xfrm>
            <a:off x="0" y="2220098"/>
            <a:ext cx="9135762" cy="4637902"/>
          </a:xfrm>
        </p:spPr>
        <p:txBody>
          <a:bodyPr>
            <a:noAutofit/>
          </a:bodyPr>
          <a:lstStyle/>
          <a:p>
            <a:pPr marL="0" indent="0">
              <a:buNone/>
            </a:pPr>
            <a:r>
              <a:rPr lang="uk-UA" sz="2000" b="1" dirty="0"/>
              <a:t>Вузол комерційного обліку </a:t>
            </a:r>
            <a:r>
              <a:rPr lang="uk-UA" sz="2000" b="1" dirty="0" smtClean="0"/>
              <a:t>– це </a:t>
            </a:r>
            <a:r>
              <a:rPr lang="uk-UA" sz="2000" dirty="0" smtClean="0"/>
              <a:t>вузол </a:t>
            </a:r>
            <a:r>
              <a:rPr lang="uk-UA" sz="2000" dirty="0"/>
              <a:t>обліку, що забезпечує загальний облік споживання відповідної комунальної послуги в будівлі, її частині (під’їзді), обладнаній окремим інженерним </a:t>
            </a:r>
            <a:r>
              <a:rPr lang="uk-UA" sz="2000" dirty="0" smtClean="0"/>
              <a:t>вводом.</a:t>
            </a:r>
            <a:endParaRPr lang="uk-UA" sz="2000" dirty="0"/>
          </a:p>
          <a:p>
            <a:pPr marL="0" indent="0">
              <a:buNone/>
            </a:pPr>
            <a:r>
              <a:rPr lang="uk-UA" sz="2000" b="1" dirty="0" smtClean="0"/>
              <a:t>Вузол </a:t>
            </a:r>
            <a:r>
              <a:rPr lang="uk-UA" sz="2000" b="1" dirty="0"/>
              <a:t>розподільного обліку </a:t>
            </a:r>
            <a:r>
              <a:rPr lang="uk-UA" sz="2000" b="1" dirty="0" smtClean="0"/>
              <a:t>– це </a:t>
            </a:r>
            <a:r>
              <a:rPr lang="uk-UA" sz="2000" dirty="0" smtClean="0"/>
              <a:t>вузол </a:t>
            </a:r>
            <a:r>
              <a:rPr lang="uk-UA" sz="2000" dirty="0"/>
              <a:t>обліку, що забезпечує індивідуальний облік споживання відповідної комунальної послуги в будівлях, де налічуються два та більше споживачів</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83</a:t>
            </a:r>
            <a:endParaRPr lang="uk-UA" dirty="0">
              <a:solidFill>
                <a:schemeClr val="bg1"/>
              </a:solidFill>
            </a:endParaRPr>
          </a:p>
        </p:txBody>
      </p:sp>
    </p:spTree>
    <p:extLst>
      <p:ext uri="{BB962C8B-B14F-4D97-AF65-F5344CB8AC3E}">
        <p14:creationId xmlns:p14="http://schemas.microsoft.com/office/powerpoint/2010/main" val="2673978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b="1" dirty="0" smtClean="0"/>
              <a:t>Право власності на вузол комерційного обліку</a:t>
            </a:r>
            <a:endParaRPr lang="uk-UA" sz="3200" b="1" dirty="0"/>
          </a:p>
        </p:txBody>
      </p:sp>
      <p:sp>
        <p:nvSpPr>
          <p:cNvPr id="3" name="Місце для вмісту 2"/>
          <p:cNvSpPr>
            <a:spLocks noGrp="1"/>
          </p:cNvSpPr>
          <p:nvPr>
            <p:ph idx="1"/>
          </p:nvPr>
        </p:nvSpPr>
        <p:spPr>
          <a:xfrm>
            <a:off x="0" y="2220098"/>
            <a:ext cx="9135762" cy="4637902"/>
          </a:xfrm>
        </p:spPr>
        <p:txBody>
          <a:bodyPr>
            <a:noAutofit/>
          </a:bodyPr>
          <a:lstStyle/>
          <a:p>
            <a:r>
              <a:rPr lang="uk-UA" sz="2000" b="1" dirty="0"/>
              <a:t>Вузли комерційного обліку </a:t>
            </a:r>
            <a:r>
              <a:rPr lang="uk-UA" sz="2000" dirty="0"/>
              <a:t>належать на праві власності власнику (є спільною сумісною власністю співвласників) будівлі.</a:t>
            </a:r>
          </a:p>
          <a:p>
            <a:r>
              <a:rPr lang="uk-UA" sz="2000" dirty="0"/>
              <a:t>Вузли комерційного обліку </a:t>
            </a:r>
            <a:r>
              <a:rPr lang="uk-UA" sz="2000" b="1" dirty="0"/>
              <a:t>приймаються виконавцем відповідної </a:t>
            </a:r>
            <a:r>
              <a:rPr lang="uk-UA" sz="2000" dirty="0"/>
              <a:t>комунальної послуги та оператором зовнішніх інженерних мереж на абонентський облік протягом 14 календарних днів з дня встановлення або дня отримання виконавцем та оператором звернення </a:t>
            </a:r>
            <a:r>
              <a:rPr lang="uk-UA" sz="2000" dirty="0" smtClean="0"/>
              <a:t>власника</a:t>
            </a:r>
            <a:endParaRPr lang="uk-UA" sz="2000" dirty="0"/>
          </a:p>
          <a:p>
            <a:r>
              <a:rPr lang="uk-UA" sz="2000" b="1" dirty="0"/>
              <a:t>Відповідальність за збереження і цілісність </a:t>
            </a:r>
            <a:r>
              <a:rPr lang="uk-UA" sz="2000" dirty="0"/>
              <a:t>вузлів комерційного обліку покладається на власника (співвласників) будівлі (її частини), в якій вони встановлені, або за договором на визначену власником (співвласниками) іншу особу.</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84</a:t>
            </a:r>
            <a:endParaRPr lang="uk-UA" dirty="0">
              <a:solidFill>
                <a:schemeClr val="bg1"/>
              </a:solidFill>
            </a:endParaRPr>
          </a:p>
        </p:txBody>
      </p:sp>
    </p:spTree>
    <p:extLst>
      <p:ext uri="{BB962C8B-B14F-4D97-AF65-F5344CB8AC3E}">
        <p14:creationId xmlns:p14="http://schemas.microsoft.com/office/powerpoint/2010/main" val="12908873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b="1" dirty="0" smtClean="0"/>
              <a:t>Суб'єкт/право встановлення вузлу комерційного обліку</a:t>
            </a:r>
            <a:endParaRPr lang="uk-UA" sz="3200" b="1" dirty="0"/>
          </a:p>
        </p:txBody>
      </p:sp>
      <p:sp>
        <p:nvSpPr>
          <p:cNvPr id="3" name="Місце для вмісту 2"/>
          <p:cNvSpPr>
            <a:spLocks noGrp="1"/>
          </p:cNvSpPr>
          <p:nvPr>
            <p:ph idx="1"/>
          </p:nvPr>
        </p:nvSpPr>
        <p:spPr>
          <a:xfrm>
            <a:off x="0" y="2220098"/>
            <a:ext cx="9135762" cy="4637902"/>
          </a:xfrm>
        </p:spPr>
        <p:txBody>
          <a:bodyPr>
            <a:noAutofit/>
          </a:bodyPr>
          <a:lstStyle/>
          <a:p>
            <a:endParaRPr lang="ru-RU" sz="2000" dirty="0" smtClean="0"/>
          </a:p>
          <a:p>
            <a:r>
              <a:rPr lang="uk-UA" sz="2000" dirty="0" smtClean="0"/>
              <a:t>Співвласники за власним бажанням згідно ЗУ Про особливості…</a:t>
            </a:r>
          </a:p>
          <a:p>
            <a:r>
              <a:rPr lang="uk-UA" sz="2000" dirty="0" smtClean="0"/>
              <a:t>Виконавець (оператор) послуги згідно Наказу </a:t>
            </a:r>
            <a:r>
              <a:rPr lang="uk-UA" sz="2000" dirty="0" err="1" smtClean="0"/>
              <a:t>Мінрегіону</a:t>
            </a:r>
            <a:r>
              <a:rPr lang="uk-UA" sz="2000" dirty="0" smtClean="0"/>
              <a:t> «Про затвердження Порядку оснащення будівель вузлами комерційного обліку та обладнанням інженерних систем для забезпечення такого обліку» від 09.08.2018)</a:t>
            </a:r>
          </a:p>
          <a:p>
            <a:r>
              <a:rPr lang="uk-UA" sz="2000" dirty="0" smtClean="0"/>
              <a:t>Орган місцевого самоврядування згідно із затвердженими відповідно до законодавства програмами.</a:t>
            </a:r>
            <a:endParaRPr lang="uk-UA" sz="20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8</a:t>
            </a:r>
            <a:r>
              <a:rPr lang="uk-UA" dirty="0" smtClean="0">
                <a:solidFill>
                  <a:schemeClr val="bg1"/>
                </a:solidFill>
              </a:rPr>
              <a:t>5</a:t>
            </a:r>
            <a:endParaRPr lang="uk-UA" dirty="0">
              <a:solidFill>
                <a:schemeClr val="bg1"/>
              </a:solidFill>
            </a:endParaRPr>
          </a:p>
        </p:txBody>
      </p:sp>
    </p:spTree>
    <p:extLst>
      <p:ext uri="{BB962C8B-B14F-4D97-AF65-F5344CB8AC3E}">
        <p14:creationId xmlns:p14="http://schemas.microsoft.com/office/powerpoint/2010/main" val="258439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b="1" dirty="0" smtClean="0"/>
              <a:t>Витрати на встановлення вузлу комерційного обліку</a:t>
            </a:r>
            <a:endParaRPr lang="uk-UA" sz="3200" b="1" dirty="0"/>
          </a:p>
        </p:txBody>
      </p:sp>
      <p:sp>
        <p:nvSpPr>
          <p:cNvPr id="3" name="Місце для вмісту 2"/>
          <p:cNvSpPr>
            <a:spLocks noGrp="1"/>
          </p:cNvSpPr>
          <p:nvPr>
            <p:ph idx="1"/>
          </p:nvPr>
        </p:nvSpPr>
        <p:spPr>
          <a:xfrm>
            <a:off x="0" y="2220098"/>
            <a:ext cx="9135762" cy="4637902"/>
          </a:xfrm>
        </p:spPr>
        <p:txBody>
          <a:bodyPr>
            <a:noAutofit/>
          </a:bodyPr>
          <a:lstStyle/>
          <a:p>
            <a:r>
              <a:rPr lang="uk-UA" sz="2000" dirty="0" smtClean="0"/>
              <a:t>Витрати на оснащення будівлі вузлами комерційного обліку, здійснені оператором зовнішніх інженерних мереж, відшкодовуються споживачами відповідних комунальних послуг, а також власниками (співвласниками) приміщень, обладнаних індивідуальними системами опалення та/або гарячого  водопостачання у такій будівлі, шляхом сплати внеску за встановлення вузла комерційного обліку, який сплачується виконавцеві відповідної послуги.</a:t>
            </a:r>
            <a:endParaRPr lang="uk-UA" sz="2000" dirty="0"/>
          </a:p>
          <a:p>
            <a:pPr marL="0" indent="0">
              <a:buNone/>
            </a:pPr>
            <a:r>
              <a:rPr lang="uk-UA" sz="2000" b="1" dirty="0" smtClean="0"/>
              <a:t>ПРИМІТКИ:</a:t>
            </a:r>
          </a:p>
          <a:p>
            <a:r>
              <a:rPr lang="uk-UA" sz="2000" dirty="0" smtClean="0"/>
              <a:t>Виконавець </a:t>
            </a:r>
            <a:r>
              <a:rPr lang="uk-UA" sz="2000" dirty="0"/>
              <a:t>комунальної послуги, який не є оператором відповідних зовнішніх інженерних мереж, зобов’язаний перераховувати сплачені споживачами внески за встановлення вузла комерційного обліку оператору зовнішніх інженерних мереж у порядку, встановленому Кабінетом Міністрів України.</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86</a:t>
            </a:r>
            <a:endParaRPr lang="uk-UA" dirty="0">
              <a:solidFill>
                <a:schemeClr val="bg1"/>
              </a:solidFill>
            </a:endParaRPr>
          </a:p>
        </p:txBody>
      </p:sp>
    </p:spTree>
    <p:extLst>
      <p:ext uri="{BB962C8B-B14F-4D97-AF65-F5344CB8AC3E}">
        <p14:creationId xmlns:p14="http://schemas.microsoft.com/office/powerpoint/2010/main" val="19357905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b="1" dirty="0" smtClean="0"/>
              <a:t>Витрати на встановлення вузлу комерційного обліку</a:t>
            </a:r>
            <a:endParaRPr lang="uk-UA" sz="3200" b="1" dirty="0"/>
          </a:p>
        </p:txBody>
      </p:sp>
      <p:sp>
        <p:nvSpPr>
          <p:cNvPr id="3" name="Місце для вмісту 2"/>
          <p:cNvSpPr>
            <a:spLocks noGrp="1"/>
          </p:cNvSpPr>
          <p:nvPr>
            <p:ph idx="1"/>
          </p:nvPr>
        </p:nvSpPr>
        <p:spPr>
          <a:xfrm>
            <a:off x="0" y="2220098"/>
            <a:ext cx="9135762" cy="4637902"/>
          </a:xfrm>
        </p:spPr>
        <p:txBody>
          <a:bodyPr>
            <a:noAutofit/>
          </a:bodyPr>
          <a:lstStyle/>
          <a:p>
            <a:r>
              <a:rPr lang="uk-UA" sz="2000" dirty="0" smtClean="0"/>
              <a:t>Витрати на оснащення будівлі вузлами комерційного обліку, здійснені оператором зовнішніх інженерних мереж, відшкодовуються споживачами відповідних комунальних послуг, а також власниками (співвласниками) приміщень, обладнаних індивідуальними системами опалення та/або гарячого  водопостачання у такій будівлі, шляхом сплати внеску за встановлення вузла комерційного обліку, який сплачується виконавцеві відповідної послуги.</a:t>
            </a:r>
            <a:endParaRPr lang="uk-UA" sz="2000" dirty="0"/>
          </a:p>
          <a:p>
            <a:pPr marL="0" indent="0">
              <a:buNone/>
            </a:pPr>
            <a:r>
              <a:rPr lang="uk-UA" sz="2000" b="1" dirty="0" smtClean="0"/>
              <a:t>ПРИМІТКИ:</a:t>
            </a:r>
          </a:p>
          <a:p>
            <a:r>
              <a:rPr lang="uk-UA" sz="2000" dirty="0" smtClean="0"/>
              <a:t>Виконавець </a:t>
            </a:r>
            <a:r>
              <a:rPr lang="uk-UA" sz="2000" dirty="0"/>
              <a:t>комунальної послуги, який не є оператором відповідних зовнішніх інженерних мереж, зобов’язаний перераховувати сплачені споживачами внески за встановлення вузла комерційного обліку оператору зовнішніх інженерних мереж у порядку, встановленому Кабінетом Міністрів України.</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87</a:t>
            </a:r>
            <a:endParaRPr lang="uk-UA" dirty="0">
              <a:solidFill>
                <a:schemeClr val="bg1"/>
              </a:solidFill>
            </a:endParaRPr>
          </a:p>
        </p:txBody>
      </p:sp>
    </p:spTree>
    <p:extLst>
      <p:ext uri="{BB962C8B-B14F-4D97-AF65-F5344CB8AC3E}">
        <p14:creationId xmlns:p14="http://schemas.microsoft.com/office/powerpoint/2010/main" val="23291893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smtClean="0"/>
              <a:t>5.2 </a:t>
            </a:r>
            <a:r>
              <a:rPr lang="uk-UA" sz="3200" dirty="0"/>
              <a:t>Особливості укладення </a:t>
            </a:r>
            <a:r>
              <a:rPr lang="uk-UA" sz="3200" dirty="0" smtClean="0"/>
              <a:t>договорів з підрядниками</a:t>
            </a:r>
            <a:endParaRPr lang="uk-UA" sz="3200" dirty="0"/>
          </a:p>
        </p:txBody>
      </p:sp>
      <p:sp>
        <p:nvSpPr>
          <p:cNvPr id="3" name="Місце для вмісту 2"/>
          <p:cNvSpPr>
            <a:spLocks noGrp="1"/>
          </p:cNvSpPr>
          <p:nvPr>
            <p:ph idx="1"/>
          </p:nvPr>
        </p:nvSpPr>
        <p:spPr>
          <a:xfrm>
            <a:off x="0" y="2421924"/>
            <a:ext cx="10297298" cy="3805881"/>
          </a:xfrm>
        </p:spPr>
        <p:txBody>
          <a:bodyPr>
            <a:noAutofit/>
          </a:bodyPr>
          <a:lstStyle/>
          <a:p>
            <a:pPr marL="0" indent="0">
              <a:buNone/>
            </a:pPr>
            <a:r>
              <a:rPr lang="uk-UA" sz="2400" dirty="0" smtClean="0">
                <a:effectLst/>
              </a:rPr>
              <a:t>Задля виконання своїх функцій за договором управління, управитель може найняти до свого штату весь перелік необхідних спеціалістів в необхідній кількості, або може передати частину функцій на </a:t>
            </a:r>
            <a:r>
              <a:rPr lang="uk-UA" sz="2400" dirty="0" err="1" smtClean="0">
                <a:effectLst/>
              </a:rPr>
              <a:t>аутсорсінг</a:t>
            </a:r>
            <a:r>
              <a:rPr lang="uk-UA" sz="2400" dirty="0" smtClean="0">
                <a:effectLst/>
              </a:rPr>
              <a:t> за договорами </a:t>
            </a:r>
            <a:r>
              <a:rPr lang="uk-UA" sz="2400" dirty="0" err="1" smtClean="0">
                <a:effectLst/>
              </a:rPr>
              <a:t>підряду</a:t>
            </a:r>
            <a:r>
              <a:rPr lang="uk-UA" sz="2400" dirty="0" smtClean="0">
                <a:effectLst/>
              </a:rPr>
              <a:t>.</a:t>
            </a:r>
          </a:p>
          <a:p>
            <a:pPr marL="0" indent="0">
              <a:buNone/>
            </a:pPr>
            <a:r>
              <a:rPr lang="uk-UA" sz="2400" b="1" dirty="0" smtClean="0"/>
              <a:t>Договір </a:t>
            </a:r>
            <a:r>
              <a:rPr lang="uk-UA" sz="2400" b="1" dirty="0" err="1" smtClean="0"/>
              <a:t>підряду</a:t>
            </a:r>
            <a:r>
              <a:rPr lang="uk-UA" sz="2400" b="1" dirty="0" smtClean="0"/>
              <a:t> </a:t>
            </a:r>
            <a:r>
              <a:rPr lang="uk-UA" sz="2400" dirty="0" smtClean="0"/>
              <a:t>– це договір цивільно-правового типу, згідно з яким одна сторона (підрядник) зобов’язується на свій ризик виконати певну роботу за замовленням другої сторони (замовника), який в свою чергу повинен прийняти та оплатити цю роботу.</a:t>
            </a:r>
            <a:endParaRPr lang="uk-UA" sz="2400" dirty="0" smtClean="0">
              <a:effectLst/>
            </a:endParaRPr>
          </a:p>
          <a:p>
            <a:pPr marL="0" indent="0">
              <a:buNone/>
            </a:pPr>
            <a:endParaRPr lang="uk-UA" sz="24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88</a:t>
            </a:r>
            <a:endParaRPr lang="uk-UA" dirty="0">
              <a:solidFill>
                <a:schemeClr val="bg1"/>
              </a:solidFill>
            </a:endParaRPr>
          </a:p>
        </p:txBody>
      </p:sp>
    </p:spTree>
    <p:extLst>
      <p:ext uri="{BB962C8B-B14F-4D97-AF65-F5344CB8AC3E}">
        <p14:creationId xmlns:p14="http://schemas.microsoft.com/office/powerpoint/2010/main" val="14152257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smtClean="0"/>
              <a:t>5.2 </a:t>
            </a:r>
            <a:r>
              <a:rPr lang="uk-UA" sz="3200" dirty="0"/>
              <a:t>Особливості укладення </a:t>
            </a:r>
            <a:r>
              <a:rPr lang="uk-UA" sz="3200" dirty="0" smtClean="0"/>
              <a:t>договорів з підрядниками</a:t>
            </a:r>
            <a:endParaRPr lang="uk-UA" sz="3200" dirty="0"/>
          </a:p>
        </p:txBody>
      </p:sp>
      <p:sp>
        <p:nvSpPr>
          <p:cNvPr id="3" name="Місце для вмісту 2"/>
          <p:cNvSpPr>
            <a:spLocks noGrp="1"/>
          </p:cNvSpPr>
          <p:nvPr>
            <p:ph idx="1"/>
          </p:nvPr>
        </p:nvSpPr>
        <p:spPr>
          <a:xfrm>
            <a:off x="-98854" y="2388972"/>
            <a:ext cx="10297298" cy="3805881"/>
          </a:xfrm>
        </p:spPr>
        <p:txBody>
          <a:bodyPr>
            <a:noAutofit/>
          </a:bodyPr>
          <a:lstStyle/>
          <a:p>
            <a:pPr marL="0" indent="0">
              <a:buNone/>
            </a:pPr>
            <a:r>
              <a:rPr lang="uk-UA" sz="2400" b="1" dirty="0" smtClean="0"/>
              <a:t>Договір </a:t>
            </a:r>
            <a:r>
              <a:rPr lang="uk-UA" sz="2400" b="1" dirty="0" err="1" smtClean="0"/>
              <a:t>підряду</a:t>
            </a:r>
            <a:r>
              <a:rPr lang="uk-UA" sz="2400" b="1" dirty="0" smtClean="0"/>
              <a:t> </a:t>
            </a:r>
            <a:r>
              <a:rPr lang="uk-UA" sz="2400" dirty="0" smtClean="0"/>
              <a:t>містить інформацію щодо вартості робіт або способу її визначення. Докладний опис всіх аспектів вартості може бути викладений у кошторисі. Також вказуються строки виконання робіт або певних їх етапів та потрібні критерії якості, які оцінюються в момент передачі роботи замовнику.</a:t>
            </a:r>
          </a:p>
          <a:p>
            <a:pPr marL="0" indent="0">
              <a:buNone/>
            </a:pPr>
            <a:r>
              <a:rPr lang="uk-UA" sz="2400" b="1" dirty="0" smtClean="0"/>
              <a:t>Предметом договору </a:t>
            </a:r>
            <a:r>
              <a:rPr lang="uk-UA" sz="2400" b="1" dirty="0" err="1" smtClean="0"/>
              <a:t>підряду</a:t>
            </a:r>
            <a:r>
              <a:rPr lang="uk-UA" sz="2400" b="1" dirty="0" smtClean="0"/>
              <a:t> </a:t>
            </a:r>
            <a:r>
              <a:rPr lang="uk-UA" sz="2400" dirty="0" smtClean="0"/>
              <a:t>є результат роботи виконавця. Цей результат приймає певну матеріальну форму, придатну для оцінювання.</a:t>
            </a:r>
            <a:endParaRPr lang="uk-UA" sz="24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89</a:t>
            </a:r>
            <a:endParaRPr lang="uk-UA" dirty="0">
              <a:solidFill>
                <a:schemeClr val="bg1"/>
              </a:solidFill>
            </a:endParaRPr>
          </a:p>
        </p:txBody>
      </p:sp>
    </p:spTree>
    <p:extLst>
      <p:ext uri="{BB962C8B-B14F-4D97-AF65-F5344CB8AC3E}">
        <p14:creationId xmlns:p14="http://schemas.microsoft.com/office/powerpoint/2010/main" val="21862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0" y="2339546"/>
            <a:ext cx="10188549" cy="4333101"/>
          </a:xfrm>
        </p:spPr>
        <p:txBody>
          <a:bodyPr>
            <a:noAutofit/>
          </a:bodyPr>
          <a:lstStyle/>
          <a:p>
            <a:pPr marL="0" indent="0">
              <a:buNone/>
            </a:pPr>
            <a:r>
              <a:rPr lang="uk-UA" sz="2400" dirty="0" smtClean="0"/>
              <a:t>Співвласники </a:t>
            </a:r>
            <a:r>
              <a:rPr lang="uk-UA" sz="2400" dirty="0"/>
              <a:t>мають </a:t>
            </a:r>
            <a:r>
              <a:rPr lang="uk-UA" sz="2400" dirty="0" smtClean="0"/>
              <a:t>такі варіанти управління будинком:</a:t>
            </a:r>
          </a:p>
          <a:p>
            <a:r>
              <a:rPr lang="uk-UA" sz="2400" dirty="0"/>
              <a:t>вирішувати всі питання щодо управління </a:t>
            </a:r>
            <a:r>
              <a:rPr lang="uk-UA" sz="2400" dirty="0" smtClean="0"/>
              <a:t>самостійно </a:t>
            </a:r>
            <a:r>
              <a:rPr lang="uk-UA" sz="2400" dirty="0"/>
              <a:t>на зборах (порядок </a:t>
            </a:r>
            <a:r>
              <a:rPr lang="uk-UA" sz="2400" dirty="0" smtClean="0"/>
              <a:t>передбачено </a:t>
            </a:r>
            <a:r>
              <a:rPr lang="uk-UA" sz="2400" dirty="0"/>
              <a:t>ст. 10 </a:t>
            </a:r>
            <a:r>
              <a:rPr lang="uk-UA" sz="2400" dirty="0" smtClean="0">
                <a:hlinkClick r:id="rId2"/>
              </a:rPr>
              <a:t>Закону </a:t>
            </a:r>
            <a:r>
              <a:rPr lang="uk-UA" sz="2400" dirty="0">
                <a:hlinkClick r:id="rId2"/>
              </a:rPr>
              <a:t>№ 417-</a:t>
            </a:r>
            <a:r>
              <a:rPr lang="en-GB" sz="2400" dirty="0">
                <a:hlinkClick r:id="rId2"/>
              </a:rPr>
              <a:t>VIII</a:t>
            </a:r>
            <a:r>
              <a:rPr lang="en-GB" sz="2400" dirty="0" smtClean="0"/>
              <a:t>);</a:t>
            </a:r>
            <a:endParaRPr lang="en-GB" sz="2400" dirty="0"/>
          </a:p>
          <a:p>
            <a:r>
              <a:rPr lang="uk-UA" sz="2400" dirty="0" smtClean="0"/>
              <a:t>створити </a:t>
            </a:r>
            <a:r>
              <a:rPr lang="uk-UA" sz="2400" dirty="0"/>
              <a:t>об’єднання співвласників багатоквартирного будинку й </a:t>
            </a:r>
            <a:r>
              <a:rPr lang="uk-UA" sz="2400" dirty="0" smtClean="0"/>
              <a:t>передати </a:t>
            </a:r>
            <a:r>
              <a:rPr lang="uk-UA" sz="2400" dirty="0"/>
              <a:t>йому всі функції з управління будинком;</a:t>
            </a:r>
          </a:p>
          <a:p>
            <a:r>
              <a:rPr lang="uk-UA" sz="2400" dirty="0" smtClean="0"/>
              <a:t>передати </a:t>
            </a:r>
            <a:r>
              <a:rPr lang="uk-UA" sz="2400" dirty="0"/>
              <a:t>всі функції з управління будинком управителю — фізичній </a:t>
            </a:r>
            <a:r>
              <a:rPr lang="uk-UA" sz="2400" dirty="0" smtClean="0"/>
              <a:t>особі-підприємцю </a:t>
            </a:r>
            <a:r>
              <a:rPr lang="uk-UA" sz="2400" dirty="0"/>
              <a:t>чи юридичній особі;</a:t>
            </a:r>
          </a:p>
          <a:p>
            <a:r>
              <a:rPr lang="uk-UA" sz="2400" dirty="0"/>
              <a:t>передавати частину функцій з управління </a:t>
            </a:r>
            <a:r>
              <a:rPr lang="uk-UA" sz="2400" dirty="0" smtClean="0"/>
              <a:t>управителю</a:t>
            </a:r>
            <a:r>
              <a:rPr lang="uk-UA" sz="2400" dirty="0"/>
              <a:t>, а частину </a:t>
            </a:r>
            <a:r>
              <a:rPr lang="uk-UA" sz="2400" dirty="0" smtClean="0"/>
              <a:t>залишити у </a:t>
            </a:r>
            <a:r>
              <a:rPr lang="uk-UA" sz="2400" dirty="0"/>
              <a:t>власній компетенції, приймаючи рішення на загальних </a:t>
            </a:r>
            <a:r>
              <a:rPr lang="uk-UA" sz="2400" dirty="0" smtClean="0"/>
              <a:t>зборах.</a:t>
            </a:r>
            <a:endParaRPr lang="uk-UA" sz="2400" dirty="0"/>
          </a:p>
          <a:p>
            <a:endParaRPr lang="uk-UA" sz="2400" dirty="0" smtClean="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uk-UA" dirty="0">
                <a:solidFill>
                  <a:schemeClr val="bg1"/>
                </a:solidFill>
              </a:rPr>
              <a:t>9</a:t>
            </a:r>
          </a:p>
        </p:txBody>
      </p:sp>
    </p:spTree>
    <p:extLst>
      <p:ext uri="{BB962C8B-B14F-4D97-AF65-F5344CB8AC3E}">
        <p14:creationId xmlns:p14="http://schemas.microsoft.com/office/powerpoint/2010/main" val="38241257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smtClean="0"/>
              <a:t>5.2 </a:t>
            </a:r>
            <a:r>
              <a:rPr lang="uk-UA" sz="3200" dirty="0"/>
              <a:t>Особливості укладення </a:t>
            </a:r>
            <a:r>
              <a:rPr lang="uk-UA" sz="3200" dirty="0" smtClean="0"/>
              <a:t>договорів з підрядниками</a:t>
            </a:r>
            <a:endParaRPr lang="uk-UA" sz="3200" dirty="0"/>
          </a:p>
        </p:txBody>
      </p:sp>
      <p:sp>
        <p:nvSpPr>
          <p:cNvPr id="3" name="Місце для вмісту 2"/>
          <p:cNvSpPr>
            <a:spLocks noGrp="1"/>
          </p:cNvSpPr>
          <p:nvPr>
            <p:ph idx="1"/>
          </p:nvPr>
        </p:nvSpPr>
        <p:spPr>
          <a:xfrm>
            <a:off x="0" y="2388973"/>
            <a:ext cx="10297298" cy="3805881"/>
          </a:xfrm>
        </p:spPr>
        <p:txBody>
          <a:bodyPr>
            <a:noAutofit/>
          </a:bodyPr>
          <a:lstStyle/>
          <a:p>
            <a:pPr marL="0" indent="0">
              <a:buNone/>
            </a:pPr>
            <a:r>
              <a:rPr lang="uk-UA" sz="2400" b="1" dirty="0"/>
              <a:t>В ролі підрядника </a:t>
            </a:r>
            <a:r>
              <a:rPr lang="uk-UA" sz="2400" dirty="0"/>
              <a:t>зазвичай виступає спеціалізована організація (будівельна, монтажна, виробничо-господарська). Підрядник має право передоручити роботу третім особам. У такому випадку для замовника він є генеральним підрядником, а для субпідрядників – замовником</a:t>
            </a:r>
            <a:r>
              <a:rPr lang="uk-UA" sz="2400" dirty="0" smtClean="0"/>
              <a:t>.</a:t>
            </a:r>
          </a:p>
          <a:p>
            <a:pPr marL="0" indent="0">
              <a:buNone/>
            </a:pPr>
            <a:r>
              <a:rPr lang="uk-UA" sz="2400" b="1" dirty="0"/>
              <a:t>Підрядник</a:t>
            </a:r>
            <a:r>
              <a:rPr lang="uk-UA" sz="2400" dirty="0"/>
              <a:t> зобов'язаний виконати зазначену в договорі роботу з використанням своїх матеріалів, ресурсів і засобів, якщо інше не передбачено договором. Він несе відповідальність за якість своєї роботи.</a:t>
            </a:r>
            <a:br>
              <a:rPr lang="uk-UA" sz="2400" dirty="0"/>
            </a:br>
            <a:r>
              <a:rPr lang="uk-UA" sz="2400" dirty="0"/>
              <a:t> </a:t>
            </a:r>
            <a:br>
              <a:rPr lang="uk-UA" sz="2400" dirty="0"/>
            </a:br>
            <a:endParaRPr lang="uk-UA" sz="24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90</a:t>
            </a:r>
            <a:endParaRPr lang="uk-UA" dirty="0">
              <a:solidFill>
                <a:schemeClr val="bg1"/>
              </a:solidFill>
            </a:endParaRPr>
          </a:p>
        </p:txBody>
      </p:sp>
    </p:spTree>
    <p:extLst>
      <p:ext uri="{BB962C8B-B14F-4D97-AF65-F5344CB8AC3E}">
        <p14:creationId xmlns:p14="http://schemas.microsoft.com/office/powerpoint/2010/main" val="31145390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smtClean="0"/>
              <a:t>5.2 </a:t>
            </a:r>
            <a:r>
              <a:rPr lang="uk-UA" sz="3200" dirty="0"/>
              <a:t>Особливості укладення </a:t>
            </a:r>
            <a:r>
              <a:rPr lang="uk-UA" sz="3200" dirty="0" smtClean="0"/>
              <a:t>договорів з підрядниками</a:t>
            </a:r>
            <a:endParaRPr lang="uk-UA" sz="3200" dirty="0"/>
          </a:p>
        </p:txBody>
      </p:sp>
      <p:sp>
        <p:nvSpPr>
          <p:cNvPr id="3" name="Місце для вмісту 2"/>
          <p:cNvSpPr>
            <a:spLocks noGrp="1"/>
          </p:cNvSpPr>
          <p:nvPr>
            <p:ph idx="1"/>
          </p:nvPr>
        </p:nvSpPr>
        <p:spPr>
          <a:xfrm>
            <a:off x="-98854" y="2413686"/>
            <a:ext cx="10297298" cy="3805881"/>
          </a:xfrm>
        </p:spPr>
        <p:txBody>
          <a:bodyPr>
            <a:noAutofit/>
          </a:bodyPr>
          <a:lstStyle/>
          <a:p>
            <a:pPr marL="0" indent="0">
              <a:buNone/>
            </a:pPr>
            <a:r>
              <a:rPr lang="uk-UA" sz="2400" dirty="0" smtClean="0"/>
              <a:t>Особливостями договору </a:t>
            </a:r>
            <a:r>
              <a:rPr lang="uk-UA" sz="2400" dirty="0" err="1" smtClean="0"/>
              <a:t>підряду</a:t>
            </a:r>
            <a:r>
              <a:rPr lang="uk-UA" sz="2400" dirty="0" smtClean="0"/>
              <a:t> є наступне:</a:t>
            </a:r>
          </a:p>
          <a:p>
            <a:r>
              <a:rPr lang="uk-UA" sz="2400" dirty="0" smtClean="0"/>
              <a:t>на сторонах замовника і підрядника є можливість участі кількох осіб;</a:t>
            </a:r>
          </a:p>
          <a:p>
            <a:r>
              <a:rPr lang="uk-UA" sz="2400" dirty="0" smtClean="0"/>
              <a:t>підрядник може підключати до роботи третіх осіб без повідомлення замовника;</a:t>
            </a:r>
          </a:p>
          <a:p>
            <a:r>
              <a:rPr lang="uk-UA" sz="2400" dirty="0" smtClean="0"/>
              <a:t>підрядник має право самостійно вибирати способи виконання роботи;</a:t>
            </a:r>
          </a:p>
          <a:p>
            <a:r>
              <a:rPr lang="uk-UA" sz="2400" dirty="0" smtClean="0"/>
              <a:t>замовник зобов'язується сприяти виконанню підрядних робіт у всіх випадках, встановлених договором;</a:t>
            </a:r>
            <a:endParaRPr lang="uk-UA" sz="2400" dirty="0"/>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91</a:t>
            </a:r>
            <a:endParaRPr lang="uk-UA" dirty="0">
              <a:solidFill>
                <a:schemeClr val="bg1"/>
              </a:solidFill>
            </a:endParaRPr>
          </a:p>
        </p:txBody>
      </p:sp>
    </p:spTree>
    <p:extLst>
      <p:ext uri="{BB962C8B-B14F-4D97-AF65-F5344CB8AC3E}">
        <p14:creationId xmlns:p14="http://schemas.microsoft.com/office/powerpoint/2010/main" val="5426530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767722"/>
            <a:ext cx="9135762" cy="1036363"/>
          </a:xfrm>
        </p:spPr>
        <p:txBody>
          <a:bodyPr/>
          <a:lstStyle/>
          <a:p>
            <a:r>
              <a:rPr lang="uk-UA" sz="3200" dirty="0" smtClean="0"/>
              <a:t>5.2 </a:t>
            </a:r>
            <a:r>
              <a:rPr lang="uk-UA" sz="3200" dirty="0"/>
              <a:t>Особливості укладення </a:t>
            </a:r>
            <a:r>
              <a:rPr lang="uk-UA" sz="3200" dirty="0" smtClean="0"/>
              <a:t>договорів з підрядниками</a:t>
            </a:r>
            <a:endParaRPr lang="uk-UA" sz="3200" dirty="0"/>
          </a:p>
        </p:txBody>
      </p:sp>
      <p:sp>
        <p:nvSpPr>
          <p:cNvPr id="3" name="Місце для вмісту 2"/>
          <p:cNvSpPr>
            <a:spLocks noGrp="1"/>
          </p:cNvSpPr>
          <p:nvPr>
            <p:ph idx="1"/>
          </p:nvPr>
        </p:nvSpPr>
        <p:spPr>
          <a:xfrm>
            <a:off x="-98854" y="2356021"/>
            <a:ext cx="10297298" cy="4501979"/>
          </a:xfrm>
        </p:spPr>
        <p:txBody>
          <a:bodyPr>
            <a:noAutofit/>
          </a:bodyPr>
          <a:lstStyle/>
          <a:p>
            <a:r>
              <a:rPr lang="uk-UA" sz="2400" dirty="0" smtClean="0"/>
              <a:t>підрядник </a:t>
            </a:r>
            <a:r>
              <a:rPr lang="uk-UA" sz="2400" dirty="0"/>
              <a:t>має право не розпочинати роботу або зупинити її в разі якщо замовник не надав йому необхідні матеріали, що призвело до неможливості виконання договору;</a:t>
            </a:r>
          </a:p>
          <a:p>
            <a:r>
              <a:rPr lang="uk-UA" sz="2400" dirty="0"/>
              <a:t>підрядник має право залишити собі наявне у нього майно замовника, якщо останній не сплатив суму, покладену за виконання підрядних робіт відповідно до договору;</a:t>
            </a:r>
          </a:p>
          <a:p>
            <a:r>
              <a:rPr lang="uk-UA" sz="2400" dirty="0" smtClean="0"/>
              <a:t>кошторис </a:t>
            </a:r>
            <a:r>
              <a:rPr lang="uk-UA" sz="2400" dirty="0"/>
              <a:t>робіт може бути приблизним або твердим. Якщо немає додаткових вказівок, то кошторис вважається твердим. Внесення змін до нього можливе лише за згодою сторін;</a:t>
            </a:r>
          </a:p>
          <a:p>
            <a:r>
              <a:rPr lang="uk-UA" sz="2400" dirty="0"/>
              <a:t>для виконання окремих робіт субпідрядник зобов'язаний мати спеціальну </a:t>
            </a:r>
            <a:r>
              <a:rPr lang="uk-UA" sz="2400" dirty="0" smtClean="0"/>
              <a:t>ліцензію</a:t>
            </a:r>
            <a:r>
              <a:rPr lang="uk-UA" sz="2400" dirty="0"/>
              <a:t>.</a:t>
            </a:r>
          </a:p>
          <a:p>
            <a:pPr marL="0" indent="0">
              <a:buNone/>
            </a:pPr>
            <a:r>
              <a:rPr lang="uk-UA" sz="2400" dirty="0"/>
              <a:t/>
            </a:r>
            <a:br>
              <a:rPr lang="uk-UA" sz="2400" dirty="0"/>
            </a:br>
            <a:r>
              <a:rPr lang="uk-UA" sz="2400" dirty="0"/>
              <a:t> </a:t>
            </a:r>
            <a:br>
              <a:rPr lang="uk-UA" sz="2400" dirty="0"/>
            </a:br>
            <a:endParaRPr lang="uk-UA" sz="24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92</a:t>
            </a:r>
            <a:endParaRPr lang="uk-UA" dirty="0">
              <a:solidFill>
                <a:schemeClr val="bg1"/>
              </a:solidFill>
            </a:endParaRPr>
          </a:p>
        </p:txBody>
      </p:sp>
    </p:spTree>
    <p:extLst>
      <p:ext uri="{BB962C8B-B14F-4D97-AF65-F5344CB8AC3E}">
        <p14:creationId xmlns:p14="http://schemas.microsoft.com/office/powerpoint/2010/main" val="5731313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594728"/>
            <a:ext cx="9135762" cy="1407067"/>
          </a:xfrm>
        </p:spPr>
        <p:txBody>
          <a:bodyPr/>
          <a:lstStyle/>
          <a:p>
            <a:r>
              <a:rPr lang="uk-UA" sz="3200" dirty="0" smtClean="0"/>
              <a:t>5.3 </a:t>
            </a:r>
            <a:r>
              <a:rPr lang="uk-UA" sz="3200" dirty="0"/>
              <a:t>Особливості укладення </a:t>
            </a:r>
            <a:r>
              <a:rPr lang="uk-UA" sz="3200" dirty="0" smtClean="0"/>
              <a:t>договорів з Інтернет-провайдерами та рекламодавцями</a:t>
            </a:r>
            <a:endParaRPr lang="uk-UA" sz="3200" dirty="0"/>
          </a:p>
        </p:txBody>
      </p:sp>
      <p:sp>
        <p:nvSpPr>
          <p:cNvPr id="3" name="Місце для вмісту 2"/>
          <p:cNvSpPr>
            <a:spLocks noGrp="1"/>
          </p:cNvSpPr>
          <p:nvPr>
            <p:ph idx="1"/>
          </p:nvPr>
        </p:nvSpPr>
        <p:spPr>
          <a:xfrm>
            <a:off x="0" y="2356021"/>
            <a:ext cx="10297298" cy="4501979"/>
          </a:xfrm>
        </p:spPr>
        <p:txBody>
          <a:bodyPr>
            <a:noAutofit/>
          </a:bodyPr>
          <a:lstStyle/>
          <a:p>
            <a:pPr marL="0" indent="0">
              <a:buNone/>
            </a:pPr>
            <a:r>
              <a:rPr lang="uk-UA" sz="2400" dirty="0" smtClean="0"/>
              <a:t>Управитель може </a:t>
            </a:r>
            <a:r>
              <a:rPr lang="uk-UA" sz="2400" dirty="0"/>
              <a:t>укладати від свого імені договори, </a:t>
            </a:r>
            <a:r>
              <a:rPr lang="uk-UA" sz="2400" dirty="0" smtClean="0"/>
              <a:t>вирішувати окремі </a:t>
            </a:r>
            <a:r>
              <a:rPr lang="uk-UA" sz="2400" dirty="0"/>
              <a:t>питання управління спільним майном </a:t>
            </a:r>
            <a:r>
              <a:rPr lang="uk-UA" sz="2400" dirty="0" smtClean="0"/>
              <a:t>(визначається умовами договором). Це стосується і відносин з Інтернет-провайдерами та рекламодавцями.</a:t>
            </a:r>
          </a:p>
          <a:p>
            <a:pPr marL="0" indent="0">
              <a:buNone/>
            </a:pPr>
            <a:r>
              <a:rPr lang="uk-UA" sz="2400" dirty="0" smtClean="0"/>
              <a:t>Прокладання </a:t>
            </a:r>
            <a:r>
              <a:rPr lang="uk-UA" sz="2400" dirty="0"/>
              <a:t>Інтернет-провайдером телекомунікаційних мереж </a:t>
            </a:r>
            <a:r>
              <a:rPr lang="uk-UA" sz="2400" dirty="0" smtClean="0"/>
              <a:t>повинне </a:t>
            </a:r>
            <a:r>
              <a:rPr lang="uk-UA" sz="2400" dirty="0"/>
              <a:t>відбуватися за умови згоди </a:t>
            </a:r>
            <a:r>
              <a:rPr lang="uk-UA" sz="2400" dirty="0" smtClean="0"/>
              <a:t>управителя. </a:t>
            </a:r>
            <a:r>
              <a:rPr lang="uk-UA" sz="2400" dirty="0"/>
              <a:t>Самовільне прокладання таких мереж підлягає </a:t>
            </a:r>
            <a:r>
              <a:rPr lang="uk-UA" sz="2400" dirty="0" smtClean="0"/>
              <a:t>демонтажу.</a:t>
            </a:r>
          </a:p>
          <a:p>
            <a:pPr marL="0" indent="0">
              <a:buNone/>
            </a:pPr>
            <a:r>
              <a:rPr lang="uk-UA" sz="2400" dirty="0"/>
              <a:t>Укладаючи договір, управитель та Інтернет-провайдер погоджують між собою умови такого Договору, визнаючи, зокрема, і порядок розміщення </a:t>
            </a:r>
            <a:r>
              <a:rPr lang="uk-UA" sz="2400" dirty="0" smtClean="0"/>
              <a:t>інженерних елементів</a:t>
            </a:r>
            <a:r>
              <a:rPr lang="uk-UA" sz="2400" dirty="0"/>
              <a:t>, які необхідні для надання послуг Інтернет-провайдером. </a:t>
            </a:r>
          </a:p>
          <a:p>
            <a:pPr marL="0" indent="0">
              <a:buNone/>
            </a:pPr>
            <a:endParaRPr lang="uk-UA" sz="2400" dirty="0" smtClean="0"/>
          </a:p>
          <a:p>
            <a:pPr marL="0" indent="0">
              <a:buNone/>
            </a:pPr>
            <a:r>
              <a:rPr lang="uk-UA" sz="2400" dirty="0"/>
              <a:t/>
            </a:r>
            <a:br>
              <a:rPr lang="uk-UA" sz="2400" dirty="0"/>
            </a:br>
            <a:r>
              <a:rPr lang="uk-UA" sz="2400" dirty="0"/>
              <a:t> </a:t>
            </a:r>
            <a:br>
              <a:rPr lang="uk-UA" sz="2400" dirty="0"/>
            </a:br>
            <a:endParaRPr lang="uk-UA" sz="24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93</a:t>
            </a:r>
            <a:endParaRPr lang="uk-UA" dirty="0">
              <a:solidFill>
                <a:schemeClr val="bg1"/>
              </a:solidFill>
            </a:endParaRPr>
          </a:p>
        </p:txBody>
      </p:sp>
    </p:spTree>
    <p:extLst>
      <p:ext uri="{BB962C8B-B14F-4D97-AF65-F5344CB8AC3E}">
        <p14:creationId xmlns:p14="http://schemas.microsoft.com/office/powerpoint/2010/main" val="7133293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594728"/>
            <a:ext cx="9135762" cy="1407067"/>
          </a:xfrm>
        </p:spPr>
        <p:txBody>
          <a:bodyPr/>
          <a:lstStyle/>
          <a:p>
            <a:r>
              <a:rPr lang="uk-UA" sz="3200" dirty="0" smtClean="0"/>
              <a:t>5.3 </a:t>
            </a:r>
            <a:r>
              <a:rPr lang="uk-UA" sz="3200" dirty="0"/>
              <a:t>Особливості укладення </a:t>
            </a:r>
            <a:r>
              <a:rPr lang="uk-UA" sz="3200" dirty="0" smtClean="0"/>
              <a:t>договорів з Інтернет-провайдерами та рекламодавцями</a:t>
            </a:r>
            <a:endParaRPr lang="uk-UA" sz="3200" dirty="0"/>
          </a:p>
        </p:txBody>
      </p:sp>
      <p:sp>
        <p:nvSpPr>
          <p:cNvPr id="3" name="Місце для вмісту 2"/>
          <p:cNvSpPr>
            <a:spLocks noGrp="1"/>
          </p:cNvSpPr>
          <p:nvPr>
            <p:ph idx="1"/>
          </p:nvPr>
        </p:nvSpPr>
        <p:spPr>
          <a:xfrm>
            <a:off x="0" y="2356021"/>
            <a:ext cx="10297298" cy="4501979"/>
          </a:xfrm>
        </p:spPr>
        <p:txBody>
          <a:bodyPr>
            <a:noAutofit/>
          </a:bodyPr>
          <a:lstStyle/>
          <a:p>
            <a:pPr marL="0" indent="0">
              <a:buNone/>
            </a:pPr>
            <a:r>
              <a:rPr lang="uk-UA" sz="2400" dirty="0"/>
              <a:t>Кожен багатоквартирний будинок привабливий для компаній, які продають товари або надають послуги. Такі компанії зацікавлені у розміщенні зовнішньої та внутрішньої реклами. </a:t>
            </a:r>
            <a:r>
              <a:rPr lang="uk-UA" sz="2400" dirty="0" smtClean="0"/>
              <a:t>Управитель може отримувати за це гроші. </a:t>
            </a:r>
          </a:p>
          <a:p>
            <a:pPr marL="0" indent="0">
              <a:buNone/>
            </a:pPr>
            <a:r>
              <a:rPr lang="uk-UA" sz="2400" dirty="0" smtClean="0"/>
              <a:t>Передусім </a:t>
            </a:r>
            <a:r>
              <a:rPr lang="uk-UA" sz="2400" dirty="0"/>
              <a:t>співвласники повинні дати згоду на використання спільного майна для розміщення реклами. Далі </a:t>
            </a:r>
            <a:r>
              <a:rPr lang="uk-UA" sz="2400" dirty="0" smtClean="0"/>
              <a:t>управитель укладе </a:t>
            </a:r>
            <a:r>
              <a:rPr lang="uk-UA" sz="2400" dirty="0"/>
              <a:t>договір з рекламодавцем та буде отримувати від нього відшкодування за розміщення реклами.</a:t>
            </a:r>
          </a:p>
          <a:p>
            <a:pPr marL="0" indent="0">
              <a:buNone/>
            </a:pPr>
            <a:r>
              <a:rPr lang="uk-UA" sz="2400" dirty="0" smtClean="0"/>
              <a:t>За зміст рекламної інформації відповідальність несе рекламодавець. </a:t>
            </a:r>
            <a:br>
              <a:rPr lang="uk-UA" sz="2400" dirty="0" smtClean="0"/>
            </a:br>
            <a:r>
              <a:rPr lang="uk-UA" sz="2400" dirty="0" smtClean="0"/>
              <a:t> </a:t>
            </a:r>
            <a:br>
              <a:rPr lang="uk-UA" sz="2400" dirty="0" smtClean="0"/>
            </a:br>
            <a:endParaRPr lang="uk-UA" sz="24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94</a:t>
            </a:r>
            <a:endParaRPr lang="uk-UA" dirty="0">
              <a:solidFill>
                <a:schemeClr val="bg1"/>
              </a:solidFill>
            </a:endParaRPr>
          </a:p>
        </p:txBody>
      </p:sp>
    </p:spTree>
    <p:extLst>
      <p:ext uri="{BB962C8B-B14F-4D97-AF65-F5344CB8AC3E}">
        <p14:creationId xmlns:p14="http://schemas.microsoft.com/office/powerpoint/2010/main" val="36880114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594728"/>
            <a:ext cx="9135762" cy="1407067"/>
          </a:xfrm>
        </p:spPr>
        <p:txBody>
          <a:bodyPr/>
          <a:lstStyle/>
          <a:p>
            <a:r>
              <a:rPr lang="uk-UA" sz="3200" dirty="0" smtClean="0"/>
              <a:t>6</a:t>
            </a:r>
            <a:r>
              <a:rPr lang="uk-UA" sz="3200" dirty="0"/>
              <a:t>. Організація «</a:t>
            </a:r>
            <a:r>
              <a:rPr lang="uk-UA" sz="3200" dirty="0" err="1"/>
              <a:t>побудинкового</a:t>
            </a:r>
            <a:r>
              <a:rPr lang="uk-UA" sz="3200" dirty="0"/>
              <a:t>» </a:t>
            </a:r>
            <a:r>
              <a:rPr lang="uk-UA" sz="3200" dirty="0" smtClean="0"/>
              <a:t>обліку</a:t>
            </a:r>
            <a:endParaRPr lang="uk-UA" sz="3200" dirty="0"/>
          </a:p>
        </p:txBody>
      </p:sp>
      <p:sp>
        <p:nvSpPr>
          <p:cNvPr id="3" name="Місце для вмісту 2"/>
          <p:cNvSpPr>
            <a:spLocks noGrp="1"/>
          </p:cNvSpPr>
          <p:nvPr>
            <p:ph idx="1"/>
          </p:nvPr>
        </p:nvSpPr>
        <p:spPr>
          <a:xfrm>
            <a:off x="0" y="2356021"/>
            <a:ext cx="10297298" cy="4501979"/>
          </a:xfrm>
        </p:spPr>
        <p:txBody>
          <a:bodyPr>
            <a:noAutofit/>
          </a:bodyPr>
          <a:lstStyle/>
          <a:p>
            <a:pPr marL="0" indent="0">
              <a:buNone/>
            </a:pPr>
            <a:r>
              <a:rPr lang="uk-UA" sz="2400" b="1" dirty="0" err="1" smtClean="0"/>
              <a:t>Побудинковий</a:t>
            </a:r>
            <a:r>
              <a:rPr lang="uk-UA" sz="2400" b="1" dirty="0" smtClean="0"/>
              <a:t> облік </a:t>
            </a:r>
            <a:r>
              <a:rPr lang="uk-UA" sz="2400" dirty="0" smtClean="0"/>
              <a:t>вирішує завдання обліку витрат управителя та надходжень від співвласників в розрізі конкретного будинку.</a:t>
            </a:r>
          </a:p>
          <a:p>
            <a:pPr marL="0" indent="0">
              <a:buNone/>
            </a:pPr>
            <a:r>
              <a:rPr lang="uk-UA" sz="2400" b="1" dirty="0" smtClean="0"/>
              <a:t>Функції</a:t>
            </a:r>
            <a:r>
              <a:rPr lang="uk-UA" sz="2400" dirty="0" smtClean="0"/>
              <a:t> </a:t>
            </a:r>
            <a:r>
              <a:rPr lang="uk-UA" sz="2400" dirty="0" err="1" smtClean="0"/>
              <a:t>побудинкового</a:t>
            </a:r>
            <a:r>
              <a:rPr lang="uk-UA" sz="2400" dirty="0" smtClean="0"/>
              <a:t> обліку:</a:t>
            </a:r>
          </a:p>
          <a:p>
            <a:pPr>
              <a:buFont typeface="Wingdings" panose="05000000000000000000" pitchFamily="2" charset="2"/>
              <a:buChar char="v"/>
            </a:pPr>
            <a:r>
              <a:rPr lang="uk-UA" sz="2400" dirty="0" smtClean="0"/>
              <a:t>ведення </a:t>
            </a:r>
            <a:r>
              <a:rPr lang="uk-UA" sz="2400" dirty="0"/>
              <a:t>картотеки будинків та їх характеристик</a:t>
            </a:r>
            <a:r>
              <a:rPr lang="uk-UA" sz="2400" dirty="0" smtClean="0"/>
              <a:t>;</a:t>
            </a:r>
          </a:p>
          <a:p>
            <a:pPr>
              <a:buFont typeface="Wingdings" panose="05000000000000000000" pitchFamily="2" charset="2"/>
              <a:buChar char="v"/>
            </a:pPr>
            <a:r>
              <a:rPr lang="uk-UA" sz="2400" dirty="0" smtClean="0"/>
              <a:t>облік </a:t>
            </a:r>
            <a:r>
              <a:rPr lang="uk-UA" sz="2400" dirty="0"/>
              <a:t>загальних, технічних показників будинків та прибудинкової </a:t>
            </a:r>
            <a:r>
              <a:rPr lang="uk-UA" sz="2400" dirty="0" smtClean="0"/>
              <a:t>території;</a:t>
            </a:r>
          </a:p>
          <a:p>
            <a:pPr>
              <a:buFont typeface="Wingdings" panose="05000000000000000000" pitchFamily="2" charset="2"/>
              <a:buChar char="v"/>
            </a:pPr>
            <a:r>
              <a:rPr lang="uk-UA" sz="2400" dirty="0" smtClean="0"/>
              <a:t>облік </a:t>
            </a:r>
            <a:r>
              <a:rPr lang="uk-UA" sz="2400" dirty="0"/>
              <a:t>стану внутрішніх мереж, обладнання та їх </a:t>
            </a:r>
            <a:r>
              <a:rPr lang="uk-UA" sz="2400" dirty="0" smtClean="0"/>
              <a:t>характеристик; </a:t>
            </a:r>
          </a:p>
          <a:p>
            <a:pPr>
              <a:buFont typeface="Wingdings" panose="05000000000000000000" pitchFamily="2" charset="2"/>
              <a:buChar char="v"/>
            </a:pPr>
            <a:r>
              <a:rPr lang="uk-UA" sz="2400" dirty="0" smtClean="0"/>
              <a:t>ведення </a:t>
            </a:r>
            <a:r>
              <a:rPr lang="uk-UA" sz="2400" dirty="0"/>
              <a:t>переліку загальних приладів обліку, їх </a:t>
            </a:r>
            <a:r>
              <a:rPr lang="uk-UA" sz="2400" dirty="0" smtClean="0"/>
              <a:t>технічних характеристик;</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95</a:t>
            </a:r>
            <a:endParaRPr lang="uk-UA" dirty="0">
              <a:solidFill>
                <a:schemeClr val="bg1"/>
              </a:solidFill>
            </a:endParaRPr>
          </a:p>
        </p:txBody>
      </p:sp>
    </p:spTree>
    <p:extLst>
      <p:ext uri="{BB962C8B-B14F-4D97-AF65-F5344CB8AC3E}">
        <p14:creationId xmlns:p14="http://schemas.microsoft.com/office/powerpoint/2010/main" val="7717239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594728"/>
            <a:ext cx="9135762" cy="1407067"/>
          </a:xfrm>
        </p:spPr>
        <p:txBody>
          <a:bodyPr/>
          <a:lstStyle/>
          <a:p>
            <a:r>
              <a:rPr lang="uk-UA" sz="3200" dirty="0" smtClean="0"/>
              <a:t>6</a:t>
            </a:r>
            <a:r>
              <a:rPr lang="uk-UA" sz="3200" dirty="0"/>
              <a:t>. Організація «</a:t>
            </a:r>
            <a:r>
              <a:rPr lang="uk-UA" sz="3200" dirty="0" err="1"/>
              <a:t>побудинкового</a:t>
            </a:r>
            <a:r>
              <a:rPr lang="uk-UA" sz="3200" dirty="0"/>
              <a:t>» </a:t>
            </a:r>
            <a:r>
              <a:rPr lang="uk-UA" sz="3200" dirty="0" smtClean="0"/>
              <a:t>обліку</a:t>
            </a:r>
            <a:endParaRPr lang="uk-UA" sz="3200" dirty="0"/>
          </a:p>
        </p:txBody>
      </p:sp>
      <p:sp>
        <p:nvSpPr>
          <p:cNvPr id="3" name="Місце для вмісту 2"/>
          <p:cNvSpPr>
            <a:spLocks noGrp="1"/>
          </p:cNvSpPr>
          <p:nvPr>
            <p:ph idx="1"/>
          </p:nvPr>
        </p:nvSpPr>
        <p:spPr>
          <a:xfrm>
            <a:off x="-98854" y="2356021"/>
            <a:ext cx="10297298" cy="4501979"/>
          </a:xfrm>
        </p:spPr>
        <p:txBody>
          <a:bodyPr>
            <a:noAutofit/>
          </a:bodyPr>
          <a:lstStyle/>
          <a:p>
            <a:pPr>
              <a:buFont typeface="Wingdings" panose="05000000000000000000" pitchFamily="2" charset="2"/>
              <a:buChar char="v"/>
            </a:pPr>
            <a:r>
              <a:rPr lang="uk-UA" sz="2400" dirty="0" smtClean="0"/>
              <a:t>паспортизація </a:t>
            </a:r>
            <a:r>
              <a:rPr lang="uk-UA" sz="2400" dirty="0"/>
              <a:t>будинку та облік кількісних показників </a:t>
            </a:r>
            <a:r>
              <a:rPr lang="uk-UA" sz="2400" dirty="0" smtClean="0"/>
              <a:t>для </a:t>
            </a:r>
            <a:r>
              <a:rPr lang="uk-UA" sz="2400" dirty="0"/>
              <a:t>розрахунку тарифів</a:t>
            </a:r>
            <a:r>
              <a:rPr lang="uk-UA" sz="2400" dirty="0" smtClean="0"/>
              <a:t>;</a:t>
            </a:r>
          </a:p>
          <a:p>
            <a:pPr>
              <a:buFont typeface="Wingdings" panose="05000000000000000000" pitchFamily="2" charset="2"/>
              <a:buChar char="v"/>
            </a:pPr>
            <a:r>
              <a:rPr lang="uk-UA" sz="2400" dirty="0"/>
              <a:t>ведення довідників послуг, складових тарифів, </a:t>
            </a:r>
            <a:r>
              <a:rPr lang="uk-UA" sz="2400" dirty="0" smtClean="0"/>
              <a:t>операцій;</a:t>
            </a:r>
          </a:p>
          <a:p>
            <a:pPr>
              <a:buFont typeface="Wingdings" panose="05000000000000000000" pitchFamily="2" charset="2"/>
              <a:buChar char="v"/>
            </a:pPr>
            <a:r>
              <a:rPr lang="uk-UA" sz="2400" dirty="0" smtClean="0"/>
              <a:t>формування документів щодо </a:t>
            </a:r>
            <a:r>
              <a:rPr lang="uk-UA" sz="2400" dirty="0"/>
              <a:t>робіт </a:t>
            </a:r>
            <a:r>
              <a:rPr lang="uk-UA" sz="2400" dirty="0" smtClean="0"/>
              <a:t>з </a:t>
            </a:r>
            <a:r>
              <a:rPr lang="uk-UA" sz="2400" dirty="0"/>
              <a:t>обслуговування будинків з використанням нормативної </a:t>
            </a:r>
            <a:r>
              <a:rPr lang="uk-UA" sz="2400" dirty="0" smtClean="0"/>
              <a:t>бази;</a:t>
            </a:r>
          </a:p>
          <a:p>
            <a:pPr>
              <a:buFont typeface="Wingdings" panose="05000000000000000000" pitchFamily="2" charset="2"/>
              <a:buChar char="v"/>
            </a:pPr>
            <a:r>
              <a:rPr lang="uk-UA" sz="2400" dirty="0" smtClean="0"/>
              <a:t>документи </a:t>
            </a:r>
            <a:r>
              <a:rPr lang="uk-UA" sz="2400" dirty="0"/>
              <a:t>нарахувань по будинках в розрізі наданих </a:t>
            </a:r>
            <a:r>
              <a:rPr lang="uk-UA" sz="2400" dirty="0" smtClean="0"/>
              <a:t>послуг;</a:t>
            </a:r>
          </a:p>
          <a:p>
            <a:pPr>
              <a:buFont typeface="Wingdings" panose="05000000000000000000" pitchFamily="2" charset="2"/>
              <a:buChar char="v"/>
            </a:pPr>
            <a:r>
              <a:rPr lang="uk-UA" sz="2400" dirty="0" smtClean="0"/>
              <a:t>облік </a:t>
            </a:r>
            <a:r>
              <a:rPr lang="uk-UA" sz="2400" dirty="0"/>
              <a:t>та аналіз витрат та доходів по </a:t>
            </a:r>
            <a:r>
              <a:rPr lang="uk-UA" sz="2400" dirty="0" smtClean="0"/>
              <a:t>будинках;</a:t>
            </a:r>
          </a:p>
          <a:p>
            <a:pPr>
              <a:buFont typeface="Wingdings" panose="05000000000000000000" pitchFamily="2" charset="2"/>
              <a:buChar char="v"/>
            </a:pPr>
            <a:r>
              <a:rPr lang="uk-UA" sz="2400" dirty="0" smtClean="0"/>
              <a:t> </a:t>
            </a:r>
            <a:r>
              <a:rPr lang="uk-UA" sz="2400" dirty="0"/>
              <a:t>аналітична та статистична звітність з витрат та доходів по будинках в розрізах тарифних статей (послуг), бухгалтерських документів та довідок та інші.</a:t>
            </a:r>
            <a:br>
              <a:rPr lang="uk-UA" sz="2400" dirty="0"/>
            </a:br>
            <a:endParaRPr lang="uk-UA" sz="24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96</a:t>
            </a:r>
            <a:endParaRPr lang="uk-UA" dirty="0">
              <a:solidFill>
                <a:schemeClr val="bg1"/>
              </a:solidFill>
            </a:endParaRPr>
          </a:p>
        </p:txBody>
      </p:sp>
    </p:spTree>
    <p:extLst>
      <p:ext uri="{BB962C8B-B14F-4D97-AF65-F5344CB8AC3E}">
        <p14:creationId xmlns:p14="http://schemas.microsoft.com/office/powerpoint/2010/main" val="31526469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594728"/>
            <a:ext cx="9135762" cy="1407067"/>
          </a:xfrm>
        </p:spPr>
        <p:txBody>
          <a:bodyPr/>
          <a:lstStyle/>
          <a:p>
            <a:r>
              <a:rPr lang="uk-UA" sz="3200" dirty="0" smtClean="0"/>
              <a:t>7</a:t>
            </a:r>
            <a:r>
              <a:rPr lang="uk-UA" sz="3200" dirty="0"/>
              <a:t>. Автоматизація процесів управління</a:t>
            </a:r>
          </a:p>
        </p:txBody>
      </p:sp>
      <p:sp>
        <p:nvSpPr>
          <p:cNvPr id="3" name="Місце для вмісту 2"/>
          <p:cNvSpPr>
            <a:spLocks noGrp="1"/>
          </p:cNvSpPr>
          <p:nvPr>
            <p:ph idx="1"/>
          </p:nvPr>
        </p:nvSpPr>
        <p:spPr>
          <a:xfrm>
            <a:off x="0" y="2356021"/>
            <a:ext cx="10297298" cy="4501979"/>
          </a:xfrm>
        </p:spPr>
        <p:txBody>
          <a:bodyPr>
            <a:noAutofit/>
          </a:bodyPr>
          <a:lstStyle/>
          <a:p>
            <a:pPr marL="0" indent="0">
              <a:buNone/>
            </a:pPr>
            <a:r>
              <a:rPr lang="uk-UA" sz="2800" dirty="0" smtClean="0"/>
              <a:t>Автоматизація дозволяє вирішувати покладені на управителя задачі з обліку доходів та витрат по кожному будинку окремо, водночас, спрощуючи значну частину рутинних та трудомістких процесів як то нарахування плати за послуги, формування квитанцій, ведення журналів тощо.</a:t>
            </a: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97</a:t>
            </a:r>
            <a:endParaRPr lang="uk-UA" dirty="0">
              <a:solidFill>
                <a:schemeClr val="bg1"/>
              </a:solidFill>
            </a:endParaRPr>
          </a:p>
        </p:txBody>
      </p:sp>
    </p:spTree>
    <p:extLst>
      <p:ext uri="{BB962C8B-B14F-4D97-AF65-F5344CB8AC3E}">
        <p14:creationId xmlns:p14="http://schemas.microsoft.com/office/powerpoint/2010/main" val="4306797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594728"/>
            <a:ext cx="9135762" cy="1407067"/>
          </a:xfrm>
        </p:spPr>
        <p:txBody>
          <a:bodyPr/>
          <a:lstStyle/>
          <a:p>
            <a:r>
              <a:rPr lang="uk-UA" sz="3200" dirty="0" smtClean="0"/>
              <a:t>7</a:t>
            </a:r>
            <a:r>
              <a:rPr lang="uk-UA" sz="3200" dirty="0"/>
              <a:t>. Автоматизація процесів управління</a:t>
            </a:r>
          </a:p>
        </p:txBody>
      </p:sp>
      <p:sp>
        <p:nvSpPr>
          <p:cNvPr id="3" name="Місце для вмісту 2"/>
          <p:cNvSpPr>
            <a:spLocks noGrp="1"/>
          </p:cNvSpPr>
          <p:nvPr>
            <p:ph idx="1"/>
          </p:nvPr>
        </p:nvSpPr>
        <p:spPr>
          <a:xfrm>
            <a:off x="0" y="2356021"/>
            <a:ext cx="10297298" cy="4501979"/>
          </a:xfrm>
        </p:spPr>
        <p:txBody>
          <a:bodyPr>
            <a:noAutofit/>
          </a:bodyPr>
          <a:lstStyle/>
          <a:p>
            <a:pPr marL="0" indent="0">
              <a:buNone/>
            </a:pPr>
            <a:r>
              <a:rPr lang="uk-UA" sz="2400" dirty="0" smtClean="0"/>
              <a:t>Функції систем автоматизації процесів управління:</a:t>
            </a:r>
          </a:p>
          <a:p>
            <a:pPr>
              <a:buFont typeface="Wingdings" panose="05000000000000000000" pitchFamily="2" charset="2"/>
              <a:buChar char="v"/>
            </a:pPr>
            <a:r>
              <a:rPr lang="uk-UA" sz="2400" dirty="0" smtClean="0"/>
              <a:t>посилення контролю управителя </a:t>
            </a:r>
            <a:r>
              <a:rPr lang="uk-UA" sz="2400" dirty="0"/>
              <a:t>за </a:t>
            </a:r>
            <a:r>
              <a:rPr lang="uk-UA" sz="2400" dirty="0" smtClean="0"/>
              <a:t>якістю послуг;</a:t>
            </a:r>
          </a:p>
          <a:p>
            <a:pPr>
              <a:buFont typeface="Wingdings" panose="05000000000000000000" pitchFamily="2" charset="2"/>
              <a:buChar char="v"/>
            </a:pPr>
            <a:r>
              <a:rPr lang="uk-UA" sz="2400" dirty="0" smtClean="0"/>
              <a:t>стимулювання </a:t>
            </a:r>
            <a:r>
              <a:rPr lang="uk-UA" sz="2400" dirty="0"/>
              <a:t>своєчасної оплати </a:t>
            </a:r>
            <a:r>
              <a:rPr lang="uk-UA" sz="2400" dirty="0" smtClean="0"/>
              <a:t>жителів;</a:t>
            </a:r>
          </a:p>
          <a:p>
            <a:pPr>
              <a:buFont typeface="Wingdings" panose="05000000000000000000" pitchFamily="2" charset="2"/>
              <a:buChar char="v"/>
            </a:pPr>
            <a:r>
              <a:rPr lang="uk-UA" sz="2400" dirty="0" smtClean="0"/>
              <a:t>зниження накладних витрат;</a:t>
            </a:r>
          </a:p>
          <a:p>
            <a:pPr>
              <a:buFont typeface="Wingdings" panose="05000000000000000000" pitchFamily="2" charset="2"/>
              <a:buChar char="v"/>
            </a:pPr>
            <a:r>
              <a:rPr lang="uk-UA" sz="2400" dirty="0" smtClean="0"/>
              <a:t>мінімізація витрат на комунікацію зі співвласниками;</a:t>
            </a:r>
          </a:p>
          <a:p>
            <a:pPr>
              <a:buFont typeface="Wingdings" panose="05000000000000000000" pitchFamily="2" charset="2"/>
              <a:buChar char="v"/>
            </a:pPr>
            <a:r>
              <a:rPr lang="uk-UA" sz="2400" dirty="0" smtClean="0"/>
              <a:t>підвищення ефективності комунікації зі співвласниками;</a:t>
            </a:r>
          </a:p>
          <a:p>
            <a:pPr>
              <a:buFont typeface="Wingdings" panose="05000000000000000000" pitchFamily="2" charset="2"/>
              <a:buChar char="v"/>
            </a:pPr>
            <a:r>
              <a:rPr lang="uk-UA" sz="2400" dirty="0"/>
              <a:t>о</a:t>
            </a:r>
            <a:r>
              <a:rPr lang="uk-UA" sz="2400" dirty="0" smtClean="0"/>
              <a:t>перативне </a:t>
            </a:r>
            <a:r>
              <a:rPr lang="uk-UA" sz="2400" dirty="0"/>
              <a:t>реагування на звернення </a:t>
            </a:r>
            <a:r>
              <a:rPr lang="uk-UA" sz="2400" dirty="0" smtClean="0"/>
              <a:t>жителів;</a:t>
            </a:r>
          </a:p>
          <a:p>
            <a:pPr>
              <a:buFont typeface="Wingdings" panose="05000000000000000000" pitchFamily="2" charset="2"/>
              <a:buChar char="v"/>
            </a:pPr>
            <a:r>
              <a:rPr lang="uk-UA" sz="2400" dirty="0" smtClean="0"/>
              <a:t>оперативний розподіл замовлень між підрядниками.</a:t>
            </a:r>
            <a:endParaRPr lang="en-US" sz="2400" dirty="0" smtClean="0"/>
          </a:p>
          <a:p>
            <a:pPr marL="0" indent="0">
              <a:buNone/>
            </a:pPr>
            <a:endParaRPr lang="uk-UA" sz="24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98</a:t>
            </a:r>
            <a:endParaRPr lang="uk-UA" dirty="0">
              <a:solidFill>
                <a:schemeClr val="bg1"/>
              </a:solidFill>
            </a:endParaRPr>
          </a:p>
        </p:txBody>
      </p:sp>
    </p:spTree>
    <p:extLst>
      <p:ext uri="{BB962C8B-B14F-4D97-AF65-F5344CB8AC3E}">
        <p14:creationId xmlns:p14="http://schemas.microsoft.com/office/powerpoint/2010/main" val="35636958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682" y="594728"/>
            <a:ext cx="9135762" cy="1407067"/>
          </a:xfrm>
        </p:spPr>
        <p:txBody>
          <a:bodyPr/>
          <a:lstStyle/>
          <a:p>
            <a:r>
              <a:rPr lang="uk-UA" sz="3200" dirty="0" smtClean="0"/>
              <a:t>7</a:t>
            </a:r>
            <a:r>
              <a:rPr lang="uk-UA" sz="3200" dirty="0"/>
              <a:t>. Автоматизація процесів управління</a:t>
            </a:r>
          </a:p>
        </p:txBody>
      </p:sp>
      <p:sp>
        <p:nvSpPr>
          <p:cNvPr id="3" name="Місце для вмісту 2"/>
          <p:cNvSpPr>
            <a:spLocks noGrp="1"/>
          </p:cNvSpPr>
          <p:nvPr>
            <p:ph idx="1"/>
          </p:nvPr>
        </p:nvSpPr>
        <p:spPr>
          <a:xfrm>
            <a:off x="0" y="2356021"/>
            <a:ext cx="10297298" cy="4501979"/>
          </a:xfrm>
        </p:spPr>
        <p:txBody>
          <a:bodyPr>
            <a:noAutofit/>
          </a:bodyPr>
          <a:lstStyle/>
          <a:p>
            <a:pPr marL="0" indent="0">
              <a:buNone/>
            </a:pPr>
            <a:r>
              <a:rPr lang="uk-UA" sz="2400" dirty="0" smtClean="0"/>
              <a:t>Елементи систем автоматизації процесів управління:</a:t>
            </a:r>
          </a:p>
          <a:p>
            <a:pPr>
              <a:buFont typeface="Wingdings" panose="05000000000000000000" pitchFamily="2" charset="2"/>
              <a:buChar char="v"/>
            </a:pPr>
            <a:r>
              <a:rPr lang="uk-UA" sz="2400" dirty="0" smtClean="0"/>
              <a:t>Паспорт будинку;</a:t>
            </a:r>
          </a:p>
          <a:p>
            <a:pPr>
              <a:buFont typeface="Wingdings" panose="05000000000000000000" pitchFamily="2" charset="2"/>
              <a:buChar char="v"/>
            </a:pPr>
            <a:r>
              <a:rPr lang="uk-UA" sz="2400" dirty="0" smtClean="0"/>
              <a:t>Нормативні розрахунки;</a:t>
            </a:r>
          </a:p>
          <a:p>
            <a:pPr>
              <a:buFont typeface="Wingdings" panose="05000000000000000000" pitchFamily="2" charset="2"/>
              <a:buChar char="v"/>
            </a:pPr>
            <a:r>
              <a:rPr lang="uk-UA" sz="2400" dirty="0" smtClean="0"/>
              <a:t>Бухгалтерський облік;</a:t>
            </a:r>
          </a:p>
          <a:p>
            <a:pPr>
              <a:buFont typeface="Wingdings" panose="05000000000000000000" pitchFamily="2" charset="2"/>
              <a:buChar char="v"/>
            </a:pPr>
            <a:r>
              <a:rPr lang="uk-UA" sz="2400" dirty="0" smtClean="0"/>
              <a:t>Кадровий облік;</a:t>
            </a:r>
          </a:p>
          <a:p>
            <a:pPr>
              <a:buFont typeface="Wingdings" panose="05000000000000000000" pitchFamily="2" charset="2"/>
              <a:buChar char="v"/>
            </a:pPr>
            <a:r>
              <a:rPr lang="uk-UA" sz="2400" dirty="0" smtClean="0"/>
              <a:t>Складський облік;</a:t>
            </a:r>
          </a:p>
          <a:p>
            <a:pPr>
              <a:buFont typeface="Wingdings" panose="05000000000000000000" pitchFamily="2" charset="2"/>
              <a:buChar char="v"/>
            </a:pPr>
            <a:r>
              <a:rPr lang="uk-UA" sz="2400" dirty="0" smtClean="0"/>
              <a:t>Облік основних засобів;</a:t>
            </a:r>
          </a:p>
          <a:p>
            <a:pPr>
              <a:buFont typeface="Wingdings" panose="05000000000000000000" pitchFamily="2" charset="2"/>
              <a:buChar char="v"/>
            </a:pPr>
            <a:r>
              <a:rPr lang="uk-UA" sz="2400" dirty="0" smtClean="0"/>
              <a:t>Облік договорів;</a:t>
            </a:r>
          </a:p>
          <a:p>
            <a:pPr>
              <a:buFont typeface="Wingdings" panose="05000000000000000000" pitchFamily="2" charset="2"/>
              <a:buChar char="v"/>
            </a:pPr>
            <a:r>
              <a:rPr lang="uk-UA" sz="2400" dirty="0" smtClean="0"/>
              <a:t>Заробітна плата.</a:t>
            </a:r>
          </a:p>
          <a:p>
            <a:pPr>
              <a:buFont typeface="Wingdings" panose="05000000000000000000" pitchFamily="2" charset="2"/>
              <a:buChar char="v"/>
            </a:pPr>
            <a:endParaRPr lang="uk-UA" sz="2400" dirty="0" smtClean="0"/>
          </a:p>
          <a:p>
            <a:pPr marL="0" indent="0">
              <a:buNone/>
            </a:pPr>
            <a:endParaRPr lang="uk-UA" sz="2400" dirty="0">
              <a:effectLst/>
            </a:endParaRPr>
          </a:p>
        </p:txBody>
      </p:sp>
      <p:sp>
        <p:nvSpPr>
          <p:cNvPr id="4" name="TextBox 3"/>
          <p:cNvSpPr txBox="1"/>
          <p:nvPr/>
        </p:nvSpPr>
        <p:spPr>
          <a:xfrm>
            <a:off x="10453817" y="518984"/>
            <a:ext cx="634313" cy="369332"/>
          </a:xfrm>
          <a:prstGeom prst="rect">
            <a:avLst/>
          </a:prstGeom>
          <a:noFill/>
        </p:spPr>
        <p:txBody>
          <a:bodyPr wrap="square" rtlCol="0">
            <a:spAutoFit/>
          </a:bodyPr>
          <a:lstStyle/>
          <a:p>
            <a:pPr algn="ctr"/>
            <a:r>
              <a:rPr lang="en-US" dirty="0" smtClean="0">
                <a:solidFill>
                  <a:schemeClr val="bg1"/>
                </a:solidFill>
              </a:rPr>
              <a:t>99</a:t>
            </a:r>
            <a:endParaRPr lang="uk-UA" dirty="0">
              <a:solidFill>
                <a:schemeClr val="bg1"/>
              </a:solidFill>
            </a:endParaRPr>
          </a:p>
        </p:txBody>
      </p:sp>
    </p:spTree>
    <p:extLst>
      <p:ext uri="{BB962C8B-B14F-4D97-AF65-F5344CB8AC3E}">
        <p14:creationId xmlns:p14="http://schemas.microsoft.com/office/powerpoint/2010/main" val="22997225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Зал засідань">
  <a:themeElements>
    <a:clrScheme name="Зал засідань">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Зал засідань">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Зал засідань">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1206</TotalTime>
  <Words>6178</Words>
  <Application>Microsoft Office PowerPoint</Application>
  <PresentationFormat>Широкий екран</PresentationFormat>
  <Paragraphs>672</Paragraphs>
  <Slides>104</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104</vt:i4>
      </vt:variant>
    </vt:vector>
  </HeadingPairs>
  <TitlesOfParts>
    <vt:vector size="112" baseType="lpstr">
      <vt:lpstr>Arial</vt:lpstr>
      <vt:lpstr>Calibri</vt:lpstr>
      <vt:lpstr>Century Gothic</vt:lpstr>
      <vt:lpstr>Courier New</vt:lpstr>
      <vt:lpstr>Times New Roman</vt:lpstr>
      <vt:lpstr>Wingdings</vt:lpstr>
      <vt:lpstr>Wingdings 3</vt:lpstr>
      <vt:lpstr>Зал засідань</vt:lpstr>
      <vt:lpstr>УПРАВЛІННЯ БАГАТОКВАРТИРНИМИ ЖИТЛОВИМИ БУДИНКАМИ ______________________________________________________________________________ </vt:lpstr>
      <vt:lpstr>1. Порядок прийняття управителем будинку в управління</vt:lpstr>
      <vt:lpstr>Презентація PowerPoint</vt:lpstr>
      <vt:lpstr>Презентація PowerPoint</vt:lpstr>
      <vt:lpstr>Презентація PowerPoint</vt:lpstr>
      <vt:lpstr>Презентація PowerPoint</vt:lpstr>
      <vt:lpstr>Презентація PowerPoint</vt:lpstr>
      <vt:lpstr>2. Зміст договору на управління</vt:lpstr>
      <vt:lpstr>Презентація PowerPoint</vt:lpstr>
      <vt:lpstr>2.1 Управління багатоквартирним будинком самостійно співвласниками</vt:lpstr>
      <vt:lpstr>Презентація PowerPoint</vt:lpstr>
      <vt:lpstr>2.2 Управління багатоквартирним будинком через створення ОСББ</vt:lpstr>
      <vt:lpstr>Презентація PowerPoint</vt:lpstr>
      <vt:lpstr>2.3 Управління багатоквартирним через залучення управителя</vt:lpstr>
      <vt:lpstr>Презентація PowerPoint</vt:lpstr>
      <vt:lpstr>Презентація PowerPoint</vt:lpstr>
      <vt:lpstr>Презентація PowerPoint</vt:lpstr>
      <vt:lpstr>2.4 Договір між управителем та органами місцевого самоврядування</vt:lpstr>
      <vt:lpstr>Презентація PowerPoint</vt:lpstr>
      <vt:lpstr>Презентація PowerPoint</vt:lpstr>
      <vt:lpstr>2.4 Договір між управителем та органами місцевого самоврядування</vt:lpstr>
      <vt:lpstr>Сторони у процесі управління</vt:lpstr>
      <vt:lpstr>Істотні умови договору</vt:lpstr>
      <vt:lpstr>Порядок формування вартості послуги </vt:lpstr>
      <vt:lpstr>Порядок формування вартості послуги </vt:lpstr>
      <vt:lpstr>Порядок та умови укладання договорів</vt:lpstr>
      <vt:lpstr>Строк дії та умови розірвання договору</vt:lpstr>
      <vt:lpstr>Вплив співвласників на надавачів послуг</vt:lpstr>
      <vt:lpstr>Порядок звітування перед співвласниками</vt:lpstr>
      <vt:lpstr>Особливості організації процесу управління</vt:lpstr>
      <vt:lpstr>Моделі управління багатоквартирним будинком</vt:lpstr>
      <vt:lpstr>Управління з делегуванням функцій управління</vt:lpstr>
      <vt:lpstr>Управління без делегування функцій управління</vt:lpstr>
      <vt:lpstr>Характеристика умов діяльності управителів за різними моделями </vt:lpstr>
      <vt:lpstr>Характеристика умов діяльності управителів за різними моделями </vt:lpstr>
      <vt:lpstr>3. Обстеження технічного стану будинку перед укладенням договору</vt:lpstr>
      <vt:lpstr>3. Обстеження технічного стану будинку перед укладенням договору</vt:lpstr>
      <vt:lpstr>3. Обстеження технічного стану будинку перед укладенням договору</vt:lpstr>
      <vt:lpstr>3. Обстеження технічного стану будинку перед укладенням договору</vt:lpstr>
      <vt:lpstr>3. Обстеження технічного стану будинку перед укладенням договору</vt:lpstr>
      <vt:lpstr>4. Організація процесів управління багатоквартирним будинком</vt:lpstr>
      <vt:lpstr>4. Зміст і перелік комунальних послуг</vt:lpstr>
      <vt:lpstr>4.1 Забезпечення комунальними послугами якщо ОСББ не створено</vt:lpstr>
      <vt:lpstr>4.2 Забезпечення комунальними послугами якщо створено ОСББ</vt:lpstr>
      <vt:lpstr>4.3 Забезпечення послугами з управління будинком та прибудинкової території</vt:lpstr>
      <vt:lpstr>ОБОВ’ЯЗКОВИЙ ПЕРЕЛІК робіт (послуг), витрати на які включаються до складу витрат на утримання багатоквартирного будинку та прибудинкової території</vt:lpstr>
      <vt:lpstr>ОБОВ’ЯЗКОВИЙ ПЕРЕЛІК робіт (послуг), витрати на які включаються до складу витрат на утримання багатоквартирного будинку та прибудинкової території</vt:lpstr>
      <vt:lpstr>ОБОВ’ЯЗКОВИЙ ПЕРЕЛІК робіт (послуг), витрати на які включаються до складу витрат на утримання багатоквартирного будинку та прибудинкової території</vt:lpstr>
      <vt:lpstr>ОБОВ’ЯЗКОВИЙ ПЕРЕЛІК робіт (послуг), витрати на які включаються до складу витрат на утримання багатоквартирного будинку та прибудинкової території</vt:lpstr>
      <vt:lpstr>Презентація PowerPoint</vt:lpstr>
      <vt:lpstr>Презентація PowerPoint</vt:lpstr>
      <vt:lpstr>Кошторис витрат на утримання багатоквартирного</vt:lpstr>
      <vt:lpstr>Кошторис витрат на утримання багатоквартирного</vt:lpstr>
      <vt:lpstr>Кошторис витрат на утримання багатоквартирного</vt:lpstr>
      <vt:lpstr>Кошторис витрат на утримання багатоквартирного</vt:lpstr>
      <vt:lpstr>Кошторис витрат на утримання багатоквартирного</vt:lpstr>
      <vt:lpstr>Кошторис витрат на утримання багатоквартирного</vt:lpstr>
      <vt:lpstr>Кошторис витрат на утримання багатоквартирного</vt:lpstr>
      <vt:lpstr>Кошторис витрат на утримання багатоквартирного</vt:lpstr>
      <vt:lpstr>Кошторис витрат на утримання багатоквартирного</vt:lpstr>
      <vt:lpstr>5.1 Особливості укладення договорів з монополістами</vt:lpstr>
      <vt:lpstr>5.1 Особливості укладення договорів з монополістами</vt:lpstr>
      <vt:lpstr>5.1 Особливості укладення договорів з монополістами</vt:lpstr>
      <vt:lpstr>Сторони в договорі</vt:lpstr>
      <vt:lpstr>Презентація PowerPoint</vt:lpstr>
      <vt:lpstr>Порядок укладення договору</vt:lpstr>
      <vt:lpstr>5.1 Особливості укладення договорів з монополістами</vt:lpstr>
      <vt:lpstr>Моделі договірних відносин</vt:lpstr>
      <vt:lpstr>Моделі договірних відносин</vt:lpstr>
      <vt:lpstr>Моделі організації договірних відносин</vt:lpstr>
      <vt:lpstr>Порівняння моделей</vt:lpstr>
      <vt:lpstr>Облік комунальних послуг</vt:lpstr>
      <vt:lpstr>Облік житлових послуг</vt:lpstr>
      <vt:lpstr>5.1.1 Користування послугами з опалення житлового приміщення</vt:lpstr>
      <vt:lpstr>5.1.2 Користування послугами з газопостачання</vt:lpstr>
      <vt:lpstr>5.1.3 Користування послугами водопостачання та водовідведення</vt:lpstr>
      <vt:lpstr>5.1.3 Користування послугами водопостачання та водовідведення</vt:lpstr>
      <vt:lpstr>5.1.4 Користування електричною енергією</vt:lpstr>
      <vt:lpstr>5.1.4 Користування електричною енергією</vt:lpstr>
      <vt:lpstr>Особливості договірних відносин з електро- та газопостачання</vt:lpstr>
      <vt:lpstr>Комерційний облік теплової енергії та водопостачання</vt:lpstr>
      <vt:lpstr>Види обліку та різниця між ними</vt:lpstr>
      <vt:lpstr>Види вузлів обліку</vt:lpstr>
      <vt:lpstr>Право власності на вузол комерційного обліку</vt:lpstr>
      <vt:lpstr>Суб'єкт/право встановлення вузлу комерційного обліку</vt:lpstr>
      <vt:lpstr>Витрати на встановлення вузлу комерційного обліку</vt:lpstr>
      <vt:lpstr>Витрати на встановлення вузлу комерційного обліку</vt:lpstr>
      <vt:lpstr>5.2 Особливості укладення договорів з підрядниками</vt:lpstr>
      <vt:lpstr>5.2 Особливості укладення договорів з підрядниками</vt:lpstr>
      <vt:lpstr>5.2 Особливості укладення договорів з підрядниками</vt:lpstr>
      <vt:lpstr>5.2 Особливості укладення договорів з підрядниками</vt:lpstr>
      <vt:lpstr>5.2 Особливості укладення договорів з підрядниками</vt:lpstr>
      <vt:lpstr>5.3 Особливості укладення договорів з Інтернет-провайдерами та рекламодавцями</vt:lpstr>
      <vt:lpstr>5.3 Особливості укладення договорів з Інтернет-провайдерами та рекламодавцями</vt:lpstr>
      <vt:lpstr>6. Організація «побудинкового» обліку</vt:lpstr>
      <vt:lpstr>6. Організація «побудинкового» обліку</vt:lpstr>
      <vt:lpstr>7. Автоматизація процесів управління</vt:lpstr>
      <vt:lpstr>7. Автоматизація процесів управління</vt:lpstr>
      <vt:lpstr>7. Автоматизація процесів управління</vt:lpstr>
      <vt:lpstr>7. Автоматизація процесів управління</vt:lpstr>
      <vt:lpstr>8. Паспортизація технічного стану житлового будинку</vt:lpstr>
      <vt:lpstr>8. Паспортизація технічного стану житлового будинку</vt:lpstr>
      <vt:lpstr>8. Паспортизація технічного стану житлового будинку</vt:lpstr>
      <vt:lpstr>Дякую за увагу! ______________________________________________________________________________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ВЧИМОСЯ СОЦІАЛЬНО ВІДПОВІДАЛЬНОМУ ПІДПРИЄМНИЦТВУ. ЧАСТИНА І</dc:title>
  <dc:creator>Serhii Korinnyi</dc:creator>
  <cp:lastModifiedBy>Serhii Korinnyi</cp:lastModifiedBy>
  <cp:revision>214</cp:revision>
  <cp:lastPrinted>2020-02-09T18:42:49Z</cp:lastPrinted>
  <dcterms:created xsi:type="dcterms:W3CDTF">2020-02-09T07:57:46Z</dcterms:created>
  <dcterms:modified xsi:type="dcterms:W3CDTF">2020-05-17T12:48:52Z</dcterms:modified>
</cp:coreProperties>
</file>