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8" r:id="rId3"/>
    <p:sldId id="257" r:id="rId4"/>
    <p:sldId id="261" r:id="rId5"/>
    <p:sldId id="260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07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80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8875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566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35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65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3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8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2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18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56" y="2889664"/>
            <a:ext cx="8991600" cy="1645920"/>
          </a:xfrm>
        </p:spPr>
        <p:txBody>
          <a:bodyPr/>
          <a:lstStyle/>
          <a:p>
            <a:r>
              <a:rPr lang="uk-UA" dirty="0" smtClean="0"/>
              <a:t>Матеріали та компоненти електронної техніки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9894" y="5996580"/>
            <a:ext cx="5439330" cy="861420"/>
          </a:xfrm>
        </p:spPr>
        <p:txBody>
          <a:bodyPr/>
          <a:lstStyle/>
          <a:p>
            <a:r>
              <a:rPr lang="uk-UA" sz="1400" dirty="0" smtClean="0"/>
              <a:t>Доц</a:t>
            </a:r>
            <a:r>
              <a:rPr lang="uk-UA" dirty="0" smtClean="0"/>
              <a:t>. Ніконова Аліна Олександрівна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18535" y="1439154"/>
            <a:ext cx="11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ЛЕКЦІЯ 1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0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8" y="1286540"/>
            <a:ext cx="2911903" cy="2161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786" y="499730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Алюміній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947091"/>
            <a:ext cx="4260112" cy="2840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2084" y="238120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Платина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316" y="4421839"/>
            <a:ext cx="3430551" cy="2177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52505" y="3789141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Ебонит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483" y="3654101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Вольфрам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080" y="4228029"/>
            <a:ext cx="3591235" cy="25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Феромагнетики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772" y="1520456"/>
            <a:ext cx="9667081" cy="4727943"/>
          </a:xfrm>
        </p:spPr>
        <p:txBody>
          <a:bodyPr/>
          <a:lstStyle/>
          <a:p>
            <a:r>
              <a:rPr lang="ru-RU" dirty="0" err="1"/>
              <a:t>Феромагнетиками</a:t>
            </a:r>
            <a:r>
              <a:rPr lang="ru-RU" dirty="0"/>
              <a:t> є </a:t>
            </a:r>
            <a:r>
              <a:rPr lang="ru-RU" dirty="0" err="1"/>
              <a:t>речовини</a:t>
            </a:r>
            <a:r>
              <a:rPr lang="ru-RU" dirty="0"/>
              <a:t> з великою позитивною </a:t>
            </a:r>
            <a:r>
              <a:rPr lang="ru-RU" dirty="0" err="1"/>
              <a:t>магнітною</a:t>
            </a:r>
            <a:r>
              <a:rPr lang="ru-RU" dirty="0"/>
              <a:t> </a:t>
            </a:r>
            <a:r>
              <a:rPr lang="ru-RU" dirty="0" err="1"/>
              <a:t>сприйнятливістю</a:t>
            </a:r>
            <a:r>
              <a:rPr lang="ru-RU" dirty="0"/>
              <a:t> (до </a:t>
            </a:r>
            <a:r>
              <a:rPr lang="ru-RU" dirty="0" smtClean="0"/>
              <a:t>10</a:t>
            </a:r>
            <a:r>
              <a:rPr lang="en-US" dirty="0" smtClean="0"/>
              <a:t>^</a:t>
            </a:r>
            <a:r>
              <a:rPr lang="ru-RU" dirty="0" smtClean="0"/>
              <a:t>6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сильно </a:t>
            </a:r>
            <a:r>
              <a:rPr lang="ru-RU" dirty="0" err="1"/>
              <a:t>залежить</a:t>
            </a:r>
            <a:r>
              <a:rPr lang="ru-RU" dirty="0"/>
              <a:t> від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й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Феромагнетикам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впорядкованість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існуванні</a:t>
            </a:r>
            <a:r>
              <a:rPr lang="ru-RU" dirty="0"/>
              <a:t> </a:t>
            </a:r>
            <a:r>
              <a:rPr lang="ru-RU" dirty="0" err="1"/>
              <a:t>макроскопічних</a:t>
            </a:r>
            <a:r>
              <a:rPr lang="ru-RU" dirty="0"/>
              <a:t> областей з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орієнтованими</a:t>
            </a:r>
            <a:r>
              <a:rPr lang="ru-RU" dirty="0"/>
              <a:t> </a:t>
            </a:r>
            <a:r>
              <a:rPr lang="ru-RU" dirty="0" err="1"/>
              <a:t>магнітними</a:t>
            </a:r>
            <a:r>
              <a:rPr lang="ru-RU" dirty="0"/>
              <a:t> моментами </a:t>
            </a:r>
            <a:r>
              <a:rPr lang="ru-RU" dirty="0" err="1"/>
              <a:t>атомів</a:t>
            </a:r>
            <a:r>
              <a:rPr lang="ru-RU" dirty="0"/>
              <a:t> –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Однодоменний</a:t>
            </a:r>
            <a:r>
              <a:rPr lang="ru-RU" dirty="0"/>
              <a:t> стан </a:t>
            </a:r>
            <a:r>
              <a:rPr lang="ru-RU" dirty="0" err="1"/>
              <a:t>енергетично</a:t>
            </a:r>
            <a:r>
              <a:rPr lang="ru-RU" dirty="0"/>
              <a:t> </a:t>
            </a:r>
            <a:r>
              <a:rPr lang="ru-RU" dirty="0" err="1"/>
              <a:t>невигідний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на </a:t>
            </a:r>
            <a:r>
              <a:rPr lang="ru-RU" dirty="0" err="1"/>
              <a:t>кінцях</a:t>
            </a:r>
            <a:r>
              <a:rPr lang="ru-RU" dirty="0"/>
              <a:t> </a:t>
            </a:r>
            <a:r>
              <a:rPr lang="ru-RU" dirty="0" err="1"/>
              <a:t>феромагнетика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полюси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яке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потенційну</a:t>
            </a:r>
            <a:r>
              <a:rPr lang="ru-RU" dirty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 </a:t>
            </a:r>
            <a:r>
              <a:rPr lang="ru-RU" dirty="0" err="1"/>
              <a:t>Однодоменну</a:t>
            </a:r>
            <a:r>
              <a:rPr lang="ru-RU" dirty="0"/>
              <a:t> структуру можна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магнітів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стикаються</a:t>
            </a:r>
            <a:r>
              <a:rPr lang="ru-RU" dirty="0"/>
              <a:t> </a:t>
            </a:r>
            <a:r>
              <a:rPr lang="ru-RU" dirty="0" err="1"/>
              <a:t>однойменними</a:t>
            </a:r>
            <a:r>
              <a:rPr lang="ru-RU" dirty="0"/>
              <a:t> полюсами.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90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43" y="3232297"/>
            <a:ext cx="6886988" cy="2388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043" y="57108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а – </a:t>
            </a:r>
            <a:r>
              <a:rPr lang="ru-RU" dirty="0" err="1"/>
              <a:t>однодоменна</a:t>
            </a:r>
            <a:r>
              <a:rPr lang="ru-RU" dirty="0"/>
              <a:t>; б – </a:t>
            </a:r>
            <a:r>
              <a:rPr lang="ru-RU" dirty="0" err="1"/>
              <a:t>дводоменна</a:t>
            </a:r>
            <a:r>
              <a:rPr lang="ru-RU" dirty="0"/>
              <a:t>; в, г - </a:t>
            </a:r>
            <a:r>
              <a:rPr lang="ru-RU" dirty="0" err="1"/>
              <a:t>багатодоменні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043" y="70177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одного домена (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границі</a:t>
            </a:r>
            <a:r>
              <a:rPr lang="ru-RU" dirty="0"/>
              <a:t> </a:t>
            </a:r>
            <a:r>
              <a:rPr lang="ru-RU" dirty="0" err="1"/>
              <a:t>енергетично</a:t>
            </a:r>
            <a:r>
              <a:rPr lang="ru-RU" dirty="0"/>
              <a:t>  </a:t>
            </a:r>
            <a:r>
              <a:rPr lang="ru-RU" dirty="0" err="1"/>
              <a:t>невигідно</a:t>
            </a:r>
            <a:r>
              <a:rPr lang="ru-RU" dirty="0"/>
              <a:t>).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 ~ </a:t>
            </a:r>
            <a:r>
              <a:rPr lang="ru-RU" dirty="0" smtClean="0"/>
              <a:t>10-1…10-4 </a:t>
            </a:r>
            <a:r>
              <a:rPr lang="ru-RU" dirty="0"/>
              <a:t>мм. У межах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границі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розділяє</a:t>
            </a:r>
            <a:r>
              <a:rPr lang="ru-RU" dirty="0"/>
              <a:t> два домена, </a:t>
            </a:r>
            <a:r>
              <a:rPr lang="ru-RU" dirty="0" err="1"/>
              <a:t>намагнічені</a:t>
            </a:r>
            <a:r>
              <a:rPr lang="ru-RU" dirty="0"/>
              <a:t> в </a:t>
            </a:r>
            <a:r>
              <a:rPr lang="ru-RU" dirty="0" err="1"/>
              <a:t>протилежних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плавна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</a:t>
            </a:r>
            <a:r>
              <a:rPr lang="ru-RU" dirty="0" err="1"/>
              <a:t>спинів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98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358" y="585625"/>
            <a:ext cx="9805693" cy="4195481"/>
          </a:xfrm>
        </p:spPr>
        <p:txBody>
          <a:bodyPr>
            <a:noAutofit/>
          </a:bodyPr>
          <a:lstStyle/>
          <a:p>
            <a:r>
              <a:rPr lang="uk-UA" sz="2400" dirty="0"/>
              <a:t>Найважливіша особливість феромагнетиків - їхня здатність намагнічуватися до насичення у відносно слабких магнітних полях</a:t>
            </a:r>
            <a:r>
              <a:rPr lang="uk-UA" sz="2400" dirty="0" smtClean="0"/>
              <a:t>.</a:t>
            </a:r>
          </a:p>
          <a:p>
            <a:endParaRPr lang="ru-RU" sz="2400" dirty="0"/>
          </a:p>
          <a:p>
            <a:r>
              <a:rPr lang="uk-UA" sz="2400" dirty="0"/>
              <a:t>З елементарних речовин феромагнетиками є залізо, кобальт, нікель, а також шість рідкоземельних елементів: гадоліній, диспрозій, гольмій, ербій, тербій і тулій. Рідкоземельні елементи проявляють феромагнітні властивості при знижених температурах. Феромагнетиками є багато сплавів на основі магнітних елементів, а також сплави магнітних елементів з немагнітними. Феромагнітні властивості виявлені в деяких сплавів, що складаються цілком з немагнітних елементів </a:t>
            </a:r>
            <a:r>
              <a:rPr lang="uk-UA" sz="2400" dirty="0">
                <a:sym typeface="Symbol" panose="05050102010706020507" pitchFamily="18" charset="2"/>
              </a:rPr>
              <a:t></a:t>
            </a:r>
            <a:r>
              <a:rPr lang="uk-UA" sz="2400" dirty="0"/>
              <a:t> так називані сплави </a:t>
            </a:r>
            <a:r>
              <a:rPr lang="uk-UA" sz="2400" dirty="0" err="1"/>
              <a:t>Гейслера</a:t>
            </a:r>
            <a:r>
              <a:rPr lang="uk-UA" sz="2400" dirty="0"/>
              <a:t> (наприклад, Cu</a:t>
            </a:r>
            <a:r>
              <a:rPr lang="uk-UA" sz="2400" baseline="-25000" dirty="0"/>
              <a:t>2</a:t>
            </a:r>
            <a:r>
              <a:rPr lang="uk-UA" sz="2400" dirty="0"/>
              <a:t>MnAl).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070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9" y="4413659"/>
            <a:ext cx="3381153" cy="215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68" y="3672183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Кобальт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6" y="965731"/>
            <a:ext cx="3938809" cy="213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9382" y="333383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Залізо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2072853"/>
            <a:ext cx="3429000" cy="42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31572" y="1507925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Нікель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246" y="3692758"/>
            <a:ext cx="4107264" cy="3083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168" y="3692758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Кобальт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978" y="3096562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Гадоліній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t="14194" b="19128"/>
          <a:stretch/>
        </p:blipFill>
        <p:spPr>
          <a:xfrm>
            <a:off x="5119517" y="1111429"/>
            <a:ext cx="3471146" cy="1839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4173" y="478871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Гольмій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Антиферомагнетики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Антиферомагнетиками</a:t>
            </a:r>
            <a:r>
              <a:rPr lang="uk-UA" dirty="0"/>
              <a:t> є речовини, у яких нижче деякої температури спонтанно виникає антипаралельна орієнтація елементарних магнітних моментів однакових атомів або іонів кристалічної решітки. Для антиферомагнетиків характерна невелика позитивна магнітна сприйнятливість (</a:t>
            </a:r>
            <a:r>
              <a:rPr lang="uk-UA" dirty="0" err="1"/>
              <a:t>χ</a:t>
            </a:r>
            <a:r>
              <a:rPr lang="uk-UA" baseline="-25000" dirty="0" err="1"/>
              <a:t>м</a:t>
            </a:r>
            <a:r>
              <a:rPr lang="uk-UA" dirty="0"/>
              <a:t> = 10</a:t>
            </a:r>
            <a:r>
              <a:rPr lang="uk-UA" baseline="30000" dirty="0">
                <a:sym typeface="Symbol" panose="05050102010706020507" pitchFamily="18" charset="2"/>
              </a:rPr>
              <a:t></a:t>
            </a:r>
            <a:r>
              <a:rPr lang="uk-UA" baseline="30000" dirty="0"/>
              <a:t>3</a:t>
            </a:r>
            <a:r>
              <a:rPr lang="uk-UA" dirty="0"/>
              <a:t>…10</a:t>
            </a:r>
            <a:r>
              <a:rPr lang="uk-UA" baseline="30000" dirty="0">
                <a:sym typeface="Symbol" panose="05050102010706020507" pitchFamily="18" charset="2"/>
              </a:rPr>
              <a:t></a:t>
            </a:r>
            <a:r>
              <a:rPr lang="uk-UA" baseline="30000" dirty="0"/>
              <a:t>5</a:t>
            </a:r>
            <a:r>
              <a:rPr lang="uk-UA" dirty="0"/>
              <a:t>), яка сильно залежить від температури. При нагріванні в антиферомагнетику відбувається фазовий перехід у парамагнітний стан. Температура такого переходу, при якій зникає магнітна впорядкованість, називається точкою</a:t>
            </a:r>
            <a:r>
              <a:rPr lang="uk-UA" i="1" dirty="0"/>
              <a:t> </a:t>
            </a:r>
            <a:r>
              <a:rPr lang="uk-UA" dirty="0" err="1"/>
              <a:t>Неєля</a:t>
            </a:r>
            <a:r>
              <a:rPr lang="uk-UA" dirty="0"/>
              <a:t> (або антиферомагнітною точкою Кюрі).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69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05" y="479300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 err="1"/>
              <a:t>Антиферомагнетизм</a:t>
            </a:r>
            <a:r>
              <a:rPr lang="ru-RU" sz="2400" dirty="0"/>
              <a:t> </a:t>
            </a:r>
            <a:r>
              <a:rPr lang="ru-RU" sz="2400" dirty="0" err="1"/>
              <a:t>виявлений</a:t>
            </a:r>
            <a:r>
              <a:rPr lang="ru-RU" sz="2400" dirty="0"/>
              <a:t> у хрому, </a:t>
            </a:r>
            <a:r>
              <a:rPr lang="ru-RU" sz="2400" dirty="0" err="1"/>
              <a:t>марганцю</a:t>
            </a:r>
            <a:r>
              <a:rPr lang="ru-RU" sz="2400" dirty="0"/>
              <a:t> й ряду </a:t>
            </a:r>
            <a:r>
              <a:rPr lang="ru-RU" sz="2400" dirty="0" err="1"/>
              <a:t>рідкоземельних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(Се, </a:t>
            </a:r>
            <a:r>
              <a:rPr lang="en-US" sz="2400" dirty="0" err="1"/>
              <a:t>Nd</a:t>
            </a:r>
            <a:r>
              <a:rPr lang="en-US" sz="2400" dirty="0"/>
              <a:t>, Sm </a:t>
            </a:r>
            <a:r>
              <a:rPr lang="ru-RU" sz="2400" dirty="0"/>
              <a:t>і </a:t>
            </a:r>
            <a:r>
              <a:rPr lang="ru-RU" sz="2400" dirty="0" err="1"/>
              <a:t>ін</a:t>
            </a:r>
            <a:r>
              <a:rPr lang="ru-RU" sz="2400" dirty="0"/>
              <a:t>.). </a:t>
            </a:r>
            <a:r>
              <a:rPr lang="ru-RU" sz="2400" dirty="0" err="1"/>
              <a:t>Типовими</a:t>
            </a:r>
            <a:r>
              <a:rPr lang="ru-RU" sz="2400" dirty="0"/>
              <a:t> </a:t>
            </a:r>
            <a:r>
              <a:rPr lang="ru-RU" sz="2400" dirty="0" err="1"/>
              <a:t>антиферомагнетиками</a:t>
            </a:r>
            <a:r>
              <a:rPr lang="ru-RU" sz="2400" dirty="0"/>
              <a:t> є </a:t>
            </a:r>
            <a:r>
              <a:rPr lang="ru-RU" sz="2400" dirty="0" err="1"/>
              <a:t>найпростіші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сполуки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</a:t>
            </a:r>
            <a:r>
              <a:rPr lang="ru-RU" sz="2400" dirty="0" err="1"/>
              <a:t>перехідної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типу </a:t>
            </a:r>
            <a:r>
              <a:rPr lang="ru-RU" sz="2400" dirty="0" err="1"/>
              <a:t>окислів</a:t>
            </a:r>
            <a:r>
              <a:rPr lang="ru-RU" sz="2400" dirty="0"/>
              <a:t>, </a:t>
            </a:r>
            <a:r>
              <a:rPr lang="ru-RU" sz="2400" dirty="0" err="1"/>
              <a:t>галогенідів</a:t>
            </a:r>
            <a:r>
              <a:rPr lang="ru-RU" sz="2400" dirty="0"/>
              <a:t>, </a:t>
            </a:r>
            <a:r>
              <a:rPr lang="ru-RU" sz="2400" dirty="0" err="1"/>
              <a:t>сульфідів</a:t>
            </a:r>
            <a:r>
              <a:rPr lang="ru-RU" sz="2400" dirty="0"/>
              <a:t>, </a:t>
            </a:r>
            <a:r>
              <a:rPr lang="ru-RU" sz="2400" dirty="0" err="1"/>
              <a:t>карбонатів</a:t>
            </a:r>
            <a:r>
              <a:rPr lang="ru-RU" sz="2400" dirty="0"/>
              <a:t> і т.п.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відомо</a:t>
            </a:r>
            <a:r>
              <a:rPr lang="ru-RU" sz="2400" dirty="0"/>
              <a:t> біля </a:t>
            </a:r>
            <a:r>
              <a:rPr lang="ru-RU" sz="2400" dirty="0" err="1"/>
              <a:t>тисячі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властивостями</a:t>
            </a:r>
            <a:r>
              <a:rPr lang="ru-RU" sz="2400" dirty="0"/>
              <a:t> </a:t>
            </a:r>
            <a:r>
              <a:rPr lang="ru-RU" sz="2400" dirty="0" err="1"/>
              <a:t>антиферомагнетиків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50" y="4474646"/>
            <a:ext cx="2533650" cy="1800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1683" y="3260368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Церій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215" y="3880884"/>
            <a:ext cx="4520262" cy="2808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7251" y="3260368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Марганець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865" y="3858596"/>
            <a:ext cx="2852787" cy="2852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0275" y="3834526"/>
            <a:ext cx="236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Хром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0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Феримагнетики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Феримагнетиками</a:t>
            </a:r>
            <a:r>
              <a:rPr lang="ru-RU" dirty="0"/>
              <a:t> є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яких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нескомпенсованим</a:t>
            </a:r>
            <a:r>
              <a:rPr lang="ru-RU" dirty="0"/>
              <a:t> </a:t>
            </a:r>
            <a:r>
              <a:rPr lang="ru-RU" dirty="0" err="1"/>
              <a:t>антиферомагнетизмом</a:t>
            </a:r>
            <a:r>
              <a:rPr lang="ru-RU" dirty="0"/>
              <a:t>.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феромагнетикам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магнітну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від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й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феримагнетики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й рядом </a:t>
            </a:r>
            <a:r>
              <a:rPr lang="ru-RU" dirty="0" err="1"/>
              <a:t>істотних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від </a:t>
            </a:r>
            <a:r>
              <a:rPr lang="ru-RU" dirty="0" err="1"/>
              <a:t>феромагнітних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</a:p>
          <a:p>
            <a:r>
              <a:rPr lang="ru-RU" dirty="0" err="1"/>
              <a:t>Феримагнетики</a:t>
            </a:r>
            <a:r>
              <a:rPr lang="ru-RU" dirty="0"/>
              <a:t> </a:t>
            </a:r>
            <a:r>
              <a:rPr lang="ru-RU" dirty="0" err="1"/>
              <a:t>дістали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 від </a:t>
            </a:r>
            <a:r>
              <a:rPr lang="ru-RU" dirty="0" err="1"/>
              <a:t>феритів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en-US" dirty="0"/>
              <a:t>Fe2O3 </a:t>
            </a:r>
            <a:r>
              <a:rPr lang="ru-RU" dirty="0"/>
              <a:t>з окислами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феримагнетиків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впорядковані</a:t>
            </a:r>
            <a:r>
              <a:rPr lang="ru-RU" dirty="0"/>
              <a:t>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, але, </a:t>
            </a:r>
            <a:r>
              <a:rPr lang="ru-RU" dirty="0" err="1"/>
              <a:t>головним</a:t>
            </a:r>
            <a:r>
              <a:rPr lang="ru-RU" dirty="0"/>
              <a:t> чином, -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оксидні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яких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ферити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90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7" y="277281"/>
            <a:ext cx="8946541" cy="4195481"/>
          </a:xfrm>
        </p:spPr>
        <p:txBody>
          <a:bodyPr/>
          <a:lstStyle/>
          <a:p>
            <a:r>
              <a:rPr lang="ru-RU" dirty="0"/>
              <a:t>Від </a:t>
            </a:r>
            <a:r>
              <a:rPr lang="ru-RU" dirty="0" err="1"/>
              <a:t>парамагнетиків</a:t>
            </a:r>
            <a:r>
              <a:rPr lang="ru-RU" dirty="0"/>
              <a:t> </a:t>
            </a:r>
            <a:r>
              <a:rPr lang="ru-RU" dirty="0" err="1"/>
              <a:t>ферити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нелінійними</a:t>
            </a:r>
            <a:r>
              <a:rPr lang="ru-RU" dirty="0"/>
              <a:t> </a:t>
            </a:r>
            <a:r>
              <a:rPr lang="ru-RU" dirty="0" err="1"/>
              <a:t>магнітними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й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магнітною</a:t>
            </a:r>
            <a:r>
              <a:rPr lang="ru-RU" dirty="0"/>
              <a:t> </a:t>
            </a:r>
            <a:r>
              <a:rPr lang="ru-RU" dirty="0" err="1"/>
              <a:t>сприйнятливістю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, а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феромагнетиками</a:t>
            </a:r>
            <a:r>
              <a:rPr lang="ru-RU" dirty="0"/>
              <a:t> </a:t>
            </a:r>
            <a:r>
              <a:rPr lang="ru-RU" dirty="0" err="1"/>
              <a:t>ферити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індукцію</a:t>
            </a:r>
            <a:r>
              <a:rPr lang="ru-RU" dirty="0"/>
              <a:t> </a:t>
            </a:r>
            <a:r>
              <a:rPr lang="ru-RU" dirty="0" err="1"/>
              <a:t>насичення</a:t>
            </a:r>
            <a:r>
              <a:rPr lang="ru-RU" dirty="0"/>
              <a:t>.</a:t>
            </a:r>
          </a:p>
          <a:p>
            <a:r>
              <a:rPr lang="ru-RU" dirty="0" err="1"/>
              <a:t>Діа</a:t>
            </a:r>
            <a:r>
              <a:rPr lang="ru-RU" dirty="0"/>
              <a:t>-, пара- і </a:t>
            </a:r>
            <a:r>
              <a:rPr lang="ru-RU" dirty="0" err="1"/>
              <a:t>антиферомагнетики</a:t>
            </a:r>
            <a:r>
              <a:rPr lang="ru-RU" dirty="0"/>
              <a:t> можна </a:t>
            </a:r>
            <a:r>
              <a:rPr lang="ru-RU" dirty="0" err="1"/>
              <a:t>об’єднати</a:t>
            </a:r>
            <a:r>
              <a:rPr lang="ru-RU" dirty="0"/>
              <a:t> в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слабкомагнітних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феро</a:t>
            </a:r>
            <a:r>
              <a:rPr lang="ru-RU" dirty="0"/>
              <a:t>- і </a:t>
            </a:r>
            <a:r>
              <a:rPr lang="ru-RU" dirty="0" err="1"/>
              <a:t>феримагнетики</a:t>
            </a:r>
            <a:r>
              <a:rPr lang="ru-RU" dirty="0"/>
              <a:t> є </a:t>
            </a:r>
            <a:r>
              <a:rPr lang="ru-RU" dirty="0" err="1"/>
              <a:t>сильномагнітними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88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гістерезис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7" y="1853248"/>
            <a:ext cx="8946541" cy="4195481"/>
          </a:xfrm>
        </p:spPr>
        <p:txBody>
          <a:bodyPr/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феромагнетик</a:t>
            </a:r>
            <a:r>
              <a:rPr lang="ru-RU" dirty="0"/>
              <a:t> </a:t>
            </a:r>
            <a:r>
              <a:rPr lang="ru-RU" dirty="0" err="1"/>
              <a:t>намагнітити</a:t>
            </a:r>
            <a:r>
              <a:rPr lang="ru-RU" dirty="0"/>
              <a:t> до </a:t>
            </a:r>
            <a:r>
              <a:rPr lang="ru-RU" dirty="0" err="1"/>
              <a:t>насичення</a:t>
            </a:r>
            <a:r>
              <a:rPr lang="ru-RU" dirty="0"/>
              <a:t> </a:t>
            </a:r>
            <a:r>
              <a:rPr lang="ru-RU" dirty="0" err="1"/>
              <a:t>Вs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зовнішнє</a:t>
            </a:r>
            <a:r>
              <a:rPr lang="ru-RU" dirty="0"/>
              <a:t> поле, то </a:t>
            </a:r>
            <a:r>
              <a:rPr lang="ru-RU" dirty="0" err="1"/>
              <a:t>індукція</a:t>
            </a:r>
            <a:r>
              <a:rPr lang="ru-RU" dirty="0"/>
              <a:t> в нуль не </a:t>
            </a:r>
            <a:r>
              <a:rPr lang="ru-RU" dirty="0" err="1"/>
              <a:t>повернеться</a:t>
            </a:r>
            <a:r>
              <a:rPr lang="ru-RU" dirty="0"/>
              <a:t>, а буде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деяке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Вг</a:t>
            </a:r>
            <a:r>
              <a:rPr lang="ru-RU" dirty="0"/>
              <a:t>, </a:t>
            </a:r>
            <a:r>
              <a:rPr lang="ru-RU" dirty="0" err="1"/>
              <a:t>називане</a:t>
            </a:r>
            <a:r>
              <a:rPr lang="ru-RU" dirty="0"/>
              <a:t> </a:t>
            </a:r>
            <a:r>
              <a:rPr lang="ru-RU" dirty="0" err="1"/>
              <a:t>залишковою</a:t>
            </a:r>
            <a:r>
              <a:rPr lang="ru-RU" dirty="0"/>
              <a:t> </a:t>
            </a:r>
            <a:r>
              <a:rPr lang="ru-RU" dirty="0" err="1" smtClean="0"/>
              <a:t>індукцією</a:t>
            </a:r>
            <a:endParaRPr lang="ru-RU" dirty="0"/>
          </a:p>
        </p:txBody>
      </p:sp>
      <p:pic>
        <p:nvPicPr>
          <p:cNvPr id="6146" name="Picture 2" descr="Рис_5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3" y="3120901"/>
            <a:ext cx="3423684" cy="350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2129" y="3402442"/>
            <a:ext cx="6978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позбутися</a:t>
            </a:r>
            <a:r>
              <a:rPr lang="ru-RU" sz="2000" dirty="0"/>
              <a:t> </a:t>
            </a:r>
            <a:r>
              <a:rPr lang="ru-RU" sz="2000" dirty="0" err="1"/>
              <a:t>залишкової</a:t>
            </a:r>
            <a:r>
              <a:rPr lang="ru-RU" sz="2000" dirty="0"/>
              <a:t> </a:t>
            </a:r>
            <a:r>
              <a:rPr lang="ru-RU" sz="2000" dirty="0" err="1"/>
              <a:t>індукції</a:t>
            </a:r>
            <a:r>
              <a:rPr lang="ru-RU" sz="2000" dirty="0"/>
              <a:t>,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прикласти</a:t>
            </a:r>
            <a:r>
              <a:rPr lang="ru-RU" sz="2000" dirty="0"/>
              <a:t> </a:t>
            </a:r>
            <a:r>
              <a:rPr lang="ru-RU" sz="2000" dirty="0" err="1"/>
              <a:t>магнітне</a:t>
            </a:r>
            <a:r>
              <a:rPr lang="ru-RU" sz="2000" dirty="0"/>
              <a:t> поле </a:t>
            </a:r>
            <a:r>
              <a:rPr lang="ru-RU" sz="2000" dirty="0" err="1"/>
              <a:t>протилежного</a:t>
            </a:r>
            <a:r>
              <a:rPr lang="ru-RU" sz="2000" dirty="0"/>
              <a:t> </a:t>
            </a:r>
            <a:r>
              <a:rPr lang="ru-RU" sz="2000" dirty="0" err="1"/>
              <a:t>напрямку</a:t>
            </a:r>
            <a:r>
              <a:rPr lang="ru-RU" sz="2000" dirty="0"/>
              <a:t>. </a:t>
            </a:r>
            <a:r>
              <a:rPr lang="ru-RU" sz="2000" dirty="0" err="1"/>
              <a:t>Напруженість</a:t>
            </a:r>
            <a:r>
              <a:rPr lang="ru-RU" sz="2000" dirty="0"/>
              <a:t> </a:t>
            </a:r>
            <a:r>
              <a:rPr lang="ru-RU" sz="2000" dirty="0" err="1"/>
              <a:t>розмагнічуваючого</a:t>
            </a:r>
            <a:r>
              <a:rPr lang="ru-RU" sz="2000" dirty="0"/>
              <a:t> поля -</a:t>
            </a:r>
            <a:r>
              <a:rPr lang="ru-RU" sz="2000" dirty="0" err="1"/>
              <a:t>Нс</a:t>
            </a:r>
            <a:r>
              <a:rPr lang="ru-RU" sz="2000" dirty="0"/>
              <a:t>, при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індукція</a:t>
            </a:r>
            <a:r>
              <a:rPr lang="ru-RU" sz="2000" dirty="0"/>
              <a:t> у </a:t>
            </a:r>
            <a:r>
              <a:rPr lang="ru-RU" sz="2000" dirty="0" err="1"/>
              <a:t>феромагнетику</a:t>
            </a:r>
            <a:r>
              <a:rPr lang="ru-RU" sz="2000" dirty="0"/>
              <a:t>, </a:t>
            </a:r>
            <a:r>
              <a:rPr lang="ru-RU" sz="2000" dirty="0" err="1"/>
              <a:t>попередньо</a:t>
            </a:r>
            <a:r>
              <a:rPr lang="ru-RU" sz="2000" dirty="0"/>
              <a:t> </a:t>
            </a:r>
            <a:r>
              <a:rPr lang="ru-RU" sz="2000" dirty="0" err="1"/>
              <a:t>намагніченому</a:t>
            </a:r>
            <a:r>
              <a:rPr lang="ru-RU" sz="2000" dirty="0"/>
              <a:t> до </a:t>
            </a:r>
            <a:r>
              <a:rPr lang="ru-RU" sz="2000" dirty="0" err="1"/>
              <a:t>насичення</a:t>
            </a:r>
            <a:r>
              <a:rPr lang="ru-RU" sz="2000" dirty="0"/>
              <a:t>, </a:t>
            </a:r>
            <a:r>
              <a:rPr lang="ru-RU" sz="2000" dirty="0" err="1"/>
              <a:t>повертається</a:t>
            </a:r>
            <a:r>
              <a:rPr lang="ru-RU" sz="2000" dirty="0"/>
              <a:t> в нуль, називають </a:t>
            </a:r>
            <a:r>
              <a:rPr lang="ru-RU" sz="2000" dirty="0" err="1"/>
              <a:t>коерцитивною</a:t>
            </a:r>
            <a:r>
              <a:rPr lang="ru-RU" sz="2000" dirty="0"/>
              <a:t> силою.</a:t>
            </a:r>
          </a:p>
        </p:txBody>
      </p:sp>
    </p:spTree>
    <p:extLst>
      <p:ext uri="{BB962C8B-B14F-4D97-AF65-F5344CB8AC3E}">
        <p14:creationId xmlns:p14="http://schemas.microsoft.com/office/powerpoint/2010/main" val="82689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b="1" dirty="0" err="1"/>
              <a:t>Магн</a:t>
            </a:r>
            <a:r>
              <a:rPr lang="uk-UA" b="1" dirty="0"/>
              <a:t>і</a:t>
            </a:r>
            <a:r>
              <a:rPr lang="ru-RU" b="1" dirty="0" err="1"/>
              <a:t>тн</a:t>
            </a:r>
            <a:r>
              <a:rPr lang="uk-UA" b="1" dirty="0"/>
              <a:t>і матеріали</a:t>
            </a:r>
            <a:br>
              <a:rPr lang="uk-UA" b="1" dirty="0"/>
            </a:br>
            <a:r>
              <a:rPr lang="uk-UA" b="1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0832" y="1420660"/>
            <a:ext cx="912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Будь-яка </a:t>
            </a:r>
            <a:r>
              <a:rPr lang="ru-RU" dirty="0" err="1"/>
              <a:t>речовина</a:t>
            </a:r>
            <a:r>
              <a:rPr lang="ru-RU" dirty="0"/>
              <a:t>, будучи </a:t>
            </a:r>
            <a:r>
              <a:rPr lang="ru-RU" dirty="0" err="1"/>
              <a:t>поміщеною</a:t>
            </a:r>
            <a:r>
              <a:rPr lang="ru-RU" dirty="0"/>
              <a:t> у </a:t>
            </a:r>
            <a:r>
              <a:rPr lang="ru-RU" dirty="0" err="1"/>
              <a:t>магнітне</a:t>
            </a:r>
            <a:r>
              <a:rPr lang="ru-RU" dirty="0"/>
              <a:t> поле, </a:t>
            </a:r>
            <a:r>
              <a:rPr lang="ru-RU" dirty="0" err="1"/>
              <a:t>здобуває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smtClean="0"/>
              <a:t>момент. </a:t>
            </a:r>
            <a:r>
              <a:rPr lang="ru-RU" dirty="0" err="1"/>
              <a:t>Магнітний</a:t>
            </a:r>
            <a:r>
              <a:rPr lang="ru-RU" dirty="0"/>
              <a:t> момент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об’єму</a:t>
            </a:r>
            <a:r>
              <a:rPr lang="ru-RU" dirty="0"/>
              <a:t> </a:t>
            </a:r>
            <a:r>
              <a:rPr lang="ru-RU" dirty="0" err="1"/>
              <a:t>Jм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називають </a:t>
            </a:r>
            <a:r>
              <a:rPr lang="ru-RU" dirty="0" err="1"/>
              <a:t>намагніченістю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42250" y="2613975"/>
            <a:ext cx="8082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=</a:t>
            </a:r>
            <a:r>
              <a:rPr lang="en-US" dirty="0" smtClean="0"/>
              <a:t>M</a:t>
            </a:r>
            <a:r>
              <a:rPr lang="ru-RU" dirty="0" smtClean="0"/>
              <a:t>  /</a:t>
            </a:r>
            <a:r>
              <a:rPr lang="en-US" dirty="0" smtClean="0"/>
              <a:t> </a:t>
            </a:r>
            <a:r>
              <a:rPr lang="ru-RU" dirty="0" smtClean="0"/>
              <a:t>V</a:t>
            </a:r>
            <a:r>
              <a:rPr lang="ru-RU" dirty="0"/>
              <a:t>, де V- </a:t>
            </a:r>
            <a:r>
              <a:rPr lang="ru-RU" dirty="0" err="1"/>
              <a:t>об’єм</a:t>
            </a:r>
            <a:r>
              <a:rPr lang="ru-RU" dirty="0"/>
              <a:t>, м3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     </a:t>
            </a:r>
            <a:r>
              <a:rPr lang="ru-RU" dirty="0" smtClean="0"/>
              <a:t>При </a:t>
            </a:r>
            <a:r>
              <a:rPr lang="ru-RU" dirty="0" err="1"/>
              <a:t>нерівномірному</a:t>
            </a:r>
            <a:r>
              <a:rPr lang="ru-RU" dirty="0"/>
              <a:t> </a:t>
            </a:r>
            <a:r>
              <a:rPr lang="ru-RU" dirty="0" err="1"/>
              <a:t>намагнічуванні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  </a:t>
            </a:r>
            <a:r>
              <a:rPr lang="en-US" dirty="0" smtClean="0"/>
              <a:t>             </a:t>
            </a:r>
            <a:r>
              <a:rPr lang="ru-RU" dirty="0" smtClean="0"/>
              <a:t>= </a:t>
            </a:r>
            <a:r>
              <a:rPr lang="ru-RU" dirty="0"/>
              <a:t>d /</a:t>
            </a:r>
            <a:r>
              <a:rPr lang="ru-RU" dirty="0" err="1"/>
              <a:t>dV</a:t>
            </a:r>
            <a:r>
              <a:rPr lang="ru-RU" dirty="0"/>
              <a:t>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99" y="2596237"/>
            <a:ext cx="530351" cy="45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0" y="0"/>
          <a:ext cx="2063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Уравнение" r:id="rId5" imgW="203024" imgH="203024" progId="Equation.3">
                  <p:embed/>
                </p:oleObj>
              </mc:Choice>
              <mc:Fallback>
                <p:oleObj name="Уравнение" r:id="rId5" imgW="203024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63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69" y="3104717"/>
            <a:ext cx="530351" cy="45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560832" y="3764649"/>
            <a:ext cx="912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Намагніченість</a:t>
            </a:r>
            <a:r>
              <a:rPr lang="ru-RU" dirty="0"/>
              <a:t> є векторною величиною; в </a:t>
            </a:r>
            <a:r>
              <a:rPr lang="ru-RU" dirty="0" err="1"/>
              <a:t>ізотропних</a:t>
            </a:r>
            <a:r>
              <a:rPr lang="ru-RU" dirty="0"/>
              <a:t> </a:t>
            </a:r>
            <a:r>
              <a:rPr lang="ru-RU" dirty="0" err="1"/>
              <a:t>тілах</a:t>
            </a:r>
            <a:r>
              <a:rPr lang="ru-RU" dirty="0"/>
              <a:t> вона </a:t>
            </a:r>
            <a:r>
              <a:rPr lang="ru-RU" dirty="0" err="1"/>
              <a:t>спрямована</a:t>
            </a:r>
            <a:r>
              <a:rPr lang="ru-RU" dirty="0"/>
              <a:t> або </a:t>
            </a:r>
            <a:r>
              <a:rPr lang="ru-RU" dirty="0" err="1"/>
              <a:t>паралельно</a:t>
            </a:r>
            <a:r>
              <a:rPr lang="ru-RU" dirty="0"/>
              <a:t>, або </a:t>
            </a:r>
            <a:r>
              <a:rPr lang="ru-RU" dirty="0" err="1"/>
              <a:t>антипаралельно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 . </a:t>
            </a:r>
            <a:r>
              <a:rPr lang="ru-RU" dirty="0" err="1"/>
              <a:t>Намагніченість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одиницях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(А/м) і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напруженістю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</a:t>
            </a:r>
            <a:r>
              <a:rPr lang="ru-RU" dirty="0" err="1"/>
              <a:t>співвідношенням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75630" y="5681610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=  χ</a:t>
            </a:r>
            <a:r>
              <a:rPr lang="ru-RU" dirty="0"/>
              <a:t>м</a:t>
            </a:r>
            <a:r>
              <a:rPr lang="ru-RU" dirty="0" smtClean="0"/>
              <a:t>∙</a:t>
            </a:r>
            <a:r>
              <a:rPr lang="en-US" dirty="0" smtClean="0"/>
              <a:t> H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79" y="5579205"/>
            <a:ext cx="530351" cy="45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4747720" y="51923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 </a:t>
            </a:r>
            <a:r>
              <a:rPr lang="el-GR" dirty="0"/>
              <a:t>χ</a:t>
            </a:r>
            <a:r>
              <a:rPr lang="ru-RU" dirty="0"/>
              <a:t>м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 err="1"/>
              <a:t>безрозмірна</a:t>
            </a:r>
            <a:r>
              <a:rPr lang="ru-RU" dirty="0"/>
              <a:t> величина,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намагнічуватися</a:t>
            </a:r>
            <a:r>
              <a:rPr lang="ru-RU" dirty="0"/>
              <a:t> в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й </a:t>
            </a:r>
            <a:r>
              <a:rPr lang="ru-RU" dirty="0" err="1"/>
              <a:t>називана</a:t>
            </a:r>
            <a:r>
              <a:rPr lang="ru-RU" dirty="0"/>
              <a:t> </a:t>
            </a:r>
            <a:r>
              <a:rPr lang="ru-RU" dirty="0" err="1"/>
              <a:t>магнітною</a:t>
            </a:r>
            <a:r>
              <a:rPr lang="ru-RU" dirty="0"/>
              <a:t> </a:t>
            </a:r>
            <a:r>
              <a:rPr lang="ru-RU" dirty="0" err="1" smtClean="0"/>
              <a:t>сприйнятливістю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878" y="1687639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33" y="553728"/>
            <a:ext cx="9877646" cy="5762012"/>
          </a:xfrm>
        </p:spPr>
        <p:txBody>
          <a:bodyPr>
            <a:normAutofit/>
          </a:bodyPr>
          <a:lstStyle/>
          <a:p>
            <a:r>
              <a:rPr lang="ru-RU" sz="2200" dirty="0" err="1"/>
              <a:t>Збільшення</a:t>
            </a:r>
            <a:r>
              <a:rPr lang="ru-RU" sz="2200" dirty="0"/>
              <a:t> </a:t>
            </a:r>
            <a:r>
              <a:rPr lang="ru-RU" sz="2200" dirty="0" err="1"/>
              <a:t>напруженості</a:t>
            </a:r>
            <a:r>
              <a:rPr lang="ru-RU" sz="2200" dirty="0"/>
              <a:t> поля до </a:t>
            </a:r>
            <a:r>
              <a:rPr lang="ru-RU" sz="2200" dirty="0" err="1"/>
              <a:t>значень</a:t>
            </a:r>
            <a:r>
              <a:rPr lang="ru-RU" sz="2200" dirty="0"/>
              <a:t>, </a:t>
            </a:r>
            <a:r>
              <a:rPr lang="ru-RU" sz="2200" dirty="0" err="1"/>
              <a:t>більших</a:t>
            </a:r>
            <a:r>
              <a:rPr lang="ru-RU" sz="2200" dirty="0"/>
              <a:t> </a:t>
            </a:r>
            <a:r>
              <a:rPr lang="ru-RU" sz="2200" dirty="0" smtClean="0"/>
              <a:t>-</a:t>
            </a:r>
            <a:r>
              <a:rPr lang="en-US" sz="2200" dirty="0" smtClean="0"/>
              <a:t>H</a:t>
            </a:r>
            <a:r>
              <a:rPr lang="ru-RU" sz="2200" dirty="0"/>
              <a:t>с, </a:t>
            </a:r>
            <a:r>
              <a:rPr lang="ru-RU" sz="2200" dirty="0" err="1"/>
              <a:t>викликає</a:t>
            </a:r>
            <a:r>
              <a:rPr lang="ru-RU" sz="2200" dirty="0"/>
              <a:t> </a:t>
            </a:r>
            <a:r>
              <a:rPr lang="ru-RU" sz="2200" dirty="0" err="1"/>
              <a:t>перемагнічування</a:t>
            </a:r>
            <a:r>
              <a:rPr lang="ru-RU" sz="2200" dirty="0"/>
              <a:t> </a:t>
            </a:r>
            <a:r>
              <a:rPr lang="ru-RU" sz="2200" dirty="0" err="1"/>
              <a:t>феромагнетика</a:t>
            </a:r>
            <a:r>
              <a:rPr lang="ru-RU" sz="2200" dirty="0"/>
              <a:t> аж до </a:t>
            </a:r>
            <a:r>
              <a:rPr lang="ru-RU" sz="2200" dirty="0" err="1"/>
              <a:t>насичення</a:t>
            </a:r>
            <a:r>
              <a:rPr lang="ru-RU" sz="2200" dirty="0"/>
              <a:t> </a:t>
            </a:r>
            <a:r>
              <a:rPr lang="ru-RU" sz="2200" dirty="0" smtClean="0"/>
              <a:t>(-</a:t>
            </a:r>
            <a:r>
              <a:rPr lang="en-US" sz="2200" dirty="0" err="1" smtClean="0"/>
              <a:t>Bs</a:t>
            </a:r>
            <a:r>
              <a:rPr lang="en-US" sz="2200" dirty="0"/>
              <a:t>). </a:t>
            </a:r>
            <a:r>
              <a:rPr lang="ru-RU" sz="2200" dirty="0"/>
              <a:t>Таким чином, </a:t>
            </a:r>
            <a:r>
              <a:rPr lang="ru-RU" sz="2200" dirty="0" err="1"/>
              <a:t>зміна</a:t>
            </a:r>
            <a:r>
              <a:rPr lang="ru-RU" sz="2200" dirty="0"/>
              <a:t> </a:t>
            </a:r>
            <a:r>
              <a:rPr lang="ru-RU" sz="2200" dirty="0" err="1"/>
              <a:t>магнітного</a:t>
            </a:r>
            <a:r>
              <a:rPr lang="ru-RU" sz="2200" dirty="0"/>
              <a:t> стану </a:t>
            </a:r>
            <a:r>
              <a:rPr lang="ru-RU" sz="2200" dirty="0" err="1"/>
              <a:t>феромагнетика</a:t>
            </a:r>
            <a:r>
              <a:rPr lang="ru-RU" sz="2200" dirty="0"/>
              <a:t> при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циклічному</a:t>
            </a:r>
            <a:r>
              <a:rPr lang="ru-RU" sz="2200" dirty="0"/>
              <a:t> </a:t>
            </a:r>
            <a:r>
              <a:rPr lang="ru-RU" sz="2200" dirty="0" err="1"/>
              <a:t>перемагнічуванні</a:t>
            </a:r>
            <a:r>
              <a:rPr lang="ru-RU" sz="2200" dirty="0"/>
              <a:t> </a:t>
            </a:r>
            <a:r>
              <a:rPr lang="ru-RU" sz="2200" dirty="0" err="1"/>
              <a:t>характеризується</a:t>
            </a:r>
            <a:r>
              <a:rPr lang="ru-RU" sz="2200" dirty="0"/>
              <a:t> </a:t>
            </a:r>
            <a:r>
              <a:rPr lang="ru-RU" sz="2200" dirty="0" err="1"/>
              <a:t>явищем</a:t>
            </a:r>
            <a:r>
              <a:rPr lang="ru-RU" sz="2200" dirty="0"/>
              <a:t> </a:t>
            </a:r>
            <a:r>
              <a:rPr lang="ru-RU" sz="2200" dirty="0" err="1"/>
              <a:t>гістерезису</a:t>
            </a:r>
            <a:r>
              <a:rPr lang="ru-RU" sz="2200" dirty="0"/>
              <a:t>, тобто </a:t>
            </a:r>
            <a:r>
              <a:rPr lang="ru-RU" sz="2200" dirty="0" err="1"/>
              <a:t>відставання</a:t>
            </a:r>
            <a:r>
              <a:rPr lang="ru-RU" sz="2200" dirty="0"/>
              <a:t> </a:t>
            </a:r>
            <a:r>
              <a:rPr lang="ru-RU" sz="2200" dirty="0" err="1"/>
              <a:t>індукції</a:t>
            </a:r>
            <a:r>
              <a:rPr lang="ru-RU" sz="2200" dirty="0"/>
              <a:t> від </a:t>
            </a:r>
            <a:r>
              <a:rPr lang="ru-RU" sz="2200" dirty="0" err="1"/>
              <a:t>напруженості</a:t>
            </a:r>
            <a:r>
              <a:rPr lang="ru-RU" sz="2200" dirty="0"/>
              <a:t> поля. </a:t>
            </a:r>
            <a:r>
              <a:rPr lang="ru-RU" sz="2200" dirty="0" err="1"/>
              <a:t>Магнітний</a:t>
            </a:r>
            <a:r>
              <a:rPr lang="ru-RU" sz="2200" dirty="0"/>
              <a:t> </a:t>
            </a:r>
            <a:r>
              <a:rPr lang="ru-RU" sz="2200" dirty="0" err="1"/>
              <a:t>гістерезис</a:t>
            </a:r>
            <a:r>
              <a:rPr lang="ru-RU" sz="2200" dirty="0"/>
              <a:t> </a:t>
            </a:r>
            <a:r>
              <a:rPr lang="ru-RU" sz="2200" dirty="0" err="1"/>
              <a:t>обумовлений</a:t>
            </a:r>
            <a:r>
              <a:rPr lang="ru-RU" sz="2200" dirty="0"/>
              <a:t> </a:t>
            </a:r>
            <a:r>
              <a:rPr lang="ru-RU" sz="2200" dirty="0" err="1"/>
              <a:t>необоротними</a:t>
            </a:r>
            <a:r>
              <a:rPr lang="ru-RU" sz="2200" dirty="0"/>
              <a:t> </a:t>
            </a:r>
            <a:r>
              <a:rPr lang="ru-RU" sz="2200" dirty="0" err="1"/>
              <a:t>процесами</a:t>
            </a:r>
            <a:r>
              <a:rPr lang="ru-RU" sz="2200" dirty="0"/>
              <a:t> </a:t>
            </a:r>
            <a:r>
              <a:rPr lang="ru-RU" sz="2200" dirty="0" err="1"/>
              <a:t>намагнічування</a:t>
            </a:r>
            <a:r>
              <a:rPr lang="ru-RU" sz="2200" dirty="0"/>
              <a:t>. Для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амплітудних</a:t>
            </a:r>
            <a:r>
              <a:rPr lang="ru-RU" sz="2200" dirty="0"/>
              <a:t> </a:t>
            </a:r>
            <a:r>
              <a:rPr lang="ru-RU" sz="2200" dirty="0" err="1"/>
              <a:t>значень</a:t>
            </a:r>
            <a:r>
              <a:rPr lang="ru-RU" sz="2200" dirty="0"/>
              <a:t> </a:t>
            </a:r>
            <a:r>
              <a:rPr lang="ru-RU" sz="2200" dirty="0" err="1"/>
              <a:t>напруженості</a:t>
            </a:r>
            <a:r>
              <a:rPr lang="ru-RU" sz="2200" dirty="0"/>
              <a:t> </a:t>
            </a:r>
            <a:r>
              <a:rPr lang="ru-RU" sz="2200" dirty="0" err="1"/>
              <a:t>зовнішнього</a:t>
            </a:r>
            <a:r>
              <a:rPr lang="ru-RU" sz="2200" dirty="0"/>
              <a:t> поля можна </a:t>
            </a:r>
            <a:r>
              <a:rPr lang="ru-RU" sz="2200" dirty="0" err="1"/>
              <a:t>одержати</a:t>
            </a:r>
            <a:r>
              <a:rPr lang="ru-RU" sz="2200" dirty="0"/>
              <a:t> </a:t>
            </a:r>
            <a:r>
              <a:rPr lang="ru-RU" sz="2200" dirty="0" err="1"/>
              <a:t>сімейство</a:t>
            </a:r>
            <a:r>
              <a:rPr lang="ru-RU" sz="2200" dirty="0"/>
              <a:t> петель </a:t>
            </a:r>
            <a:r>
              <a:rPr lang="ru-RU" sz="2200" dirty="0" err="1"/>
              <a:t>гістерезису</a:t>
            </a:r>
            <a:r>
              <a:rPr lang="ru-RU" sz="2200" dirty="0"/>
              <a:t>. Петлю </a:t>
            </a:r>
            <a:r>
              <a:rPr lang="ru-RU" sz="2200" dirty="0" err="1"/>
              <a:t>гістерезису</a:t>
            </a:r>
            <a:r>
              <a:rPr lang="ru-RU" sz="2200" dirty="0"/>
              <a:t>, </a:t>
            </a:r>
            <a:r>
              <a:rPr lang="ru-RU" sz="2200" dirty="0" err="1"/>
              <a:t>отриману</a:t>
            </a:r>
            <a:r>
              <a:rPr lang="ru-RU" sz="2200" dirty="0"/>
              <a:t> при </a:t>
            </a:r>
            <a:r>
              <a:rPr lang="ru-RU" sz="2200" dirty="0" err="1"/>
              <a:t>індукції</a:t>
            </a:r>
            <a:r>
              <a:rPr lang="ru-RU" sz="2200" dirty="0"/>
              <a:t> </a:t>
            </a:r>
            <a:r>
              <a:rPr lang="ru-RU" sz="2200" dirty="0" err="1"/>
              <a:t>насичення</a:t>
            </a:r>
            <a:r>
              <a:rPr lang="ru-RU" sz="2200" dirty="0"/>
              <a:t>, називають граничною. При </a:t>
            </a:r>
            <a:r>
              <a:rPr lang="ru-RU" sz="2200" dirty="0" err="1"/>
              <a:t>подальшому</a:t>
            </a:r>
            <a:r>
              <a:rPr lang="ru-RU" sz="2200" dirty="0"/>
              <a:t> </a:t>
            </a:r>
            <a:r>
              <a:rPr lang="ru-RU" sz="2200" dirty="0" err="1"/>
              <a:t>зростанні</a:t>
            </a:r>
            <a:r>
              <a:rPr lang="ru-RU" sz="2200" dirty="0"/>
              <a:t> поля </a:t>
            </a:r>
            <a:r>
              <a:rPr lang="ru-RU" sz="2200" dirty="0" err="1"/>
              <a:t>площа</a:t>
            </a:r>
            <a:r>
              <a:rPr lang="ru-RU" sz="2200" dirty="0"/>
              <a:t> </a:t>
            </a:r>
            <a:r>
              <a:rPr lang="ru-RU" sz="2200" dirty="0" err="1"/>
              <a:t>гістерезисної</a:t>
            </a:r>
            <a:r>
              <a:rPr lang="ru-RU" sz="2200" dirty="0"/>
              <a:t> </a:t>
            </a:r>
            <a:r>
              <a:rPr lang="ru-RU" sz="2200" dirty="0" err="1"/>
              <a:t>петлі</a:t>
            </a:r>
            <a:r>
              <a:rPr lang="ru-RU" sz="2200" dirty="0"/>
              <a:t> </a:t>
            </a:r>
            <a:r>
              <a:rPr lang="ru-RU" sz="2200" dirty="0" err="1"/>
              <a:t>залишається</a:t>
            </a:r>
            <a:r>
              <a:rPr lang="ru-RU" sz="2200" dirty="0"/>
              <a:t> </a:t>
            </a:r>
            <a:r>
              <a:rPr lang="ru-RU" sz="2200" dirty="0" err="1"/>
              <a:t>незмінною</a:t>
            </a:r>
            <a:r>
              <a:rPr lang="ru-RU" sz="2200" dirty="0"/>
              <a:t>.</a:t>
            </a:r>
          </a:p>
          <a:p>
            <a:r>
              <a:rPr lang="ru-RU" sz="2200" dirty="0" err="1"/>
              <a:t>Залишкова</a:t>
            </a:r>
            <a:r>
              <a:rPr lang="ru-RU" sz="2200" dirty="0"/>
              <a:t> </a:t>
            </a:r>
            <a:r>
              <a:rPr lang="ru-RU" sz="2200" dirty="0" err="1"/>
              <a:t>індукція</a:t>
            </a:r>
            <a:r>
              <a:rPr lang="ru-RU" sz="2200" dirty="0"/>
              <a:t> В</a:t>
            </a:r>
            <a:r>
              <a:rPr lang="en-US" sz="2200" dirty="0"/>
              <a:t>r </a:t>
            </a:r>
            <a:r>
              <a:rPr lang="ru-RU" sz="2200" dirty="0"/>
              <a:t>і </a:t>
            </a:r>
            <a:r>
              <a:rPr lang="ru-RU" sz="2200" dirty="0" err="1"/>
              <a:t>коерцитивна</a:t>
            </a:r>
            <a:r>
              <a:rPr lang="ru-RU" sz="2200" dirty="0"/>
              <a:t> сила </a:t>
            </a:r>
            <a:r>
              <a:rPr lang="ru-RU" sz="2200" dirty="0" err="1"/>
              <a:t>Нс</a:t>
            </a:r>
            <a:r>
              <a:rPr lang="ru-RU" sz="2200" dirty="0"/>
              <a:t> є параметрами </a:t>
            </a:r>
            <a:r>
              <a:rPr lang="ru-RU" sz="2200" dirty="0" err="1"/>
              <a:t>граничної</a:t>
            </a:r>
            <a:r>
              <a:rPr lang="ru-RU" sz="2200" dirty="0"/>
              <a:t> </a:t>
            </a:r>
            <a:r>
              <a:rPr lang="ru-RU" sz="2200" dirty="0" err="1"/>
              <a:t>петлі</a:t>
            </a:r>
            <a:r>
              <a:rPr lang="ru-RU" sz="2200" dirty="0"/>
              <a:t> </a:t>
            </a:r>
            <a:r>
              <a:rPr lang="ru-RU" sz="2200" dirty="0" err="1"/>
              <a:t>гістерезису</a:t>
            </a:r>
            <a:r>
              <a:rPr lang="ru-RU" sz="2200" dirty="0"/>
              <a:t>. </a:t>
            </a:r>
            <a:r>
              <a:rPr lang="ru-RU" sz="2200" dirty="0" err="1"/>
              <a:t>Сукупність</a:t>
            </a:r>
            <a:r>
              <a:rPr lang="ru-RU" sz="2200" dirty="0"/>
              <a:t> вершин петель </a:t>
            </a:r>
            <a:r>
              <a:rPr lang="ru-RU" sz="2200" dirty="0" err="1"/>
              <a:t>гістерезису</a:t>
            </a:r>
            <a:r>
              <a:rPr lang="ru-RU" sz="2200" dirty="0"/>
              <a:t> </a:t>
            </a:r>
            <a:r>
              <a:rPr lang="ru-RU" sz="2200" dirty="0" err="1"/>
              <a:t>утворює</a:t>
            </a:r>
            <a:r>
              <a:rPr lang="ru-RU" sz="2200" dirty="0"/>
              <a:t> </a:t>
            </a:r>
            <a:r>
              <a:rPr lang="ru-RU" sz="2200" dirty="0" err="1"/>
              <a:t>основну</a:t>
            </a:r>
            <a:r>
              <a:rPr lang="ru-RU" sz="2200" dirty="0"/>
              <a:t> </a:t>
            </a:r>
            <a:r>
              <a:rPr lang="ru-RU" sz="2200" dirty="0" err="1"/>
              <a:t>криву</a:t>
            </a:r>
            <a:r>
              <a:rPr lang="ru-RU" sz="2200" dirty="0"/>
              <a:t> </a:t>
            </a:r>
            <a:r>
              <a:rPr lang="ru-RU" sz="2200" dirty="0" err="1"/>
              <a:t>намагнічування</a:t>
            </a:r>
            <a:r>
              <a:rPr lang="ru-RU" sz="2200" dirty="0"/>
              <a:t> </a:t>
            </a:r>
            <a:r>
              <a:rPr lang="ru-RU" sz="2200" dirty="0" err="1"/>
              <a:t>феромагнетика</a:t>
            </a:r>
            <a:r>
              <a:rPr lang="ru-RU" sz="2200" dirty="0"/>
              <a:t>. </a:t>
            </a:r>
            <a:r>
              <a:rPr lang="ru-RU" sz="2200" dirty="0" err="1"/>
              <a:t>Основна</a:t>
            </a:r>
            <a:r>
              <a:rPr lang="ru-RU" sz="2200" dirty="0"/>
              <a:t> крива </a:t>
            </a:r>
            <a:r>
              <a:rPr lang="ru-RU" sz="2200" dirty="0" err="1"/>
              <a:t>намагнічування</a:t>
            </a:r>
            <a:r>
              <a:rPr lang="ru-RU" sz="2200" dirty="0"/>
              <a:t> для </a:t>
            </a:r>
            <a:r>
              <a:rPr lang="ru-RU" sz="2200" dirty="0" err="1"/>
              <a:t>магнитом’яких</a:t>
            </a:r>
            <a:r>
              <a:rPr lang="ru-RU" sz="2200" dirty="0"/>
              <a:t> </a:t>
            </a:r>
            <a:r>
              <a:rPr lang="ru-RU" sz="2200" dirty="0" err="1"/>
              <a:t>матеріалів</a:t>
            </a:r>
            <a:r>
              <a:rPr lang="ru-RU" sz="2200" dirty="0"/>
              <a:t> (з малою </a:t>
            </a:r>
            <a:r>
              <a:rPr lang="ru-RU" sz="2200" dirty="0" err="1"/>
              <a:t>Нс</a:t>
            </a:r>
            <a:r>
              <a:rPr lang="ru-RU" sz="2200" dirty="0"/>
              <a:t>) практично не </a:t>
            </a:r>
            <a:r>
              <a:rPr lang="ru-RU" sz="2200" dirty="0" err="1"/>
              <a:t>відрізняється</a:t>
            </a:r>
            <a:r>
              <a:rPr lang="ru-RU" sz="2200" dirty="0"/>
              <a:t> від </a:t>
            </a:r>
            <a:r>
              <a:rPr lang="ru-RU" sz="2200" dirty="0" err="1"/>
              <a:t>початкової</a:t>
            </a:r>
            <a:r>
              <a:rPr lang="ru-RU" sz="2200" dirty="0"/>
              <a:t> </a:t>
            </a:r>
            <a:r>
              <a:rPr lang="ru-RU" sz="2200" dirty="0" err="1"/>
              <a:t>кривої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25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Магнітострикція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460" y="1310988"/>
            <a:ext cx="10685721" cy="4195481"/>
          </a:xfrm>
        </p:spPr>
        <p:txBody>
          <a:bodyPr>
            <a:noAutofit/>
          </a:bodyPr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/>
              <a:t>магнітного</a:t>
            </a:r>
            <a:r>
              <a:rPr lang="ru-RU" dirty="0"/>
              <a:t> стану </a:t>
            </a:r>
            <a:r>
              <a:rPr lang="ru-RU" dirty="0" err="1"/>
              <a:t>феромагнітного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називають </a:t>
            </a:r>
            <a:r>
              <a:rPr lang="ru-RU" dirty="0" err="1"/>
              <a:t>магнітострикцією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Розрізняють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лінійну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спонтанну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магнітострикцію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Спонтанна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магнітострикція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з </a:t>
            </a:r>
            <a:r>
              <a:rPr lang="ru-RU" dirty="0" err="1"/>
              <a:t>парамагнітного</a:t>
            </a:r>
            <a:r>
              <a:rPr lang="ru-RU" dirty="0"/>
              <a:t> у </a:t>
            </a:r>
            <a:r>
              <a:rPr lang="ru-RU" dirty="0" err="1"/>
              <a:t>феромагнітний</a:t>
            </a:r>
            <a:r>
              <a:rPr lang="ru-RU" dirty="0"/>
              <a:t> стан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точки </a:t>
            </a:r>
            <a:r>
              <a:rPr lang="ru-RU" dirty="0" err="1"/>
              <a:t>Кюрі</a:t>
            </a:r>
            <a:r>
              <a:rPr lang="ru-RU" dirty="0"/>
              <a:t>. </a:t>
            </a:r>
          </a:p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Лінійна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індукована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магнітострикція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деформаціями</a:t>
            </a:r>
            <a:r>
              <a:rPr lang="ru-RU" dirty="0"/>
              <a:t> </a:t>
            </a:r>
            <a:r>
              <a:rPr lang="ru-RU" dirty="0" err="1"/>
              <a:t>кристалічної</a:t>
            </a:r>
            <a:r>
              <a:rPr lang="ru-RU" dirty="0"/>
              <a:t> </a:t>
            </a:r>
            <a:r>
              <a:rPr lang="ru-RU" dirty="0" err="1"/>
              <a:t>решітки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поля. </a:t>
            </a:r>
            <a:r>
              <a:rPr lang="ru-RU" dirty="0" err="1"/>
              <a:t>Лінійну</a:t>
            </a:r>
            <a:r>
              <a:rPr lang="ru-RU" dirty="0"/>
              <a:t> </a:t>
            </a:r>
            <a:r>
              <a:rPr lang="ru-RU" dirty="0" err="1"/>
              <a:t>магнітострикцію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поля: </a:t>
            </a:r>
            <a:r>
              <a:rPr lang="uk-UA" b="1" dirty="0">
                <a:sym typeface="Symbol" panose="05050102010706020507" pitchFamily="18" charset="2"/>
              </a:rPr>
              <a:t></a:t>
            </a:r>
            <a:r>
              <a:rPr lang="ru-RU" dirty="0" smtClean="0"/>
              <a:t> </a:t>
            </a:r>
            <a:r>
              <a:rPr lang="ru-RU" dirty="0"/>
              <a:t>= </a:t>
            </a:r>
            <a:r>
              <a:rPr lang="en-US" dirty="0"/>
              <a:t>l/l. </a:t>
            </a:r>
            <a:r>
              <a:rPr lang="ru-RU" dirty="0" err="1"/>
              <a:t>Чисельне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магнітострикції</a:t>
            </a:r>
            <a:r>
              <a:rPr lang="ru-RU" dirty="0"/>
              <a:t> </a:t>
            </a:r>
            <a:r>
              <a:rPr lang="uk-UA" b="1" dirty="0">
                <a:sym typeface="Symbol" panose="05050102010706020507" pitchFamily="18" charset="2"/>
              </a:rPr>
              <a:t></a:t>
            </a:r>
            <a:r>
              <a:rPr lang="ru-RU" dirty="0" smtClean="0"/>
              <a:t> </a:t>
            </a:r>
            <a:r>
              <a:rPr lang="ru-RU" dirty="0" err="1"/>
              <a:t>залежить</a:t>
            </a:r>
            <a:r>
              <a:rPr lang="ru-RU" dirty="0"/>
              <a:t> від типу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кристалографічного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й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магнітострикція</a:t>
            </a:r>
            <a:r>
              <a:rPr lang="ru-RU" dirty="0"/>
              <a:t> може бути як позитивною, так і негативною, тобто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поля при </a:t>
            </a:r>
            <a:r>
              <a:rPr lang="ru-RU" dirty="0" err="1"/>
              <a:t>намагнічуванні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як </a:t>
            </a:r>
            <a:r>
              <a:rPr lang="ru-RU" dirty="0" err="1"/>
              <a:t>збільшуватися</a:t>
            </a:r>
            <a:r>
              <a:rPr lang="ru-RU" dirty="0"/>
              <a:t>, так і </a:t>
            </a:r>
            <a:r>
              <a:rPr lang="ru-RU" dirty="0" err="1"/>
              <a:t>зменшуватися</a:t>
            </a:r>
            <a:r>
              <a:rPr lang="ru-RU" dirty="0"/>
              <a:t>. </a:t>
            </a:r>
          </a:p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Відносну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магнітострикційну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деформацію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насиченні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, називають константою </a:t>
            </a:r>
            <a:r>
              <a:rPr lang="ru-RU" dirty="0" err="1"/>
              <a:t>магнітострикції</a:t>
            </a:r>
            <a:r>
              <a:rPr lang="ru-RU" dirty="0"/>
              <a:t> </a:t>
            </a:r>
            <a:r>
              <a:rPr lang="uk-UA" b="1" dirty="0">
                <a:sym typeface="Symbol" panose="05050102010706020507" pitchFamily="18" charset="2"/>
              </a:rPr>
              <a:t></a:t>
            </a:r>
            <a:r>
              <a:rPr lang="uk-UA" b="1" baseline="-25000" dirty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33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563" y="319811"/>
            <a:ext cx="10241628" cy="6442496"/>
          </a:xfrm>
        </p:spPr>
        <p:txBody>
          <a:bodyPr>
            <a:normAutofit/>
          </a:bodyPr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феромагнетика</a:t>
            </a:r>
            <a:r>
              <a:rPr lang="ru-RU" dirty="0"/>
              <a:t> при </a:t>
            </a:r>
            <a:r>
              <a:rPr lang="ru-RU" dirty="0" err="1"/>
              <a:t>намагнічуванні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появою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напружень</a:t>
            </a:r>
            <a:r>
              <a:rPr lang="ru-RU" dirty="0"/>
              <a:t> і </a:t>
            </a:r>
            <a:r>
              <a:rPr lang="ru-RU" dirty="0" err="1"/>
              <a:t>деформацій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перешкоджають</a:t>
            </a:r>
            <a:r>
              <a:rPr lang="ru-RU" dirty="0"/>
              <a:t> </a:t>
            </a:r>
            <a:r>
              <a:rPr lang="ru-RU" dirty="0" err="1"/>
              <a:t>зсуву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. Тому </a:t>
            </a:r>
            <a:r>
              <a:rPr lang="ru-RU" dirty="0" err="1"/>
              <a:t>магнітострикція</a:t>
            </a:r>
            <a:r>
              <a:rPr lang="ru-RU" dirty="0"/>
              <a:t>, як і </a:t>
            </a:r>
            <a:r>
              <a:rPr lang="ru-RU" dirty="0" err="1"/>
              <a:t>кристалографічна</a:t>
            </a:r>
            <a:r>
              <a:rPr lang="ru-RU" dirty="0"/>
              <a:t> </a:t>
            </a:r>
            <a:r>
              <a:rPr lang="ru-RU" dirty="0" err="1"/>
              <a:t>анізотропія</a:t>
            </a:r>
            <a:r>
              <a:rPr lang="ru-RU" dirty="0"/>
              <a:t>, </a:t>
            </a:r>
            <a:r>
              <a:rPr lang="ru-RU" dirty="0" err="1"/>
              <a:t>утрудняє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намагнічування</a:t>
            </a:r>
            <a:r>
              <a:rPr lang="ru-RU" dirty="0"/>
              <a:t> </a:t>
            </a:r>
            <a:r>
              <a:rPr lang="ru-RU" dirty="0" err="1"/>
              <a:t>феромагнетика</a:t>
            </a:r>
            <a:r>
              <a:rPr lang="ru-RU" dirty="0"/>
              <a:t> в </a:t>
            </a:r>
            <a:r>
              <a:rPr lang="ru-RU" dirty="0" err="1"/>
              <a:t>слабких</a:t>
            </a:r>
            <a:r>
              <a:rPr lang="ru-RU" dirty="0"/>
              <a:t> полях і </a:t>
            </a:r>
            <a:r>
              <a:rPr lang="ru-RU" dirty="0" err="1"/>
              <a:t>зменшує</a:t>
            </a:r>
            <a:r>
              <a:rPr lang="ru-RU" dirty="0"/>
              <a:t>  </a:t>
            </a:r>
            <a:r>
              <a:rPr lang="ru-RU" dirty="0" err="1"/>
              <a:t>магнітну</a:t>
            </a:r>
            <a:r>
              <a:rPr lang="ru-RU" dirty="0"/>
              <a:t> </a:t>
            </a:r>
            <a:r>
              <a:rPr lang="ru-RU" dirty="0" err="1"/>
              <a:t>проникність</a:t>
            </a:r>
            <a:r>
              <a:rPr lang="ru-RU" dirty="0"/>
              <a:t> </a:t>
            </a:r>
            <a:r>
              <a:rPr lang="ru-RU" dirty="0" err="1"/>
              <a:t>матеріала</a:t>
            </a:r>
            <a:r>
              <a:rPr lang="ru-RU" dirty="0"/>
              <a:t>. </a:t>
            </a:r>
            <a:r>
              <a:rPr lang="ru-RU" dirty="0" err="1"/>
              <a:t>Різний</a:t>
            </a:r>
            <a:r>
              <a:rPr lang="ru-RU" dirty="0"/>
              <a:t> знак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магнітострикції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й </a:t>
            </a:r>
            <a:r>
              <a:rPr lang="ru-RU" dirty="0" err="1"/>
              <a:t>нікелю</a:t>
            </a:r>
            <a:r>
              <a:rPr lang="ru-RU" dirty="0"/>
              <a:t> у </a:t>
            </a:r>
            <a:r>
              <a:rPr lang="ru-RU" dirty="0" err="1"/>
              <a:t>слабких</a:t>
            </a:r>
            <a:r>
              <a:rPr lang="ru-RU" dirty="0"/>
              <a:t> полях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залізонікелевих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типу </a:t>
            </a:r>
            <a:r>
              <a:rPr lang="ru-RU" dirty="0" err="1"/>
              <a:t>пермалой</a:t>
            </a:r>
            <a:r>
              <a:rPr lang="ru-RU" dirty="0"/>
              <a:t> з великою початковою </a:t>
            </a:r>
            <a:r>
              <a:rPr lang="ru-RU" dirty="0" err="1"/>
              <a:t>магнітною</a:t>
            </a:r>
            <a:r>
              <a:rPr lang="ru-RU" dirty="0"/>
              <a:t> </a:t>
            </a:r>
            <a:r>
              <a:rPr lang="ru-RU" dirty="0" err="1"/>
              <a:t>проникністю</a:t>
            </a:r>
            <a:r>
              <a:rPr lang="ru-RU" dirty="0"/>
              <a:t>. У </a:t>
            </a:r>
            <a:r>
              <a:rPr lang="ru-RU" dirty="0" err="1"/>
              <a:t>пермалоях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≈ 80 % </a:t>
            </a:r>
            <a:r>
              <a:rPr lang="ru-RU" dirty="0" err="1"/>
              <a:t>коефіцієнти</a:t>
            </a:r>
            <a:r>
              <a:rPr lang="ru-RU" dirty="0"/>
              <a:t> </a:t>
            </a:r>
            <a:r>
              <a:rPr lang="ru-RU" dirty="0" err="1"/>
              <a:t>магнітострикції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кристалографічних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 ≈ 0.</a:t>
            </a:r>
          </a:p>
          <a:p>
            <a:r>
              <a:rPr lang="ru-RU" dirty="0"/>
              <a:t>Константа </a:t>
            </a:r>
            <a:r>
              <a:rPr lang="ru-RU" dirty="0" err="1"/>
              <a:t>магнітострикції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при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феромагнетика</a:t>
            </a:r>
            <a:r>
              <a:rPr lang="ru-RU" dirty="0"/>
              <a:t> й </a:t>
            </a:r>
            <a:r>
              <a:rPr lang="ru-RU" dirty="0" err="1"/>
              <a:t>досягає</a:t>
            </a:r>
            <a:r>
              <a:rPr lang="ru-RU" dirty="0"/>
              <a:t> нуля при </a:t>
            </a:r>
            <a:r>
              <a:rPr lang="ru-RU" dirty="0" err="1"/>
              <a:t>температурі</a:t>
            </a:r>
            <a:r>
              <a:rPr lang="ru-RU" dirty="0"/>
              <a:t> переходу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парамагнітний</a:t>
            </a:r>
            <a:r>
              <a:rPr lang="ru-RU" dirty="0"/>
              <a:t> стан (точка </a:t>
            </a:r>
            <a:r>
              <a:rPr lang="ru-RU" dirty="0" err="1"/>
              <a:t>Кюрі</a:t>
            </a:r>
            <a:r>
              <a:rPr lang="ru-RU" dirty="0"/>
              <a:t>). При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теплова</a:t>
            </a:r>
            <a:r>
              <a:rPr lang="ru-RU" dirty="0"/>
              <a:t> </a:t>
            </a:r>
            <a:r>
              <a:rPr lang="ru-RU" dirty="0" err="1"/>
              <a:t>дезорієнтація</a:t>
            </a:r>
            <a:r>
              <a:rPr lang="ru-RU" dirty="0"/>
              <a:t> </a:t>
            </a:r>
            <a:r>
              <a:rPr lang="ru-RU" dirty="0" err="1"/>
              <a:t>спинових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і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намагніченості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7171" name="Picture 3" descr="Рис_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8" y="4603666"/>
            <a:ext cx="3957508" cy="2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4036" y="5466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H4&gt;H3&gt;H2&gt;H1; H1 -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uk-UA" dirty="0">
                <a:sym typeface="Symbol" panose="05050102010706020507" pitchFamily="18" charset="2"/>
              </a:rPr>
              <a:t></a:t>
            </a:r>
            <a:r>
              <a:rPr lang="uk-UA" baseline="-25000" dirty="0"/>
              <a:t>п</a:t>
            </a:r>
            <a:r>
              <a:rPr lang="ru-RU" dirty="0" smtClean="0"/>
              <a:t>, </a:t>
            </a:r>
            <a:r>
              <a:rPr lang="en-US" dirty="0"/>
              <a:t>H4 –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  </a:t>
            </a:r>
            <a:r>
              <a:rPr lang="ru-RU" dirty="0" err="1"/>
              <a:t>насичення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13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963" y="5635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Магнітна</a:t>
            </a:r>
            <a:r>
              <a:rPr lang="ru-RU" dirty="0" smtClean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</a:t>
            </a:r>
            <a:r>
              <a:rPr lang="ru-RU" dirty="0" err="1"/>
              <a:t>чисельно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намагніченості</a:t>
            </a:r>
            <a:r>
              <a:rPr lang="ru-RU" dirty="0"/>
              <a:t> при </a:t>
            </a:r>
            <a:r>
              <a:rPr lang="ru-RU" dirty="0" err="1"/>
              <a:t>одиничній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поля.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об’ємної</a:t>
            </a:r>
            <a:r>
              <a:rPr lang="ru-RU" dirty="0"/>
              <a:t>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сприйнятливості</a:t>
            </a:r>
            <a:r>
              <a:rPr lang="ru-RU" dirty="0"/>
              <a:t> </a:t>
            </a:r>
            <a:r>
              <a:rPr lang="el-GR" dirty="0"/>
              <a:t>χ</a:t>
            </a:r>
            <a:r>
              <a:rPr lang="ru-RU" dirty="0"/>
              <a:t>м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питомої</a:t>
            </a:r>
            <a:r>
              <a:rPr lang="ru-RU" dirty="0"/>
              <a:t> й </a:t>
            </a:r>
            <a:r>
              <a:rPr lang="ru-RU" dirty="0" err="1"/>
              <a:t>молярної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сприйнятливостей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або до моля </a:t>
            </a:r>
            <a:r>
              <a:rPr lang="ru-RU" dirty="0" err="1"/>
              <a:t>речовини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962" y="2466501"/>
            <a:ext cx="10763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Намагнічене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ізотропних</a:t>
            </a:r>
            <a:r>
              <a:rPr lang="ru-RU" dirty="0"/>
              <a:t> </a:t>
            </a:r>
            <a:r>
              <a:rPr lang="ru-RU" dirty="0" err="1"/>
              <a:t>матеріалах</a:t>
            </a:r>
            <a:r>
              <a:rPr lang="ru-RU" dirty="0"/>
              <a:t> </a:t>
            </a:r>
            <a:r>
              <a:rPr lang="ru-RU" dirty="0" err="1"/>
              <a:t>спрямовано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або </a:t>
            </a:r>
            <a:r>
              <a:rPr lang="ru-RU" dirty="0" err="1"/>
              <a:t>антипаралельно</a:t>
            </a:r>
            <a:r>
              <a:rPr lang="ru-RU" dirty="0"/>
              <a:t> </a:t>
            </a:r>
            <a:r>
              <a:rPr lang="ru-RU" dirty="0" err="1"/>
              <a:t>зовнішньому</a:t>
            </a:r>
            <a:r>
              <a:rPr lang="ru-RU" dirty="0"/>
              <a:t> полю. Тому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індукція</a:t>
            </a:r>
            <a:r>
              <a:rPr lang="ru-RU" dirty="0"/>
              <a:t>   в </a:t>
            </a:r>
            <a:r>
              <a:rPr lang="ru-RU" dirty="0" err="1"/>
              <a:t>речовині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алгебраїчною</a:t>
            </a:r>
            <a:r>
              <a:rPr lang="ru-RU" dirty="0"/>
              <a:t> сумою </a:t>
            </a:r>
            <a:r>
              <a:rPr lang="ru-RU" dirty="0" err="1"/>
              <a:t>індукції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й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:</a:t>
            </a:r>
          </a:p>
        </p:txBody>
      </p:sp>
      <p:pic>
        <p:nvPicPr>
          <p:cNvPr id="2054" name="Picture 6" descr="Iнтерактивне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8" y="3917191"/>
            <a:ext cx="4235672" cy="2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70" y="3815456"/>
            <a:ext cx="4199860" cy="27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0" y="656207"/>
            <a:ext cx="5154053" cy="1565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7709" y="2658716"/>
            <a:ext cx="10630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 </a:t>
            </a:r>
            <a:r>
              <a:rPr lang="uk-UA" dirty="0">
                <a:sym typeface="Symbol" panose="05050102010706020507" pitchFamily="18" charset="2"/>
              </a:rPr>
              <a:t></a:t>
            </a:r>
            <a:r>
              <a:rPr lang="ru-RU" dirty="0" smtClean="0"/>
              <a:t> </a:t>
            </a:r>
            <a:r>
              <a:rPr lang="ru-RU" dirty="0"/>
              <a:t>= 1 + </a:t>
            </a:r>
            <a:r>
              <a:rPr lang="uk-UA" dirty="0">
                <a:sym typeface="Symbol" panose="05050102010706020507" pitchFamily="18" charset="2"/>
              </a:rPr>
              <a:t> </a:t>
            </a:r>
            <a:r>
              <a:rPr lang="ru-RU" sz="1100" dirty="0" smtClean="0"/>
              <a:t>м</a:t>
            </a:r>
            <a:r>
              <a:rPr lang="ru-RU" dirty="0" smtClean="0"/>
              <a:t> -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проникність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у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індукція</a:t>
            </a:r>
            <a:r>
              <a:rPr lang="ru-RU" dirty="0"/>
              <a:t>   поля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більше, ніж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індукція</a:t>
            </a:r>
            <a:r>
              <a:rPr lang="ru-RU" dirty="0"/>
              <a:t>  0 у </a:t>
            </a:r>
            <a:r>
              <a:rPr lang="ru-RU" dirty="0" err="1"/>
              <a:t>вакуумі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0119" y="3481449"/>
            <a:ext cx="110455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Першопричиною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є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приховані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елементарними</a:t>
            </a:r>
            <a:r>
              <a:rPr lang="ru-RU" dirty="0"/>
              <a:t> </a:t>
            </a:r>
            <a:r>
              <a:rPr lang="ru-RU" dirty="0" err="1"/>
              <a:t>круговими</a:t>
            </a:r>
            <a:r>
              <a:rPr lang="ru-RU" dirty="0"/>
              <a:t> струмами,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. Такими струмами є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 й </a:t>
            </a:r>
            <a:r>
              <a:rPr lang="ru-RU" dirty="0" err="1"/>
              <a:t>орбітальне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в атомах.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протонів</a:t>
            </a:r>
            <a:r>
              <a:rPr lang="ru-RU" dirty="0"/>
              <a:t> і </a:t>
            </a:r>
            <a:r>
              <a:rPr lang="ru-RU" dirty="0" err="1"/>
              <a:t>нейтронів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за </a:t>
            </a:r>
            <a:r>
              <a:rPr lang="ru-RU" dirty="0" err="1"/>
              <a:t>магнітний</a:t>
            </a:r>
            <a:r>
              <a:rPr lang="ru-RU" dirty="0"/>
              <a:t> момент </a:t>
            </a:r>
            <a:r>
              <a:rPr lang="ru-RU" dirty="0" err="1"/>
              <a:t>електрона</a:t>
            </a:r>
            <a:r>
              <a:rPr lang="ru-RU" dirty="0"/>
              <a:t>. Тому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атома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електронами</a:t>
            </a:r>
            <a:r>
              <a:rPr lang="ru-RU" dirty="0"/>
              <a:t>, а </a:t>
            </a:r>
            <a:r>
              <a:rPr lang="ru-RU" dirty="0" err="1"/>
              <a:t>магнітним</a:t>
            </a:r>
            <a:r>
              <a:rPr lang="ru-RU" dirty="0"/>
              <a:t> моментом ядра можна </a:t>
            </a:r>
            <a:r>
              <a:rPr lang="ru-RU" dirty="0" err="1"/>
              <a:t>знехтувати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реакцією</a:t>
            </a:r>
            <a:r>
              <a:rPr lang="ru-RU" dirty="0"/>
              <a:t> на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 й характером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</a:t>
            </a:r>
            <a:r>
              <a:rPr lang="ru-RU" dirty="0" err="1"/>
              <a:t>впорядкування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можна </a:t>
            </a:r>
            <a:r>
              <a:rPr lang="ru-RU" dirty="0" err="1"/>
              <a:t>підрозділити</a:t>
            </a:r>
            <a:r>
              <a:rPr lang="ru-RU" dirty="0"/>
              <a:t> на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: </a:t>
            </a:r>
            <a:r>
              <a:rPr lang="ru-RU" dirty="0" err="1"/>
              <a:t>діамагнетики</a:t>
            </a:r>
            <a:r>
              <a:rPr lang="ru-RU" dirty="0"/>
              <a:t>, парамагнетики, </a:t>
            </a:r>
            <a:r>
              <a:rPr lang="ru-RU" dirty="0" err="1"/>
              <a:t>феромагнетики</a:t>
            </a:r>
            <a:r>
              <a:rPr lang="ru-RU" dirty="0"/>
              <a:t>, </a:t>
            </a:r>
            <a:r>
              <a:rPr lang="ru-RU" dirty="0" err="1"/>
              <a:t>антиферомагнетики</a:t>
            </a:r>
            <a:r>
              <a:rPr lang="ru-RU" dirty="0"/>
              <a:t> й </a:t>
            </a:r>
            <a:r>
              <a:rPr lang="ru-RU" dirty="0" err="1"/>
              <a:t>феримагнетики</a:t>
            </a:r>
            <a:r>
              <a:rPr lang="ru-RU" dirty="0"/>
              <a:t>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9289" r="7607" b="33202"/>
          <a:stretch/>
        </p:blipFill>
        <p:spPr>
          <a:xfrm>
            <a:off x="8452883" y="513272"/>
            <a:ext cx="3519378" cy="19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5" y="871537"/>
            <a:ext cx="9498640" cy="56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0242" y="1397169"/>
            <a:ext cx="117064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 </a:t>
            </a:r>
            <a:r>
              <a:rPr lang="ru-RU" sz="2000" dirty="0" err="1"/>
              <a:t>діамагнетиків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у яких </a:t>
            </a:r>
            <a:r>
              <a:rPr lang="ru-RU" sz="2000" dirty="0" err="1"/>
              <a:t>магнітна</a:t>
            </a:r>
            <a:r>
              <a:rPr lang="ru-RU" sz="2000" dirty="0"/>
              <a:t> </a:t>
            </a:r>
            <a:r>
              <a:rPr lang="ru-RU" sz="2000" dirty="0" err="1"/>
              <a:t>сприйнятливість</a:t>
            </a:r>
            <a:r>
              <a:rPr lang="ru-RU" sz="2000" dirty="0"/>
              <a:t> негативна й не </a:t>
            </a:r>
            <a:r>
              <a:rPr lang="ru-RU" sz="2000" dirty="0" err="1"/>
              <a:t>залежить</a:t>
            </a:r>
            <a:r>
              <a:rPr lang="ru-RU" sz="2000" dirty="0"/>
              <a:t> від </a:t>
            </a:r>
            <a:r>
              <a:rPr lang="ru-RU" sz="2000" dirty="0" err="1"/>
              <a:t>напруженості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магнітного</a:t>
            </a:r>
            <a:r>
              <a:rPr lang="ru-RU" sz="2000" dirty="0"/>
              <a:t> поля. </a:t>
            </a:r>
            <a:r>
              <a:rPr lang="ru-RU" sz="2000" dirty="0" err="1"/>
              <a:t>Діамагнетизм</a:t>
            </a:r>
            <a:r>
              <a:rPr lang="ru-RU" sz="2000" dirty="0"/>
              <a:t> </a:t>
            </a:r>
            <a:r>
              <a:rPr lang="ru-RU" sz="2000" dirty="0" err="1"/>
              <a:t>обумовлений</a:t>
            </a:r>
            <a:r>
              <a:rPr lang="ru-RU" sz="2000" dirty="0"/>
              <a:t> невеликою </a:t>
            </a:r>
            <a:r>
              <a:rPr lang="ru-RU" sz="2000" dirty="0" err="1"/>
              <a:t>зміною</a:t>
            </a:r>
            <a:r>
              <a:rPr lang="ru-RU" sz="2000" dirty="0"/>
              <a:t> </a:t>
            </a:r>
            <a:r>
              <a:rPr lang="ru-RU" sz="2000" dirty="0" err="1"/>
              <a:t>кутової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орбітального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електронів</a:t>
            </a:r>
            <a:r>
              <a:rPr lang="ru-RU" sz="2000" dirty="0"/>
              <a:t> при </a:t>
            </a:r>
            <a:r>
              <a:rPr lang="ru-RU" sz="2000" dirty="0" err="1"/>
              <a:t>внесенні</a:t>
            </a:r>
            <a:r>
              <a:rPr lang="ru-RU" sz="2000" dirty="0"/>
              <a:t> атома в </a:t>
            </a:r>
            <a:r>
              <a:rPr lang="ru-RU" sz="2000" dirty="0" err="1"/>
              <a:t>магнітне</a:t>
            </a:r>
            <a:r>
              <a:rPr lang="ru-RU" sz="2000" dirty="0"/>
              <a:t> поле. </a:t>
            </a:r>
            <a:r>
              <a:rPr lang="ru-RU" sz="2000" dirty="0" err="1"/>
              <a:t>Діамагнітний</a:t>
            </a:r>
            <a:r>
              <a:rPr lang="ru-RU" sz="2000" dirty="0"/>
              <a:t> </a:t>
            </a:r>
            <a:r>
              <a:rPr lang="ru-RU" sz="2000" dirty="0" err="1"/>
              <a:t>ефект</a:t>
            </a:r>
            <a:r>
              <a:rPr lang="ru-RU" sz="2000" dirty="0"/>
              <a:t> є </a:t>
            </a:r>
            <a:r>
              <a:rPr lang="ru-RU" sz="2000" dirty="0" err="1"/>
              <a:t>проявом</a:t>
            </a:r>
            <a:r>
              <a:rPr lang="ru-RU" sz="2000" dirty="0"/>
              <a:t> закону </a:t>
            </a:r>
            <a:r>
              <a:rPr lang="ru-RU" sz="2000" dirty="0" err="1"/>
              <a:t>електромагнітної</a:t>
            </a:r>
            <a:r>
              <a:rPr lang="ru-RU" sz="2000" dirty="0"/>
              <a:t> </a:t>
            </a:r>
            <a:r>
              <a:rPr lang="ru-RU" sz="2000" dirty="0" err="1"/>
              <a:t>індукції</a:t>
            </a:r>
            <a:r>
              <a:rPr lang="ru-RU" sz="2000" dirty="0"/>
              <a:t> на атомному </a:t>
            </a:r>
            <a:r>
              <a:rPr lang="ru-RU" sz="2000" dirty="0" err="1"/>
              <a:t>рівні</a:t>
            </a:r>
            <a:r>
              <a:rPr lang="ru-RU" sz="2000" dirty="0"/>
              <a:t>.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До </a:t>
            </a:r>
            <a:r>
              <a:rPr lang="ru-RU" dirty="0" err="1"/>
              <a:t>діамагнетиків</a:t>
            </a:r>
            <a:r>
              <a:rPr lang="ru-RU" dirty="0"/>
              <a:t> належать </a:t>
            </a:r>
            <a:r>
              <a:rPr lang="ru-RU" dirty="0" err="1"/>
              <a:t>інертні</a:t>
            </a:r>
            <a:r>
              <a:rPr lang="ru-RU" dirty="0"/>
              <a:t> гази, </a:t>
            </a:r>
            <a:r>
              <a:rPr lang="ru-RU" dirty="0" err="1"/>
              <a:t>водень</a:t>
            </a:r>
            <a:r>
              <a:rPr lang="ru-RU" dirty="0"/>
              <a:t>, азот,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рідин</a:t>
            </a:r>
            <a:r>
              <a:rPr lang="ru-RU" dirty="0"/>
              <a:t> (вода, </a:t>
            </a:r>
            <a:r>
              <a:rPr lang="ru-RU" dirty="0" err="1"/>
              <a:t>нафта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),  ряд </a:t>
            </a:r>
            <a:r>
              <a:rPr lang="ru-RU" dirty="0" err="1"/>
              <a:t>металів</a:t>
            </a:r>
            <a:r>
              <a:rPr lang="ru-RU" dirty="0"/>
              <a:t> (</a:t>
            </a:r>
            <a:r>
              <a:rPr lang="ru-RU" dirty="0" err="1"/>
              <a:t>мідь</a:t>
            </a:r>
            <a:r>
              <a:rPr lang="ru-RU" dirty="0"/>
              <a:t>, </a:t>
            </a:r>
            <a:r>
              <a:rPr lang="ru-RU" dirty="0" err="1"/>
              <a:t>срібло</a:t>
            </a:r>
            <a:r>
              <a:rPr lang="ru-RU" dirty="0"/>
              <a:t>, золото, цинк, ртуть, </a:t>
            </a:r>
            <a:r>
              <a:rPr lang="ru-RU" dirty="0" err="1"/>
              <a:t>галій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напівпровідників</a:t>
            </a:r>
            <a:r>
              <a:rPr lang="ru-RU" dirty="0"/>
              <a:t> (</a:t>
            </a:r>
            <a:r>
              <a:rPr lang="ru-RU" dirty="0" err="1"/>
              <a:t>кремній</a:t>
            </a:r>
            <a:r>
              <a:rPr lang="ru-RU" dirty="0"/>
              <a:t>, </a:t>
            </a:r>
            <a:r>
              <a:rPr lang="ru-RU" dirty="0" err="1"/>
              <a:t>германій</a:t>
            </a:r>
            <a:r>
              <a:rPr lang="ru-RU" dirty="0"/>
              <a:t>,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en-US" dirty="0"/>
              <a:t>AIIIBV, AIIBVI) </a:t>
            </a:r>
            <a:r>
              <a:rPr lang="ru-RU" dirty="0"/>
              <a:t>і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лужно-галоїдні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, </a:t>
            </a:r>
            <a:r>
              <a:rPr lang="ru-RU" dirty="0" err="1"/>
              <a:t>неорганічні</a:t>
            </a:r>
            <a:r>
              <a:rPr lang="ru-RU" dirty="0"/>
              <a:t> стекла й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Діамагнетиками</a:t>
            </a:r>
            <a:r>
              <a:rPr lang="ru-RU" dirty="0"/>
              <a:t> є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з </a:t>
            </a:r>
            <a:r>
              <a:rPr lang="ru-RU" dirty="0" err="1"/>
              <a:t>ковалентним</a:t>
            </a:r>
            <a:r>
              <a:rPr lang="ru-RU" dirty="0"/>
              <a:t> </a:t>
            </a:r>
            <a:r>
              <a:rPr lang="ru-RU" dirty="0" err="1"/>
              <a:t>хімічним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 і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надпровідному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r>
              <a:rPr lang="ru-RU" dirty="0" err="1"/>
              <a:t>Чисельне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сприйнятливості</a:t>
            </a:r>
            <a:r>
              <a:rPr lang="ru-RU" dirty="0"/>
              <a:t> </a:t>
            </a:r>
            <a:r>
              <a:rPr lang="ru-RU" dirty="0" err="1"/>
              <a:t>діамагнетиків</a:t>
            </a:r>
            <a:r>
              <a:rPr lang="ru-RU" dirty="0"/>
              <a:t> становить </a:t>
            </a:r>
            <a:r>
              <a:rPr lang="ru-RU" dirty="0" err="1" smtClean="0"/>
              <a:t>приблизно</a:t>
            </a:r>
            <a:r>
              <a:rPr lang="ru-RU" dirty="0" smtClean="0"/>
              <a:t> -(10</a:t>
            </a:r>
            <a:r>
              <a:rPr lang="en-US" dirty="0" smtClean="0"/>
              <a:t>^(-</a:t>
            </a:r>
            <a:r>
              <a:rPr lang="ru-RU" dirty="0" smtClean="0"/>
              <a:t>6</a:t>
            </a:r>
            <a:r>
              <a:rPr lang="en-US" dirty="0" smtClean="0"/>
              <a:t>)</a:t>
            </a:r>
            <a:r>
              <a:rPr lang="ru-RU" dirty="0" smtClean="0"/>
              <a:t>…10</a:t>
            </a:r>
            <a:r>
              <a:rPr lang="en-US" dirty="0" smtClean="0"/>
              <a:t>^(-</a:t>
            </a:r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діамагнетики</a:t>
            </a:r>
            <a:r>
              <a:rPr lang="ru-RU" dirty="0"/>
              <a:t> </a:t>
            </a:r>
            <a:r>
              <a:rPr lang="ru-RU" dirty="0" err="1"/>
              <a:t>намагнічуються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поля, для них </a:t>
            </a:r>
            <a:r>
              <a:rPr lang="el-GR" dirty="0"/>
              <a:t>μ &lt; 1.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проникність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незначно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від </a:t>
            </a:r>
            <a:r>
              <a:rPr lang="ru-RU" dirty="0" err="1"/>
              <a:t>одиниці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надпровідників</a:t>
            </a:r>
            <a:r>
              <a:rPr lang="ru-RU" dirty="0"/>
              <a:t>). </a:t>
            </a:r>
            <a:r>
              <a:rPr lang="ru-RU" dirty="0" err="1"/>
              <a:t>Магнітна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</a:t>
            </a:r>
            <a:r>
              <a:rPr lang="ru-RU" dirty="0" err="1"/>
              <a:t>діамагнетиків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з температурою,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діамагнітний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обумовлений</a:t>
            </a:r>
            <a:r>
              <a:rPr lang="ru-RU" dirty="0"/>
              <a:t> </a:t>
            </a:r>
            <a:r>
              <a:rPr lang="ru-RU" dirty="0" err="1"/>
              <a:t>внутрішньоатомними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не  </a:t>
            </a:r>
            <a:r>
              <a:rPr lang="ru-RU" dirty="0" err="1"/>
              <a:t>впливає</a:t>
            </a:r>
            <a:r>
              <a:rPr lang="ru-RU" dirty="0"/>
              <a:t>.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діамагнетизму</a:t>
            </a:r>
            <a:r>
              <a:rPr lang="ru-RU" dirty="0"/>
              <a:t> є </a:t>
            </a:r>
            <a:r>
              <a:rPr lang="ru-RU" dirty="0" err="1"/>
              <a:t>виштовхування</a:t>
            </a:r>
            <a:r>
              <a:rPr lang="ru-RU" dirty="0"/>
              <a:t> </a:t>
            </a:r>
            <a:r>
              <a:rPr lang="ru-RU" dirty="0" err="1"/>
              <a:t>діамагнетиків</a:t>
            </a:r>
            <a:r>
              <a:rPr lang="ru-RU" dirty="0"/>
              <a:t> з </a:t>
            </a:r>
            <a:r>
              <a:rPr lang="ru-RU" dirty="0" err="1"/>
              <a:t>неоднорідного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uk-UA" dirty="0" smtClean="0"/>
              <a:t>Діамагнетики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9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 &quot;Магнітні властивості речови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8586"/>
            <a:ext cx="7804797" cy="58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32" t="16725" r="33309"/>
          <a:stretch/>
        </p:blipFill>
        <p:spPr>
          <a:xfrm>
            <a:off x="8027581" y="2342819"/>
            <a:ext cx="4164419" cy="41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9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парамагнетик</a:t>
            </a:r>
            <a:r>
              <a:rPr lang="uk-UA" b="1" dirty="0"/>
              <a:t>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03" y="1638248"/>
            <a:ext cx="9997078" cy="4195481"/>
          </a:xfrm>
        </p:spPr>
        <p:txBody>
          <a:bodyPr>
            <a:noAutofit/>
          </a:bodyPr>
          <a:lstStyle/>
          <a:p>
            <a:r>
              <a:rPr lang="ru-RU" sz="2400" dirty="0"/>
              <a:t>До </a:t>
            </a:r>
            <a:r>
              <a:rPr lang="ru-RU" sz="2400" dirty="0" err="1"/>
              <a:t>парамагнетиків</a:t>
            </a:r>
            <a:r>
              <a:rPr lang="ru-RU" sz="2400" dirty="0"/>
              <a:t>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з позитивною </a:t>
            </a:r>
            <a:r>
              <a:rPr lang="ru-RU" sz="2400" dirty="0" err="1"/>
              <a:t>магнітною</a:t>
            </a:r>
            <a:r>
              <a:rPr lang="ru-RU" sz="2400" dirty="0"/>
              <a:t> </a:t>
            </a:r>
            <a:r>
              <a:rPr lang="ru-RU" sz="2400" dirty="0" err="1"/>
              <a:t>сприйнятливістю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залежить</a:t>
            </a:r>
            <a:r>
              <a:rPr lang="ru-RU" sz="2400" dirty="0"/>
              <a:t> від </a:t>
            </a:r>
            <a:r>
              <a:rPr lang="ru-RU" sz="2400" dirty="0" err="1"/>
              <a:t>напруженості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магнітного</a:t>
            </a:r>
            <a:r>
              <a:rPr lang="ru-RU" sz="2400" dirty="0"/>
              <a:t> поля. У парамагнетиках </a:t>
            </a:r>
            <a:r>
              <a:rPr lang="ru-RU" sz="2400" dirty="0" err="1"/>
              <a:t>атоми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елементарний</a:t>
            </a:r>
            <a:r>
              <a:rPr lang="ru-RU" sz="2400" dirty="0"/>
              <a:t> </a:t>
            </a:r>
            <a:r>
              <a:rPr lang="ru-RU" sz="2400" dirty="0" err="1"/>
              <a:t>магнітний</a:t>
            </a:r>
            <a:r>
              <a:rPr lang="ru-RU" sz="2400" dirty="0"/>
              <a:t> момент </a:t>
            </a:r>
            <a:r>
              <a:rPr lang="ru-RU" sz="2400" dirty="0" err="1"/>
              <a:t>навіть</a:t>
            </a:r>
            <a:r>
              <a:rPr lang="ru-RU" sz="2400" dirty="0"/>
              <a:t> при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поля, </a:t>
            </a:r>
            <a:r>
              <a:rPr lang="ru-RU" sz="2400" dirty="0" err="1"/>
              <a:t>однак</a:t>
            </a:r>
            <a:r>
              <a:rPr lang="ru-RU" sz="2400" dirty="0"/>
              <a:t> через </a:t>
            </a:r>
            <a:r>
              <a:rPr lang="ru-RU" sz="2400" dirty="0" err="1"/>
              <a:t>тепловий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магнітні</a:t>
            </a:r>
            <a:r>
              <a:rPr lang="ru-RU" sz="2400" dirty="0"/>
              <a:t> </a:t>
            </a:r>
            <a:r>
              <a:rPr lang="ru-RU" sz="2400" dirty="0" err="1"/>
              <a:t>моменти</a:t>
            </a:r>
            <a:r>
              <a:rPr lang="ru-RU" sz="2400" dirty="0"/>
              <a:t> </a:t>
            </a:r>
            <a:r>
              <a:rPr lang="ru-RU" sz="2400" dirty="0" err="1"/>
              <a:t>розподілені</a:t>
            </a:r>
            <a:r>
              <a:rPr lang="ru-RU" sz="2400" dirty="0"/>
              <a:t> хаотично, тому </a:t>
            </a:r>
            <a:r>
              <a:rPr lang="ru-RU" sz="2400" dirty="0" err="1"/>
              <a:t>намагніченість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нулю. </a:t>
            </a:r>
            <a:r>
              <a:rPr lang="ru-RU" sz="2400" dirty="0" err="1"/>
              <a:t>Зовнішнє</a:t>
            </a:r>
            <a:r>
              <a:rPr lang="ru-RU" sz="2400" dirty="0"/>
              <a:t> </a:t>
            </a:r>
            <a:r>
              <a:rPr lang="ru-RU" sz="2400" dirty="0" err="1"/>
              <a:t>магнітне</a:t>
            </a:r>
            <a:r>
              <a:rPr lang="ru-RU" sz="2400" dirty="0"/>
              <a:t> поле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переважну</a:t>
            </a:r>
            <a:r>
              <a:rPr lang="ru-RU" sz="2400" dirty="0"/>
              <a:t> </a:t>
            </a:r>
            <a:r>
              <a:rPr lang="ru-RU" sz="2400" dirty="0" err="1"/>
              <a:t>орієнтацію</a:t>
            </a:r>
            <a:r>
              <a:rPr lang="ru-RU" sz="2400" dirty="0"/>
              <a:t> </a:t>
            </a:r>
            <a:r>
              <a:rPr lang="ru-RU" sz="2400" dirty="0" err="1"/>
              <a:t>магнітних</a:t>
            </a:r>
            <a:r>
              <a:rPr lang="ru-RU" sz="2400" dirty="0"/>
              <a:t> </a:t>
            </a:r>
            <a:r>
              <a:rPr lang="ru-RU" sz="2400" dirty="0" err="1"/>
              <a:t>моментів</a:t>
            </a:r>
            <a:r>
              <a:rPr lang="ru-RU" sz="2400" dirty="0"/>
              <a:t> </a:t>
            </a:r>
            <a:r>
              <a:rPr lang="ru-RU" sz="2400" dirty="0" err="1"/>
              <a:t>атомів</a:t>
            </a:r>
            <a:r>
              <a:rPr lang="ru-RU" sz="2400" dirty="0"/>
              <a:t> в одному </a:t>
            </a:r>
            <a:r>
              <a:rPr lang="ru-RU" sz="2400" dirty="0" err="1"/>
              <a:t>напрямку</a:t>
            </a:r>
            <a:r>
              <a:rPr lang="ru-RU" sz="2400" dirty="0"/>
              <a:t>. Теплова </a:t>
            </a:r>
            <a:r>
              <a:rPr lang="ru-RU" sz="2400" dirty="0" err="1"/>
              <a:t>енергія</a:t>
            </a:r>
            <a:r>
              <a:rPr lang="ru-RU" sz="2400" dirty="0"/>
              <a:t> </a:t>
            </a:r>
            <a:r>
              <a:rPr lang="ru-RU" sz="2400" dirty="0" err="1"/>
              <a:t>протидіє</a:t>
            </a:r>
            <a:r>
              <a:rPr lang="ru-RU" sz="2400" dirty="0"/>
              <a:t> </a:t>
            </a:r>
            <a:r>
              <a:rPr lang="ru-RU" sz="2400" dirty="0" err="1"/>
              <a:t>створенню</a:t>
            </a:r>
            <a:r>
              <a:rPr lang="ru-RU" sz="2400" dirty="0"/>
              <a:t> </a:t>
            </a:r>
            <a:r>
              <a:rPr lang="ru-RU" sz="2400" dirty="0" err="1"/>
              <a:t>магнітної</a:t>
            </a:r>
            <a:r>
              <a:rPr lang="ru-RU" sz="2400" dirty="0"/>
              <a:t> </a:t>
            </a:r>
            <a:r>
              <a:rPr lang="ru-RU" sz="2400" dirty="0" err="1"/>
              <a:t>впорядкованості</a:t>
            </a:r>
            <a:r>
              <a:rPr lang="ru-RU" sz="2400" dirty="0"/>
              <a:t>. Тому </a:t>
            </a:r>
            <a:r>
              <a:rPr lang="ru-RU" sz="2400" dirty="0" err="1"/>
              <a:t>парамагнітна</a:t>
            </a:r>
            <a:r>
              <a:rPr lang="ru-RU" sz="2400" dirty="0"/>
              <a:t> </a:t>
            </a:r>
            <a:r>
              <a:rPr lang="ru-RU" sz="2400" dirty="0" err="1"/>
              <a:t>сприйнятливість</a:t>
            </a:r>
            <a:r>
              <a:rPr lang="ru-RU" sz="2400" dirty="0"/>
              <a:t> сильно </a:t>
            </a:r>
            <a:r>
              <a:rPr lang="ru-RU" sz="2400" dirty="0" err="1"/>
              <a:t>залежить</a:t>
            </a:r>
            <a:r>
              <a:rPr lang="ru-RU" sz="2400" dirty="0"/>
              <a:t> від </a:t>
            </a:r>
            <a:r>
              <a:rPr lang="ru-RU" sz="2400" dirty="0" err="1"/>
              <a:t>температури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905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010" y="298546"/>
            <a:ext cx="9752530" cy="4911407"/>
          </a:xfrm>
        </p:spPr>
        <p:txBody>
          <a:bodyPr>
            <a:noAutofit/>
          </a:bodyPr>
          <a:lstStyle/>
          <a:p>
            <a:r>
              <a:rPr lang="ru-RU" sz="2400" dirty="0"/>
              <a:t>При </a:t>
            </a:r>
            <a:r>
              <a:rPr lang="ru-RU" sz="2400" dirty="0" err="1"/>
              <a:t>кімнатній</a:t>
            </a:r>
            <a:r>
              <a:rPr lang="ru-RU" sz="2400" dirty="0"/>
              <a:t> </a:t>
            </a:r>
            <a:r>
              <a:rPr lang="ru-RU" sz="2400" dirty="0" err="1"/>
              <a:t>температурі</a:t>
            </a:r>
            <a:r>
              <a:rPr lang="ru-RU" sz="2400" dirty="0"/>
              <a:t> </a:t>
            </a:r>
            <a:r>
              <a:rPr lang="ru-RU" sz="2400" dirty="0" err="1"/>
              <a:t>магнітна</a:t>
            </a:r>
            <a:r>
              <a:rPr lang="ru-RU" sz="2400" dirty="0"/>
              <a:t> </a:t>
            </a:r>
            <a:r>
              <a:rPr lang="ru-RU" sz="2400" dirty="0" err="1"/>
              <a:t>сприйнятливість</a:t>
            </a:r>
            <a:r>
              <a:rPr lang="ru-RU" sz="2400" dirty="0"/>
              <a:t> </a:t>
            </a:r>
            <a:r>
              <a:rPr lang="ru-RU" sz="2400" dirty="0" err="1"/>
              <a:t>парамагнетиків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smtClean="0"/>
              <a:t>10</a:t>
            </a:r>
            <a:r>
              <a:rPr lang="en-US" sz="2400" dirty="0" smtClean="0"/>
              <a:t>^</a:t>
            </a:r>
            <a:r>
              <a:rPr lang="ru-RU" sz="2400" dirty="0" smtClean="0"/>
              <a:t>(-3</a:t>
            </a:r>
            <a:r>
              <a:rPr lang="en-US" sz="2400" dirty="0" smtClean="0"/>
              <a:t>)</a:t>
            </a:r>
            <a:r>
              <a:rPr lang="ru-RU" sz="2400" dirty="0" smtClean="0"/>
              <a:t>…10</a:t>
            </a:r>
            <a:r>
              <a:rPr lang="en-US" sz="2400" dirty="0" smtClean="0"/>
              <a:t>^(-</a:t>
            </a:r>
            <a:r>
              <a:rPr lang="ru-RU" sz="2400" dirty="0" smtClean="0"/>
              <a:t>6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r>
              <a:rPr lang="ru-RU" sz="2400" dirty="0"/>
              <a:t>. Тому </a:t>
            </a:r>
            <a:r>
              <a:rPr lang="ru-RU" sz="2400" dirty="0" err="1"/>
              <a:t>їхня</a:t>
            </a:r>
            <a:r>
              <a:rPr lang="ru-RU" sz="2400" dirty="0"/>
              <a:t> </a:t>
            </a:r>
            <a:r>
              <a:rPr lang="ru-RU" sz="2400" dirty="0" err="1"/>
              <a:t>магнітна</a:t>
            </a:r>
            <a:r>
              <a:rPr lang="ru-RU" sz="2400" dirty="0"/>
              <a:t> </a:t>
            </a:r>
            <a:r>
              <a:rPr lang="ru-RU" sz="2400" dirty="0" err="1"/>
              <a:t>проникність</a:t>
            </a:r>
            <a:r>
              <a:rPr lang="ru-RU" sz="2400" dirty="0"/>
              <a:t> </a:t>
            </a:r>
            <a:r>
              <a:rPr lang="ru-RU" sz="2400" dirty="0" err="1"/>
              <a:t>незначно</a:t>
            </a:r>
            <a:r>
              <a:rPr lang="ru-RU" sz="2400" dirty="0"/>
              <a:t> </a:t>
            </a:r>
            <a:r>
              <a:rPr lang="ru-RU" sz="2400" dirty="0" err="1"/>
              <a:t>відрізняється</a:t>
            </a:r>
            <a:r>
              <a:rPr lang="ru-RU" sz="2400" dirty="0"/>
              <a:t> від </a:t>
            </a:r>
            <a:r>
              <a:rPr lang="ru-RU" sz="2400" dirty="0" err="1"/>
              <a:t>одиниці</a:t>
            </a:r>
            <a:r>
              <a:rPr lang="ru-RU" sz="2400" dirty="0"/>
              <a:t>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позитивній</a:t>
            </a:r>
            <a:r>
              <a:rPr lang="ru-RU" sz="2400" dirty="0"/>
              <a:t> </a:t>
            </a:r>
            <a:r>
              <a:rPr lang="ru-RU" sz="2400" dirty="0" err="1"/>
              <a:t>намагніченості</a:t>
            </a:r>
            <a:r>
              <a:rPr lang="ru-RU" sz="2400" dirty="0"/>
              <a:t> парамагнетики, </a:t>
            </a:r>
            <a:r>
              <a:rPr lang="ru-RU" sz="2400" dirty="0" err="1"/>
              <a:t>поміщені</a:t>
            </a:r>
            <a:r>
              <a:rPr lang="ru-RU" sz="2400" dirty="0"/>
              <a:t> в </a:t>
            </a:r>
            <a:r>
              <a:rPr lang="ru-RU" sz="2400" dirty="0" err="1"/>
              <a:t>неоднорідне</a:t>
            </a:r>
            <a:r>
              <a:rPr lang="ru-RU" sz="2400" dirty="0"/>
              <a:t> </a:t>
            </a:r>
            <a:r>
              <a:rPr lang="ru-RU" sz="2400" dirty="0" err="1"/>
              <a:t>магнітне</a:t>
            </a:r>
            <a:r>
              <a:rPr lang="ru-RU" sz="2400" dirty="0"/>
              <a:t> поле, </a:t>
            </a:r>
            <a:r>
              <a:rPr lang="ru-RU" sz="2400" dirty="0" err="1"/>
              <a:t>втягуються</a:t>
            </a:r>
            <a:r>
              <a:rPr lang="ru-RU" sz="2400" dirty="0"/>
              <a:t> в </a:t>
            </a:r>
            <a:r>
              <a:rPr lang="ru-RU" sz="2400" dirty="0" err="1"/>
              <a:t>нього</a:t>
            </a:r>
            <a:r>
              <a:rPr lang="ru-RU" sz="2400" dirty="0"/>
              <a:t>. У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сильних</a:t>
            </a:r>
            <a:r>
              <a:rPr lang="ru-RU" sz="2400" dirty="0"/>
              <a:t> полях і при </a:t>
            </a:r>
            <a:r>
              <a:rPr lang="ru-RU" sz="2400" dirty="0" err="1"/>
              <a:t>низьких</a:t>
            </a:r>
            <a:r>
              <a:rPr lang="ru-RU" sz="2400" dirty="0"/>
              <a:t> температурах у парамагнетиках може </a:t>
            </a:r>
            <a:r>
              <a:rPr lang="ru-RU" sz="2400" dirty="0" err="1"/>
              <a:t>наступати</a:t>
            </a:r>
            <a:r>
              <a:rPr lang="ru-RU" sz="2400" dirty="0"/>
              <a:t> стан </a:t>
            </a:r>
            <a:r>
              <a:rPr lang="ru-RU" sz="2400" dirty="0" err="1"/>
              <a:t>магнітного</a:t>
            </a:r>
            <a:r>
              <a:rPr lang="ru-RU" sz="2400" dirty="0"/>
              <a:t> </a:t>
            </a:r>
            <a:r>
              <a:rPr lang="ru-RU" sz="2400" dirty="0" err="1"/>
              <a:t>насичення</a:t>
            </a:r>
            <a:r>
              <a:rPr lang="ru-RU" sz="2400" dirty="0"/>
              <a:t>, при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елементарні</a:t>
            </a:r>
            <a:r>
              <a:rPr lang="ru-RU" sz="2400" dirty="0"/>
              <a:t> </a:t>
            </a:r>
            <a:r>
              <a:rPr lang="ru-RU" sz="2400" dirty="0" err="1"/>
              <a:t>магнітні</a:t>
            </a:r>
            <a:r>
              <a:rPr lang="ru-RU" sz="2400" dirty="0"/>
              <a:t> </a:t>
            </a:r>
            <a:r>
              <a:rPr lang="ru-RU" sz="2400" dirty="0" err="1"/>
              <a:t>моменти</a:t>
            </a:r>
            <a:r>
              <a:rPr lang="ru-RU" sz="2400" dirty="0"/>
              <a:t> </a:t>
            </a:r>
            <a:r>
              <a:rPr lang="ru-RU" sz="2400" dirty="0" err="1"/>
              <a:t>орієнтуються</a:t>
            </a:r>
            <a:r>
              <a:rPr lang="ru-RU" sz="2400" dirty="0"/>
              <a:t> </a:t>
            </a:r>
            <a:r>
              <a:rPr lang="ru-RU" sz="2400" dirty="0" err="1"/>
              <a:t>паралельно</a:t>
            </a:r>
            <a:r>
              <a:rPr lang="ru-RU" sz="2400" dirty="0"/>
              <a:t>  </a:t>
            </a:r>
            <a:r>
              <a:rPr lang="ru-RU" sz="2400" dirty="0" smtClean="0"/>
              <a:t>вектору.</a:t>
            </a:r>
          </a:p>
          <a:p>
            <a:endParaRPr lang="ru-RU" sz="2400" dirty="0"/>
          </a:p>
          <a:p>
            <a:r>
              <a:rPr lang="ru-RU" sz="2400" dirty="0"/>
              <a:t>Парамагнетиками є </a:t>
            </a:r>
            <a:r>
              <a:rPr lang="ru-RU" sz="2400" dirty="0" err="1"/>
              <a:t>кисень</a:t>
            </a:r>
            <a:r>
              <a:rPr lang="ru-RU" sz="2400" dirty="0"/>
              <a:t>, окис азоту, </a:t>
            </a:r>
            <a:r>
              <a:rPr lang="ru-RU" sz="2400" dirty="0" err="1"/>
              <a:t>лужні</a:t>
            </a:r>
            <a:r>
              <a:rPr lang="ru-RU" sz="2400" dirty="0"/>
              <a:t> й </a:t>
            </a:r>
            <a:r>
              <a:rPr lang="ru-RU" sz="2400" dirty="0" err="1"/>
              <a:t>луго-земельні</a:t>
            </a:r>
            <a:r>
              <a:rPr lang="ru-RU" sz="2400" dirty="0"/>
              <a:t> метали,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перехідні</a:t>
            </a:r>
            <a:r>
              <a:rPr lang="ru-RU" sz="2400" dirty="0"/>
              <a:t> метали, </a:t>
            </a:r>
            <a:r>
              <a:rPr lang="ru-RU" sz="2400" dirty="0" err="1"/>
              <a:t>солі</a:t>
            </a:r>
            <a:r>
              <a:rPr lang="ru-RU" sz="2400" dirty="0"/>
              <a:t> </a:t>
            </a:r>
            <a:r>
              <a:rPr lang="ru-RU" sz="2400" dirty="0" err="1"/>
              <a:t>заліза</a:t>
            </a:r>
            <a:r>
              <a:rPr lang="ru-RU" sz="2400" dirty="0"/>
              <a:t>, кобальту, </a:t>
            </a:r>
            <a:r>
              <a:rPr lang="ru-RU" sz="2400" dirty="0" err="1"/>
              <a:t>нікелю</a:t>
            </a:r>
            <a:r>
              <a:rPr lang="ru-RU" sz="2400" dirty="0"/>
              <a:t> й </a:t>
            </a:r>
            <a:r>
              <a:rPr lang="ru-RU" sz="2400" dirty="0" err="1"/>
              <a:t>рідкоземельних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. </a:t>
            </a:r>
            <a:r>
              <a:rPr lang="ru-RU" sz="2400" dirty="0" err="1"/>
              <a:t>Парамагнітний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за </a:t>
            </a:r>
            <a:r>
              <a:rPr lang="ru-RU" sz="2400" dirty="0" err="1"/>
              <a:t>фізичною</a:t>
            </a:r>
            <a:r>
              <a:rPr lang="ru-RU" sz="2400" dirty="0"/>
              <a:t> природою </a:t>
            </a:r>
            <a:r>
              <a:rPr lang="ru-RU" sz="2400" dirty="0" err="1"/>
              <a:t>багато</a:t>
            </a:r>
            <a:r>
              <a:rPr lang="ru-RU" sz="2400" dirty="0"/>
              <a:t> в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аналогічний</a:t>
            </a:r>
            <a:r>
              <a:rPr lang="ru-RU" sz="2400" dirty="0"/>
              <a:t> дипольно-</a:t>
            </a:r>
            <a:r>
              <a:rPr lang="ru-RU" sz="2400" dirty="0" err="1"/>
              <a:t>релаксаційній</a:t>
            </a:r>
            <a:r>
              <a:rPr lang="ru-RU" sz="2400" dirty="0"/>
              <a:t> </a:t>
            </a:r>
            <a:r>
              <a:rPr lang="ru-RU" sz="2400" dirty="0" err="1"/>
              <a:t>поляризації</a:t>
            </a:r>
            <a:r>
              <a:rPr lang="ru-RU" sz="2400" dirty="0"/>
              <a:t> </a:t>
            </a:r>
            <a:r>
              <a:rPr lang="ru-RU" sz="2400" dirty="0" err="1"/>
              <a:t>діелектриків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640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2900</TotalTime>
  <Words>1695</Words>
  <Application>Microsoft Office PowerPoint</Application>
  <PresentationFormat>Широкоэкранный</PresentationFormat>
  <Paragraphs>70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Symbol</vt:lpstr>
      <vt:lpstr>Wingdings 3</vt:lpstr>
      <vt:lpstr>Ион</vt:lpstr>
      <vt:lpstr>Уравнение</vt:lpstr>
      <vt:lpstr>Матеріали та компоненти електронної техніки</vt:lpstr>
      <vt:lpstr>Магнітні матеріали  </vt:lpstr>
      <vt:lpstr>Презентация PowerPoint</vt:lpstr>
      <vt:lpstr>Презентация PowerPoint</vt:lpstr>
      <vt:lpstr>Презентация PowerPoint</vt:lpstr>
      <vt:lpstr>Діамагнетики</vt:lpstr>
      <vt:lpstr>Презентация PowerPoint</vt:lpstr>
      <vt:lpstr>парамагнетики</vt:lpstr>
      <vt:lpstr>Презентация PowerPoint</vt:lpstr>
      <vt:lpstr>Презентация PowerPoint</vt:lpstr>
      <vt:lpstr>Феромагнетики</vt:lpstr>
      <vt:lpstr>Презентация PowerPoint</vt:lpstr>
      <vt:lpstr>Презентация PowerPoint</vt:lpstr>
      <vt:lpstr>Презентация PowerPoint</vt:lpstr>
      <vt:lpstr>Антиферомагнетики</vt:lpstr>
      <vt:lpstr>Презентация PowerPoint</vt:lpstr>
      <vt:lpstr>Феримагнетики</vt:lpstr>
      <vt:lpstr>Презентация PowerPoint</vt:lpstr>
      <vt:lpstr>Магнітний гістерезис</vt:lpstr>
      <vt:lpstr>Презентация PowerPoint</vt:lpstr>
      <vt:lpstr>Магнітострикція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та компоненти електронної техніки</dc:title>
  <dc:creator>Алина</dc:creator>
  <cp:lastModifiedBy>Алина</cp:lastModifiedBy>
  <cp:revision>87</cp:revision>
  <dcterms:created xsi:type="dcterms:W3CDTF">2022-02-14T15:50:22Z</dcterms:created>
  <dcterms:modified xsi:type="dcterms:W3CDTF">2022-04-19T11:54:33Z</dcterms:modified>
</cp:coreProperties>
</file>