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90" y="-24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&#1050;&#1085;&#1080;&#1075;&#1072;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456662941602115E-2"/>
          <c:y val="3.3514288974747716E-2"/>
          <c:w val="0.49225143757519707"/>
          <c:h val="0.93711220879998691"/>
        </c:manualLayout>
      </c:layout>
      <c:pieChart>
        <c:varyColors val="0"/>
        <c:ser>
          <c:idx val="0"/>
          <c:order val="0"/>
          <c:spPr>
            <a:ln>
              <a:solidFill>
                <a:schemeClr val="tx1"/>
              </a:solidFill>
            </a:ln>
          </c:spPr>
          <c:explosion val="25"/>
          <c:dPt>
            <c:idx val="0"/>
            <c:bubble3D val="0"/>
            <c:spPr>
              <a:pattFill prst="pct5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1"/>
            <c:bubble3D val="0"/>
            <c:spPr>
              <a:pattFill prst="dashDnDiag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2"/>
            <c:bubble3D val="0"/>
            <c:spPr>
              <a:pattFill prst="dashVert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3"/>
            <c:bubble3D val="0"/>
            <c:spPr>
              <a:pattFill prst="ltDnDiag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4"/>
            <c:bubble3D val="0"/>
            <c:spPr>
              <a:pattFill prst="dashHorz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5"/>
            <c:bubble3D val="0"/>
            <c:spPr>
              <a:pattFill prst="openDmnd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Pt>
            <c:idx val="6"/>
            <c:bubble3D val="0"/>
            <c:spPr>
              <a:pattFill prst="pct25">
                <a:fgClr>
                  <a:schemeClr val="tx1"/>
                </a:fgClr>
                <a:bgClr>
                  <a:schemeClr val="bg1"/>
                </a:bgClr>
              </a:pattFill>
              <a:ln>
                <a:solidFill>
                  <a:schemeClr val="tx1"/>
                </a:solidFill>
              </a:ln>
            </c:spPr>
          </c:dPt>
          <c:dLbls>
            <c:dLbl>
              <c:idx val="2"/>
              <c:layout>
                <c:manualLayout>
                  <c:x val="-3.4801522566612272E-2"/>
                  <c:y val="-6.2111801242236024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3.2626427406199018E-2"/>
                  <c:y val="0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2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Лист1!$A$2:$A$8</c:f>
              <c:strCache>
                <c:ptCount val="7"/>
                <c:pt idx="0">
                  <c:v>Послуги з питань управління операціями та процесами</c:v>
                </c:pt>
                <c:pt idx="1">
                  <c:v>Послуги з питань корпоративної стратегії</c:v>
                </c:pt>
                <c:pt idx="2">
                  <c:v>Послуги щодо інформаційно-технологічної стратегії</c:v>
                </c:pt>
                <c:pt idx="3">
                  <c:v>Послуги з питань розвитку бізнесу</c:v>
                </c:pt>
                <c:pt idx="4">
                  <c:v>Послуги у сфері організаційного проектування</c:v>
                </c:pt>
                <c:pt idx="5">
                  <c:v>Фінансове консультування</c:v>
                </c:pt>
                <c:pt idx="6">
                  <c:v>Послуги з питань маркетингу і продажів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0.31</c:v>
                </c:pt>
                <c:pt idx="1">
                  <c:v>0.17</c:v>
                </c:pt>
                <c:pt idx="2">
                  <c:v>0.17</c:v>
                </c:pt>
                <c:pt idx="3">
                  <c:v>0.16</c:v>
                </c:pt>
                <c:pt idx="4">
                  <c:v>0.11</c:v>
                </c:pt>
                <c:pt idx="5">
                  <c:v>0.06</c:v>
                </c:pt>
                <c:pt idx="6">
                  <c:v>0.02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0141381185426868"/>
          <c:y val="3.6469897784516064E-2"/>
          <c:w val="0.38553561718325174"/>
          <c:h val="0.91049705743303821"/>
        </c:manualLayout>
      </c:layout>
      <c:overlay val="0"/>
      <c:txPr>
        <a:bodyPr/>
        <a:lstStyle/>
        <a:p>
          <a:pPr>
            <a:defRPr sz="1600"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65032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5252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71887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17331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2134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2634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15464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5848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0142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523206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39550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3AA209-374B-43CA-9772-BF421A5A9396}" type="datetimeFigureOut">
              <a:rPr lang="uk-UA" smtClean="0"/>
              <a:t>17.01.2021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9F2358-FCAC-423F-838D-E857E7C4F24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32746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ТЕМА 2</a:t>
            </a:r>
            <a:br>
              <a:rPr lang="uk-UA" b="1" dirty="0"/>
            </a:br>
            <a:r>
              <a:rPr lang="uk-UA" b="1" dirty="0"/>
              <a:t> </a:t>
            </a:r>
            <a:br>
              <a:rPr lang="uk-UA" b="1" dirty="0"/>
            </a:br>
            <a:r>
              <a:rPr lang="uk-UA" b="1" dirty="0"/>
              <a:t>ІСТОРІЯ РОЗВИТКУ КОНСУЛЬТАЦІЙНОЇ ДІЯЛЬНОСТІ</a:t>
            </a:r>
            <a:br>
              <a:rPr lang="uk-UA" b="1" dirty="0"/>
            </a:b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534689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149080"/>
            <a:ext cx="8229600" cy="218884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uk-UA" dirty="0"/>
              <a:t>Перші консультаційні </a:t>
            </a:r>
            <a:r>
              <a:rPr lang="uk-UA" dirty="0" smtClean="0"/>
              <a:t>організації: </a:t>
            </a:r>
          </a:p>
          <a:p>
            <a:pPr marL="0" indent="0" algn="ctr">
              <a:buNone/>
            </a:pPr>
            <a:r>
              <a:rPr lang="en-US" dirty="0" smtClean="0"/>
              <a:t>Foster </a:t>
            </a:r>
            <a:r>
              <a:rPr lang="en-US" dirty="0"/>
              <a:t>Higgins</a:t>
            </a:r>
            <a:r>
              <a:rPr lang="uk-UA" dirty="0"/>
              <a:t> (1845), </a:t>
            </a:r>
            <a:r>
              <a:rPr lang="en-US" dirty="0"/>
              <a:t>Sedgwick</a:t>
            </a:r>
            <a:r>
              <a:rPr lang="uk-UA" dirty="0"/>
              <a:t> (1858), </a:t>
            </a:r>
            <a:endParaRPr lang="uk-UA" dirty="0" smtClean="0"/>
          </a:p>
          <a:p>
            <a:pPr marL="0" indent="0" algn="ctr">
              <a:buNone/>
            </a:pPr>
            <a:r>
              <a:rPr lang="en-US" dirty="0" smtClean="0"/>
              <a:t>Arthur </a:t>
            </a:r>
            <a:r>
              <a:rPr lang="en-US" dirty="0"/>
              <a:t>D</a:t>
            </a:r>
            <a:r>
              <a:rPr lang="uk-UA" dirty="0"/>
              <a:t>. </a:t>
            </a:r>
            <a:r>
              <a:rPr lang="en-US" dirty="0"/>
              <a:t>Little</a:t>
            </a:r>
            <a:r>
              <a:rPr lang="uk-UA" dirty="0"/>
              <a:t> (1886), </a:t>
            </a:r>
            <a:r>
              <a:rPr lang="en-US" dirty="0"/>
              <a:t>A</a:t>
            </a:r>
            <a:r>
              <a:rPr lang="uk-UA" dirty="0"/>
              <a:t>.</a:t>
            </a:r>
            <a:r>
              <a:rPr lang="en-US" dirty="0"/>
              <a:t>T</a:t>
            </a:r>
            <a:r>
              <a:rPr lang="uk-UA" dirty="0"/>
              <a:t>. </a:t>
            </a:r>
            <a:r>
              <a:rPr lang="en-US" dirty="0"/>
              <a:t>Kearney </a:t>
            </a:r>
            <a:r>
              <a:rPr lang="en-US" dirty="0" err="1"/>
              <a:t>i</a:t>
            </a:r>
            <a:r>
              <a:rPr lang="en-US" dirty="0"/>
              <a:t> McKinsey</a:t>
            </a:r>
            <a:r>
              <a:rPr lang="uk-UA" dirty="0"/>
              <a:t>&amp;</a:t>
            </a:r>
            <a:r>
              <a:rPr lang="en-US" dirty="0"/>
              <a:t>Company</a:t>
            </a:r>
            <a:r>
              <a:rPr lang="uk-UA" dirty="0"/>
              <a:t> (1925).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47664" y="537126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Зародження консалтингу</a:t>
            </a:r>
            <a:endParaRPr lang="uk-UA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784248" y="660236"/>
            <a:ext cx="12241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dirty="0"/>
              <a:t>=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04048" y="527308"/>
            <a:ext cx="244827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dirty="0" smtClean="0"/>
              <a:t>Поява науки менеджмент</a:t>
            </a:r>
            <a:endParaRPr lang="uk-UA" sz="2800" dirty="0"/>
          </a:p>
        </p:txBody>
      </p:sp>
      <p:sp>
        <p:nvSpPr>
          <p:cNvPr id="7" name="AutoShape 2" descr="Sedgwick (@Sedgwick) | Twitte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101" y="1844824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utoShape 5" descr="Arthur D. Little (@adlittle) | Twitter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738144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8" descr="McKinsey and Company Ukraine - The American Chamber of Commerce in Ukraine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k-UA"/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8350" y="2197249"/>
            <a:ext cx="2552700" cy="179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1813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i="1" dirty="0"/>
              <a:t>Ринок консультаційних послуг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29600" cy="122413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400" dirty="0"/>
              <a:t>сукупність економічних та організаційних відносин між виробниками і споживачами послуг, пов’язаними з процесом їх купівлі-продажу</a:t>
            </a:r>
            <a:r>
              <a:rPr lang="uk-UA" sz="2400" dirty="0" smtClean="0"/>
              <a:t>.</a:t>
            </a:r>
            <a:endParaRPr lang="uk-UA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58592" y="2492896"/>
            <a:ext cx="87849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b="1" dirty="0"/>
              <a:t>Розвиток консультаційної індустрії у світі характеризується:</a:t>
            </a:r>
          </a:p>
          <a:p>
            <a:r>
              <a:rPr lang="uk-UA" dirty="0"/>
              <a:t>–  інтенсивне укрупнення консультаційних компаній, швидке збільшення обсягів діяльності лідерів галузі, їх транс націоналізація;</a:t>
            </a:r>
          </a:p>
          <a:p>
            <a:r>
              <a:rPr lang="uk-UA" dirty="0"/>
              <a:t>– врахування національних особливосте середовища діяльності клієнтів при консультуванні;</a:t>
            </a:r>
          </a:p>
          <a:p>
            <a:r>
              <a:rPr lang="uk-UA" dirty="0"/>
              <a:t>– існування на рівні фірм-гігантів дрібних фірм, відсутність бар’єрів для входу на ринок;</a:t>
            </a:r>
          </a:p>
          <a:p>
            <a:r>
              <a:rPr lang="uk-UA" dirty="0"/>
              <a:t>– орієнтація на інтелектуальний потенціал персоналу;</a:t>
            </a:r>
          </a:p>
          <a:p>
            <a:r>
              <a:rPr lang="uk-UA" dirty="0"/>
              <a:t>– перетворення найбільших консультаційних фірм на класичні бізнес-орієнтовані організації.</a:t>
            </a:r>
          </a:p>
          <a:p>
            <a:r>
              <a:rPr lang="uk-UA" dirty="0"/>
              <a:t>– універсалізація фірм, максимальне розширення спектра пропонованих клієнтам послуг – концепція </a:t>
            </a:r>
            <a:r>
              <a:rPr lang="uk-UA" dirty="0" err="1"/>
              <a:t>мегафірм</a:t>
            </a:r>
            <a:r>
              <a:rPr lang="uk-UA" dirty="0"/>
              <a:t>;</a:t>
            </a:r>
          </a:p>
          <a:p>
            <a:r>
              <a:rPr lang="uk-UA" dirty="0"/>
              <a:t>– </a:t>
            </a:r>
            <a:r>
              <a:rPr lang="uk-UA" dirty="0" err="1"/>
              <a:t>аутсорсинг</a:t>
            </a:r>
            <a:r>
              <a:rPr lang="uk-UA" dirty="0"/>
              <a:t>, прагнення пов’язати професійні винагороди консультантів з конкретними результатами;</a:t>
            </a:r>
          </a:p>
          <a:p>
            <a:r>
              <a:rPr lang="uk-UA" dirty="0"/>
              <a:t>– активізація роботи через мережу Інтернет-компаній.</a:t>
            </a:r>
          </a:p>
        </p:txBody>
      </p:sp>
    </p:spTree>
    <p:extLst>
      <p:ext uri="{BB962C8B-B14F-4D97-AF65-F5344CB8AC3E}">
        <p14:creationId xmlns:p14="http://schemas.microsoft.com/office/powerpoint/2010/main" val="1692251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dirty="0"/>
              <a:t>Структура товарного портфелю найбільших консалтингових фірм </a:t>
            </a:r>
            <a:r>
              <a:rPr lang="uk-UA" sz="3600" dirty="0" smtClean="0"/>
              <a:t>світу</a:t>
            </a:r>
            <a:endParaRPr lang="uk-UA" sz="3600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49358269"/>
              </p:ext>
            </p:extLst>
          </p:nvPr>
        </p:nvGraphicFramePr>
        <p:xfrm>
          <a:off x="395537" y="1124744"/>
          <a:ext cx="8208912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77923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600" i="1" dirty="0"/>
              <a:t>Основними постачальниками консультаційного продукту в Україні</a:t>
            </a:r>
            <a:endParaRPr lang="uk-UA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1"/>
            <a:ext cx="4330824" cy="604664"/>
          </a:xfrm>
        </p:spPr>
        <p:txBody>
          <a:bodyPr/>
          <a:lstStyle/>
          <a:p>
            <a:pPr marL="0" indent="0">
              <a:buNone/>
            </a:pPr>
            <a:r>
              <a:rPr lang="uk-UA" i="1" dirty="0"/>
              <a:t>Організації-аудитори</a:t>
            </a:r>
            <a:endParaRPr lang="uk-UA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923928" y="2659559"/>
            <a:ext cx="428316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i="1" dirty="0" err="1"/>
              <a:t>Рекрутингові</a:t>
            </a:r>
            <a:r>
              <a:rPr lang="uk-UA" sz="3200" i="1" dirty="0"/>
              <a:t> компанії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043608" y="3627120"/>
            <a:ext cx="538820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i="1" dirty="0"/>
              <a:t>Індивідуальні консультанти</a:t>
            </a:r>
            <a:r>
              <a:rPr lang="uk-UA" sz="3200" dirty="0"/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835696" y="4742824"/>
            <a:ext cx="616566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200" i="1" dirty="0" err="1"/>
              <a:t>Псевдоконсультаційні</a:t>
            </a:r>
            <a:r>
              <a:rPr lang="uk-UA" sz="3200" i="1" dirty="0"/>
              <a:t> організації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1791366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3"/>
          <p:cNvGrpSpPr/>
          <p:nvPr/>
        </p:nvGrpSpPr>
        <p:grpSpPr>
          <a:xfrm>
            <a:off x="0" y="188640"/>
            <a:ext cx="8892480" cy="6537306"/>
            <a:chOff x="0" y="0"/>
            <a:chExt cx="5977635" cy="3910752"/>
          </a:xfrm>
        </p:grpSpPr>
        <p:sp>
          <p:nvSpPr>
            <p:cNvPr id="5" name="Поле 4"/>
            <p:cNvSpPr txBox="1"/>
            <p:nvPr/>
          </p:nvSpPr>
          <p:spPr>
            <a:xfrm>
              <a:off x="771820" y="0"/>
              <a:ext cx="3829050" cy="194053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Складність макроекономічної ситуації та зниження ділової активності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6" name="Поле 5"/>
            <p:cNvSpPr txBox="1"/>
            <p:nvPr/>
          </p:nvSpPr>
          <p:spPr>
            <a:xfrm>
              <a:off x="1116170" y="451228"/>
              <a:ext cx="3828415" cy="194053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Відсутність усвідомленої необхідності, потреби у послугах консалтингу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7" name="Поле 8"/>
            <p:cNvSpPr txBox="1"/>
            <p:nvPr/>
          </p:nvSpPr>
          <p:spPr>
            <a:xfrm>
              <a:off x="1436772" y="902457"/>
              <a:ext cx="3828415" cy="194053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Побоювання виникнення залежності від консультанта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8" name="Поле 18"/>
            <p:cNvSpPr txBox="1"/>
            <p:nvPr/>
          </p:nvSpPr>
          <p:spPr>
            <a:xfrm>
              <a:off x="1781122" y="1175569"/>
              <a:ext cx="3828415" cy="194053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Нездатність адекватно оцінити корисність послуг з консалтингу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9" name="Поле 19"/>
            <p:cNvSpPr txBox="1"/>
            <p:nvPr/>
          </p:nvSpPr>
          <p:spPr>
            <a:xfrm>
              <a:off x="2149220" y="1626798"/>
              <a:ext cx="3828415" cy="194053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Небажання сплачувати «невідчутні» послуги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0" name="Поле 20"/>
            <p:cNvSpPr txBox="1"/>
            <p:nvPr/>
          </p:nvSpPr>
          <p:spPr>
            <a:xfrm>
              <a:off x="2149220" y="1888036"/>
              <a:ext cx="3828415" cy="35166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Відсутність відповідної культури та досвіду спілкування з незалежними експертами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1" name="Поле 21"/>
            <p:cNvSpPr txBox="1"/>
            <p:nvPr/>
          </p:nvSpPr>
          <p:spPr>
            <a:xfrm>
              <a:off x="1781186" y="2351138"/>
              <a:ext cx="3829050" cy="194053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Побоювання порушення консультаційної конфіденційності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2" name="Поле 23"/>
            <p:cNvSpPr txBox="1"/>
            <p:nvPr/>
          </p:nvSpPr>
          <p:spPr>
            <a:xfrm>
              <a:off x="1436824" y="2802367"/>
              <a:ext cx="3828415" cy="35166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Недовіра та недостатність об’єктивної інформації про окремі консультаційні фірми та їх роботу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3" name="Поле 24"/>
            <p:cNvSpPr txBox="1"/>
            <p:nvPr/>
          </p:nvSpPr>
          <p:spPr>
            <a:xfrm>
              <a:off x="1056837" y="3265470"/>
              <a:ext cx="3829050" cy="351666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Відсутність гарантії конкретних кінцевих результатів впровадження змін та позитивного ефекту консалтингу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4" name="Поле 25"/>
            <p:cNvSpPr txBox="1"/>
            <p:nvPr/>
          </p:nvSpPr>
          <p:spPr>
            <a:xfrm>
              <a:off x="664977" y="3716699"/>
              <a:ext cx="3829050" cy="194053"/>
            </a:xfrm>
            <a:prstGeom prst="rect">
              <a:avLst/>
            </a:prstGeom>
            <a:solidFill>
              <a:schemeClr val="lt1"/>
            </a:solidFill>
            <a:ln w="6350">
              <a:solidFill>
                <a:prstClr val="black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just">
                <a:lnSpc>
                  <a:spcPct val="115000"/>
                </a:lnSpc>
                <a:spcAft>
                  <a:spcPts val="0"/>
                </a:spcAft>
              </a:pPr>
              <a:r>
                <a:rPr lang="uk-UA" sz="1400">
                  <a:effectLst/>
                  <a:latin typeface="Times New Roman"/>
                  <a:ea typeface="Times New Roman"/>
                  <a:cs typeface="Times New Roman"/>
                </a:rPr>
                <a:t>Низька платоспроможність потенційних клієнтів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  <p:sp>
          <p:nvSpPr>
            <p:cNvPr id="15" name="Овал 14"/>
            <p:cNvSpPr/>
            <p:nvPr/>
          </p:nvSpPr>
          <p:spPr>
            <a:xfrm>
              <a:off x="0" y="1436914"/>
              <a:ext cx="1933204" cy="1123950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36000" tIns="45720" rIns="36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ct val="115000"/>
                </a:lnSpc>
                <a:spcAft>
                  <a:spcPts val="1000"/>
                </a:spcAft>
              </a:pPr>
              <a:r>
                <a:rPr lang="uk-UA" sz="1400" b="1">
                  <a:solidFill>
                    <a:srgbClr val="000000"/>
                  </a:solidFill>
                  <a:effectLst/>
                  <a:latin typeface="Times New Roman"/>
                  <a:ea typeface="Times New Roman"/>
                  <a:cs typeface="Times New Roman"/>
                </a:rPr>
                <a:t>Перешкоди для розвитку попиту на консалтинг</a:t>
              </a:r>
              <a:endParaRPr lang="uk-UA" sz="1200">
                <a:effectLst/>
                <a:ea typeface="Times New Roman"/>
                <a:cs typeface="Times New Roma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73403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34918"/>
            <a:ext cx="2343150" cy="194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823084"/>
            <a:ext cx="2762250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963" y="4343588"/>
            <a:ext cx="257175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3567301"/>
            <a:ext cx="295275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3713" y="2686050"/>
            <a:ext cx="30765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5119876"/>
            <a:ext cx="2943225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05866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262</Words>
  <Application>Microsoft Office PowerPoint</Application>
  <PresentationFormat>Экран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ТЕМА 2   ІСТОРІЯ РОЗВИТКУ КОНСУЛЬТАЦІЙНОЇ ДІЯЛЬНОСТІ </vt:lpstr>
      <vt:lpstr>Презентация PowerPoint</vt:lpstr>
      <vt:lpstr>Ринок консультаційних послуг</vt:lpstr>
      <vt:lpstr>Структура товарного портфелю найбільших консалтингових фірм світу</vt:lpstr>
      <vt:lpstr>Основними постачальниками консультаційного продукту в Україні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2   ІСТОРІЯ РОЗВИТКУ КОНСУЛЬТАЦІЙНОЇ ДІЯЛЬНОСТІ</dc:title>
  <dc:creator>Anna</dc:creator>
  <cp:lastModifiedBy>Anna</cp:lastModifiedBy>
  <cp:revision>4</cp:revision>
  <dcterms:created xsi:type="dcterms:W3CDTF">2021-01-17T14:22:18Z</dcterms:created>
  <dcterms:modified xsi:type="dcterms:W3CDTF">2021-01-17T16:07:19Z</dcterms:modified>
</cp:coreProperties>
</file>