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Формування складової КСВ у відносинах зі споживачами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Корпоративна соціальна відповідальність (КСВ)</a:t>
            </a:r>
          </a:p>
          <a:p>
            <a:pPr lvl="1"/>
            <a:r>
              <a:t>Захист прав споживачів</a:t>
            </a:r>
          </a:p>
          <a:p>
            <a:pPr lvl="1"/>
            <a:r>
              <a:t>Якість продукції та довіра до бренду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Відмінності між КСВ та маркетингом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Маркетинг – інструмент просування</a:t>
            </a:r>
          </a:p>
          <a:p>
            <a:pPr lvl="1"/>
            <a:r>
              <a:t>КСВ – стратегія відповідального бізнесу</a:t>
            </a:r>
          </a:p>
          <a:p>
            <a:pPr lvl="1"/>
            <a:r>
              <a:t>КСВ ширше за комерційні цілі</a:t>
            </a:r>
          </a:p>
          <a:p>
            <a:pPr lvl="1"/>
            <a:r>
              <a:t>Соціальний ефект і довгострокова репутація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Виробник у соціально-відповідальній моделі бізнесу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Забезпечення безпечної продукції</a:t>
            </a:r>
          </a:p>
          <a:p>
            <a:pPr lvl="1"/>
            <a:r>
              <a:t>Прозорість діяльності</a:t>
            </a:r>
          </a:p>
          <a:p>
            <a:pPr lvl="1"/>
            <a:r>
              <a:t>Етичні стандарти ведення бізнесу</a:t>
            </a:r>
          </a:p>
          <a:p>
            <a:pPr lvl="1"/>
            <a:r>
              <a:t>Баланс економічних та соціальних інтересів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КСВ формує довіру споживачів</a:t>
            </a:r>
          </a:p>
          <a:p>
            <a:pPr lvl="1"/>
            <a:r>
              <a:t>Якість – основа конкурентоспроможності</a:t>
            </a:r>
          </a:p>
          <a:p>
            <a:pPr lvl="1"/>
            <a:r>
              <a:t>Соціально-етичний маркетинг – стратегія майбутнього</a:t>
            </a:r>
          </a:p>
          <a:p>
            <a:pPr lvl="1"/>
            <a:r>
              <a:t>Відповідальний виробник – стабільний бізнес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Споживач як об’єкт захисту прав і потреб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Право на безпеку товарів і послуг</a:t>
            </a:r>
          </a:p>
          <a:p>
            <a:pPr lvl="1"/>
            <a:r>
              <a:t>Право на достовірну інформацію</a:t>
            </a:r>
          </a:p>
          <a:p>
            <a:pPr lvl="1"/>
            <a:r>
              <a:t>Право на вибір</a:t>
            </a:r>
          </a:p>
          <a:p>
            <a:pPr lvl="1"/>
            <a:r>
              <a:t>Право на відшкодування збитків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Міжнародні ініціативи у сфері захисту прав споживачів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Керівні принципи ООН щодо захисту прав споживачів</a:t>
            </a:r>
          </a:p>
          <a:p>
            <a:pPr lvl="1"/>
            <a:r>
              <a:t>Рекомендації ОЕСР</a:t>
            </a:r>
          </a:p>
          <a:p>
            <a:pPr lvl="1"/>
            <a:r>
              <a:t>Політика ЄС у сфері захисту споживачів</a:t>
            </a:r>
          </a:p>
          <a:p>
            <a:pPr lvl="1"/>
            <a:r>
              <a:t>Глобальний договір ООН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Законодавство України у сфері захисту прав споживачів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Закон України «Про захист прав споживачів»</a:t>
            </a:r>
          </a:p>
          <a:p>
            <a:pPr lvl="1"/>
            <a:r>
              <a:t>Антимонопольне законодавство</a:t>
            </a:r>
          </a:p>
          <a:p>
            <a:pPr lvl="1"/>
            <a:r>
              <a:t>Технічні регламенти та стандартизація</a:t>
            </a:r>
          </a:p>
          <a:p>
            <a:pPr lvl="1"/>
            <a:r>
              <a:t>Державний контроль якості продукції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Стандарти ISO 9000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Міжнародні стандарти управління якістю</a:t>
            </a:r>
          </a:p>
          <a:p>
            <a:pPr lvl="1"/>
            <a:r>
              <a:t>Орієнтація на задоволення споживача</a:t>
            </a:r>
          </a:p>
          <a:p>
            <a:pPr lvl="1"/>
            <a:r>
              <a:t>Процесний підхід</a:t>
            </a:r>
          </a:p>
          <a:p>
            <a:pPr lvl="1"/>
            <a:r>
              <a:t>Постійне вдосконалення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Система управління якістю на підприємстві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Політика у сфері якості</a:t>
            </a:r>
          </a:p>
          <a:p>
            <a:pPr lvl="1"/>
            <a:r>
              <a:t>Документування процесів</a:t>
            </a:r>
          </a:p>
          <a:p>
            <a:pPr lvl="1"/>
            <a:r>
              <a:t>Внутрішній аудит</a:t>
            </a:r>
          </a:p>
          <a:p>
            <a:pPr lvl="1"/>
            <a:r>
              <a:t>Управління ризиками та невідповідностями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Мета сертифікації за стандартами якості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Підвищення довіри споживачів</a:t>
            </a:r>
          </a:p>
          <a:p>
            <a:pPr lvl="1"/>
            <a:r>
              <a:t>Конкурентні переваги</a:t>
            </a:r>
          </a:p>
          <a:p>
            <a:pPr lvl="1"/>
            <a:r>
              <a:t>Вихід на міжнародні ринки</a:t>
            </a:r>
          </a:p>
          <a:p>
            <a:pPr lvl="1"/>
            <a:r>
              <a:t>Підвищення ефективності процесів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Концепції маркетингової діяльності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Концепція вдосконалення виробництва</a:t>
            </a:r>
          </a:p>
          <a:p>
            <a:pPr lvl="1"/>
            <a:r>
              <a:t>Концепція вдосконалення товарів</a:t>
            </a:r>
          </a:p>
          <a:p>
            <a:pPr lvl="1"/>
            <a:r>
              <a:t>Концепція інтенсифікації комерційних зусиль</a:t>
            </a:r>
          </a:p>
          <a:p>
            <a:pPr lvl="1"/>
            <a:r>
              <a:t>Концепція чистого маркетингу</a:t>
            </a:r>
          </a:p>
          <a:p>
            <a:pPr lvl="1"/>
            <a:r>
              <a:t>Концепція соціально-етичної діяльності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Моделі формування взаємин зі споживачами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Транзакційна модель</a:t>
            </a:r>
          </a:p>
          <a:p>
            <a:pPr lvl="1"/>
            <a:r>
              <a:t>Довгострокове партнерство</a:t>
            </a:r>
          </a:p>
          <a:p>
            <a:pPr lvl="1"/>
            <a:r>
              <a:t>CRM-системи</a:t>
            </a:r>
          </a:p>
          <a:p>
            <a:pPr lvl="1"/>
            <a:r>
              <a:t>Орієнтація на конкретного покупця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