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77113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645622" TargetMode="External"/><Relationship Id="rId7" Type="http://schemas.openxmlformats.org/officeDocument/2006/relationships/hyperlink" Target="https://pxhere.com/ru/photo/108897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pxhere.com/ru/photo/843754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D451C-D019-D8AD-6127-CF4BF5BF9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8B317D-0A1F-858E-3E4E-549BB85D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4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2AA58-92CF-0652-F707-4CC2A59C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45426" cy="2182198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Лекція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8Проблеми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перспективи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туристсько-рекреаційної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світі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4E74-9793-B3BB-A95A-55374D40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827421"/>
            <a:ext cx="9403742" cy="3420978"/>
          </a:xfrm>
        </p:spPr>
        <p:txBody>
          <a:bodyPr/>
          <a:lstStyle/>
          <a:p>
            <a:r>
              <a:rPr lang="ru-RU" dirty="0"/>
              <a:t>План </a:t>
            </a:r>
          </a:p>
          <a:p>
            <a:r>
              <a:rPr lang="ru-RU" dirty="0"/>
              <a:t>1. 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гальмують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Прогнози</a:t>
            </a:r>
            <a:r>
              <a:rPr lang="ru-RU" dirty="0"/>
              <a:t> та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туристсько-рекреаційної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10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B167A-5BE8-F4A5-FB2B-A37BAA6A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фактори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хвилюють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стримують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подорожуючих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04712-56B4-2F7C-660E-6A135BA0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720516"/>
            <a:ext cx="9404723" cy="452788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sz="2800" dirty="0" err="1"/>
              <a:t>війна</a:t>
            </a:r>
            <a:r>
              <a:rPr lang="ru-RU" sz="2800" dirty="0"/>
              <a:t>, </a:t>
            </a:r>
            <a:r>
              <a:rPr lang="ru-RU" sz="2800" dirty="0" err="1"/>
              <a:t>неспокій</a:t>
            </a:r>
            <a:r>
              <a:rPr lang="ru-RU" sz="2800" dirty="0"/>
              <a:t>, </a:t>
            </a:r>
            <a:r>
              <a:rPr lang="ru-RU" sz="2800" dirty="0" err="1"/>
              <a:t>політична</a:t>
            </a:r>
            <a:r>
              <a:rPr lang="ru-RU" sz="2800" dirty="0"/>
              <a:t> </a:t>
            </a:r>
            <a:r>
              <a:rPr lang="ru-RU" sz="2800" dirty="0" err="1"/>
              <a:t>нестабільність</a:t>
            </a:r>
            <a:r>
              <a:rPr lang="ru-RU" sz="2800" dirty="0"/>
              <a:t>; 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екологічні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; 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хвороби</a:t>
            </a:r>
            <a:r>
              <a:rPr lang="ru-RU" sz="2800" dirty="0"/>
              <a:t> та </a:t>
            </a:r>
            <a:r>
              <a:rPr lang="ru-RU" sz="2800" dirty="0" err="1"/>
              <a:t>епідемії</a:t>
            </a:r>
            <a:r>
              <a:rPr lang="ru-RU" sz="2800" dirty="0"/>
              <a:t>;</a:t>
            </a:r>
          </a:p>
          <a:p>
            <a:r>
              <a:rPr lang="ru-RU" sz="2800" dirty="0"/>
              <a:t> - </a:t>
            </a:r>
            <a:r>
              <a:rPr lang="ru-RU" sz="2800" dirty="0" err="1"/>
              <a:t>природні</a:t>
            </a:r>
            <a:r>
              <a:rPr lang="ru-RU" sz="2800" dirty="0"/>
              <a:t> </a:t>
            </a:r>
            <a:r>
              <a:rPr lang="ru-RU" sz="2800" dirty="0" err="1"/>
              <a:t>катаклізми</a:t>
            </a:r>
            <a:r>
              <a:rPr lang="ru-RU" sz="2800" dirty="0"/>
              <a:t> та </a:t>
            </a:r>
            <a:r>
              <a:rPr lang="ru-RU" sz="2800" dirty="0" err="1"/>
              <a:t>катастрофи</a:t>
            </a:r>
            <a:r>
              <a:rPr lang="ru-RU" sz="2800" dirty="0"/>
              <a:t>;</a:t>
            </a:r>
          </a:p>
          <a:p>
            <a:r>
              <a:rPr lang="ru-RU" sz="2800" dirty="0"/>
              <a:t> - </a:t>
            </a:r>
            <a:r>
              <a:rPr lang="ru-RU" sz="2800" dirty="0" err="1"/>
              <a:t>злочинність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54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88BF0-043E-5523-864B-0502E84B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Розвиток</a:t>
            </a:r>
            <a:r>
              <a:rPr lang="ru-RU" dirty="0"/>
              <a:t> туризму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8B580-CFA8-3A06-5817-BE16E314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29" y="2914650"/>
            <a:ext cx="8661924" cy="3333749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;</a:t>
            </a:r>
          </a:p>
          <a:p>
            <a:r>
              <a:rPr lang="ru-RU" dirty="0"/>
              <a:t> - способу </a:t>
            </a:r>
            <a:r>
              <a:rPr lang="ru-RU" dirty="0" err="1"/>
              <a:t>подорожей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подорожуючих</a:t>
            </a:r>
            <a:r>
              <a:rPr lang="ru-RU" dirty="0"/>
              <a:t> і </a:t>
            </a:r>
            <a:r>
              <a:rPr lang="ru-RU" dirty="0" err="1"/>
              <a:t>охоплення</a:t>
            </a:r>
            <a:r>
              <a:rPr lang="ru-RU" dirty="0"/>
              <a:t> туризмом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31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56346-A57F-EBAE-5A44-8873991C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452718"/>
            <a:ext cx="9299720" cy="3325198"/>
          </a:xfrm>
        </p:spPr>
        <p:txBody>
          <a:bodyPr/>
          <a:lstStyle/>
          <a:p>
            <a:r>
              <a:rPr lang="ru-RU" sz="2800" dirty="0" err="1"/>
              <a:t>тенденції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світового</a:t>
            </a:r>
            <a:r>
              <a:rPr lang="ru-RU" sz="2800" dirty="0"/>
              <a:t> туризму </a:t>
            </a:r>
            <a:r>
              <a:rPr lang="ru-RU" sz="2800" dirty="0" err="1"/>
              <a:t>характеризуються</a:t>
            </a:r>
            <a:r>
              <a:rPr lang="ru-RU" sz="2800" dirty="0"/>
              <a:t> </a:t>
            </a:r>
            <a:r>
              <a:rPr lang="ru-RU" sz="2800" dirty="0" err="1"/>
              <a:t>наступними</a:t>
            </a:r>
            <a:r>
              <a:rPr lang="ru-RU" sz="2800" dirty="0"/>
              <a:t> </a:t>
            </a:r>
            <a:r>
              <a:rPr lang="ru-RU" sz="2800" dirty="0" err="1"/>
              <a:t>особливостями</a:t>
            </a:r>
            <a:r>
              <a:rPr lang="ru-RU" sz="2800" dirty="0"/>
              <a:t>: </a:t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 err="1"/>
              <a:t>тяжінням</a:t>
            </a:r>
            <a:r>
              <a:rPr lang="ru-RU" sz="2800" dirty="0"/>
              <a:t> до </a:t>
            </a:r>
            <a:r>
              <a:rPr lang="ru-RU" sz="2800" dirty="0" err="1"/>
              <a:t>незайманої</a:t>
            </a:r>
            <a:r>
              <a:rPr lang="ru-RU" sz="2800" dirty="0"/>
              <a:t> </a:t>
            </a:r>
            <a:r>
              <a:rPr lang="ru-RU" sz="2800" dirty="0" err="1"/>
              <a:t>природи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асоціюється</a:t>
            </a:r>
            <a:r>
              <a:rPr lang="ru-RU" sz="2800" dirty="0"/>
              <a:t> з </a:t>
            </a:r>
            <a:r>
              <a:rPr lang="ru-RU" sz="2800" dirty="0" err="1"/>
              <a:t>поняттям</a:t>
            </a:r>
            <a:r>
              <a:rPr lang="ru-RU" sz="2800" dirty="0"/>
              <a:t> </a:t>
            </a:r>
            <a:r>
              <a:rPr lang="ru-RU" sz="2800" dirty="0" err="1"/>
              <a:t>краси</a:t>
            </a:r>
            <a:r>
              <a:rPr lang="ru-RU" sz="2800" dirty="0"/>
              <a:t>, і у </a:t>
            </a:r>
            <a:r>
              <a:rPr lang="ru-RU" sz="2800" dirty="0" err="1"/>
              <a:t>зв'язку</a:t>
            </a:r>
            <a:r>
              <a:rPr lang="ru-RU" sz="2800" dirty="0"/>
              <a:t> з </a:t>
            </a:r>
            <a:r>
              <a:rPr lang="ru-RU" sz="2800" dirty="0" err="1"/>
              <a:t>цим</a:t>
            </a:r>
            <a:r>
              <a:rPr lang="ru-RU" sz="2800" dirty="0"/>
              <a:t> </a:t>
            </a:r>
            <a:r>
              <a:rPr lang="ru-RU" sz="2800" dirty="0" err="1"/>
              <a:t>розвитком</a:t>
            </a:r>
            <a:r>
              <a:rPr lang="ru-RU" sz="2800" dirty="0"/>
              <a:t> </a:t>
            </a:r>
            <a:r>
              <a:rPr lang="ru-RU" sz="2800" dirty="0" err="1"/>
              <a:t>екологічного</a:t>
            </a:r>
            <a:r>
              <a:rPr lang="ru-RU" sz="2800" dirty="0"/>
              <a:t> туризму; </a:t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 err="1"/>
              <a:t>поширенням</a:t>
            </a:r>
            <a:r>
              <a:rPr lang="ru-RU" sz="2800" dirty="0"/>
              <a:t> </a:t>
            </a:r>
            <a:r>
              <a:rPr lang="ru-RU" sz="2800" dirty="0" err="1"/>
              <a:t>індивідуальних</a:t>
            </a:r>
            <a:r>
              <a:rPr lang="ru-RU" sz="2800" dirty="0"/>
              <a:t> </a:t>
            </a:r>
            <a:r>
              <a:rPr lang="ru-RU" sz="2800" dirty="0" err="1"/>
              <a:t>туристських</a:t>
            </a:r>
            <a:r>
              <a:rPr lang="ru-RU" sz="2800" dirty="0"/>
              <a:t> </a:t>
            </a:r>
            <a:r>
              <a:rPr lang="ru-RU" sz="2800" dirty="0" err="1"/>
              <a:t>подорожей</a:t>
            </a:r>
            <a:r>
              <a:rPr lang="ru-RU" sz="2800" dirty="0"/>
              <a:t>; </a:t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 err="1"/>
              <a:t>розвитком</a:t>
            </a:r>
            <a:r>
              <a:rPr lang="ru-RU" sz="2800" dirty="0"/>
              <a:t> </a:t>
            </a:r>
            <a:r>
              <a:rPr lang="ru-RU" sz="2800" dirty="0" err="1"/>
              <a:t>елітарного</a:t>
            </a:r>
            <a:r>
              <a:rPr lang="ru-RU" sz="2800" dirty="0"/>
              <a:t> туризму (</a:t>
            </a:r>
            <a:r>
              <a:rPr lang="ru-RU" sz="2800" dirty="0" err="1"/>
              <a:t>мисливського</a:t>
            </a:r>
            <a:r>
              <a:rPr lang="ru-RU" sz="2800" dirty="0"/>
              <a:t>, </a:t>
            </a:r>
            <a:r>
              <a:rPr lang="ru-RU" sz="2800" dirty="0" err="1"/>
              <a:t>наукового</a:t>
            </a:r>
            <a:r>
              <a:rPr lang="ru-RU" sz="2800" dirty="0"/>
              <a:t>, </a:t>
            </a:r>
            <a:r>
              <a:rPr lang="ru-RU" sz="2800" dirty="0" err="1"/>
              <a:t>конгресного</a:t>
            </a:r>
            <a:r>
              <a:rPr lang="ru-RU" sz="2800" dirty="0"/>
              <a:t>);</a:t>
            </a:r>
            <a:br>
              <a:rPr lang="ru-RU" sz="2800" dirty="0"/>
            </a:br>
            <a:r>
              <a:rPr lang="ru-RU" sz="2800" dirty="0"/>
              <a:t> - </a:t>
            </a:r>
            <a:r>
              <a:rPr lang="ru-RU" sz="2800" dirty="0" err="1"/>
              <a:t>розвитком</a:t>
            </a:r>
            <a:r>
              <a:rPr lang="ru-RU" sz="2800" dirty="0"/>
              <a:t> </a:t>
            </a:r>
            <a:r>
              <a:rPr lang="ru-RU" sz="2800" dirty="0" err="1"/>
              <a:t>нетрадиційних</a:t>
            </a:r>
            <a:r>
              <a:rPr lang="ru-RU" sz="2800" dirty="0"/>
              <a:t> (</a:t>
            </a:r>
            <a:r>
              <a:rPr lang="ru-RU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екстремальних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/>
              <a:t>туризму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E83E02D-7F30-C5C1-9F62-B3C8E4EA4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9322" y="4831514"/>
            <a:ext cx="3782678" cy="2521785"/>
          </a:xfrm>
        </p:spPr>
      </p:pic>
    </p:spTree>
    <p:extLst>
      <p:ext uri="{BB962C8B-B14F-4D97-AF65-F5344CB8AC3E}">
        <p14:creationId xmlns:p14="http://schemas.microsoft.com/office/powerpoint/2010/main" val="103963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FB3AB-E182-BF67-D711-396CF796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туризму за </a:t>
            </a:r>
            <a:br>
              <a:rPr lang="ru-RU" sz="2400" dirty="0"/>
            </a:br>
            <a:r>
              <a:rPr lang="ru-RU" sz="2400" dirty="0"/>
              <a:t>метою </a:t>
            </a:r>
            <a:r>
              <a:rPr lang="ru-RU" sz="2400" dirty="0" err="1"/>
              <a:t>подорожі</a:t>
            </a:r>
            <a:r>
              <a:rPr lang="ru-RU" sz="2400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DE5B2-8AEE-3ED6-09B1-BF25BA8EBC60}"/>
              </a:ext>
            </a:extLst>
          </p:cNvPr>
          <p:cNvSpPr txBox="1"/>
          <p:nvPr/>
        </p:nvSpPr>
        <p:spPr>
          <a:xfrm>
            <a:off x="646112" y="1335505"/>
            <a:ext cx="4226678" cy="3453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Екскурсійний</a:t>
            </a:r>
            <a:r>
              <a:rPr lang="ru-RU" dirty="0"/>
              <a:t> туризм </a:t>
            </a:r>
          </a:p>
          <a:p>
            <a:r>
              <a:rPr lang="ru-RU" dirty="0"/>
              <a:t> </a:t>
            </a:r>
            <a:r>
              <a:rPr lang="ru-RU" dirty="0" err="1"/>
              <a:t>Рекреаційний</a:t>
            </a:r>
            <a:r>
              <a:rPr lang="ru-RU" dirty="0"/>
              <a:t> туризм </a:t>
            </a:r>
          </a:p>
          <a:p>
            <a:r>
              <a:rPr lang="ru-RU" dirty="0"/>
              <a:t> </a:t>
            </a:r>
            <a:r>
              <a:rPr lang="ru-RU" dirty="0" err="1"/>
              <a:t>Діловий</a:t>
            </a:r>
            <a:r>
              <a:rPr lang="ru-RU" dirty="0"/>
              <a:t> туризм</a:t>
            </a:r>
          </a:p>
          <a:p>
            <a:r>
              <a:rPr lang="ru-RU" dirty="0" err="1"/>
              <a:t>Етнічний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Спортивний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Релігійний</a:t>
            </a:r>
            <a:r>
              <a:rPr lang="ru-RU" dirty="0"/>
              <a:t> туризм</a:t>
            </a:r>
          </a:p>
          <a:p>
            <a:r>
              <a:rPr lang="ru-RU" dirty="0" err="1"/>
              <a:t>Пригодницький</a:t>
            </a:r>
            <a:r>
              <a:rPr lang="ru-RU" dirty="0"/>
              <a:t> туризм</a:t>
            </a:r>
          </a:p>
          <a:p>
            <a:r>
              <a:rPr lang="ru-RU" dirty="0" err="1"/>
              <a:t>Соціальний</a:t>
            </a:r>
            <a:r>
              <a:rPr lang="ru-RU" dirty="0"/>
              <a:t> туризм</a:t>
            </a:r>
          </a:p>
          <a:p>
            <a:r>
              <a:rPr lang="ru-RU" dirty="0" err="1"/>
              <a:t>Екологічний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Сільський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туризм </a:t>
            </a:r>
          </a:p>
          <a:p>
            <a:r>
              <a:rPr lang="ru-RU" dirty="0" err="1"/>
              <a:t>Промисловий</a:t>
            </a:r>
            <a:r>
              <a:rPr lang="ru-RU" dirty="0"/>
              <a:t> (</a:t>
            </a:r>
            <a:r>
              <a:rPr lang="ru-RU" dirty="0" err="1"/>
              <a:t>індустріальний</a:t>
            </a:r>
            <a:r>
              <a:rPr lang="ru-RU" dirty="0"/>
              <a:t>) туризм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848B49F-8BE0-D0E6-67B1-CAF4D7D43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5520" y="4106768"/>
            <a:ext cx="4596480" cy="252806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179246-DAB9-F33E-8870-509A51AAD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19146" y="524907"/>
            <a:ext cx="3145399" cy="14649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7FB5DC-4B9D-4565-60C3-8CAB7374B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72789" y="1989902"/>
            <a:ext cx="4046621" cy="2276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4B5DEE-6DEE-8C5B-E8E5-F483A6E9B1D0}"/>
              </a:ext>
            </a:extLst>
          </p:cNvPr>
          <p:cNvSpPr txBox="1"/>
          <p:nvPr/>
        </p:nvSpPr>
        <p:spPr>
          <a:xfrm>
            <a:off x="917408" y="5326589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Перспективними</a:t>
            </a:r>
            <a:r>
              <a:rPr lang="ru-RU" dirty="0"/>
              <a:t> </a:t>
            </a:r>
            <a:r>
              <a:rPr lang="ru-RU" dirty="0" err="1"/>
              <a:t>туристичними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/>
              <a:t> </a:t>
            </a:r>
            <a:r>
              <a:rPr lang="ru-RU" dirty="0" err="1"/>
              <a:t>визнані</a:t>
            </a:r>
            <a:r>
              <a:rPr lang="ru-RU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74064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1ACC-0875-A096-710F-90081582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121AA-A1C4-2EFA-ECF5-BB7B5D132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гальмують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туризму. 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туризму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привабливими</a:t>
            </a:r>
            <a:r>
              <a:rPr lang="ru-RU" dirty="0"/>
              <a:t> у </a:t>
            </a:r>
            <a:r>
              <a:rPr lang="ru-RU" dirty="0" err="1"/>
              <a:t>найближчий</a:t>
            </a:r>
            <a:r>
              <a:rPr lang="ru-RU" dirty="0"/>
              <a:t> </a:t>
            </a:r>
            <a:r>
              <a:rPr lang="ru-RU" dirty="0" err="1"/>
              <a:t>перспективі</a:t>
            </a:r>
            <a:r>
              <a:rPr lang="ru-RU" dirty="0"/>
              <a:t>? </a:t>
            </a:r>
          </a:p>
          <a:p>
            <a:r>
              <a:rPr lang="ru-RU" dirty="0"/>
              <a:t>3.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 та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акумулюватимуть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потоки </a:t>
            </a:r>
            <a:r>
              <a:rPr lang="ru-RU" dirty="0" err="1"/>
              <a:t>подорожуючих</a:t>
            </a:r>
            <a:r>
              <a:rPr lang="ru-RU" dirty="0"/>
              <a:t>? </a:t>
            </a:r>
          </a:p>
          <a:p>
            <a:r>
              <a:rPr lang="ru-RU"/>
              <a:t>4.Які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регіонами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70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269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Туристичні ресурси країн світу.</vt:lpstr>
      <vt:lpstr>Лекція 8Проблеми та перспективи туристсько-рекреаційної діяльності в світі</vt:lpstr>
      <vt:lpstr>Основні фактори, що хвилюють та стримують подорожуючих:</vt:lpstr>
      <vt:lpstr>Розвиток туризму поділяється на декілька етапів залежно від зміни наступних факторів:  </vt:lpstr>
      <vt:lpstr>тенденції розвитку світового туризму характеризуються наступними особливостями:  - тяжінням до незайманої природи, що асоціюється з поняттям краси, і у зв'язку з цим розвитком екологічного туризму;  - поширенням індивідуальних туристських подорожей;  - розвитком елітарного туризму (мисливського, наукового, конгресного);  - розвитком нетрадиційних (екстремальних) видів туризму</vt:lpstr>
      <vt:lpstr>Класифікація видів туризму за  метою подорожі: 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світу.</dc:title>
  <dc:creator>Ирина Слободяник</dc:creator>
  <cp:lastModifiedBy>Ирина Слободяник</cp:lastModifiedBy>
  <cp:revision>11</cp:revision>
  <dcterms:created xsi:type="dcterms:W3CDTF">2023-09-10T21:21:22Z</dcterms:created>
  <dcterms:modified xsi:type="dcterms:W3CDTF">2023-09-22T21:44:35Z</dcterms:modified>
</cp:coreProperties>
</file>