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Constantia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nstantia-bold.fntdata"/><Relationship Id="rId20" Type="http://schemas.openxmlformats.org/officeDocument/2006/relationships/slide" Target="slides/slide15.xml"/><Relationship Id="rId42" Type="http://schemas.openxmlformats.org/officeDocument/2006/relationships/font" Target="fonts/Constantia-boldItalic.fntdata"/><Relationship Id="rId41" Type="http://schemas.openxmlformats.org/officeDocument/2006/relationships/font" Target="fonts/Constantia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39" Type="http://schemas.openxmlformats.org/officeDocument/2006/relationships/font" Target="fonts/Constantia-regular.fntdata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" name="Google Shape;1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" name="Google Shape;19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1" name="Google Shape;24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1" name="Google Shape;27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Google Shape;27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5" name="Google Shape;29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7588" y="0"/>
            <a:ext cx="3046413" cy="2030413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265" y="5"/>
              <a:ext cx="1015738" cy="10144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4116" y="5"/>
              <a:ext cx="1014150" cy="1014491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4116" y="5"/>
              <a:ext cx="1014150" cy="10160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5"/>
              <a:ext cx="1015738" cy="10160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265" y="1016084"/>
              <a:ext cx="1015738" cy="1014491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7588" y="0"/>
            <a:ext cx="3046413" cy="2030413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265" y="5"/>
              <a:ext cx="1015738" cy="10144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4116" y="5"/>
              <a:ext cx="1014150" cy="1014491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4116" y="5"/>
              <a:ext cx="1014150" cy="10160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5"/>
              <a:ext cx="1015738" cy="10160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265" y="1016084"/>
              <a:ext cx="1015738" cy="1014491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1"/>
          <p:cNvSpPr txBox="1"/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7588" y="0"/>
            <a:ext cx="3046413" cy="2030413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265" y="5"/>
              <a:ext cx="1015738" cy="10144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4116" y="5"/>
              <a:ext cx="1014150" cy="1014491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4116" y="5"/>
              <a:ext cx="1014150" cy="10160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5"/>
              <a:ext cx="1015738" cy="10160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265" y="1016084"/>
              <a:ext cx="1015738" cy="1014491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3"/>
            <a:ext cx="9144000" cy="1239837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988" y="3903669"/>
              <a:ext cx="989012" cy="987495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725" y="3903669"/>
              <a:ext cx="989013" cy="987495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738" y="3903669"/>
              <a:ext cx="989012" cy="9874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988" y="3903669"/>
              <a:ext cx="989012" cy="987495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164"/>
              <a:ext cx="9144000" cy="25243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7588" y="0"/>
            <a:ext cx="3046413" cy="2030413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265" y="5"/>
              <a:ext cx="1015738" cy="10144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4116" y="5"/>
              <a:ext cx="1014150" cy="1014491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4116" y="5"/>
              <a:ext cx="1014150" cy="101607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5"/>
              <a:ext cx="1015738" cy="101607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265" y="1016084"/>
              <a:ext cx="1015738" cy="1014491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9"/>
          <p:cNvCxnSpPr/>
          <p:nvPr/>
        </p:nvCxnSpPr>
        <p:spPr>
          <a:xfrm>
            <a:off x="5029200" y="4495800"/>
            <a:ext cx="468313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150" y="409575"/>
            <a:ext cx="8521700" cy="6080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150" y="1230313"/>
            <a:ext cx="8521700" cy="33385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9788" y="4651375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4.png"/><Relationship Id="rId5" Type="http://schemas.openxmlformats.org/officeDocument/2006/relationships/image" Target="../media/image29.png"/><Relationship Id="rId6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163513" y="1173163"/>
            <a:ext cx="5786437" cy="2389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ІНТЕГРАЦІЙНА ПОЛІТИКА ГЕТЬМАНСЬКОГО РЕЖИМУ ТА ДИРЕКТОРії НА ПІВДНІ УКРАЇНИ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Roboto"/>
              <a:buNone/>
            </a:pPr>
            <a:r>
              <a:t/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6289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52400"/>
            <a:ext cx="426720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724150"/>
            <a:ext cx="441960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400" y="2724150"/>
            <a:ext cx="4267200" cy="223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idx="4294967295" type="body"/>
          </p:nvPr>
        </p:nvSpPr>
        <p:spPr>
          <a:xfrm>
            <a:off x="4673475" y="130175"/>
            <a:ext cx="4470600" cy="44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</a:rPr>
              <a:t>У липні 1918 р. з Канцелярії Гетьмана губернському старості Катеринославщини прийшов документ, в якому говорилося про необхідність зробити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FFFFFF"/>
                </a:solidFill>
              </a:rPr>
              <a:t> "розпорядження, щоб все листування, яке стосується пана Гетьмана і інших інституцій друкувалася Державною мовою". </a:t>
            </a:r>
            <a:endParaRPr b="1" i="1"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t/>
            </a:r>
            <a:endParaRPr/>
          </a:p>
        </p:txBody>
      </p:sp>
      <p:sp>
        <p:nvSpPr>
          <p:cNvPr id="154" name="Google Shape;154;p23"/>
          <p:cNvSpPr/>
          <p:nvPr/>
        </p:nvSpPr>
        <p:spPr>
          <a:xfrm>
            <a:off x="565150" y="4151313"/>
            <a:ext cx="4033838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400" y="300125"/>
            <a:ext cx="4352600" cy="308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246400" y="3552925"/>
            <a:ext cx="40338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м. Київ початку ХХ ст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5154975" y="168700"/>
            <a:ext cx="3989100" cy="38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Катеринославський губернський староста генерал М. Черніков усупереч офіційному курсу Києва розіслав до повітових старост таємного обіжника, у якому пропонував проводити з ним урядове листування російською мовою.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4"/>
          <p:cNvSpPr txBox="1"/>
          <p:nvPr/>
        </p:nvSpPr>
        <p:spPr>
          <a:xfrm>
            <a:off x="50800" y="4575175"/>
            <a:ext cx="3778250" cy="9588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25" y="260338"/>
            <a:ext cx="5010150" cy="323769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144825" y="3606650"/>
            <a:ext cx="47031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м. Катеринослав початку ХХ ст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517525" y="0"/>
            <a:ext cx="8221663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4450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Roboto"/>
              <a:buNone/>
            </a:pPr>
            <a:r>
              <a:t/>
            </a:r>
            <a:endParaRPr/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25" y="305700"/>
            <a:ext cx="2933850" cy="34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2575" y="305700"/>
            <a:ext cx="4284000" cy="338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/>
          <p:nvPr/>
        </p:nvSpPr>
        <p:spPr>
          <a:xfrm>
            <a:off x="214875" y="3861825"/>
            <a:ext cx="85815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</a:rPr>
              <a:t>Українські газети 1918р. рясніли оголошеннями, у яких державні установи, комерційні підприємства, громадські організації запрошували до співпраці тих, хто володів державною мовою.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/>
          <p:nvPr/>
        </p:nvSpPr>
        <p:spPr>
          <a:xfrm>
            <a:off x="4527550" y="4562475"/>
            <a:ext cx="3624263" cy="3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6"/>
          <p:cNvSpPr/>
          <p:nvPr/>
        </p:nvSpPr>
        <p:spPr>
          <a:xfrm>
            <a:off x="4660900" y="2755900"/>
            <a:ext cx="4230688" cy="3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08501" cy="37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/>
        </p:nvSpPr>
        <p:spPr>
          <a:xfrm>
            <a:off x="80575" y="3975150"/>
            <a:ext cx="49824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"Історія України - Руси" М. Грушевський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4962400" y="389450"/>
            <a:ext cx="3807000" cy="3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В Олександрівську курси для вчителів розпочали свою роботу 20.06.1918.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 На курси української мови та літератури приїхало 195 вчителів з Олександрівського повіту, 46 вчителів з міст та 28 вільних слухачів.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/>
        </p:nvSpPr>
        <p:spPr>
          <a:xfrm>
            <a:off x="398463" y="3722688"/>
            <a:ext cx="4040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87" name="Google Shape;187;p27"/>
          <p:cNvSpPr txBox="1"/>
          <p:nvPr/>
        </p:nvSpPr>
        <p:spPr>
          <a:xfrm>
            <a:off x="268600" y="3888675"/>
            <a:ext cx="8393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серпні 1918 р. Міністерство освіти ухвалило рішення про відкриття в Новоросійському університеті (Одеса), як і в університетах Києва і Харкова українських кафедр: української мови, літератури, історії та права.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76" y="165825"/>
            <a:ext cx="8263550" cy="358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/>
        </p:nvSpPr>
        <p:spPr>
          <a:xfrm>
            <a:off x="74613" y="3032125"/>
            <a:ext cx="5043487" cy="409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4" name="Google Shape;194;p28"/>
          <p:cNvSpPr txBox="1"/>
          <p:nvPr/>
        </p:nvSpPr>
        <p:spPr>
          <a:xfrm>
            <a:off x="4538663" y="4330700"/>
            <a:ext cx="4330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25" y="228300"/>
            <a:ext cx="8055474" cy="410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/>
        </p:nvSpPr>
        <p:spPr>
          <a:xfrm>
            <a:off x="456600" y="4330700"/>
            <a:ext cx="7668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 Вільгельм Габсбург із Січовими стрільцями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idx="4294967295" type="body"/>
          </p:nvPr>
        </p:nvSpPr>
        <p:spPr>
          <a:xfrm>
            <a:off x="211138" y="317500"/>
            <a:ext cx="8520112" cy="21066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t/>
            </a:r>
            <a:endParaRPr/>
          </a:p>
        </p:txBody>
      </p:sp>
      <p:sp>
        <p:nvSpPr>
          <p:cNvPr id="202" name="Google Shape;202;p29"/>
          <p:cNvSpPr txBox="1"/>
          <p:nvPr/>
        </p:nvSpPr>
        <p:spPr>
          <a:xfrm>
            <a:off x="211138" y="4549775"/>
            <a:ext cx="25431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5721350" y="4587875"/>
            <a:ext cx="2963863" cy="4556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805775" y="4305000"/>
            <a:ext cx="6849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м. Єлисаветград початку ХХ ст.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750" y="150825"/>
            <a:ext cx="7883124" cy="405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idx="4294967295" type="body"/>
          </p:nvPr>
        </p:nvSpPr>
        <p:spPr>
          <a:xfrm>
            <a:off x="271463" y="61913"/>
            <a:ext cx="8205787" cy="1141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t/>
            </a:r>
            <a:endParaRPr sz="17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157163" y="4581525"/>
            <a:ext cx="5094287" cy="3540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2" name="Google Shape;212;p30"/>
          <p:cNvSpPr txBox="1"/>
          <p:nvPr/>
        </p:nvSpPr>
        <p:spPr>
          <a:xfrm>
            <a:off x="271475" y="4243725"/>
            <a:ext cx="86805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Царициновий Кут                                                           Олександрівськ</a:t>
            </a:r>
            <a:endParaRPr b="1" sz="1800"/>
          </a:p>
        </p:txBody>
      </p:sp>
      <p:pic>
        <p:nvPicPr>
          <p:cNvPr id="213" name="Google Shape;2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25" y="284443"/>
            <a:ext cx="4067376" cy="38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3800" y="284450"/>
            <a:ext cx="4067376" cy="386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/>
          <p:nvPr>
            <p:ph idx="4294967295" type="body"/>
          </p:nvPr>
        </p:nvSpPr>
        <p:spPr>
          <a:xfrm>
            <a:off x="6157913" y="474663"/>
            <a:ext cx="2917825" cy="4257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★"/>
            </a:pPr>
            <a:r>
              <a:t/>
            </a:r>
            <a:endParaRPr/>
          </a:p>
        </p:txBody>
      </p:sp>
      <p:sp>
        <p:nvSpPr>
          <p:cNvPr id="220" name="Google Shape;220;p31"/>
          <p:cNvSpPr txBox="1"/>
          <p:nvPr/>
        </p:nvSpPr>
        <p:spPr>
          <a:xfrm>
            <a:off x="1858963" y="4813300"/>
            <a:ext cx="3341687" cy="277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21" name="Google Shape;2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175" y="246400"/>
            <a:ext cx="7543724" cy="39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 txBox="1"/>
          <p:nvPr/>
        </p:nvSpPr>
        <p:spPr>
          <a:xfrm>
            <a:off x="1128825" y="4305000"/>
            <a:ext cx="52098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FFFF"/>
                </a:solidFill>
              </a:rPr>
              <a:t>Старшина Коша УСС 1917 р.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idx="4294967295" type="body"/>
          </p:nvPr>
        </p:nvSpPr>
        <p:spPr>
          <a:xfrm>
            <a:off x="222250" y="763588"/>
            <a:ext cx="8721725" cy="3711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2286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</a:rPr>
              <a:t>1. Інтеграційна політика гетьманського режиму на Півдні України.</a:t>
            </a:r>
            <a:endParaRPr sz="2000">
              <a:solidFill>
                <a:srgbClr val="FFFFFF"/>
              </a:solidFill>
            </a:endParaRPr>
          </a:p>
          <a:p>
            <a:pPr indent="0" lvl="0" marL="2286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</a:rPr>
              <a:t>2. Здобутки в царині культури.</a:t>
            </a:r>
            <a:endParaRPr sz="2000">
              <a:solidFill>
                <a:srgbClr val="FFFFFF"/>
              </a:solidFill>
            </a:endParaRPr>
          </a:p>
          <a:p>
            <a:pPr indent="0" lvl="0" marL="2286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</a:rPr>
              <a:t>3. Проблема кордонів з РСФРР.</a:t>
            </a:r>
            <a:endParaRPr sz="2000">
              <a:solidFill>
                <a:srgbClr val="FFFFFF"/>
              </a:solidFill>
            </a:endParaRPr>
          </a:p>
          <a:p>
            <a:pPr indent="0" lvl="0" marL="2286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</a:rPr>
              <a:t>4. Встановлення влади Директорії у південноукраїнському регіоні.</a:t>
            </a:r>
            <a:endParaRPr sz="2000">
              <a:solidFill>
                <a:srgbClr val="FFFFFF"/>
              </a:solidFill>
            </a:endParaRPr>
          </a:p>
          <a:p>
            <a:pPr indent="0" lvl="0" marL="2286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2286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/>
        </p:nvSpPr>
        <p:spPr>
          <a:xfrm>
            <a:off x="166075" y="4235450"/>
            <a:ext cx="3594000" cy="5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FFFF"/>
                </a:solidFill>
              </a:rPr>
              <a:t>С. Шелухін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3827400" y="402875"/>
            <a:ext cx="4487400" cy="3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Українсько-російські переговори розпочалися у травні 1918 р. у Києві.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Російську делегацію представляли Х. Раковський і Д. Мануїльський, а українську – Генеральний суддя Української Держави С. Шелухін.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Російська сторона не підтримала лінію кордону, запропоновану українськими делегатами.</a:t>
            </a:r>
            <a:endParaRPr b="1" sz="1800">
              <a:solidFill>
                <a:srgbClr val="FFFFFF"/>
              </a:solidFill>
            </a:endParaRPr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75" y="152400"/>
            <a:ext cx="3006915" cy="393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type="title"/>
          </p:nvPr>
        </p:nvSpPr>
        <p:spPr>
          <a:xfrm>
            <a:off x="496888" y="114300"/>
            <a:ext cx="822325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4450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Roboto"/>
              <a:buNone/>
            </a:pPr>
            <a:r>
              <a:t/>
            </a:r>
            <a:endParaRPr/>
          </a:p>
        </p:txBody>
      </p:sp>
      <p:sp>
        <p:nvSpPr>
          <p:cNvPr id="235" name="Google Shape;235;p33"/>
          <p:cNvSpPr txBox="1"/>
          <p:nvPr/>
        </p:nvSpPr>
        <p:spPr>
          <a:xfrm>
            <a:off x="167800" y="4335213"/>
            <a:ext cx="33798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36" name="Google Shape;2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25" y="352850"/>
            <a:ext cx="4075100" cy="281512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 txBox="1"/>
          <p:nvPr/>
        </p:nvSpPr>
        <p:spPr>
          <a:xfrm>
            <a:off x="357700" y="3278950"/>
            <a:ext cx="3980100" cy="9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FFFF"/>
                </a:solidFill>
              </a:rPr>
              <a:t>П. Скоропадський у оточенні своїх офіцерів та німецьких солдат, 1918 р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238" name="Google Shape;238;p33"/>
          <p:cNvSpPr txBox="1"/>
          <p:nvPr/>
        </p:nvSpPr>
        <p:spPr>
          <a:xfrm>
            <a:off x="4572000" y="268600"/>
            <a:ext cx="4149900" cy="4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Суперечки точилися навколо всіх ділянок російсько-українського кордону, зокрема Донбасу та ряду інших територій Південного Сходу України.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</a:rPr>
              <a:t>За проектом, запропонованим російською стороною, від України відрізалися економічно важливі території Донбасу, де знаходилося майже 85% покладів вугілля і весь антрацит. 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Це позбавило б Україну частини її території та майже всієї паливної бази.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04975" cy="418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/>
          <p:nvPr/>
        </p:nvSpPr>
        <p:spPr>
          <a:xfrm>
            <a:off x="3706550" y="322300"/>
            <a:ext cx="46467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FFFFFF"/>
                </a:solidFill>
              </a:rPr>
              <a:t>“Ось основний висновок, до якого дійшли ми, історики, однаково українські і російські – весь так званий Новоросійський край – це єсть старе гніздо запорожців і був заселений первісно виключно запорожцями.”</a:t>
            </a:r>
            <a:endParaRPr b="1" i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(Д.Багалій)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4"/>
          <p:cNvSpPr txBox="1"/>
          <p:nvPr/>
        </p:nvSpPr>
        <p:spPr>
          <a:xfrm>
            <a:off x="152400" y="4472025"/>
            <a:ext cx="42120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Д. Багалій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/>
        </p:nvSpPr>
        <p:spPr>
          <a:xfrm>
            <a:off x="214875" y="0"/>
            <a:ext cx="3827400" cy="44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Українсько-російські договори 1918 р. не закінчились підписанням мирного договору і встановленням кордону між двома державами.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Українська сторона не мала за своєю спиною сил, здатних примусити більшовиків погодитися на мир.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300" y="58400"/>
            <a:ext cx="4713750" cy="35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/>
          <p:nvPr/>
        </p:nvSpPr>
        <p:spPr>
          <a:xfrm>
            <a:off x="4042200" y="3727525"/>
            <a:ext cx="4579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«Дніпро вранці» Куїнджі, 1881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/>
        </p:nvSpPr>
        <p:spPr>
          <a:xfrm>
            <a:off x="241300" y="61275"/>
            <a:ext cx="82998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14 листопада 1918 р. - оприлюднено грамоту про федерацію України з Росією</a:t>
            </a:r>
            <a:endParaRPr b="1"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675" y="1055697"/>
            <a:ext cx="5628175" cy="28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6"/>
          <p:cNvSpPr txBox="1"/>
          <p:nvPr/>
        </p:nvSpPr>
        <p:spPr>
          <a:xfrm>
            <a:off x="94000" y="3952900"/>
            <a:ext cx="86619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/>
              <a:t>"Тепер після пережитих Росією великих заворушень, умови її майбутнього існування повинні, безумовно, змінитися. На інших принципах, принципах федеративних повинна бути відновлена давня могутність і сила всеросійської держави“</a:t>
            </a:r>
            <a:r>
              <a:rPr i="1" lang="ru-RU" sz="1800"/>
              <a:t>.</a:t>
            </a:r>
            <a:endParaRPr i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/>
        </p:nvSpPr>
        <p:spPr>
          <a:xfrm>
            <a:off x="1806575" y="4030663"/>
            <a:ext cx="4227513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5" name="Google Shape;265;p37"/>
          <p:cNvSpPr txBox="1"/>
          <p:nvPr/>
        </p:nvSpPr>
        <p:spPr>
          <a:xfrm>
            <a:off x="4752975" y="3805238"/>
            <a:ext cx="3614738" cy="7223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6" name="Google Shape;26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152249" cy="34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7"/>
          <p:cNvSpPr txBox="1"/>
          <p:nvPr/>
        </p:nvSpPr>
        <p:spPr>
          <a:xfrm>
            <a:off x="5542425" y="289550"/>
            <a:ext cx="3307500" cy="3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 14.11.1918 р. антигетьманське повстання швидко набуло загальнонаціонального характеру, поширившись і на південноукраїнський регіон</a:t>
            </a:r>
            <a:r>
              <a:rPr lang="ru-RU" sz="1800">
                <a:solidFill>
                  <a:srgbClr val="FFFFFF"/>
                </a:solidFill>
              </a:rPr>
              <a:t>.  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</a:rPr>
              <a:t>“Протягом кількох днів вся Україна була об’єднана під владою Директорії”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</a:rPr>
              <a:t>(М. Рафес)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7"/>
          <p:cNvSpPr txBox="1"/>
          <p:nvPr/>
        </p:nvSpPr>
        <p:spPr>
          <a:xfrm>
            <a:off x="152400" y="3727350"/>
            <a:ext cx="46542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FFFF"/>
                </a:solidFill>
              </a:rPr>
              <a:t>м. Олександрівськ початку ХХ ст.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/>
          <p:nvPr>
            <p:ph type="title"/>
          </p:nvPr>
        </p:nvSpPr>
        <p:spPr>
          <a:xfrm>
            <a:off x="311150" y="409575"/>
            <a:ext cx="8521700" cy="6080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A3990"/>
              </a:buClr>
              <a:buSzPts val="3000"/>
              <a:buFont typeface="Roboto"/>
              <a:buNone/>
            </a:pPr>
            <a:r>
              <a:t/>
            </a:r>
            <a:endParaRPr sz="3000">
              <a:solidFill>
                <a:srgbClr val="2A399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38"/>
          <p:cNvSpPr txBox="1"/>
          <p:nvPr>
            <p:ph idx="1" type="body"/>
          </p:nvPr>
        </p:nvSpPr>
        <p:spPr>
          <a:xfrm>
            <a:off x="3948275" y="577475"/>
            <a:ext cx="4884600" cy="39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latin typeface="Roboto"/>
                <a:ea typeface="Roboto"/>
                <a:cs typeface="Roboto"/>
                <a:sym typeface="Roboto"/>
              </a:rPr>
              <a:t>"Петлюрівці перемогли тому, що їм вдалося повести за собою багатомільйонні маси селянства"</a:t>
            </a:r>
            <a:endParaRPr b="1" i="1"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2000">
                <a:latin typeface="Roboto"/>
                <a:ea typeface="Roboto"/>
                <a:cs typeface="Roboto"/>
                <a:sym typeface="Roboto"/>
              </a:rPr>
              <a:t>“Правда” (Москва)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t/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38"/>
          <p:cNvSpPr txBox="1"/>
          <p:nvPr/>
        </p:nvSpPr>
        <p:spPr>
          <a:xfrm>
            <a:off x="311150" y="4248150"/>
            <a:ext cx="75216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/>
              <a:t>С.В Петлюра</a:t>
            </a:r>
            <a:endParaRPr b="1" sz="1800"/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148" y="179125"/>
            <a:ext cx="3300900" cy="40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>
            <p:ph type="title"/>
          </p:nvPr>
        </p:nvSpPr>
        <p:spPr>
          <a:xfrm>
            <a:off x="311150" y="409575"/>
            <a:ext cx="8521700" cy="6080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A3990"/>
              </a:buClr>
              <a:buSzPts val="3000"/>
              <a:buFont typeface="Roboto"/>
              <a:buNone/>
            </a:pPr>
            <a:r>
              <a:t/>
            </a:r>
            <a:endParaRPr sz="3000">
              <a:solidFill>
                <a:srgbClr val="2A399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39"/>
          <p:cNvSpPr txBox="1"/>
          <p:nvPr>
            <p:ph idx="1" type="body"/>
          </p:nvPr>
        </p:nvSpPr>
        <p:spPr>
          <a:xfrm>
            <a:off x="3599100" y="3726400"/>
            <a:ext cx="5054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/>
              <a:t>Демонстрація в Києві на честь Акту Злуки</a:t>
            </a:r>
            <a:r>
              <a:rPr lang="ru-RU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75" y="137225"/>
            <a:ext cx="3290250" cy="41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4825" y="137225"/>
            <a:ext cx="5479226" cy="358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/>
        </p:nvSpPr>
        <p:spPr>
          <a:xfrm>
            <a:off x="174575" y="4300525"/>
            <a:ext cx="3000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Акт Злуки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/>
          <p:nvPr/>
        </p:nvSpPr>
        <p:spPr>
          <a:xfrm>
            <a:off x="6394450" y="1939925"/>
            <a:ext cx="2435225" cy="23923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1" name="Google Shape;29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600" y="192725"/>
            <a:ext cx="7541500" cy="357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0"/>
          <p:cNvSpPr txBox="1"/>
          <p:nvPr/>
        </p:nvSpPr>
        <p:spPr>
          <a:xfrm>
            <a:off x="67150" y="3834975"/>
            <a:ext cx="8762400" cy="12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FFFF"/>
                </a:solidFill>
              </a:rPr>
              <a:t>У боротьбі за владу на Півдні на боці Директорії брали участь в основному місцеві сили – повстанці та гетьманські військові з’єднання, що перейшли на її сторону. У південноукраїнському регіоні виявилось достатньо власних ресурсів, щоб розгорнути збройну боротьбу за встановлення тут української національної влади.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1"/>
          <p:cNvSpPr txBox="1"/>
          <p:nvPr>
            <p:ph type="title"/>
          </p:nvPr>
        </p:nvSpPr>
        <p:spPr>
          <a:xfrm>
            <a:off x="598488" y="2152650"/>
            <a:ext cx="8221662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Roboto"/>
              <a:buNone/>
            </a:pPr>
            <a:r>
              <a:rPr lang="ru-RU"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Дякуємо за увагу!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50" y="152400"/>
            <a:ext cx="3470076" cy="4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0121" y="152400"/>
            <a:ext cx="3700502" cy="4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 txBox="1"/>
          <p:nvPr/>
        </p:nvSpPr>
        <p:spPr>
          <a:xfrm>
            <a:off x="360425" y="4552600"/>
            <a:ext cx="37005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П. Скоропадський (1873 - 1945)</a:t>
            </a:r>
            <a:endParaRPr b="1"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idx="4294967295" type="body"/>
          </p:nvPr>
        </p:nvSpPr>
        <p:spPr>
          <a:xfrm>
            <a:off x="94000" y="3760250"/>
            <a:ext cx="57156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м. Олександрівськ початку ХХ ст.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t/>
            </a:r>
            <a:endParaRPr/>
          </a:p>
        </p:txBody>
      </p:sp>
      <p:sp>
        <p:nvSpPr>
          <p:cNvPr id="103" name="Google Shape;103;p16"/>
          <p:cNvSpPr txBox="1"/>
          <p:nvPr/>
        </p:nvSpPr>
        <p:spPr>
          <a:xfrm>
            <a:off x="5197225" y="152400"/>
            <a:ext cx="39468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800">
                <a:solidFill>
                  <a:srgbClr val="FFFFFF"/>
                </a:solidFill>
              </a:rPr>
              <a:t>“</a:t>
            </a:r>
            <a:r>
              <a:rPr b="1" i="1" lang="ru-RU" sz="1800">
                <a:solidFill>
                  <a:srgbClr val="FFFFFF"/>
                </a:solidFill>
              </a:rPr>
              <a:t>Повіяло тоді російським духом. Українізація міста Олександрівська призупинилась. Написи над крамницями, які ще були українські зникали, залишилися російські. Українізація малоросів зупинилася...”</a:t>
            </a:r>
            <a:endParaRPr b="1" i="1" sz="1800">
              <a:solidFill>
                <a:srgbClr val="FFFF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</a:rPr>
              <a:t>(М. Заклинський)</a:t>
            </a:r>
            <a:endParaRPr sz="1800">
              <a:solidFill>
                <a:srgbClr val="FFFF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23950" cy="354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idx="4294967295" type="body"/>
          </p:nvPr>
        </p:nvSpPr>
        <p:spPr>
          <a:xfrm>
            <a:off x="171450" y="4592638"/>
            <a:ext cx="5459413" cy="3000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5848350" y="4557713"/>
            <a:ext cx="3228975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910" y="196075"/>
            <a:ext cx="8008991" cy="469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/>
        </p:nvSpPr>
        <p:spPr>
          <a:xfrm>
            <a:off x="2413000" y="4749800"/>
            <a:ext cx="4895850" cy="392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00" y="138975"/>
            <a:ext cx="5219400" cy="370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152400" y="3934850"/>
            <a:ext cx="47763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FFFF"/>
                </a:solidFill>
              </a:rPr>
              <a:t>П.Скоропадський оглядає українське військо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5465800" y="322300"/>
            <a:ext cx="3545400" cy="39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- Курс Гетьмана на збереження незалежності України з опорою на історичні традиції українського народу,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система управління державою,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 аграрна реформа,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введення юридичного громадянства,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відродження козацтва.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Південь перетворювався на невід’ємну складову частину Української Держави</a:t>
            </a:r>
            <a:r>
              <a:rPr b="1" lang="ru-RU"/>
              <a:t>.</a:t>
            </a:r>
            <a:r>
              <a:rPr lang="ru-RU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idx="4294967295" type="body"/>
          </p:nvPr>
        </p:nvSpPr>
        <p:spPr>
          <a:xfrm>
            <a:off x="511175" y="4565650"/>
            <a:ext cx="8121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t/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71200" cy="31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5277800" y="335750"/>
            <a:ext cx="3558900" cy="38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Головноуповноваженим Українського уряду на землях, де перебувала австрійська армія (Катеринославська, Херсонська, Таврійська, Подільська губернії)  з червня 1918 р.  було призначено С. Гербеля, з липня 1918 р. – Г. Рауха.</a:t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Компетенції:</a:t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Контроль над діями іноземних військових частин на Півдні України.</a:t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41725" y="3402550"/>
            <a:ext cx="47820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м. Одеса початку ХХ ст.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4700" y="337550"/>
            <a:ext cx="6032975" cy="36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2073238" y="4149725"/>
            <a:ext cx="47676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м. Херсон початку ХХ ст.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75" y="327000"/>
            <a:ext cx="4781749" cy="31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5143500" y="506800"/>
            <a:ext cx="4000500" cy="40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Життя у південноукраїнському регіоні було підпорядковане законам і розпорядженням, прийнятим у столиці України -Києві.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Жителів України об’єднувало спільне громадянство.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179275" y="3558800"/>
            <a:ext cx="4392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</a:rPr>
              <a:t>м. Київ початку ХХ ст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