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0" r:id="rId1"/>
  </p:sldMasterIdLst>
  <p:sldIdLst>
    <p:sldId id="256" r:id="rId2"/>
    <p:sldId id="257" r:id="rId3"/>
    <p:sldId id="258" r:id="rId4"/>
    <p:sldId id="262" r:id="rId5"/>
    <p:sldId id="259" r:id="rId6"/>
    <p:sldId id="263" r:id="rId7"/>
    <p:sldId id="260" r:id="rId8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3" d="100"/>
          <a:sy n="63" d="100"/>
        </p:scale>
        <p:origin x="-132" y="-26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546100" y="-4763"/>
            <a:ext cx="5014912" cy="6862763"/>
            <a:chOff x="2928938" y="-4763"/>
            <a:chExt cx="5014912" cy="6862763"/>
          </a:xfrm>
        </p:grpSpPr>
        <p:sp>
          <p:nvSpPr>
            <p:cNvPr id="22" name="Freeform 6"/>
            <p:cNvSpPr/>
            <p:nvPr/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23" name="Freeform 7"/>
            <p:cNvSpPr/>
            <p:nvPr/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24" name="Freeform 9"/>
            <p:cNvSpPr/>
            <p:nvPr/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5" name="Freeform 10"/>
            <p:cNvSpPr/>
            <p:nvPr/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6" name="Freeform 11"/>
            <p:cNvSpPr/>
            <p:nvPr/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7" name="Freeform 12"/>
            <p:cNvSpPr/>
            <p:nvPr/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28401" y="1380068"/>
            <a:ext cx="8574622" cy="2616199"/>
          </a:xfrm>
        </p:spPr>
        <p:txBody>
          <a:bodyPr anchor="b">
            <a:normAutofit/>
          </a:bodyPr>
          <a:lstStyle>
            <a:lvl1pPr algn="r">
              <a:defRPr sz="6000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15377" y="3996267"/>
            <a:ext cx="6987645" cy="1388534"/>
          </a:xfrm>
        </p:spPr>
        <p:txBody>
          <a:bodyPr anchor="t">
            <a:normAutofit/>
          </a:bodyPr>
          <a:lstStyle>
            <a:lvl1pPr marL="0" indent="0" algn="r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26D48-D014-428D-B48C-DEAD9B9FB748}" type="datetimeFigureOut">
              <a:rPr lang="ru-RU" smtClean="0"/>
              <a:pPr/>
              <a:t>28.08.2020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2412" y="5883275"/>
            <a:ext cx="4324044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306B9-81EF-4D84-AFAE-25F6B9A1678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236404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4732865"/>
            <a:ext cx="1001871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386012" y="932112"/>
            <a:ext cx="8225944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1" y="5299603"/>
            <a:ext cx="1001871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26D48-D014-428D-B48C-DEAD9B9FB748}" type="datetimeFigureOut">
              <a:rPr lang="ru-RU" smtClean="0"/>
              <a:pPr/>
              <a:t>28.08.2020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306B9-81EF-4D84-AFAE-25F6B9A1678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8816130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685800"/>
            <a:ext cx="1001871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343400"/>
            <a:ext cx="10018713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26D48-D014-428D-B48C-DEAD9B9FB748}" type="datetimeFigureOut">
              <a:rPr lang="ru-RU" smtClean="0"/>
              <a:pPr/>
              <a:t>28.08.2020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306B9-81EF-4D84-AFAE-25F6B9A1678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96945465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36811" y="3428999"/>
            <a:ext cx="8532815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26D48-D014-428D-B48C-DEAD9B9FB748}" type="datetimeFigureOut">
              <a:rPr lang="ru-RU" smtClean="0"/>
              <a:pPr/>
              <a:t>28.08.2020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306B9-81EF-4D84-AFAE-25F6B9A1678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24825027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3308581"/>
            <a:ext cx="1001870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7381"/>
            <a:ext cx="1001871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26D48-D014-428D-B48C-DEAD9B9FB748}" type="datetimeFigureOut">
              <a:rPr lang="ru-RU" smtClean="0"/>
              <a:pPr/>
              <a:t>28.08.2020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306B9-81EF-4D84-AFAE-25F6B9A1678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6239209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3" y="3886200"/>
            <a:ext cx="1001871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5200"/>
            <a:ext cx="1001871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26D48-D014-428D-B48C-DEAD9B9FB748}" type="datetimeFigureOut">
              <a:rPr lang="ru-RU" smtClean="0"/>
              <a:pPr/>
              <a:t>28.08.2020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306B9-81EF-4D84-AFAE-25F6B9A1678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69896248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685800"/>
            <a:ext cx="10018712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2" y="3505200"/>
            <a:ext cx="10018713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3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26D48-D014-428D-B48C-DEAD9B9FB748}" type="datetimeFigureOut">
              <a:rPr lang="ru-RU" smtClean="0"/>
              <a:pPr/>
              <a:t>28.08.2020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306B9-81EF-4D84-AFAE-25F6B9A1678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22809083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26D48-D014-428D-B48C-DEAD9B9FB748}" type="datetimeFigureOut">
              <a:rPr lang="ru-RU" smtClean="0"/>
              <a:pPr/>
              <a:t>28.08.2020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306B9-81EF-4D84-AFAE-25F6B9A1678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83088653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32655" y="685800"/>
            <a:ext cx="1770369" cy="51054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312" y="685800"/>
            <a:ext cx="8019742" cy="5105400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26D48-D014-428D-B48C-DEAD9B9FB748}" type="datetimeFigureOut">
              <a:rPr lang="ru-RU" smtClean="0"/>
              <a:pPr/>
              <a:t>28.08.2020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306B9-81EF-4D84-AFAE-25F6B9A1678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0506702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>
            <a:lvl1pPr>
              <a:buClr>
                <a:schemeClr val="accent1">
                  <a:lumMod val="75000"/>
                </a:schemeClr>
              </a:buClr>
              <a:defRPr/>
            </a:lvl1pPr>
            <a:lvl2pPr>
              <a:buClr>
                <a:schemeClr val="accent1">
                  <a:lumMod val="75000"/>
                </a:schemeClr>
              </a:buClr>
              <a:defRPr/>
            </a:lvl2pPr>
            <a:lvl3pPr>
              <a:buClr>
                <a:schemeClr val="accent1">
                  <a:lumMod val="75000"/>
                </a:schemeClr>
              </a:buClr>
              <a:defRPr/>
            </a:lvl3pPr>
            <a:lvl4pPr>
              <a:buClr>
                <a:schemeClr val="accent1">
                  <a:lumMod val="75000"/>
                </a:schemeClr>
              </a:buClr>
              <a:defRPr/>
            </a:lvl4pPr>
            <a:lvl5pPr>
              <a:buClr>
                <a:schemeClr val="accent1">
                  <a:lumMod val="75000"/>
                </a:schemeClr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26D48-D014-428D-B48C-DEAD9B9FB748}" type="datetimeFigureOut">
              <a:rPr lang="ru-RU" smtClean="0"/>
              <a:pPr/>
              <a:t>28.08.2020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51856" y="5867131"/>
            <a:ext cx="551167" cy="365125"/>
          </a:xfrm>
        </p:spPr>
        <p:txBody>
          <a:bodyPr/>
          <a:lstStyle/>
          <a:p>
            <a:fld id="{57F306B9-81EF-4D84-AFAE-25F6B9A1678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0692069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2279" y="2666999"/>
            <a:ext cx="8930747" cy="2110382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2278" y="4777381"/>
            <a:ext cx="893074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26D48-D014-428D-B48C-DEAD9B9FB748}" type="datetimeFigureOut">
              <a:rPr lang="ru-RU" smtClean="0"/>
              <a:pPr/>
              <a:t>28.08.2020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306B9-81EF-4D84-AFAE-25F6B9A1678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1340130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312" y="2666999"/>
            <a:ext cx="4895055" cy="3124201"/>
          </a:xfrm>
        </p:spPr>
        <p:txBody>
          <a:bodyPr>
            <a:normAutofit/>
          </a:bodyPr>
          <a:lstStyle>
            <a:lvl1pPr>
              <a:buClr>
                <a:schemeClr val="accent1">
                  <a:lumMod val="75000"/>
                </a:schemeClr>
              </a:buClr>
              <a:defRPr sz="1800"/>
            </a:lvl1pPr>
            <a:lvl2pPr>
              <a:buClr>
                <a:schemeClr val="accent1">
                  <a:lumMod val="75000"/>
                </a:schemeClr>
              </a:buClr>
              <a:defRPr sz="1600"/>
            </a:lvl2pPr>
            <a:lvl3pPr>
              <a:buClr>
                <a:schemeClr val="accent1">
                  <a:lumMod val="75000"/>
                </a:schemeClr>
              </a:buClr>
              <a:defRPr sz="1400"/>
            </a:lvl3pPr>
            <a:lvl4pPr>
              <a:buClr>
                <a:schemeClr val="accent1">
                  <a:lumMod val="75000"/>
                </a:schemeClr>
              </a:buClr>
              <a:defRPr sz="1200"/>
            </a:lvl4pPr>
            <a:lvl5pPr>
              <a:buClr>
                <a:schemeClr val="accent1">
                  <a:lumMod val="75000"/>
                </a:schemeClr>
              </a:buCl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7967" y="2667000"/>
            <a:ext cx="4895056" cy="3124200"/>
          </a:xfrm>
        </p:spPr>
        <p:txBody>
          <a:bodyPr>
            <a:normAutofit/>
          </a:bodyPr>
          <a:lstStyle>
            <a:lvl1pPr>
              <a:buClr>
                <a:schemeClr val="accent1">
                  <a:lumMod val="75000"/>
                </a:schemeClr>
              </a:buClr>
              <a:defRPr sz="1800"/>
            </a:lvl1pPr>
            <a:lvl2pPr>
              <a:buClr>
                <a:schemeClr val="accent1">
                  <a:lumMod val="75000"/>
                </a:schemeClr>
              </a:buClr>
              <a:defRPr sz="1600"/>
            </a:lvl2pPr>
            <a:lvl3pPr>
              <a:buClr>
                <a:schemeClr val="accent1">
                  <a:lumMod val="75000"/>
                </a:schemeClr>
              </a:buClr>
              <a:defRPr sz="1400"/>
            </a:lvl3pPr>
            <a:lvl4pPr>
              <a:buClr>
                <a:schemeClr val="accent1">
                  <a:lumMod val="75000"/>
                </a:schemeClr>
              </a:buClr>
              <a:defRPr sz="1200"/>
            </a:lvl4pPr>
            <a:lvl5pPr>
              <a:buClr>
                <a:schemeClr val="accent1">
                  <a:lumMod val="75000"/>
                </a:schemeClr>
              </a:buCl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26D48-D014-428D-B48C-DEAD9B9FB748}" type="datetimeFigureOut">
              <a:rPr lang="ru-RU" smtClean="0"/>
              <a:pPr/>
              <a:t>28.08.2020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306B9-81EF-4D84-AFAE-25F6B9A1678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7253447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2179" y="2658533"/>
            <a:ext cx="4607188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4311" y="3335337"/>
            <a:ext cx="4895056" cy="2455862"/>
          </a:xfrm>
        </p:spPr>
        <p:txBody>
          <a:bodyPr anchor="t">
            <a:normAutofit/>
          </a:bodyPr>
          <a:lstStyle>
            <a:lvl1pPr>
              <a:buClr>
                <a:schemeClr val="accent1">
                  <a:lumMod val="75000"/>
                </a:schemeClr>
              </a:buClr>
              <a:defRPr sz="1800"/>
            </a:lvl1pPr>
            <a:lvl2pPr>
              <a:buClr>
                <a:schemeClr val="accent1">
                  <a:lumMod val="75000"/>
                </a:schemeClr>
              </a:buClr>
              <a:defRPr sz="1600"/>
            </a:lvl2pPr>
            <a:lvl3pPr>
              <a:buClr>
                <a:schemeClr val="accent1">
                  <a:lumMod val="75000"/>
                </a:schemeClr>
              </a:buClr>
              <a:defRPr sz="1400"/>
            </a:lvl3pPr>
            <a:lvl4pPr>
              <a:buClr>
                <a:schemeClr val="accent1">
                  <a:lumMod val="75000"/>
                </a:schemeClr>
              </a:buClr>
              <a:defRPr sz="1200"/>
            </a:lvl4pPr>
            <a:lvl5pPr>
              <a:buClr>
                <a:schemeClr val="accent1">
                  <a:lumMod val="75000"/>
                </a:schemeClr>
              </a:buCl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80487" y="2667000"/>
            <a:ext cx="462253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7967" y="3335337"/>
            <a:ext cx="4895056" cy="2455862"/>
          </a:xfrm>
        </p:spPr>
        <p:txBody>
          <a:bodyPr anchor="t">
            <a:normAutofit/>
          </a:bodyPr>
          <a:lstStyle>
            <a:lvl1pPr>
              <a:buClr>
                <a:schemeClr val="accent1">
                  <a:lumMod val="75000"/>
                </a:schemeClr>
              </a:buClr>
              <a:defRPr sz="1800"/>
            </a:lvl1pPr>
            <a:lvl2pPr>
              <a:buClr>
                <a:schemeClr val="accent1">
                  <a:lumMod val="75000"/>
                </a:schemeClr>
              </a:buClr>
              <a:defRPr sz="1600"/>
            </a:lvl2pPr>
            <a:lvl3pPr>
              <a:buClr>
                <a:schemeClr val="accent1">
                  <a:lumMod val="75000"/>
                </a:schemeClr>
              </a:buClr>
              <a:defRPr sz="1400"/>
            </a:lvl3pPr>
            <a:lvl4pPr>
              <a:buClr>
                <a:schemeClr val="accent1">
                  <a:lumMod val="75000"/>
                </a:schemeClr>
              </a:buClr>
              <a:defRPr sz="1200"/>
            </a:lvl4pPr>
            <a:lvl5pPr>
              <a:buClr>
                <a:schemeClr val="accent1">
                  <a:lumMod val="75000"/>
                </a:schemeClr>
              </a:buCl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26D48-D014-428D-B48C-DEAD9B9FB748}" type="datetimeFigureOut">
              <a:rPr lang="ru-RU" smtClean="0"/>
              <a:pPr/>
              <a:t>28.08.2020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306B9-81EF-4D84-AFAE-25F6B9A1678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2943701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26D48-D014-428D-B48C-DEAD9B9FB748}" type="datetimeFigureOut">
              <a:rPr lang="ru-RU" smtClean="0"/>
              <a:pPr/>
              <a:t>28.08.2020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306B9-81EF-4D84-AFAE-25F6B9A1678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7960062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26D48-D014-428D-B48C-DEAD9B9FB748}" type="datetimeFigureOut">
              <a:rPr lang="ru-RU" smtClean="0"/>
              <a:pPr/>
              <a:t>28.08.2020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306B9-81EF-4D84-AFAE-25F6B9A1678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8214519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1600200"/>
            <a:ext cx="3549121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62033" y="685799"/>
            <a:ext cx="6240990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2" y="2971800"/>
            <a:ext cx="3549121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26D48-D014-428D-B48C-DEAD9B9FB748}" type="datetimeFigureOut">
              <a:rPr lang="ru-RU" smtClean="0"/>
              <a:pPr/>
              <a:t>28.08.2020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306B9-81EF-4D84-AFAE-25F6B9A1678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2215672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2724" y="1752599"/>
            <a:ext cx="5426158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94682" y="914400"/>
            <a:ext cx="3280974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2724" y="3124199"/>
            <a:ext cx="5426158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26D48-D014-428D-B48C-DEAD9B9FB748}" type="datetimeFigureOut">
              <a:rPr lang="ru-RU" smtClean="0"/>
              <a:pPr/>
              <a:t>28.08.2020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306B9-81EF-4D84-AFAE-25F6B9A1678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4242682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50812" y="0"/>
            <a:ext cx="2436813" cy="6858001"/>
            <a:chOff x="1320800" y="0"/>
            <a:chExt cx="2436813" cy="6858001"/>
          </a:xfrm>
        </p:grpSpPr>
        <p:sp>
          <p:nvSpPr>
            <p:cNvPr id="8" name="Freeform 6"/>
            <p:cNvSpPr/>
            <p:nvPr/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9" name="Freeform 7"/>
            <p:cNvSpPr/>
            <p:nvPr/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0" name="Freeform 8"/>
            <p:cNvSpPr/>
            <p:nvPr/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1" name="Freeform 9"/>
            <p:cNvSpPr/>
            <p:nvPr/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2" name="Freeform 10"/>
            <p:cNvSpPr/>
            <p:nvPr/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13" name="Freeform 11"/>
            <p:cNvSpPr/>
            <p:nvPr/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0" y="2666999"/>
            <a:ext cx="10018713" cy="31242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732656" y="5883275"/>
            <a:ext cx="1143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88D26D48-D014-428D-B48C-DEAD9B9FB748}" type="datetimeFigureOut">
              <a:rPr lang="ru-RU" smtClean="0"/>
              <a:pPr/>
              <a:t>28.08.2020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2279" y="5883275"/>
            <a:ext cx="70841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5883275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57F306B9-81EF-4D84-AFAE-25F6B9A1678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633432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11" r:id="rId1"/>
    <p:sldLayoutId id="2147483812" r:id="rId2"/>
    <p:sldLayoutId id="2147483813" r:id="rId3"/>
    <p:sldLayoutId id="2147483814" r:id="rId4"/>
    <p:sldLayoutId id="2147483815" r:id="rId5"/>
    <p:sldLayoutId id="2147483816" r:id="rId6"/>
    <p:sldLayoutId id="2147483817" r:id="rId7"/>
    <p:sldLayoutId id="2147483818" r:id="rId8"/>
    <p:sldLayoutId id="2147483819" r:id="rId9"/>
    <p:sldLayoutId id="2147483820" r:id="rId10"/>
    <p:sldLayoutId id="2147483821" r:id="rId11"/>
    <p:sldLayoutId id="2147483822" r:id="rId12"/>
    <p:sldLayoutId id="2147483823" r:id="rId13"/>
    <p:sldLayoutId id="2147483824" r:id="rId14"/>
    <p:sldLayoutId id="2147483825" r:id="rId15"/>
    <p:sldLayoutId id="2147483826" r:id="rId16"/>
    <p:sldLayoutId id="2147483827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5400" dirty="0" err="1" smtClean="0"/>
              <a:t>Хромосомне</a:t>
            </a:r>
            <a:r>
              <a:rPr lang="ru-RU" sz="5400" dirty="0" smtClean="0"/>
              <a:t> </a:t>
            </a:r>
            <a:r>
              <a:rPr lang="ru-RU" sz="5400" dirty="0" err="1"/>
              <a:t>визначення</a:t>
            </a:r>
            <a:r>
              <a:rPr lang="ru-RU" sz="5400" dirty="0"/>
              <a:t> </a:t>
            </a:r>
            <a:r>
              <a:rPr lang="ru-RU" sz="5400" dirty="0" err="1" smtClean="0"/>
              <a:t>статі</a:t>
            </a:r>
            <a:endParaRPr lang="ru-RU" sz="5400" dirty="0"/>
          </a:p>
        </p:txBody>
      </p:sp>
    </p:spTree>
    <p:extLst>
      <p:ext uri="{BB962C8B-B14F-4D97-AF65-F5344CB8AC3E}">
        <p14:creationId xmlns:p14="http://schemas.microsoft.com/office/powerpoint/2010/main" xmlns="" val="35007311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87329" y="415634"/>
            <a:ext cx="10018713" cy="4599711"/>
          </a:xfrm>
        </p:spPr>
        <p:txBody>
          <a:bodyPr/>
          <a:lstStyle/>
          <a:p>
            <a:pPr marL="0" indent="0" algn="just">
              <a:buNone/>
            </a:pPr>
            <a:r>
              <a:rPr lang="ru-RU" dirty="0" err="1"/>
              <a:t>Однією</a:t>
            </a:r>
            <a:r>
              <a:rPr lang="ru-RU" dirty="0"/>
              <a:t> з </a:t>
            </a:r>
            <a:r>
              <a:rPr lang="ru-RU" dirty="0" err="1"/>
              <a:t>ознак</a:t>
            </a:r>
            <a:r>
              <a:rPr lang="ru-RU" dirty="0"/>
              <a:t> у </a:t>
            </a:r>
            <a:r>
              <a:rPr lang="ru-RU" dirty="0" err="1"/>
              <a:t>багатьох</a:t>
            </a:r>
            <a:r>
              <a:rPr lang="ru-RU" dirty="0"/>
              <a:t> </a:t>
            </a:r>
            <a:r>
              <a:rPr lang="ru-RU" dirty="0" err="1"/>
              <a:t>живих</a:t>
            </a:r>
            <a:r>
              <a:rPr lang="ru-RU" dirty="0"/>
              <a:t> </a:t>
            </a:r>
            <a:r>
              <a:rPr lang="ru-RU" dirty="0" err="1"/>
              <a:t>організмів</a:t>
            </a:r>
            <a:r>
              <a:rPr lang="ru-RU" dirty="0"/>
              <a:t> </a:t>
            </a:r>
            <a:r>
              <a:rPr lang="ru-RU" dirty="0" err="1"/>
              <a:t>є</a:t>
            </a:r>
            <a:r>
              <a:rPr lang="ru-RU" dirty="0"/>
              <a:t> </a:t>
            </a:r>
            <a:r>
              <a:rPr lang="ru-RU" dirty="0" smtClean="0"/>
              <a:t>стать</a:t>
            </a:r>
            <a:r>
              <a:rPr lang="ru-RU" dirty="0" smtClean="0"/>
              <a:t>. </a:t>
            </a:r>
            <a:r>
              <a:rPr lang="ru-RU" dirty="0" smtClean="0"/>
              <a:t>Стать</a:t>
            </a:r>
            <a:r>
              <a:rPr lang="ru-RU" dirty="0" smtClean="0"/>
              <a:t> </a:t>
            </a:r>
            <a:r>
              <a:rPr lang="ru-RU" dirty="0" err="1"/>
              <a:t>регулюється</a:t>
            </a:r>
            <a:r>
              <a:rPr lang="ru-RU" dirty="0"/>
              <a:t> </a:t>
            </a:r>
            <a:r>
              <a:rPr lang="ru-RU" dirty="0" err="1"/>
              <a:t>кількома</a:t>
            </a:r>
            <a:r>
              <a:rPr lang="ru-RU" dirty="0"/>
              <a:t> </a:t>
            </a:r>
            <a:r>
              <a:rPr lang="ru-RU" dirty="0" err="1"/>
              <a:t>механізмами</a:t>
            </a:r>
            <a:r>
              <a:rPr lang="ru-RU" dirty="0"/>
              <a:t>. </a:t>
            </a:r>
            <a:r>
              <a:rPr lang="ru-RU" dirty="0" err="1" smtClean="0"/>
              <a:t>Чоловіча</a:t>
            </a:r>
            <a:r>
              <a:rPr lang="ru-RU" dirty="0" smtClean="0"/>
              <a:t>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 smtClean="0"/>
              <a:t>жіноча</a:t>
            </a:r>
            <a:r>
              <a:rPr lang="ru-RU" dirty="0" smtClean="0"/>
              <a:t> </a:t>
            </a:r>
            <a:r>
              <a:rPr lang="ru-RU" dirty="0" smtClean="0"/>
              <a:t>стать</a:t>
            </a:r>
            <a:r>
              <a:rPr lang="ru-RU" dirty="0" smtClean="0"/>
              <a:t> </a:t>
            </a:r>
            <a:r>
              <a:rPr lang="ru-RU" dirty="0" err="1"/>
              <a:t>може</a:t>
            </a:r>
            <a:r>
              <a:rPr lang="ru-RU" dirty="0"/>
              <a:t> </a:t>
            </a:r>
            <a:r>
              <a:rPr lang="ru-RU" dirty="0" err="1"/>
              <a:t>визначатися</a:t>
            </a:r>
            <a:r>
              <a:rPr lang="ru-RU" dirty="0"/>
              <a:t> </a:t>
            </a:r>
            <a:r>
              <a:rPr lang="ru-RU" dirty="0" err="1"/>
              <a:t>впливом</a:t>
            </a:r>
            <a:r>
              <a:rPr lang="ru-RU" dirty="0"/>
              <a:t> умов </a:t>
            </a:r>
            <a:r>
              <a:rPr lang="ru-RU" dirty="0" err="1"/>
              <a:t>навколишнього</a:t>
            </a:r>
            <a:r>
              <a:rPr lang="ru-RU" dirty="0"/>
              <a:t> </a:t>
            </a:r>
            <a:r>
              <a:rPr lang="ru-RU" dirty="0" err="1"/>
              <a:t>середовища</a:t>
            </a:r>
            <a:r>
              <a:rPr lang="ru-RU" dirty="0"/>
              <a:t>,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задаватися</a:t>
            </a:r>
            <a:r>
              <a:rPr lang="ru-RU" dirty="0"/>
              <a:t> </a:t>
            </a:r>
            <a:r>
              <a:rPr lang="ru-RU" dirty="0" err="1"/>
              <a:t>умовами</a:t>
            </a:r>
            <a:r>
              <a:rPr lang="ru-RU" dirty="0"/>
              <a:t> </a:t>
            </a:r>
            <a:r>
              <a:rPr lang="ru-RU" dirty="0" err="1"/>
              <a:t>розвитку</a:t>
            </a:r>
            <a:r>
              <a:rPr lang="ru-RU" dirty="0"/>
              <a:t> </a:t>
            </a:r>
            <a:r>
              <a:rPr lang="ru-RU" dirty="0" err="1"/>
              <a:t>яйцеклітин</a:t>
            </a:r>
            <a:r>
              <a:rPr lang="ru-RU" dirty="0"/>
              <a:t>.</a:t>
            </a:r>
          </a:p>
          <a:p>
            <a:pPr marL="0" indent="0" algn="just">
              <a:buNone/>
            </a:pPr>
            <a:r>
              <a:rPr lang="ru-RU" dirty="0" err="1"/>
              <a:t>Проте</a:t>
            </a:r>
            <a:r>
              <a:rPr lang="ru-RU" dirty="0"/>
              <a:t> у </a:t>
            </a:r>
            <a:r>
              <a:rPr lang="ru-RU" dirty="0" err="1"/>
              <a:t>більшості</a:t>
            </a:r>
            <a:r>
              <a:rPr lang="ru-RU" dirty="0"/>
              <a:t> </a:t>
            </a:r>
            <a:r>
              <a:rPr lang="ru-RU" dirty="0" err="1"/>
              <a:t>організмів</a:t>
            </a:r>
            <a:r>
              <a:rPr lang="ru-RU" dirty="0"/>
              <a:t> стать </a:t>
            </a:r>
            <a:r>
              <a:rPr lang="ru-RU" dirty="0" err="1"/>
              <a:t>визначається</a:t>
            </a:r>
            <a:r>
              <a:rPr lang="ru-RU" dirty="0"/>
              <a:t> </a:t>
            </a:r>
            <a:r>
              <a:rPr lang="ru-RU" dirty="0" err="1"/>
              <a:t>хромосомним</a:t>
            </a:r>
            <a:r>
              <a:rPr lang="ru-RU" dirty="0"/>
              <a:t> складом. У </a:t>
            </a:r>
            <a:r>
              <a:rPr lang="ru-RU" dirty="0" err="1"/>
              <a:t>генотипі</a:t>
            </a:r>
            <a:r>
              <a:rPr lang="ru-RU" dirty="0"/>
              <a:t> є </a:t>
            </a:r>
            <a:r>
              <a:rPr lang="ru-RU" dirty="0" err="1"/>
              <a:t>спеціальні</a:t>
            </a:r>
            <a:r>
              <a:rPr lang="ru-RU" dirty="0"/>
              <a:t> </a:t>
            </a:r>
            <a:r>
              <a:rPr lang="ru-RU" dirty="0" err="1"/>
              <a:t>статеві</a:t>
            </a:r>
            <a:r>
              <a:rPr lang="ru-RU" dirty="0"/>
              <a:t> </a:t>
            </a:r>
            <a:r>
              <a:rPr lang="ru-RU" dirty="0" err="1"/>
              <a:t>хромосоми</a:t>
            </a:r>
            <a:r>
              <a:rPr lang="ru-RU" dirty="0"/>
              <a:t> (</a:t>
            </a:r>
            <a:r>
              <a:rPr lang="en-US" dirty="0"/>
              <a:t>X </a:t>
            </a:r>
            <a:r>
              <a:rPr lang="ru-RU" dirty="0"/>
              <a:t>і У,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en-US" dirty="0"/>
              <a:t>Z </a:t>
            </a:r>
            <a:r>
              <a:rPr lang="ru-RU" dirty="0"/>
              <a:t>і </a:t>
            </a:r>
            <a:r>
              <a:rPr lang="en-US" dirty="0"/>
              <a:t>W), </a:t>
            </a:r>
            <a:r>
              <a:rPr lang="ru-RU" dirty="0" err="1"/>
              <a:t>решта</a:t>
            </a:r>
            <a:r>
              <a:rPr lang="ru-RU" dirty="0"/>
              <a:t> ж </a:t>
            </a:r>
            <a:r>
              <a:rPr lang="ru-RU" dirty="0" err="1"/>
              <a:t>являють</a:t>
            </a:r>
            <a:r>
              <a:rPr lang="ru-RU" dirty="0"/>
              <a:t> собою </a:t>
            </a:r>
            <a:r>
              <a:rPr lang="ru-RU" dirty="0" err="1"/>
              <a:t>аутосоми</a:t>
            </a:r>
            <a:r>
              <a:rPr lang="ru-RU" dirty="0"/>
              <a:t>.</a:t>
            </a:r>
          </a:p>
          <a:p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788727" y="3666693"/>
            <a:ext cx="3711563" cy="30527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6522936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84310" y="443345"/>
            <a:ext cx="10018713" cy="5791200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ru-RU" dirty="0"/>
              <a:t>Так, у </a:t>
            </a:r>
            <a:r>
              <a:rPr lang="ru-RU" dirty="0" err="1"/>
              <a:t>людини</a:t>
            </a:r>
            <a:r>
              <a:rPr lang="ru-RU" dirty="0"/>
              <a:t> та </a:t>
            </a:r>
            <a:r>
              <a:rPr lang="ru-RU" dirty="0" err="1"/>
              <a:t>інших</a:t>
            </a:r>
            <a:r>
              <a:rPr lang="ru-RU" dirty="0"/>
              <a:t> </a:t>
            </a:r>
            <a:r>
              <a:rPr lang="ru-RU" dirty="0" err="1"/>
              <a:t>ссавців</a:t>
            </a:r>
            <a:r>
              <a:rPr lang="ru-RU" dirty="0"/>
              <a:t> </a:t>
            </a:r>
            <a:r>
              <a:rPr lang="ru-RU" dirty="0" err="1"/>
              <a:t>жіночі</a:t>
            </a:r>
            <a:r>
              <a:rPr lang="ru-RU" dirty="0"/>
              <a:t> </a:t>
            </a:r>
            <a:r>
              <a:rPr lang="ru-RU" dirty="0" err="1"/>
              <a:t>особини</a:t>
            </a:r>
            <a:r>
              <a:rPr lang="ru-RU" dirty="0"/>
              <a:t> </a:t>
            </a:r>
            <a:r>
              <a:rPr lang="ru-RU" dirty="0" err="1"/>
              <a:t>мають</a:t>
            </a:r>
            <a:r>
              <a:rPr lang="ru-RU" dirty="0"/>
              <a:t> </a:t>
            </a:r>
            <a:r>
              <a:rPr lang="ru-RU" dirty="0" err="1"/>
              <a:t>дві</a:t>
            </a:r>
            <a:r>
              <a:rPr lang="ru-RU" dirty="0"/>
              <a:t> </a:t>
            </a:r>
            <a:r>
              <a:rPr lang="en-US" dirty="0"/>
              <a:t>X </a:t>
            </a:r>
            <a:r>
              <a:rPr lang="ru-RU" dirty="0" err="1"/>
              <a:t>хромосоми</a:t>
            </a:r>
            <a:r>
              <a:rPr lang="ru-RU" dirty="0"/>
              <a:t>,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каріотип</a:t>
            </a:r>
            <a:r>
              <a:rPr lang="ru-RU" dirty="0"/>
              <a:t> </a:t>
            </a:r>
            <a:r>
              <a:rPr lang="ru-RU" dirty="0" err="1"/>
              <a:t>може</a:t>
            </a:r>
            <a:r>
              <a:rPr lang="ru-RU" dirty="0"/>
              <a:t> бути </a:t>
            </a:r>
            <a:r>
              <a:rPr lang="ru-RU" dirty="0" err="1"/>
              <a:t>виражений</a:t>
            </a:r>
            <a:r>
              <a:rPr lang="ru-RU" dirty="0"/>
              <a:t> як </a:t>
            </a:r>
            <a:r>
              <a:rPr lang="en-US" dirty="0"/>
              <a:t>XX +2 </a:t>
            </a:r>
            <a:r>
              <a:rPr lang="ru-RU" dirty="0"/>
              <a:t>А (А — </a:t>
            </a:r>
            <a:r>
              <a:rPr lang="ru-RU" dirty="0" err="1"/>
              <a:t>гаплоїдний</a:t>
            </a:r>
            <a:r>
              <a:rPr lang="ru-RU" dirty="0"/>
              <a:t> </a:t>
            </a:r>
            <a:r>
              <a:rPr lang="ru-RU" dirty="0" err="1"/>
              <a:t>набір</a:t>
            </a:r>
            <a:r>
              <a:rPr lang="ru-RU" dirty="0"/>
              <a:t> </a:t>
            </a:r>
            <a:r>
              <a:rPr lang="ru-RU" dirty="0" err="1"/>
              <a:t>аутосом</a:t>
            </a:r>
            <a:r>
              <a:rPr lang="ru-RU" dirty="0"/>
              <a:t>), а </a:t>
            </a:r>
            <a:r>
              <a:rPr lang="ru-RU" dirty="0" err="1"/>
              <a:t>чоловічі</a:t>
            </a:r>
            <a:r>
              <a:rPr lang="ru-RU" dirty="0"/>
              <a:t> — </a:t>
            </a:r>
            <a:r>
              <a:rPr lang="en-US" dirty="0"/>
              <a:t>XY + 2</a:t>
            </a:r>
            <a:r>
              <a:rPr lang="ru-RU" dirty="0"/>
              <a:t>А. </a:t>
            </a:r>
            <a:r>
              <a:rPr lang="ru-RU" dirty="0" err="1"/>
              <a:t>Жіночі</a:t>
            </a:r>
            <a:r>
              <a:rPr lang="ru-RU" dirty="0"/>
              <a:t> </a:t>
            </a:r>
            <a:r>
              <a:rPr lang="ru-RU" dirty="0" err="1"/>
              <a:t>особини</a:t>
            </a:r>
            <a:r>
              <a:rPr lang="ru-RU" dirty="0"/>
              <a:t> </a:t>
            </a:r>
            <a:r>
              <a:rPr lang="ru-RU" dirty="0" err="1"/>
              <a:t>є</a:t>
            </a:r>
            <a:r>
              <a:rPr lang="ru-RU" dirty="0"/>
              <a:t> </a:t>
            </a:r>
            <a:r>
              <a:rPr lang="ru-RU" dirty="0" err="1" smtClean="0"/>
              <a:t>гомогаметними</a:t>
            </a:r>
            <a:r>
              <a:rPr lang="ru-RU" dirty="0" smtClean="0"/>
              <a:t>, </a:t>
            </a:r>
            <a:r>
              <a:rPr lang="ru-RU" dirty="0" err="1"/>
              <a:t>оскільки</a:t>
            </a:r>
            <a:r>
              <a:rPr lang="ru-RU" dirty="0"/>
              <a:t> </a:t>
            </a:r>
            <a:r>
              <a:rPr lang="ru-RU" dirty="0" err="1"/>
              <a:t>формують</a:t>
            </a:r>
            <a:r>
              <a:rPr lang="ru-RU" dirty="0"/>
              <a:t> </a:t>
            </a:r>
            <a:r>
              <a:rPr lang="ru-RU" dirty="0" err="1"/>
              <a:t>лише</a:t>
            </a:r>
            <a:r>
              <a:rPr lang="ru-RU" dirty="0"/>
              <a:t> один тип гамет, а </a:t>
            </a:r>
            <a:r>
              <a:rPr lang="ru-RU" dirty="0" err="1"/>
              <a:t>чоловічі</a:t>
            </a:r>
            <a:r>
              <a:rPr lang="ru-RU" dirty="0"/>
              <a:t> — </a:t>
            </a:r>
            <a:r>
              <a:rPr lang="ru-RU" dirty="0" err="1" smtClean="0"/>
              <a:t>гетерогаметними</a:t>
            </a:r>
            <a:r>
              <a:rPr lang="ru-RU" dirty="0" smtClean="0"/>
              <a:t>, </a:t>
            </a:r>
            <a:r>
              <a:rPr lang="ru-RU" dirty="0" err="1"/>
              <a:t>оскільки</a:t>
            </a:r>
            <a:r>
              <a:rPr lang="ru-RU" dirty="0"/>
              <a:t> </a:t>
            </a:r>
            <a:r>
              <a:rPr lang="ru-RU" dirty="0" err="1"/>
              <a:t>виробляють</a:t>
            </a:r>
            <a:r>
              <a:rPr lang="ru-RU" dirty="0"/>
              <a:t> два </a:t>
            </a:r>
            <a:r>
              <a:rPr lang="ru-RU" dirty="0" err="1"/>
              <a:t>типи</a:t>
            </a:r>
            <a:r>
              <a:rPr lang="ru-RU" dirty="0"/>
              <a:t> гамет </a:t>
            </a:r>
            <a:r>
              <a:rPr lang="ru-RU" dirty="0" err="1"/>
              <a:t>щодо</a:t>
            </a:r>
            <a:r>
              <a:rPr lang="ru-RU" dirty="0"/>
              <a:t> </a:t>
            </a:r>
            <a:r>
              <a:rPr lang="ru-RU" dirty="0" err="1"/>
              <a:t>статевих</a:t>
            </a:r>
            <a:r>
              <a:rPr lang="ru-RU" dirty="0"/>
              <a:t> хромосом. </a:t>
            </a:r>
            <a:r>
              <a:rPr lang="ru-RU" dirty="0" err="1"/>
              <a:t>Чоловічі</a:t>
            </a:r>
            <a:r>
              <a:rPr lang="ru-RU" dirty="0"/>
              <a:t> </a:t>
            </a:r>
            <a:r>
              <a:rPr lang="ru-RU" dirty="0" err="1"/>
              <a:t>організми</a:t>
            </a:r>
            <a:r>
              <a:rPr lang="ru-RU" dirty="0"/>
              <a:t> є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і</a:t>
            </a:r>
            <a:r>
              <a:rPr lang="ru-RU" dirty="0"/>
              <a:t> </a:t>
            </a:r>
            <a:r>
              <a:rPr lang="ru-RU" dirty="0" err="1" smtClean="0"/>
              <a:t>гемізиготними</a:t>
            </a:r>
            <a:r>
              <a:rPr lang="ru-RU" dirty="0" smtClean="0"/>
              <a:t>: </a:t>
            </a:r>
            <a:r>
              <a:rPr lang="ru-RU" dirty="0"/>
              <a:t>так як у них є </a:t>
            </a:r>
            <a:r>
              <a:rPr lang="ru-RU" dirty="0" err="1"/>
              <a:t>всього</a:t>
            </a:r>
            <a:r>
              <a:rPr lang="ru-RU" dirty="0"/>
              <a:t> одна </a:t>
            </a:r>
            <a:r>
              <a:rPr lang="ru-RU" dirty="0" smtClean="0"/>
              <a:t>Х</a:t>
            </a:r>
            <a:r>
              <a:rPr lang="ru-RU" dirty="0" smtClean="0"/>
              <a:t> </a:t>
            </a:r>
            <a:r>
              <a:rPr lang="ru-RU" dirty="0"/>
              <a:t>хромосома, то </a:t>
            </a:r>
            <a:r>
              <a:rPr lang="ru-RU" dirty="0" err="1"/>
              <a:t>майже</a:t>
            </a:r>
            <a:r>
              <a:rPr lang="ru-RU" dirty="0"/>
              <a:t> </a:t>
            </a:r>
            <a:r>
              <a:rPr lang="ru-RU" dirty="0" err="1"/>
              <a:t>всі</a:t>
            </a:r>
            <a:r>
              <a:rPr lang="ru-RU" dirty="0"/>
              <a:t> </a:t>
            </a:r>
            <a:r>
              <a:rPr lang="ru-RU" dirty="0" err="1"/>
              <a:t>гени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знаходяться</a:t>
            </a:r>
            <a:r>
              <a:rPr lang="ru-RU" dirty="0"/>
              <a:t> в </a:t>
            </a:r>
            <a:r>
              <a:rPr lang="ru-RU" dirty="0" err="1"/>
              <a:t>ній</a:t>
            </a:r>
            <a:r>
              <a:rPr lang="ru-RU" dirty="0"/>
              <a:t> (не </a:t>
            </a:r>
            <a:r>
              <a:rPr lang="ru-RU" dirty="0" err="1"/>
              <a:t>тільки</a:t>
            </a:r>
            <a:r>
              <a:rPr lang="ru-RU" dirty="0"/>
              <a:t> </a:t>
            </a:r>
            <a:r>
              <a:rPr lang="ru-RU" dirty="0" err="1"/>
              <a:t>домінантні</a:t>
            </a:r>
            <a:r>
              <a:rPr lang="ru-RU" dirty="0"/>
              <a:t>, а й </a:t>
            </a:r>
            <a:r>
              <a:rPr lang="ru-RU" dirty="0" err="1"/>
              <a:t>рецесивні</a:t>
            </a:r>
            <a:r>
              <a:rPr lang="ru-RU" dirty="0"/>
              <a:t>), </a:t>
            </a:r>
            <a:r>
              <a:rPr lang="ru-RU" dirty="0" err="1"/>
              <a:t>проявляються</a:t>
            </a:r>
            <a:r>
              <a:rPr lang="ru-RU" dirty="0"/>
              <a:t> у </a:t>
            </a:r>
            <a:r>
              <a:rPr lang="ru-RU" dirty="0" err="1"/>
              <a:t>фенотипі</a:t>
            </a:r>
            <a:r>
              <a:rPr lang="ru-RU" dirty="0"/>
              <a:t>.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відбувається</a:t>
            </a:r>
            <a:r>
              <a:rPr lang="ru-RU" dirty="0"/>
              <a:t> тому,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гени</a:t>
            </a:r>
            <a:r>
              <a:rPr lang="ru-RU" dirty="0"/>
              <a:t> </a:t>
            </a:r>
            <a:r>
              <a:rPr lang="en-US" dirty="0"/>
              <a:t>X </a:t>
            </a:r>
            <a:r>
              <a:rPr lang="ru-RU" dirty="0" err="1"/>
              <a:t>хромосоми</a:t>
            </a:r>
            <a:r>
              <a:rPr lang="ru-RU" dirty="0"/>
              <a:t>, як правило, не </a:t>
            </a:r>
            <a:r>
              <a:rPr lang="ru-RU" dirty="0" err="1"/>
              <a:t>мають</a:t>
            </a:r>
            <a:r>
              <a:rPr lang="ru-RU" dirty="0"/>
              <a:t> </a:t>
            </a:r>
            <a:r>
              <a:rPr lang="ru-RU" dirty="0" err="1"/>
              <a:t>гомологів</a:t>
            </a:r>
            <a:r>
              <a:rPr lang="ru-RU" dirty="0"/>
              <a:t> в У </a:t>
            </a:r>
            <a:r>
              <a:rPr lang="ru-RU" dirty="0" err="1"/>
              <a:t>хромосомі</a:t>
            </a:r>
            <a:r>
              <a:rPr lang="ru-RU" dirty="0"/>
              <a:t>. У хромосома </a:t>
            </a:r>
            <a:r>
              <a:rPr lang="ru-RU" dirty="0" err="1"/>
              <a:t>несе</a:t>
            </a:r>
            <a:r>
              <a:rPr lang="ru-RU" dirty="0"/>
              <a:t> мало </a:t>
            </a:r>
            <a:r>
              <a:rPr lang="ru-RU" dirty="0" err="1"/>
              <a:t>генів</a:t>
            </a:r>
            <a:r>
              <a:rPr lang="ru-RU" dirty="0"/>
              <a:t> і тому </a:t>
            </a:r>
            <a:r>
              <a:rPr lang="ru-RU" dirty="0" err="1"/>
              <a:t>є</a:t>
            </a:r>
            <a:r>
              <a:rPr lang="ru-RU" dirty="0"/>
              <a:t> </a:t>
            </a:r>
            <a:r>
              <a:rPr lang="ru-RU" dirty="0" err="1" smtClean="0"/>
              <a:t>генетично</a:t>
            </a:r>
            <a:r>
              <a:rPr lang="ru-RU" dirty="0" smtClean="0"/>
              <a:t> </a:t>
            </a:r>
            <a:r>
              <a:rPr lang="ru-RU" dirty="0" err="1" smtClean="0"/>
              <a:t>інертною</a:t>
            </a:r>
            <a:r>
              <a:rPr lang="ru-RU" dirty="0"/>
              <a:t>. При </a:t>
            </a:r>
            <a:r>
              <a:rPr lang="ru-RU" dirty="0" err="1"/>
              <a:t>співвідношенні</a:t>
            </a:r>
            <a:r>
              <a:rPr lang="ru-RU" dirty="0"/>
              <a:t> Х / А = 1 </a:t>
            </a:r>
            <a:r>
              <a:rPr lang="ru-RU" dirty="0" err="1"/>
              <a:t>розвиваються</a:t>
            </a:r>
            <a:r>
              <a:rPr lang="ru-RU" dirty="0"/>
              <a:t> </a:t>
            </a:r>
            <a:r>
              <a:rPr lang="ru-RU" dirty="0" err="1"/>
              <a:t>звичайні</a:t>
            </a:r>
            <a:r>
              <a:rPr lang="ru-RU" dirty="0"/>
              <a:t> </a:t>
            </a:r>
            <a:r>
              <a:rPr lang="ru-RU" dirty="0" err="1"/>
              <a:t>жіночі</a:t>
            </a:r>
            <a:r>
              <a:rPr lang="ru-RU" dirty="0"/>
              <a:t> </a:t>
            </a:r>
            <a:r>
              <a:rPr lang="ru-RU" dirty="0" err="1"/>
              <a:t>особини</a:t>
            </a:r>
            <a:r>
              <a:rPr lang="ru-RU" dirty="0"/>
              <a:t>; Х / А = 0,5 — </a:t>
            </a:r>
            <a:r>
              <a:rPr lang="ru-RU" dirty="0" err="1"/>
              <a:t>нормальні</a:t>
            </a:r>
            <a:r>
              <a:rPr lang="ru-RU" dirty="0"/>
              <a:t> </a:t>
            </a:r>
            <a:r>
              <a:rPr lang="ru-RU" dirty="0" err="1"/>
              <a:t>чоловічі</a:t>
            </a:r>
            <a:r>
              <a:rPr lang="ru-RU" dirty="0"/>
              <a:t>; </a:t>
            </a:r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воно</a:t>
            </a:r>
            <a:r>
              <a:rPr lang="ru-RU" dirty="0"/>
              <a:t> </a:t>
            </a:r>
            <a:r>
              <a:rPr lang="ru-RU" dirty="0" err="1"/>
              <a:t>має</a:t>
            </a:r>
            <a:r>
              <a:rPr lang="ru-RU" dirty="0"/>
              <a:t> </a:t>
            </a:r>
            <a:r>
              <a:rPr lang="ru-RU" dirty="0" err="1"/>
              <a:t>проміжне</a:t>
            </a:r>
            <a:r>
              <a:rPr lang="ru-RU" dirty="0"/>
              <a:t> </a:t>
            </a:r>
            <a:r>
              <a:rPr lang="ru-RU" dirty="0" err="1"/>
              <a:t>значення</a:t>
            </a:r>
            <a:r>
              <a:rPr lang="ru-RU" dirty="0"/>
              <a:t> 0,5 &lt;Х / А &lt;1, </a:t>
            </a:r>
            <a:r>
              <a:rPr lang="ru-RU" dirty="0" err="1"/>
              <a:t>розвиваються</a:t>
            </a:r>
            <a:r>
              <a:rPr lang="ru-RU" dirty="0"/>
              <a:t> </a:t>
            </a:r>
            <a:r>
              <a:rPr lang="ru-RU" dirty="0" err="1" smtClean="0"/>
              <a:t>інтерсекси,які</a:t>
            </a:r>
            <a:r>
              <a:rPr lang="ru-RU" dirty="0" smtClean="0"/>
              <a:t> </a:t>
            </a:r>
            <a:r>
              <a:rPr lang="ru-RU" dirty="0" err="1"/>
              <a:t>мають</a:t>
            </a:r>
            <a:r>
              <a:rPr lang="ru-RU" dirty="0"/>
              <a:t> прояви </a:t>
            </a:r>
            <a:r>
              <a:rPr lang="ru-RU" dirty="0" err="1"/>
              <a:t>ознак</a:t>
            </a:r>
            <a:r>
              <a:rPr lang="ru-RU" dirty="0"/>
              <a:t> </a:t>
            </a:r>
            <a:r>
              <a:rPr lang="ru-RU" dirty="0" err="1"/>
              <a:t>обох</a:t>
            </a:r>
            <a:r>
              <a:rPr lang="ru-RU" dirty="0"/>
              <a:t> статей. </a:t>
            </a:r>
            <a:r>
              <a:rPr lang="ru-RU" dirty="0" err="1"/>
              <a:t>Якщо</a:t>
            </a:r>
            <a:r>
              <a:rPr lang="ru-RU" dirty="0"/>
              <a:t> ген </a:t>
            </a:r>
            <a:r>
              <a:rPr lang="ru-RU" dirty="0" err="1"/>
              <a:t>знаходиться</a:t>
            </a:r>
            <a:r>
              <a:rPr lang="ru-RU" dirty="0"/>
              <a:t> в У </a:t>
            </a:r>
            <a:r>
              <a:rPr lang="ru-RU" dirty="0" err="1"/>
              <a:t>хромосомі</a:t>
            </a:r>
            <a:r>
              <a:rPr lang="ru-RU" dirty="0"/>
              <a:t>, то </a:t>
            </a:r>
            <a:r>
              <a:rPr lang="ru-RU" dirty="0" err="1"/>
              <a:t>він</a:t>
            </a:r>
            <a:r>
              <a:rPr lang="ru-RU" dirty="0"/>
              <a:t> </a:t>
            </a:r>
            <a:r>
              <a:rPr lang="ru-RU" dirty="0" err="1"/>
              <a:t>успадковується</a:t>
            </a:r>
            <a:r>
              <a:rPr lang="ru-RU" dirty="0"/>
              <a:t> за </a:t>
            </a:r>
            <a:r>
              <a:rPr lang="ru-RU" dirty="0" err="1" smtClean="0"/>
              <a:t>однобатьківським</a:t>
            </a:r>
            <a:r>
              <a:rPr lang="ru-RU" dirty="0" smtClean="0"/>
              <a:t> </a:t>
            </a:r>
            <a:r>
              <a:rPr lang="ru-RU" dirty="0" err="1" smtClean="0"/>
              <a:t>механізмом</a:t>
            </a:r>
            <a:r>
              <a:rPr lang="ru-RU" dirty="0" smtClean="0"/>
              <a:t>, </a:t>
            </a:r>
            <a:r>
              <a:rPr lang="ru-RU" dirty="0" err="1"/>
              <a:t>який</a:t>
            </a:r>
            <a:r>
              <a:rPr lang="ru-RU" dirty="0"/>
              <a:t> носить </a:t>
            </a:r>
            <a:r>
              <a:rPr lang="ru-RU" dirty="0" err="1"/>
              <a:t>назву</a:t>
            </a:r>
            <a:r>
              <a:rPr lang="ru-RU" dirty="0"/>
              <a:t> </a:t>
            </a:r>
            <a:r>
              <a:rPr lang="ru-RU" dirty="0" err="1" smtClean="0"/>
              <a:t>голандричного</a:t>
            </a:r>
            <a:r>
              <a:rPr lang="ru-RU" dirty="0"/>
              <a:t>. При </a:t>
            </a:r>
            <a:r>
              <a:rPr lang="ru-RU" dirty="0" err="1"/>
              <a:t>знаходженні</a:t>
            </a:r>
            <a:r>
              <a:rPr lang="ru-RU" dirty="0"/>
              <a:t> гена в </a:t>
            </a:r>
            <a:r>
              <a:rPr lang="en-US" dirty="0"/>
              <a:t>X </a:t>
            </a:r>
            <a:r>
              <a:rPr lang="ru-RU" dirty="0" err="1"/>
              <a:t>хромосомі</a:t>
            </a:r>
            <a:r>
              <a:rPr lang="ru-RU" dirty="0"/>
              <a:t> в </a:t>
            </a:r>
            <a:r>
              <a:rPr lang="ru-RU" dirty="0" err="1"/>
              <a:t>першому</a:t>
            </a:r>
            <a:r>
              <a:rPr lang="ru-RU" dirty="0"/>
              <a:t> </a:t>
            </a:r>
            <a:r>
              <a:rPr lang="ru-RU" dirty="0" err="1"/>
              <a:t>поколінні</a:t>
            </a:r>
            <a:r>
              <a:rPr lang="ru-RU" dirty="0"/>
              <a:t> в одному з </a:t>
            </a:r>
            <a:r>
              <a:rPr lang="ru-RU" dirty="0" err="1"/>
              <a:t>напрямків</a:t>
            </a:r>
            <a:r>
              <a:rPr lang="ru-RU" dirty="0"/>
              <a:t> </a:t>
            </a:r>
            <a:r>
              <a:rPr lang="ru-RU" dirty="0" err="1"/>
              <a:t>схрещувань</a:t>
            </a:r>
            <a:r>
              <a:rPr lang="ru-RU" dirty="0"/>
              <a:t> </a:t>
            </a:r>
            <a:r>
              <a:rPr lang="ru-RU" dirty="0" err="1"/>
              <a:t>спостерігатиметься</a:t>
            </a:r>
            <a:r>
              <a:rPr lang="ru-RU" dirty="0"/>
              <a:t> </a:t>
            </a:r>
            <a:r>
              <a:rPr lang="ru-RU" dirty="0" err="1"/>
              <a:t>спадкування</a:t>
            </a:r>
            <a:r>
              <a:rPr lang="ru-RU" dirty="0"/>
              <a:t> типу </a:t>
            </a:r>
            <a:r>
              <a:rPr lang="ru-RU" dirty="0" err="1"/>
              <a:t>Крісс-крос</a:t>
            </a:r>
            <a:r>
              <a:rPr lang="ru-RU" dirty="0"/>
              <a:t> (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хрест-навхрест</a:t>
            </a:r>
            <a:r>
              <a:rPr lang="ru-RU" dirty="0"/>
              <a:t>), при </a:t>
            </a:r>
            <a:r>
              <a:rPr lang="ru-RU" dirty="0" err="1"/>
              <a:t>якому</a:t>
            </a:r>
            <a:r>
              <a:rPr lang="ru-RU" dirty="0"/>
              <a:t> </a:t>
            </a:r>
            <a:r>
              <a:rPr lang="ru-RU" dirty="0" err="1"/>
              <a:t>ознака</a:t>
            </a:r>
            <a:r>
              <a:rPr lang="ru-RU" dirty="0"/>
              <a:t> </a:t>
            </a:r>
            <a:r>
              <a:rPr lang="ru-RU" dirty="0" err="1"/>
              <a:t>самця</a:t>
            </a:r>
            <a:r>
              <a:rPr lang="ru-RU" dirty="0"/>
              <a:t> </a:t>
            </a:r>
            <a:r>
              <a:rPr lang="ru-RU" dirty="0" err="1"/>
              <a:t>проявляється</a:t>
            </a:r>
            <a:r>
              <a:rPr lang="ru-RU" dirty="0"/>
              <a:t> у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дочок</a:t>
            </a:r>
            <a:r>
              <a:rPr lang="ru-RU" dirty="0"/>
              <a:t>, а </a:t>
            </a:r>
            <a:r>
              <a:rPr lang="ru-RU" dirty="0" err="1"/>
              <a:t>ознака</a:t>
            </a:r>
            <a:r>
              <a:rPr lang="ru-RU" dirty="0"/>
              <a:t> самки — у </a:t>
            </a:r>
            <a:r>
              <a:rPr lang="ru-RU" dirty="0" err="1"/>
              <a:t>синів</a:t>
            </a:r>
            <a:r>
              <a:rPr lang="ru-RU" dirty="0"/>
              <a:t>, у другому </a:t>
            </a:r>
            <a:r>
              <a:rPr lang="ru-RU" dirty="0" err="1"/>
              <a:t>поколінні</a:t>
            </a:r>
            <a:r>
              <a:rPr lang="ru-RU" dirty="0"/>
              <a:t> </a:t>
            </a:r>
            <a:r>
              <a:rPr lang="ru-RU" dirty="0" err="1"/>
              <a:t>проявляється</a:t>
            </a:r>
            <a:r>
              <a:rPr lang="ru-RU" dirty="0"/>
              <a:t> </a:t>
            </a:r>
            <a:r>
              <a:rPr lang="ru-RU" dirty="0" err="1"/>
              <a:t>співвідношення</a:t>
            </a:r>
            <a:r>
              <a:rPr lang="ru-RU" dirty="0"/>
              <a:t> 1: 1. В </a:t>
            </a:r>
            <a:r>
              <a:rPr lang="ru-RU" dirty="0" err="1"/>
              <a:t>іншому</a:t>
            </a:r>
            <a:r>
              <a:rPr lang="ru-RU" dirty="0"/>
              <a:t> ж </a:t>
            </a:r>
            <a:r>
              <a:rPr lang="ru-RU" dirty="0" err="1"/>
              <a:t>напрямку</a:t>
            </a:r>
            <a:r>
              <a:rPr lang="ru-RU" dirty="0"/>
              <a:t> </a:t>
            </a:r>
            <a:r>
              <a:rPr lang="ru-RU" dirty="0" err="1"/>
              <a:t>схрещувань</a:t>
            </a:r>
            <a:r>
              <a:rPr lang="ru-RU" dirty="0"/>
              <a:t> </a:t>
            </a:r>
            <a:r>
              <a:rPr lang="ru-RU" dirty="0" err="1"/>
              <a:t>спостерігатимуться</a:t>
            </a:r>
            <a:r>
              <a:rPr lang="ru-RU" dirty="0"/>
              <a:t> </a:t>
            </a:r>
            <a:r>
              <a:rPr lang="ru-RU" dirty="0" err="1"/>
              <a:t>звичайні</a:t>
            </a:r>
            <a:r>
              <a:rPr lang="ru-RU" dirty="0"/>
              <a:t> </a:t>
            </a:r>
            <a:r>
              <a:rPr lang="ru-RU" dirty="0" err="1"/>
              <a:t>розщеплення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23037292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685094" y="734377"/>
            <a:ext cx="9232288" cy="5539293"/>
          </a:xfrm>
        </p:spPr>
      </p:pic>
    </p:spTree>
    <p:extLst>
      <p:ext uri="{BB962C8B-B14F-4D97-AF65-F5344CB8AC3E}">
        <p14:creationId xmlns:p14="http://schemas.microsoft.com/office/powerpoint/2010/main" xmlns="" val="20865567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526110" y="311727"/>
            <a:ext cx="9502107" cy="6245163"/>
          </a:xfrm>
        </p:spPr>
      </p:pic>
    </p:spTree>
    <p:extLst>
      <p:ext uri="{BB962C8B-B14F-4D97-AF65-F5344CB8AC3E}">
        <p14:creationId xmlns:p14="http://schemas.microsoft.com/office/powerpoint/2010/main" xmlns="" val="11668111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196594" y="377103"/>
            <a:ext cx="7958787" cy="6153211"/>
          </a:xfrm>
        </p:spPr>
      </p:pic>
    </p:spTree>
    <p:extLst>
      <p:ext uri="{BB962C8B-B14F-4D97-AF65-F5344CB8AC3E}">
        <p14:creationId xmlns:p14="http://schemas.microsoft.com/office/powerpoint/2010/main" xmlns="" val="17840897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027018" y="138546"/>
            <a:ext cx="3684773" cy="4696690"/>
          </a:xfrm>
        </p:spPr>
      </p:pic>
      <p:sp>
        <p:nvSpPr>
          <p:cNvPr id="5" name="TextBox 4"/>
          <p:cNvSpPr txBox="1"/>
          <p:nvPr/>
        </p:nvSpPr>
        <p:spPr>
          <a:xfrm>
            <a:off x="537888" y="4835236"/>
            <a:ext cx="466303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1600" b="1" dirty="0" smtClean="0"/>
              <a:t>Чотири типи розподілу статі </a:t>
            </a:r>
          </a:p>
          <a:p>
            <a:pPr algn="ctr"/>
            <a:r>
              <a:rPr lang="uk-UA" sz="1600" b="1" dirty="0" smtClean="0"/>
              <a:t>(</a:t>
            </a:r>
            <a:r>
              <a:rPr lang="uk-UA" sz="1600" b="1" dirty="0" err="1" smtClean="0"/>
              <a:t>епігамний</a:t>
            </a:r>
            <a:r>
              <a:rPr lang="uk-UA" sz="1600" b="1" dirty="0" smtClean="0"/>
              <a:t> тип успадкування статі, крім бджіл)</a:t>
            </a:r>
            <a:endParaRPr lang="ru-RU" sz="1600" b="1" dirty="0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024223" y="1717964"/>
            <a:ext cx="2724411" cy="4548848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4588083" y="6266812"/>
            <a:ext cx="35966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b="1" dirty="0" smtClean="0"/>
              <a:t>Визначення статі</a:t>
            </a:r>
            <a:r>
              <a:rPr lang="ru-RU" b="1" dirty="0" smtClean="0"/>
              <a:t> у</a:t>
            </a:r>
            <a:r>
              <a:rPr lang="en-US" b="1" dirty="0" smtClean="0"/>
              <a:t> </a:t>
            </a:r>
            <a:r>
              <a:rPr lang="en-US" b="1" dirty="0" err="1" smtClean="0"/>
              <a:t>Bonelia</a:t>
            </a:r>
            <a:r>
              <a:rPr lang="en-US" b="1" dirty="0" smtClean="0"/>
              <a:t> </a:t>
            </a:r>
            <a:r>
              <a:rPr lang="en-US" b="1" dirty="0" err="1" smtClean="0"/>
              <a:t>viridis</a:t>
            </a:r>
            <a:r>
              <a:rPr lang="uk-UA" b="1" dirty="0" smtClean="0"/>
              <a:t> </a:t>
            </a:r>
            <a:endParaRPr lang="ru-RU" b="1" dirty="0" smtClean="0"/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362455" y="327768"/>
            <a:ext cx="3300464" cy="5643541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8567804" y="5971309"/>
            <a:ext cx="28897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err="1" smtClean="0"/>
              <a:t>Визначення</a:t>
            </a:r>
            <a:r>
              <a:rPr lang="ru-RU" b="1" dirty="0" smtClean="0"/>
              <a:t> </a:t>
            </a:r>
            <a:r>
              <a:rPr lang="ru-RU" b="1" dirty="0" err="1" smtClean="0"/>
              <a:t>стат</a:t>
            </a:r>
            <a:r>
              <a:rPr lang="uk-UA" b="1" dirty="0" smtClean="0"/>
              <a:t>і</a:t>
            </a:r>
            <a:r>
              <a:rPr lang="ru-RU" b="1" dirty="0" smtClean="0"/>
              <a:t> у </a:t>
            </a:r>
            <a:r>
              <a:rPr lang="ru-RU" b="1" dirty="0" err="1" smtClean="0"/>
              <a:t>рослин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xmlns="" val="23558923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араллакс">
  <a:themeElements>
    <a:clrScheme name="Параллакс">
      <a:dk1>
        <a:sysClr val="windowText" lastClr="000000"/>
      </a:dk1>
      <a:lt1>
        <a:sysClr val="window" lastClr="FFFFFF"/>
      </a:lt1>
      <a:dk2>
        <a:srgbClr val="212121"/>
      </a:dk2>
      <a:lt2>
        <a:srgbClr val="CDD0D1"/>
      </a:lt2>
      <a:accent1>
        <a:srgbClr val="EB8F22"/>
      </a:accent1>
      <a:accent2>
        <a:srgbClr val="CD4223"/>
      </a:accent2>
      <a:accent3>
        <a:srgbClr val="A89374"/>
      </a:accent3>
      <a:accent4>
        <a:srgbClr val="83AA67"/>
      </a:accent4>
      <a:accent5>
        <a:srgbClr val="4FA9C1"/>
      </a:accent5>
      <a:accent6>
        <a:srgbClr val="9390AF"/>
      </a:accent6>
      <a:hlink>
        <a:srgbClr val="EC7220"/>
      </a:hlink>
      <a:folHlink>
        <a:srgbClr val="F09355"/>
      </a:folHlink>
    </a:clrScheme>
    <a:fontScheme name="Параллакс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Параллакс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Parallax" id="{3388167B-A2EB-4685-9635-1831D9AEF8C4}" vid="{EBEC8F79-A447-43FC-8E81-85E8468AF3F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Параллакс</Template>
  <TotalTime>35</TotalTime>
  <Words>340</Words>
  <Application>Microsoft Office PowerPoint</Application>
  <PresentationFormat>Произвольный</PresentationFormat>
  <Paragraphs>8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Параллакс</vt:lpstr>
      <vt:lpstr>Хромосомне визначення статі</vt:lpstr>
      <vt:lpstr>Слайд 2</vt:lpstr>
      <vt:lpstr>Слайд 3</vt:lpstr>
      <vt:lpstr>Слайд 4</vt:lpstr>
      <vt:lpstr>Слайд 5</vt:lpstr>
      <vt:lpstr>Слайд 6</vt:lpstr>
      <vt:lpstr>Слайд 7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«Хромосомне визначення статі»</dc:title>
  <dc:creator>Windows 10</dc:creator>
  <cp:lastModifiedBy>Демонстрационная версия</cp:lastModifiedBy>
  <cp:revision>4</cp:revision>
  <dcterms:created xsi:type="dcterms:W3CDTF">2020-06-12T18:31:59Z</dcterms:created>
  <dcterms:modified xsi:type="dcterms:W3CDTF">2020-08-28T08:14:40Z</dcterms:modified>
</cp:coreProperties>
</file>