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9" r:id="rId4"/>
    <p:sldId id="260" r:id="rId5"/>
    <p:sldId id="261" r:id="rId6"/>
    <p:sldId id="27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8" r:id="rId19"/>
    <p:sldId id="273" r:id="rId20"/>
    <p:sldId id="275" r:id="rId21"/>
    <p:sldId id="276" r:id="rId22"/>
    <p:sldId id="258" r:id="rId2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89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iOr5lYc6fIaC/bxUujS7KmIqE+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89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83451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hyperlink" Target="https://nam10.safelinks.protection.outlook.com/?url=https://uacrisis.org/uk/25-gromad-dlya-uchasti-u-programi&amp;data=04|01|mradyshevska@globalcommunities.org|c8d828594895475d995008d89617b50b|486fe42a87d040e2af71a9b33ea3fcd9|0|0|637424376591429948|Unknown|TWFpbGZsb3d8eyJWIjoiMC4wLjAwMDAiLCJQIjoiV2luMzIiLCJBTiI6Ik1haWwiLCJXVCI6Mn0=|1000&amp;sdata=lIY/DUJlvQqrJR8PvbiZPiEkOYtaBz4ATc8dPf7Io5U=&amp;reserved=0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title"/>
          </p:nvPr>
        </p:nvSpPr>
        <p:spPr>
          <a:xfrm>
            <a:off x="0" y="1047313"/>
            <a:ext cx="9144000" cy="764267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89" name="Google Shape;89;p1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77661" y="68887"/>
            <a:ext cx="1877119" cy="8312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87423" y="94489"/>
            <a:ext cx="2376265" cy="84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532450"/>
            <a:ext cx="1676265" cy="1194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228184" y="6050190"/>
            <a:ext cx="2771783" cy="654787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/>
          <p:nvPr/>
        </p:nvSpPr>
        <p:spPr>
          <a:xfrm>
            <a:off x="64229" y="1943881"/>
            <a:ext cx="8816723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Програма USAID «Децентралізація приносить кращі результати та ефективність» (DOBRE) </a:t>
            </a:r>
            <a:r>
              <a:rPr lang="uk-UA" sz="3000" b="0" i="0" u="none" strike="noStrike" cap="none" dirty="0">
                <a:solidFill>
                  <a:srgbClr val="494429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uk-UA" sz="3000" b="0" i="0" u="none" strike="noStrike" cap="none" dirty="0">
                <a:solidFill>
                  <a:srgbClr val="494429"/>
                </a:solidFill>
                <a:latin typeface="Arial"/>
                <a:ea typeface="Arial"/>
                <a:cs typeface="Arial"/>
                <a:sym typeface="Arial"/>
              </a:rPr>
            </a:br>
            <a:endParaRPr sz="3000" b="0" i="0" u="none" strike="noStrike" cap="none" dirty="0">
              <a:solidFill>
                <a:srgbClr val="49442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87422" y="68887"/>
            <a:ext cx="8912545" cy="156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68753" y="86735"/>
            <a:ext cx="908197" cy="95043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37453" y="2993098"/>
            <a:ext cx="2469094" cy="871804"/>
          </a:xfrm>
          <a:prstGeom prst="rect">
            <a:avLst/>
          </a:prstGeom>
        </p:spPr>
      </p:pic>
      <p:sp>
        <p:nvSpPr>
          <p:cNvPr id="13" name="Google Shape;95;p1"/>
          <p:cNvSpPr txBox="1"/>
          <p:nvPr/>
        </p:nvSpPr>
        <p:spPr>
          <a:xfrm>
            <a:off x="239823" y="221287"/>
            <a:ext cx="2469747" cy="867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" name="Рисунок 13"/>
          <p:cNvPicPr/>
          <p:nvPr/>
        </p:nvPicPr>
        <p:blipFill>
          <a:blip r:embed="rId9"/>
          <a:stretch>
            <a:fillRect/>
          </a:stretch>
        </p:blipFill>
        <p:spPr>
          <a:xfrm>
            <a:off x="6400799" y="221287"/>
            <a:ext cx="2047876" cy="69372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74695" y="3167390"/>
            <a:ext cx="595004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Calibri" pitchFamily="34" charset="0"/>
                <a:cs typeface="Calibri" pitchFamily="34" charset="0"/>
              </a:rPr>
              <a:t>Курс: Публічні послуги – обсяг, методи, питання управління (CL4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uk-UA" sz="2000" dirty="0" smtClean="0">
                <a:latin typeface="Calibri" pitchFamily="34" charset="0"/>
                <a:cs typeface="Calibri" pitchFamily="34" charset="0"/>
              </a:rPr>
              <a:t>Викладач: </a:t>
            </a:r>
            <a:r>
              <a:rPr lang="uk-UA" sz="2000" dirty="0" err="1" smtClean="0">
                <a:latin typeface="Calibri" pitchFamily="34" charset="0"/>
                <a:cs typeface="Calibri" pitchFamily="34" charset="0"/>
              </a:rPr>
              <a:t>Бутченко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 Тарас Іванович, завідувач кафедри філософії, публічного управління та соціальної роботи ЗНУ 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0" y="1443841"/>
            <a:ext cx="850517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endParaRPr lang="uk-UA" b="1" dirty="0" smtClean="0"/>
          </a:p>
          <a:p>
            <a:r>
              <a:rPr lang="uk-UA" sz="1800" b="1" dirty="0" smtClean="0">
                <a:latin typeface="Calibri" pitchFamily="34" charset="0"/>
                <a:cs typeface="Calibri" pitchFamily="34" charset="0"/>
              </a:rPr>
              <a:t>Технічні послуги</a:t>
            </a:r>
            <a:r>
              <a:rPr lang="ru-RU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800" dirty="0" smtClean="0">
                <a:latin typeface="Calibri" pitchFamily="34" charset="0"/>
                <a:cs typeface="Calibri" pitchFamily="34" charset="0"/>
              </a:rPr>
              <a:t>- ц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е </a:t>
            </a:r>
            <a:r>
              <a:rPr lang="uk-UA" sz="1800" dirty="0">
                <a:latin typeface="Calibri" pitchFamily="34" charset="0"/>
                <a:cs typeface="Calibri" pitchFamily="34" charset="0"/>
              </a:rPr>
              <a:t>широко доступні послуги, метою яких є поточне і безперервне задоволення колективних потреб населення, що проживає в районі виконання завдань 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органом управління.</a:t>
            </a:r>
          </a:p>
          <a:p>
            <a:endParaRPr lang="ru-RU" sz="18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800" dirty="0">
                <a:latin typeface="Calibri" pitchFamily="34" charset="0"/>
                <a:cs typeface="Calibri" pitchFamily="34" charset="0"/>
              </a:rPr>
              <a:t>Категорії місцевих 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технічних </a:t>
            </a:r>
            <a:r>
              <a:rPr lang="uk-UA" sz="1800" dirty="0">
                <a:latin typeface="Calibri" pitchFamily="34" charset="0"/>
                <a:cs typeface="Calibri" pitchFamily="34" charset="0"/>
              </a:rPr>
              <a:t>послуг включають:</a:t>
            </a:r>
            <a:endParaRPr lang="ru-RU" sz="1800" dirty="0">
              <a:latin typeface="Calibri" pitchFamily="34" charset="0"/>
              <a:cs typeface="Calibri" pitchFamily="34" charset="0"/>
            </a:endParaRPr>
          </a:p>
          <a:p>
            <a:pPr marL="285750" lvl="1" indent="-285750">
              <a:buFontTx/>
              <a:buChar char="-"/>
            </a:pPr>
            <a:r>
              <a:rPr lang="uk-UA" sz="1800" dirty="0" smtClean="0">
                <a:latin typeface="Calibri" pitchFamily="34" charset="0"/>
                <a:cs typeface="Calibri" pitchFamily="34" charset="0"/>
              </a:rPr>
              <a:t>транспортна </a:t>
            </a:r>
            <a:r>
              <a:rPr lang="uk-UA" sz="1800" dirty="0">
                <a:latin typeface="Calibri" pitchFamily="34" charset="0"/>
                <a:cs typeface="Calibri" pitchFamily="34" charset="0"/>
              </a:rPr>
              <a:t>інфраструктура (дорожнє будівництво) і послуги (громадський транспорт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);</a:t>
            </a:r>
          </a:p>
          <a:p>
            <a:pPr marL="285750" lvl="1" indent="-285750">
              <a:buFontTx/>
              <a:buChar char="-"/>
            </a:pPr>
            <a:r>
              <a:rPr lang="uk-UA" sz="1800" dirty="0" smtClean="0">
                <a:latin typeface="Calibri" pitchFamily="34" charset="0"/>
                <a:cs typeface="Calibri" pitchFamily="34" charset="0"/>
              </a:rPr>
              <a:t>управління </a:t>
            </a:r>
            <a:r>
              <a:rPr lang="uk-UA" sz="1800" dirty="0">
                <a:latin typeface="Calibri" pitchFamily="34" charset="0"/>
                <a:cs typeface="Calibri" pitchFamily="34" charset="0"/>
              </a:rPr>
              <a:t>водним господарством та стічними 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водами;</a:t>
            </a:r>
          </a:p>
          <a:p>
            <a:pPr marL="285750" lvl="1" indent="-285750">
              <a:buFontTx/>
              <a:buChar char="-"/>
            </a:pPr>
            <a:r>
              <a:rPr lang="uk-UA" sz="1800" dirty="0" smtClean="0">
                <a:latin typeface="Calibri" pitchFamily="34" charset="0"/>
                <a:cs typeface="Calibri" pitchFamily="34" charset="0"/>
              </a:rPr>
              <a:t>управління відходами;</a:t>
            </a:r>
          </a:p>
          <a:p>
            <a:pPr marL="285750" lvl="1" indent="-285750">
              <a:buFontTx/>
              <a:buChar char="-"/>
            </a:pPr>
            <a:r>
              <a:rPr lang="uk-UA" sz="1800" dirty="0" smtClean="0">
                <a:latin typeface="Calibri" pitchFamily="34" charset="0"/>
                <a:cs typeface="Calibri" pitchFamily="34" charset="0"/>
              </a:rPr>
              <a:t>теплопостачання;</a:t>
            </a:r>
          </a:p>
          <a:p>
            <a:pPr marL="285750" lvl="1" indent="-285750">
              <a:buFontTx/>
              <a:buChar char="-"/>
            </a:pPr>
            <a:r>
              <a:rPr lang="uk-UA" sz="1800" dirty="0" smtClean="0">
                <a:latin typeface="Calibri" pitchFamily="34" charset="0"/>
                <a:cs typeface="Calibri" pitchFamily="34" charset="0"/>
              </a:rPr>
              <a:t>забезпечення житлом;</a:t>
            </a:r>
          </a:p>
          <a:p>
            <a:pPr marL="285750" lvl="1" indent="-285750">
              <a:buFontTx/>
              <a:buChar char="-"/>
            </a:pPr>
            <a:r>
              <a:rPr lang="uk-UA" sz="1800" dirty="0" smtClean="0">
                <a:latin typeface="Calibri" pitchFamily="34" charset="0"/>
                <a:cs typeface="Calibri" pitchFamily="34" charset="0"/>
              </a:rPr>
              <a:t>підтримка чистоти;</a:t>
            </a:r>
          </a:p>
          <a:p>
            <a:pPr marL="285750" lvl="1" indent="-285750">
              <a:buFontTx/>
              <a:buChar char="-"/>
            </a:pPr>
            <a:r>
              <a:rPr lang="uk-UA" sz="1800" dirty="0" smtClean="0">
                <a:latin typeface="Calibri" pitchFamily="34" charset="0"/>
                <a:cs typeface="Calibri" pitchFamily="34" charset="0"/>
              </a:rPr>
              <a:t>озеленення </a:t>
            </a:r>
            <a:r>
              <a:rPr lang="uk-UA" sz="1800" dirty="0">
                <a:latin typeface="Calibri" pitchFamily="34" charset="0"/>
                <a:cs typeface="Calibri" pitchFamily="34" charset="0"/>
              </a:rPr>
              <a:t>громадських 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місць</a:t>
            </a:r>
            <a:r>
              <a:rPr lang="uk-UA" sz="1800" b="1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285750" lvl="1" indent="-285750">
              <a:buFontTx/>
              <a:buChar char="-"/>
            </a:pPr>
            <a:r>
              <a:rPr lang="uk-UA" sz="1800" dirty="0" smtClean="0">
                <a:latin typeface="Calibri" pitchFamily="34" charset="0"/>
                <a:cs typeface="Calibri" pitchFamily="34" charset="0"/>
              </a:rPr>
              <a:t>та ін.</a:t>
            </a:r>
          </a:p>
        </p:txBody>
      </p:sp>
    </p:spTree>
    <p:extLst>
      <p:ext uri="{BB962C8B-B14F-4D97-AF65-F5344CB8AC3E}">
        <p14:creationId xmlns:p14="http://schemas.microsoft.com/office/powerpoint/2010/main" val="3521875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0" y="1443841"/>
            <a:ext cx="85051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01040" y="1659285"/>
            <a:ext cx="839146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r>
              <a:rPr lang="uk-UA" sz="1600" b="1" dirty="0" smtClean="0">
                <a:latin typeface="Calibri" pitchFamily="34" charset="0"/>
                <a:cs typeface="Calibri" pitchFamily="34" charset="0"/>
              </a:rPr>
              <a:t>Категорії </a:t>
            </a:r>
            <a:r>
              <a:rPr lang="uk-UA" sz="1600" b="1" dirty="0">
                <a:latin typeface="Calibri" pitchFamily="34" charset="0"/>
                <a:cs typeface="Calibri" pitchFamily="34" charset="0"/>
              </a:rPr>
              <a:t>і окремі </a:t>
            </a:r>
            <a:r>
              <a:rPr lang="uk-UA" sz="1600" b="1" dirty="0" smtClean="0">
                <a:latin typeface="Calibri" pitchFamily="34" charset="0"/>
                <a:cs typeface="Calibri" pitchFamily="34" charset="0"/>
              </a:rPr>
              <a:t>публічні </a:t>
            </a:r>
            <a:r>
              <a:rPr lang="uk-UA" sz="1600" b="1" dirty="0">
                <a:latin typeface="Calibri" pitchFamily="34" charset="0"/>
                <a:cs typeface="Calibri" pitchFamily="34" charset="0"/>
              </a:rPr>
              <a:t>послуги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0"/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600" dirty="0" smtClean="0">
                <a:latin typeface="Calibri" pitchFamily="34" charset="0"/>
                <a:cs typeface="Calibri" pitchFamily="34" charset="0"/>
              </a:rPr>
              <a:t>Категорія публічних послуг – це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набір послуг з однаковими характеристиками, наприклад: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uk-UA" sz="1600" dirty="0">
                <a:latin typeface="Calibri" pitchFamily="34" charset="0"/>
                <a:cs typeface="Calibri" pitchFamily="34" charset="0"/>
              </a:rPr>
              <a:t>о</a:t>
            </a:r>
            <a:r>
              <a:rPr lang="uk-UA" sz="1600" dirty="0" smtClean="0">
                <a:latin typeface="Calibri" pitchFamily="34" charset="0"/>
                <a:cs typeface="Calibri" pitchFamily="34" charset="0"/>
              </a:rPr>
              <a:t>світа або видача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документів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0"/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600" dirty="0" smtClean="0">
                <a:latin typeface="Calibri" pitchFamily="34" charset="0"/>
                <a:cs typeface="Calibri" pitchFamily="34" charset="0"/>
              </a:rPr>
              <a:t>Одиничні публічні послуги – це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індивідуальні послуги в рамках однієї категорії, наприклад: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1"/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uk-UA" sz="1600" dirty="0" smtClean="0">
                <a:latin typeface="Calibri" pitchFamily="34" charset="0"/>
                <a:cs typeface="Calibri" pitchFamily="34" charset="0"/>
              </a:rPr>
              <a:t>Освіта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: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uk-UA" sz="1600" dirty="0">
                <a:latin typeface="Calibri" pitchFamily="34" charset="0"/>
                <a:cs typeface="Calibri" pitchFamily="34" charset="0"/>
              </a:rPr>
              <a:t>Надання молодим людям можливості навчання на базовому рівні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uk-UA" sz="1600" dirty="0">
                <a:latin typeface="Calibri" pitchFamily="34" charset="0"/>
                <a:cs typeface="Calibri" pitchFamily="34" charset="0"/>
              </a:rPr>
              <a:t>Молодший рівень середньої школи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uk-UA" sz="1600" dirty="0">
                <a:latin typeface="Calibri" pitchFamily="34" charset="0"/>
                <a:cs typeface="Calibri" pitchFamily="34" charset="0"/>
              </a:rPr>
              <a:t>Проведення «нульових» класів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1"/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uk-UA" sz="1600" dirty="0" smtClean="0">
                <a:latin typeface="Calibri" pitchFamily="34" charset="0"/>
                <a:cs typeface="Calibri" pitchFamily="34" charset="0"/>
              </a:rPr>
              <a:t>Видача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документів: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uk-UA" sz="1600" dirty="0">
                <a:latin typeface="Calibri" pitchFamily="34" charset="0"/>
                <a:cs typeface="Calibri" pitchFamily="34" charset="0"/>
              </a:rPr>
              <a:t>Видача сертифікатів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uk-UA" sz="1600" dirty="0">
                <a:latin typeface="Calibri" pitchFamily="34" charset="0"/>
                <a:cs typeface="Calibri" pitchFamily="34" charset="0"/>
              </a:rPr>
              <a:t>Видача свідоцтв про реєстрацію транспортних засобів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666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0" y="1443841"/>
            <a:ext cx="85051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01040" y="1659285"/>
            <a:ext cx="839146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r>
              <a:rPr lang="uk-UA" sz="1600" b="1" dirty="0" smtClean="0">
                <a:latin typeface="Calibri" pitchFamily="34" charset="0"/>
                <a:cs typeface="Calibri" pitchFamily="34" charset="0"/>
              </a:rPr>
              <a:t>Категорії </a:t>
            </a:r>
            <a:r>
              <a:rPr lang="uk-UA" sz="1600" b="1" dirty="0">
                <a:latin typeface="Calibri" pitchFamily="34" charset="0"/>
                <a:cs typeface="Calibri" pitchFamily="34" charset="0"/>
              </a:rPr>
              <a:t>і окремі </a:t>
            </a:r>
            <a:r>
              <a:rPr lang="uk-UA" sz="1600" b="1" dirty="0" smtClean="0">
                <a:latin typeface="Calibri" pitchFamily="34" charset="0"/>
                <a:cs typeface="Calibri" pitchFamily="34" charset="0"/>
              </a:rPr>
              <a:t>публічні </a:t>
            </a:r>
            <a:r>
              <a:rPr lang="uk-UA" sz="1600" b="1" dirty="0">
                <a:latin typeface="Calibri" pitchFamily="34" charset="0"/>
                <a:cs typeface="Calibri" pitchFamily="34" charset="0"/>
              </a:rPr>
              <a:t>послуги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0"/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600" dirty="0" smtClean="0">
                <a:latin typeface="Calibri" pitchFamily="34" charset="0"/>
                <a:cs typeface="Calibri" pitchFamily="34" charset="0"/>
              </a:rPr>
              <a:t>Категорія публічних послуг – це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набір послуг з однаковими характеристиками, наприклад: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uk-UA" sz="1600" dirty="0">
                <a:latin typeface="Calibri" pitchFamily="34" charset="0"/>
                <a:cs typeface="Calibri" pitchFamily="34" charset="0"/>
              </a:rPr>
              <a:t>о</a:t>
            </a:r>
            <a:r>
              <a:rPr lang="uk-UA" sz="1600" dirty="0" smtClean="0">
                <a:latin typeface="Calibri" pitchFamily="34" charset="0"/>
                <a:cs typeface="Calibri" pitchFamily="34" charset="0"/>
              </a:rPr>
              <a:t>світа або видача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документів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0"/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600" dirty="0" smtClean="0">
                <a:latin typeface="Calibri" pitchFamily="34" charset="0"/>
                <a:cs typeface="Calibri" pitchFamily="34" charset="0"/>
              </a:rPr>
              <a:t>Одиничні публічні послуги – це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індивідуальні послуги в рамках однієї категорії, наприклад: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1"/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uk-UA" sz="1600" dirty="0" smtClean="0">
                <a:latin typeface="Calibri" pitchFamily="34" charset="0"/>
                <a:cs typeface="Calibri" pitchFamily="34" charset="0"/>
              </a:rPr>
              <a:t>Освіта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: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uk-UA" sz="1600" dirty="0">
                <a:latin typeface="Calibri" pitchFamily="34" charset="0"/>
                <a:cs typeface="Calibri" pitchFamily="34" charset="0"/>
              </a:rPr>
              <a:t>Надання молодим людям можливості навчання на базовому рівні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uk-UA" sz="1600" dirty="0">
                <a:latin typeface="Calibri" pitchFamily="34" charset="0"/>
                <a:cs typeface="Calibri" pitchFamily="34" charset="0"/>
              </a:rPr>
              <a:t>Молодший рівень середньої школи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uk-UA" sz="1600" dirty="0">
                <a:latin typeface="Calibri" pitchFamily="34" charset="0"/>
                <a:cs typeface="Calibri" pitchFamily="34" charset="0"/>
              </a:rPr>
              <a:t>Проведення «нульових» класів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1"/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uk-UA" sz="1600" dirty="0" smtClean="0">
                <a:latin typeface="Calibri" pitchFamily="34" charset="0"/>
                <a:cs typeface="Calibri" pitchFamily="34" charset="0"/>
              </a:rPr>
              <a:t>Видача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документів: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uk-UA" sz="1600" dirty="0">
                <a:latin typeface="Calibri" pitchFamily="34" charset="0"/>
                <a:cs typeface="Calibri" pitchFamily="34" charset="0"/>
              </a:rPr>
              <a:t>Видача сертифікатів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uk-UA" sz="1600" dirty="0">
                <a:latin typeface="Calibri" pitchFamily="34" charset="0"/>
                <a:cs typeface="Calibri" pitchFamily="34" charset="0"/>
              </a:rPr>
              <a:t>Видача свідоцтв про реєстрацію транспортних засобів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092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0" y="1443841"/>
            <a:ext cx="85051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01040" y="1659285"/>
            <a:ext cx="839146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r>
              <a:rPr lang="uk-UA" sz="1600" b="1" dirty="0" smtClean="0"/>
              <a:t>4. </a:t>
            </a:r>
            <a:r>
              <a:rPr lang="uk-UA" sz="2000" b="1" dirty="0" smtClean="0">
                <a:latin typeface="Calibri" pitchFamily="34" charset="0"/>
                <a:cs typeface="Calibri" pitchFamily="34" charset="0"/>
              </a:rPr>
              <a:t>Надання </a:t>
            </a:r>
            <a:r>
              <a:rPr lang="uk-UA" sz="2000" b="1" dirty="0">
                <a:latin typeface="Calibri" pitchFamily="34" charset="0"/>
                <a:cs typeface="Calibri" pitchFamily="34" charset="0"/>
              </a:rPr>
              <a:t>місцевих </a:t>
            </a:r>
            <a:r>
              <a:rPr lang="uk-UA" sz="2000" b="1" dirty="0" smtClean="0">
                <a:latin typeface="Calibri" pitchFamily="34" charset="0"/>
                <a:cs typeface="Calibri" pitchFamily="34" charset="0"/>
              </a:rPr>
              <a:t>публічних послуг</a:t>
            </a:r>
          </a:p>
          <a:p>
            <a:endParaRPr lang="ru-RU" sz="20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2000" dirty="0" smtClean="0">
                <a:latin typeface="Calibri" pitchFamily="34" charset="0"/>
                <a:cs typeface="Calibri" pitchFamily="34" charset="0"/>
              </a:rPr>
              <a:t>Моделі надання:</a:t>
            </a:r>
          </a:p>
          <a:p>
            <a:pPr lvl="0"/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2000" dirty="0" smtClean="0">
                <a:latin typeface="Calibri" pitchFamily="34" charset="0"/>
                <a:cs typeface="Calibri" pitchFamily="34" charset="0"/>
              </a:rPr>
              <a:t>- муніципальним сектором;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  <a:p>
            <a:pPr lvl="0"/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200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приватним 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сектором;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  <a:p>
            <a:pPr lvl="0"/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2000" dirty="0" smtClean="0">
                <a:latin typeface="Calibri" pitchFamily="34" charset="0"/>
                <a:cs typeface="Calibri" pitchFamily="34" charset="0"/>
              </a:rPr>
              <a:t>- змішана — муніципально-приватне 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партнерство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  <a:p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347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0" y="1443841"/>
            <a:ext cx="85051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01040" y="1659285"/>
            <a:ext cx="83914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r>
              <a:rPr lang="uk-UA" sz="1800" b="1" dirty="0" smtClean="0">
                <a:latin typeface="Calibri" pitchFamily="34" charset="0"/>
                <a:cs typeface="Calibri" pitchFamily="34" charset="0"/>
              </a:rPr>
              <a:t>Надання публічних послуг муніципальним сектором:</a:t>
            </a:r>
          </a:p>
          <a:p>
            <a:endParaRPr lang="ru-RU" sz="18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800" dirty="0" smtClean="0">
                <a:latin typeface="Calibri" pitchFamily="34" charset="0"/>
                <a:cs typeface="Calibri" pitchFamily="34" charset="0"/>
              </a:rPr>
              <a:t>- місцева/муніципальна відповідальність;</a:t>
            </a:r>
          </a:p>
          <a:p>
            <a:pPr lvl="0"/>
            <a:endParaRPr lang="ru-RU" sz="18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800" dirty="0" smtClean="0">
                <a:latin typeface="Calibri" pitchFamily="34" charset="0"/>
                <a:cs typeface="Calibri" pitchFamily="34" charset="0"/>
              </a:rPr>
              <a:t>- комунальні підприємства</a:t>
            </a:r>
            <a:endParaRPr lang="ru-RU" sz="1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913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0" y="1443841"/>
            <a:ext cx="85051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01040" y="1659285"/>
            <a:ext cx="839146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r>
              <a:rPr lang="uk-UA" sz="2000" b="1" dirty="0" smtClean="0">
                <a:latin typeface="Calibri" pitchFamily="34" charset="0"/>
                <a:cs typeface="Calibri" pitchFamily="34" charset="0"/>
              </a:rPr>
              <a:t>Критерії </a:t>
            </a:r>
            <a:r>
              <a:rPr lang="uk-UA" sz="2000" b="1" dirty="0">
                <a:latin typeface="Calibri" pitchFamily="34" charset="0"/>
                <a:cs typeface="Calibri" pitchFamily="34" charset="0"/>
              </a:rPr>
              <a:t>оцінки місцевих </a:t>
            </a:r>
            <a:r>
              <a:rPr lang="uk-UA" sz="2000" b="1" dirty="0" smtClean="0">
                <a:latin typeface="Calibri" pitchFamily="34" charset="0"/>
                <a:cs typeface="Calibri" pitchFamily="34" charset="0"/>
              </a:rPr>
              <a:t>підприємств:</a:t>
            </a:r>
          </a:p>
          <a:p>
            <a:endParaRPr lang="ru-RU" sz="2000" dirty="0"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uk-UA" sz="2000" dirty="0" smtClean="0">
                <a:latin typeface="Calibri" pitchFamily="34" charset="0"/>
                <a:cs typeface="Calibri" pitchFamily="34" charset="0"/>
              </a:rPr>
              <a:t>економічна ефективність;</a:t>
            </a:r>
          </a:p>
          <a:p>
            <a:pPr marL="285750" lvl="0" indent="-285750">
              <a:buFontTx/>
              <a:buChar char="-"/>
            </a:pPr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uk-UA" sz="2000" dirty="0">
                <a:latin typeface="Calibri" pitchFamily="34" charset="0"/>
                <a:cs typeface="Calibri" pitchFamily="34" charset="0"/>
              </a:rPr>
              <a:t>п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ідзвітність;</a:t>
            </a:r>
          </a:p>
          <a:p>
            <a:pPr marL="285750" lvl="0" indent="-285750">
              <a:buFontTx/>
              <a:buChar char="-"/>
            </a:pPr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uk-UA" sz="2000" dirty="0" smtClean="0">
                <a:latin typeface="Calibri" pitchFamily="34" charset="0"/>
                <a:cs typeface="Calibri" pitchFamily="34" charset="0"/>
              </a:rPr>
              <a:t>прозорість;</a:t>
            </a:r>
          </a:p>
          <a:p>
            <a:pPr marL="285750" lvl="0" indent="-285750">
              <a:buFontTx/>
              <a:buChar char="-"/>
            </a:pPr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uk-UA" sz="2000" dirty="0" smtClean="0">
                <a:latin typeface="Calibri" pitchFamily="34" charset="0"/>
                <a:cs typeface="Calibri" pitchFamily="34" charset="0"/>
              </a:rPr>
              <a:t>простота управління.</a:t>
            </a:r>
          </a:p>
          <a:p>
            <a:pPr marL="285750" lvl="0" indent="-285750">
              <a:buFontTx/>
              <a:buChar char="-"/>
            </a:pPr>
            <a:endParaRPr lang="ru-RU" sz="20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2000" dirty="0">
                <a:latin typeface="Calibri" pitchFamily="34" charset="0"/>
                <a:cs typeface="Calibri" pitchFamily="34" charset="0"/>
              </a:rPr>
              <a:t>Що таке управління підприємствами органів місцевого самоврядування?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  <a:p>
            <a:endParaRPr lang="uk-UA" b="1" dirty="0" smtClean="0"/>
          </a:p>
        </p:txBody>
      </p:sp>
    </p:spTree>
    <p:extLst>
      <p:ext uri="{BB962C8B-B14F-4D97-AF65-F5344CB8AC3E}">
        <p14:creationId xmlns:p14="http://schemas.microsoft.com/office/powerpoint/2010/main" val="2968323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0" y="1443841"/>
            <a:ext cx="85051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01040" y="1659285"/>
            <a:ext cx="839146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r>
              <a:rPr lang="uk-UA" sz="2000" b="1" dirty="0" smtClean="0">
                <a:latin typeface="Calibri" pitchFamily="34" charset="0"/>
                <a:cs typeface="Calibri" pitchFamily="34" charset="0"/>
              </a:rPr>
              <a:t>Надання публічних послуг приватним сектором:</a:t>
            </a:r>
          </a:p>
          <a:p>
            <a:endParaRPr lang="ru-RU" sz="2000" dirty="0"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uk-UA" sz="2000" dirty="0" smtClean="0">
                <a:latin typeface="Calibri" pitchFamily="34" charset="0"/>
                <a:cs typeface="Calibri" pitchFamily="34" charset="0"/>
              </a:rPr>
              <a:t>підряд;</a:t>
            </a:r>
          </a:p>
          <a:p>
            <a:pPr marL="285750" lvl="0" indent="-285750">
              <a:buFontTx/>
              <a:buChar char="-"/>
            </a:pPr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uk-UA" sz="2000" dirty="0" err="1" smtClean="0">
                <a:latin typeface="Calibri" pitchFamily="34" charset="0"/>
                <a:cs typeface="Calibri" pitchFamily="34" charset="0"/>
              </a:rPr>
              <a:t>проєктно-грантова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 модель;</a:t>
            </a:r>
          </a:p>
          <a:p>
            <a:pPr marL="285750" lvl="0" indent="-285750">
              <a:buFontTx/>
              <a:buChar char="-"/>
            </a:pPr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uk-UA" sz="2000" dirty="0" smtClean="0">
                <a:latin typeface="Calibri" pitchFamily="34" charset="0"/>
                <a:cs typeface="Calibri" pitchFamily="34" charset="0"/>
              </a:rPr>
              <a:t>волонтери;</a:t>
            </a:r>
          </a:p>
          <a:p>
            <a:pPr marL="285750" lvl="0" indent="-285750">
              <a:buFontTx/>
              <a:buChar char="-"/>
            </a:pPr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uk-UA" sz="2000" dirty="0" smtClean="0">
                <a:latin typeface="Calibri" pitchFamily="34" charset="0"/>
                <a:cs typeface="Calibri" pitchFamily="34" charset="0"/>
              </a:rPr>
              <a:t>групи самодопомоги;</a:t>
            </a:r>
          </a:p>
          <a:p>
            <a:pPr marL="285750" lvl="0" indent="-285750">
              <a:buFontTx/>
              <a:buChar char="-"/>
            </a:pPr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uk-UA" sz="2000" dirty="0" smtClean="0">
                <a:latin typeface="Calibri" pitchFamily="34" charset="0"/>
                <a:cs typeface="Calibri" pitchFamily="34" charset="0"/>
              </a:rPr>
              <a:t>громадські 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некомерційні 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організації;</a:t>
            </a:r>
          </a:p>
          <a:p>
            <a:pPr marL="285750" lvl="0" indent="-285750">
              <a:buFontTx/>
              <a:buChar char="-"/>
            </a:pPr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uk-UA" sz="2000" dirty="0" smtClean="0">
                <a:latin typeface="Calibri" pitchFamily="34" charset="0"/>
                <a:cs typeface="Calibri" pitchFamily="34" charset="0"/>
              </a:rPr>
              <a:t>та ін.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  <a:p>
            <a:endParaRPr lang="ru-RU" dirty="0"/>
          </a:p>
          <a:p>
            <a:endParaRPr lang="uk-UA" b="1" dirty="0" smtClean="0"/>
          </a:p>
        </p:txBody>
      </p:sp>
    </p:spTree>
    <p:extLst>
      <p:ext uri="{BB962C8B-B14F-4D97-AF65-F5344CB8AC3E}">
        <p14:creationId xmlns:p14="http://schemas.microsoft.com/office/powerpoint/2010/main" val="489683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0" y="1443841"/>
            <a:ext cx="85051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01040" y="1659285"/>
            <a:ext cx="839146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pPr algn="ctr"/>
            <a:r>
              <a:rPr lang="uk-UA" sz="1800" b="1" dirty="0" smtClean="0">
                <a:latin typeface="Calibri" pitchFamily="34" charset="0"/>
                <a:cs typeface="Calibri" pitchFamily="34" charset="0"/>
              </a:rPr>
              <a:t>Форми муніципально-приватного партнерства:</a:t>
            </a:r>
            <a:endParaRPr lang="ru-RU" sz="18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800" dirty="0" smtClean="0">
                <a:latin typeface="Calibri" pitchFamily="34" charset="0"/>
                <a:cs typeface="Calibri" pitchFamily="34" charset="0"/>
              </a:rPr>
              <a:t>- приватний </a:t>
            </a:r>
            <a:r>
              <a:rPr lang="uk-UA" sz="1800" dirty="0">
                <a:latin typeface="Calibri" pitchFamily="34" charset="0"/>
                <a:cs typeface="Calibri" pitchFamily="34" charset="0"/>
              </a:rPr>
              <a:t>сектор управляє об'єктом за 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плату, а муніципальний </a:t>
            </a:r>
            <a:r>
              <a:rPr lang="uk-UA" sz="1800" dirty="0">
                <a:latin typeface="Calibri" pitchFamily="34" charset="0"/>
                <a:cs typeface="Calibri" pitchFamily="34" charset="0"/>
              </a:rPr>
              <a:t>сектор зберігає відповідальність за капітальні 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витрати;</a:t>
            </a:r>
            <a:endParaRPr lang="ru-RU" sz="1800" dirty="0">
              <a:latin typeface="Calibri" pitchFamily="34" charset="0"/>
              <a:cs typeface="Calibri" pitchFamily="34" charset="0"/>
            </a:endParaRPr>
          </a:p>
          <a:p>
            <a:pPr lvl="0"/>
            <a:endParaRPr lang="uk-UA" sz="18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800" dirty="0" smtClean="0">
                <a:latin typeface="Calibri" pitchFamily="34" charset="0"/>
                <a:cs typeface="Calibri" pitchFamily="34" charset="0"/>
              </a:rPr>
              <a:t>- приватний </a:t>
            </a:r>
            <a:r>
              <a:rPr lang="uk-UA" sz="1800" dirty="0">
                <a:latin typeface="Calibri" pitchFamily="34" charset="0"/>
                <a:cs typeface="Calibri" pitchFamily="34" charset="0"/>
              </a:rPr>
              <a:t>сектор орендує або купує об'єкт у 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муніципального </a:t>
            </a:r>
            <a:r>
              <a:rPr lang="uk-UA" sz="1800" dirty="0">
                <a:latin typeface="Calibri" pitchFamily="34" charset="0"/>
                <a:cs typeface="Calibri" pitchFamily="34" charset="0"/>
              </a:rPr>
              <a:t>сектора, управляє об'єктом і стягує плату з 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користувачів;</a:t>
            </a:r>
          </a:p>
          <a:p>
            <a:pPr lvl="0"/>
            <a:endParaRPr lang="uk-UA" sz="18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800" dirty="0" smtClean="0">
                <a:latin typeface="Calibri" pitchFamily="34" charset="0"/>
                <a:cs typeface="Calibri" pitchFamily="34" charset="0"/>
              </a:rPr>
              <a:t>- приватний </a:t>
            </a:r>
            <a:r>
              <a:rPr lang="uk-UA" sz="1800" dirty="0">
                <a:latin typeface="Calibri" pitchFamily="34" charset="0"/>
                <a:cs typeface="Calibri" pitchFamily="34" charset="0"/>
              </a:rPr>
              <a:t>сектор будує або розвиває новий об'єкт, або збільшує чи ремонтує існуючий об'єкт, а потім управляє ним протягом кількох 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років;</a:t>
            </a:r>
            <a:endParaRPr lang="ru-RU" sz="1800" dirty="0">
              <a:latin typeface="Calibri" pitchFamily="34" charset="0"/>
              <a:cs typeface="Calibri" pitchFamily="34" charset="0"/>
            </a:endParaRPr>
          </a:p>
          <a:p>
            <a:pPr lvl="0"/>
            <a:endParaRPr lang="uk-UA" sz="18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800" dirty="0" smtClean="0">
                <a:latin typeface="Calibri" pitchFamily="34" charset="0"/>
                <a:cs typeface="Calibri" pitchFamily="34" charset="0"/>
              </a:rPr>
              <a:t>- приватний </a:t>
            </a:r>
            <a:r>
              <a:rPr lang="uk-UA" sz="1800" dirty="0">
                <a:latin typeface="Calibri" pitchFamily="34" charset="0"/>
                <a:cs typeface="Calibri" pitchFamily="34" charset="0"/>
              </a:rPr>
              <a:t>сектор створює необхідну інфраструктуру, управляє об'єктом протягом певного визначеного періоду часу, а потім передає його 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громаді;</a:t>
            </a:r>
            <a:endParaRPr lang="ru-RU" sz="1800" dirty="0">
              <a:latin typeface="Calibri" pitchFamily="34" charset="0"/>
              <a:cs typeface="Calibri" pitchFamily="34" charset="0"/>
            </a:endParaRPr>
          </a:p>
          <a:p>
            <a:pPr lvl="0"/>
            <a:endParaRPr lang="uk-UA" sz="18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800" dirty="0" smtClean="0">
                <a:latin typeface="Calibri" pitchFamily="34" charset="0"/>
                <a:cs typeface="Calibri" pitchFamily="34" charset="0"/>
              </a:rPr>
              <a:t>- приватний </a:t>
            </a:r>
            <a:r>
              <a:rPr lang="uk-UA" sz="1800" dirty="0">
                <a:latin typeface="Calibri" pitchFamily="34" charset="0"/>
                <a:cs typeface="Calibri" pitchFamily="34" charset="0"/>
              </a:rPr>
              <a:t>сектор будує і експлуатує об'єкт і відповідає за фінансування 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капіталовкладень, а муніципальний сектор </a:t>
            </a:r>
            <a:r>
              <a:rPr lang="uk-UA" sz="1800" dirty="0">
                <a:latin typeface="Calibri" pitchFamily="34" charset="0"/>
                <a:cs typeface="Calibri" pitchFamily="34" charset="0"/>
              </a:rPr>
              <a:t>регулює і контролює 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роботу.</a:t>
            </a:r>
            <a:endParaRPr lang="ru-RU" sz="1800" dirty="0">
              <a:latin typeface="Calibri" pitchFamily="34" charset="0"/>
              <a:cs typeface="Calibri" pitchFamily="34" charset="0"/>
            </a:endParaRPr>
          </a:p>
          <a:p>
            <a:endParaRPr lang="uk-UA" b="1" dirty="0" smtClean="0"/>
          </a:p>
        </p:txBody>
      </p:sp>
    </p:spTree>
    <p:extLst>
      <p:ext uri="{BB962C8B-B14F-4D97-AF65-F5344CB8AC3E}">
        <p14:creationId xmlns:p14="http://schemas.microsoft.com/office/powerpoint/2010/main" val="1644962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0" y="1443841"/>
            <a:ext cx="85051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01040" y="1659285"/>
            <a:ext cx="83914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pPr algn="ctr"/>
            <a:r>
              <a:rPr lang="uk-UA" sz="2000" b="1" dirty="0" err="1">
                <a:latin typeface="Calibri" pitchFamily="34" charset="0"/>
                <a:cs typeface="Calibri" pitchFamily="34" charset="0"/>
              </a:rPr>
              <a:t>К</a:t>
            </a:r>
            <a:r>
              <a:rPr lang="uk-UA" sz="2000" b="1" dirty="0" err="1" smtClean="0">
                <a:latin typeface="Calibri" pitchFamily="34" charset="0"/>
                <a:cs typeface="Calibri" pitchFamily="34" charset="0"/>
              </a:rPr>
              <a:t>о-продуктивна</a:t>
            </a:r>
            <a:r>
              <a:rPr lang="uk-UA" sz="2000" b="1" dirty="0" smtClean="0">
                <a:latin typeface="Calibri" pitchFamily="34" charset="0"/>
                <a:cs typeface="Calibri" pitchFamily="34" charset="0"/>
              </a:rPr>
              <a:t> модель муніципально-приватного партнерства:</a:t>
            </a:r>
          </a:p>
          <a:p>
            <a:pPr algn="ctr"/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Tx/>
              <a:buChar char="-"/>
            </a:pPr>
            <a:r>
              <a:rPr lang="uk-UA" sz="2000" dirty="0" smtClean="0">
                <a:latin typeface="Calibri" pitchFamily="34" charset="0"/>
                <a:cs typeface="Calibri" pitchFamily="34" charset="0"/>
              </a:rPr>
              <a:t>відповідь на проблеми «</a:t>
            </a:r>
            <a:r>
              <a:rPr lang="uk-UA" sz="2000" dirty="0" err="1" smtClean="0">
                <a:latin typeface="Calibri" pitchFamily="34" charset="0"/>
                <a:cs typeface="Calibri" pitchFamily="34" charset="0"/>
              </a:rPr>
              <a:t>безбілетніка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» та «трагедії спільного»;</a:t>
            </a:r>
          </a:p>
          <a:p>
            <a:pPr marL="285750" indent="-285750">
              <a:buFontTx/>
              <a:buChar char="-"/>
            </a:pPr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Tx/>
              <a:buChar char="-"/>
            </a:pPr>
            <a:r>
              <a:rPr lang="uk-UA" sz="2000" dirty="0">
                <a:latin typeface="Calibri" pitchFamily="34" charset="0"/>
                <a:cs typeface="Calibri" pitchFamily="34" charset="0"/>
              </a:rPr>
              <a:t>а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льтернатива стратегіям приватизації або націоналізації спільних ресурсів;</a:t>
            </a:r>
          </a:p>
          <a:p>
            <a:pPr marL="285750" indent="-285750">
              <a:buFontTx/>
              <a:buChar char="-"/>
            </a:pPr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Tx/>
              <a:buChar char="-"/>
            </a:pPr>
            <a:r>
              <a:rPr lang="uk-UA" sz="2000" dirty="0" smtClean="0">
                <a:latin typeface="Calibri" pitchFamily="34" charset="0"/>
                <a:cs typeface="Calibri" pitchFamily="34" charset="0"/>
              </a:rPr>
              <a:t> форма мінімізації витрат на адміністрування, контроль та моніторинг </a:t>
            </a:r>
            <a:endParaRPr lang="uk-UA" sz="2000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uk-UA" b="1" dirty="0" smtClean="0"/>
          </a:p>
        </p:txBody>
      </p:sp>
    </p:spTree>
    <p:extLst>
      <p:ext uri="{BB962C8B-B14F-4D97-AF65-F5344CB8AC3E}">
        <p14:creationId xmlns:p14="http://schemas.microsoft.com/office/powerpoint/2010/main" val="1052725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0" y="1443841"/>
            <a:ext cx="85051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01040" y="1659285"/>
            <a:ext cx="839146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endParaRPr lang="uk-UA" b="1" dirty="0"/>
          </a:p>
          <a:p>
            <a:pPr algn="ctr"/>
            <a:r>
              <a:rPr lang="uk-UA" sz="2000" b="1" dirty="0" smtClean="0">
                <a:latin typeface="Calibri" pitchFamily="34" charset="0"/>
                <a:cs typeface="Calibri" pitchFamily="34" charset="0"/>
              </a:rPr>
              <a:t>Роль органів місцевого самоврядування в рамках муніципально-приватного партнерства:</a:t>
            </a:r>
          </a:p>
          <a:p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uk-UA" sz="2000" dirty="0" smtClean="0">
                <a:latin typeface="Calibri" pitchFamily="34" charset="0"/>
                <a:cs typeface="Calibri" pitchFamily="34" charset="0"/>
              </a:rPr>
              <a:t>регулювання цін;</a:t>
            </a:r>
          </a:p>
          <a:p>
            <a:pPr marL="285750" lvl="0" indent="-285750">
              <a:buFontTx/>
              <a:buChar char="-"/>
            </a:pPr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uk-UA" sz="2000" dirty="0" smtClean="0">
                <a:latin typeface="Calibri" pitchFamily="34" charset="0"/>
                <a:cs typeface="Calibri" pitchFamily="34" charset="0"/>
              </a:rPr>
              <a:t>моніторинг, вимірювання продуктивності;</a:t>
            </a:r>
          </a:p>
          <a:p>
            <a:pPr marL="285750" lvl="0" indent="-285750">
              <a:buFontTx/>
              <a:buChar char="-"/>
            </a:pPr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uk-UA" sz="2000" dirty="0" smtClean="0">
                <a:latin typeface="Calibri" pitchFamily="34" charset="0"/>
                <a:cs typeface="Calibri" pitchFamily="34" charset="0"/>
              </a:rPr>
              <a:t>формування ринку послуг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169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Calibri" pitchFamily="34" charset="0"/>
                <a:cs typeface="Calibri" pitchFamily="34" charset="0"/>
              </a:rPr>
              <a:t>Тема: CL4-1 </a:t>
            </a:r>
            <a:r>
              <a:rPr lang="uk-UA" sz="2000" b="1" dirty="0" smtClean="0">
                <a:latin typeface="Calibri" pitchFamily="34" charset="0"/>
                <a:cs typeface="Calibri" pitchFamily="34" charset="0"/>
              </a:rPr>
              <a:t>Публічні послуги: поняття та класифікація</a:t>
            </a:r>
          </a:p>
          <a:p>
            <a:r>
              <a:rPr lang="uk-UA" sz="2000" b="1" dirty="0" smtClean="0">
                <a:latin typeface="Calibri" pitchFamily="34" charset="0"/>
                <a:cs typeface="Calibri" pitchFamily="34" charset="0"/>
              </a:rPr>
              <a:t>План</a:t>
            </a:r>
          </a:p>
          <a:p>
            <a:pPr marL="457200" indent="-457200">
              <a:buAutoNum type="arabicPeriod"/>
            </a:pPr>
            <a:r>
              <a:rPr lang="uk-UA" sz="2000" b="1" dirty="0" smtClean="0">
                <a:latin typeface="Calibri" pitchFamily="34" charset="0"/>
                <a:cs typeface="Calibri" pitchFamily="34" charset="0"/>
              </a:rPr>
              <a:t>Характеристики </a:t>
            </a:r>
            <a:r>
              <a:rPr lang="uk-UA" sz="2000" b="1" dirty="0">
                <a:latin typeface="Calibri" pitchFamily="34" charset="0"/>
                <a:cs typeface="Calibri" pitchFamily="34" charset="0"/>
              </a:rPr>
              <a:t>послуг та їх економічні </a:t>
            </a:r>
            <a:r>
              <a:rPr lang="uk-UA" sz="2000" b="1" dirty="0" smtClean="0">
                <a:latin typeface="Calibri" pitchFamily="34" charset="0"/>
                <a:cs typeface="Calibri" pitchFamily="34" charset="0"/>
              </a:rPr>
              <a:t>наслідки</a:t>
            </a:r>
          </a:p>
          <a:p>
            <a:pPr marL="457200" indent="-457200">
              <a:buAutoNum type="arabicPeriod"/>
            </a:pPr>
            <a:r>
              <a:rPr lang="uk-UA" sz="2000" b="1" dirty="0" smtClean="0">
                <a:latin typeface="Calibri" pitchFamily="34" charset="0"/>
                <a:cs typeface="Calibri" pitchFamily="34" charset="0"/>
              </a:rPr>
              <a:t>Особливості  публічних послуг</a:t>
            </a:r>
          </a:p>
          <a:p>
            <a:pPr marL="457200" indent="-457200">
              <a:buAutoNum type="arabicPeriod"/>
            </a:pPr>
            <a:r>
              <a:rPr lang="uk-UA" sz="2000" b="1" dirty="0" smtClean="0">
                <a:latin typeface="Calibri" pitchFamily="34" charset="0"/>
                <a:cs typeface="Calibri" pitchFamily="34" charset="0"/>
              </a:rPr>
              <a:t>Класифікація місцевих публічних послуг</a:t>
            </a:r>
          </a:p>
          <a:p>
            <a:pPr marL="457200" indent="-457200">
              <a:buAutoNum type="arabicPeriod"/>
            </a:pPr>
            <a:r>
              <a:rPr lang="uk-UA" sz="2000" b="1" dirty="0" smtClean="0">
                <a:latin typeface="Calibri" pitchFamily="34" charset="0"/>
                <a:cs typeface="Calibri" pitchFamily="34" charset="0"/>
              </a:rPr>
              <a:t>Надання місцевих публічних послуг</a:t>
            </a: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0" y="1443841"/>
            <a:ext cx="85051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01040" y="1659285"/>
            <a:ext cx="839146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sz="18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sz="1800" b="1" dirty="0" smtClean="0">
                <a:latin typeface="Calibri" pitchFamily="34" charset="0"/>
                <a:cs typeface="Calibri" pitchFamily="34" charset="0"/>
              </a:rPr>
              <a:t>Стилі управління процесом надання публічних послу</a:t>
            </a:r>
            <a:r>
              <a:rPr lang="uk-UA" b="1" dirty="0" smtClean="0"/>
              <a:t>г</a:t>
            </a:r>
          </a:p>
          <a:p>
            <a:r>
              <a:rPr lang="uk-UA" b="1" dirty="0" smtClean="0"/>
              <a:t> </a:t>
            </a:r>
            <a:endParaRPr lang="uk-UA" b="1" dirty="0"/>
          </a:p>
          <a:p>
            <a:pPr lvl="0"/>
            <a:endParaRPr lang="ru-RU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902935"/>
              </p:ext>
            </p:extLst>
          </p:nvPr>
        </p:nvGraphicFramePr>
        <p:xfrm>
          <a:off x="1587799" y="2843408"/>
          <a:ext cx="5753101" cy="340231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17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7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7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 Тема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 smtClean="0">
                          <a:effectLst/>
                        </a:rPr>
                        <a:t>Лідер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 smtClean="0">
                          <a:effectLst/>
                        </a:rPr>
                        <a:t>Менеджер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Сутність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Зміна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Стабільність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Центр уваги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Вести людей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Управляти роботою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Прагнення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Бачення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Цілі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Динаміка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Проактивний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Реагуючий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Бажання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Досягнення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Результати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Влада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Особиста харизма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Офіційні повноваження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Має в розпорядженні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Послідовники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Підлеглі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Перспектива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Довгострокова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Короткострокова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07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Конфлікт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>
                          <a:effectLst/>
                        </a:rPr>
                        <a:t>Використовує</a:t>
                      </a:r>
                      <a:endParaRPr lang="ru-RU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dirty="0">
                          <a:effectLst/>
                        </a:rPr>
                        <a:t>Уникає</a:t>
                      </a:r>
                      <a:endParaRPr lang="ru-RU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179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Завдання</a:t>
            </a:r>
            <a:endParaRPr lang="uk-UA" dirty="0"/>
          </a:p>
          <a:p>
            <a:pPr algn="ctr"/>
            <a:endParaRPr lang="uk-UA" dirty="0" smtClean="0"/>
          </a:p>
          <a:p>
            <a:pPr marL="457200" indent="-457200" algn="just">
              <a:buAutoNum type="arabicPeriod"/>
            </a:pPr>
            <a:r>
              <a:rPr lang="uk-UA" sz="2000" dirty="0" smtClean="0">
                <a:latin typeface="Calibri" pitchFamily="34" charset="0"/>
                <a:cs typeface="Calibri" pitchFamily="34" charset="0"/>
              </a:rPr>
              <a:t>Визначить позитивні та негативні сторони надання публічних послуг у рамках:</a:t>
            </a:r>
          </a:p>
          <a:p>
            <a:pPr algn="just"/>
            <a:r>
              <a:rPr lang="uk-UA" sz="2000" dirty="0" smtClean="0">
                <a:latin typeface="Calibri" pitchFamily="34" charset="0"/>
                <a:cs typeface="Calibri" pitchFamily="34" charset="0"/>
              </a:rPr>
              <a:t>а) муніципальної моделі;</a:t>
            </a:r>
          </a:p>
          <a:p>
            <a:pPr algn="just"/>
            <a:r>
              <a:rPr lang="uk-UA" sz="2000" dirty="0" smtClean="0">
                <a:latin typeface="Calibri" pitchFamily="34" charset="0"/>
                <a:cs typeface="Calibri" pitchFamily="34" charset="0"/>
              </a:rPr>
              <a:t>б) приватної моделі;</a:t>
            </a:r>
          </a:p>
          <a:p>
            <a:pPr algn="just"/>
            <a:r>
              <a:rPr lang="uk-UA" sz="2000" dirty="0" smtClean="0">
                <a:latin typeface="Calibri" pitchFamily="34" charset="0"/>
                <a:cs typeface="Calibri" pitchFamily="34" charset="0"/>
              </a:rPr>
              <a:t>в) муніципально-приватного співробітництва.</a:t>
            </a:r>
          </a:p>
          <a:p>
            <a:pPr algn="just"/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uk-UA" sz="2000" dirty="0" smtClean="0">
                <a:latin typeface="Calibri" pitchFamily="34" charset="0"/>
                <a:cs typeface="Calibri" pitchFamily="34" charset="0"/>
              </a:rPr>
              <a:t>Яка модель є найбільш оптимальною для українських громад? </a:t>
            </a:r>
            <a:r>
              <a:rPr lang="uk-UA" sz="2000" dirty="0" err="1" smtClean="0">
                <a:latin typeface="Calibri" pitchFamily="34" charset="0"/>
                <a:cs typeface="Calibri" pitchFamily="34" charset="0"/>
              </a:rPr>
              <a:t>Обгрунтуйте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 Вашу думку.</a:t>
            </a:r>
          </a:p>
          <a:p>
            <a:pPr algn="just"/>
            <a:endParaRPr lang="uk-UA" dirty="0"/>
          </a:p>
          <a:p>
            <a:pPr algn="just"/>
            <a:r>
              <a:rPr lang="uk-UA" dirty="0" smtClean="0"/>
              <a:t> </a:t>
            </a:r>
            <a:endParaRPr lang="uk-UA" dirty="0"/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marL="285750" indent="-285750" algn="just">
              <a:buFontTx/>
              <a:buChar char="-"/>
            </a:pPr>
            <a:endParaRPr lang="uk-UA" dirty="0" smtClean="0"/>
          </a:p>
          <a:p>
            <a:pPr algn="just"/>
            <a:endParaRPr lang="uk-UA" dirty="0" smtClean="0"/>
          </a:p>
          <a:p>
            <a:pPr algn="ctr"/>
            <a:endParaRPr lang="uk-UA" dirty="0" smtClean="0"/>
          </a:p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0" y="1443841"/>
            <a:ext cx="85051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01040" y="1659285"/>
            <a:ext cx="839146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sz="1800" b="1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473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>
            <a:spLocks noGrp="1"/>
          </p:cNvSpPr>
          <p:nvPr>
            <p:ph type="title"/>
          </p:nvPr>
        </p:nvSpPr>
        <p:spPr>
          <a:xfrm>
            <a:off x="365274" y="1740465"/>
            <a:ext cx="8388424" cy="721887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chemeClr val="lt1"/>
                </a:solidFill>
              </a:rPr>
              <a:t>Last slide of the presentation</a:t>
            </a:r>
            <a:endParaRPr sz="3600">
              <a:solidFill>
                <a:schemeClr val="lt1"/>
              </a:solidFill>
            </a:endParaRPr>
          </a:p>
        </p:txBody>
      </p:sp>
      <p:pic>
        <p:nvPicPr>
          <p:cNvPr id="113" name="Google Shape;113;p3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38449" y="330086"/>
            <a:ext cx="1866627" cy="7271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3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365274" y="428625"/>
            <a:ext cx="2015976" cy="768126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3"/>
          <p:cNvSpPr/>
          <p:nvPr/>
        </p:nvSpPr>
        <p:spPr>
          <a:xfrm>
            <a:off x="652886" y="2462354"/>
            <a:ext cx="8208900" cy="35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400" b="0" i="1" u="none" strike="noStrike" cap="non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Програма USAID «Децентралізація приносить кращі результати та ефективність» (DOBRE) – це п’ятирічна програма, що виконується міжнародною організацією Глобал Ком’юнітіз (Global Communities) та фінансується Агентством США з міжнародного розвитку (USAID). Програма спрямована на посилення місцевого самоврядування та створення кращих умов для розвитку ОТГ, підвищення рівня залученості громадян до прийняття рішень та забезпечення підзвітності та прозорості в громадському управлінні. До консорціуму виконавців програми DOBRE, на чолі з Global Communities, входять: Український кризовий медіа-центр; SocialBoost; Фонд розвитку місцевої демократії (FSLD/FRDL), Малопольська школа державного управління при Краківському університеті економіки (MSAP/UEK), Польща; Національний Демократичний Інститут (NDI).</a:t>
            </a:r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400" b="0" i="1" u="none" strike="noStrike" cap="non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Програма USAID DOBRE працює в 7 цільових областях: Дніпропетровській, Івано-Франківській, Харківській, Херсонській, Кіровоградській, Миколаївській та Тернопільській. Із червня 2020, Програма </a:t>
            </a:r>
            <a:r>
              <a:rPr lang="uk-UA" sz="1400" b="0" i="1" u="sng" strike="noStrike" cap="non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розпочала свою роботу ще в трьох областях</a:t>
            </a:r>
            <a:r>
              <a:rPr lang="uk-UA" sz="1400" b="0" i="1" u="none" strike="noStrike" cap="non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: Запорізькій, Чернівецькій, та Чернігівській. </a:t>
            </a:r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© Ця презентація стала можливою завдяки щирій підтримці американського народу, наданій через Агентство США з міжнародного розвитку (USAID). Зміст є відповідальністю Глобал Ком'юнітіз (Global Communities) і не обов'язково відображає точку зору USAID чи Уряду Сполучених Штатів.</a:t>
            </a:r>
            <a:endParaRPr sz="14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4426" y="260649"/>
            <a:ext cx="1076324" cy="1034752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>
          <a:blip r:embed="rId7"/>
          <a:stretch>
            <a:fillRect/>
          </a:stretch>
        </p:blipFill>
        <p:spPr>
          <a:xfrm>
            <a:off x="6257926" y="428625"/>
            <a:ext cx="2495772" cy="76812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Calibri" pitchFamily="34" charset="0"/>
                <a:cs typeface="Calibri" pitchFamily="34" charset="0"/>
              </a:rPr>
              <a:t>Література:</a:t>
            </a:r>
          </a:p>
          <a:p>
            <a:r>
              <a:rPr lang="uk-UA" sz="2000" dirty="0" smtClean="0">
                <a:latin typeface="Calibri" pitchFamily="34" charset="0"/>
                <a:cs typeface="Calibri" pitchFamily="34" charset="0"/>
              </a:rPr>
              <a:t>1)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  <a:cs typeface="Calibri" pitchFamily="34" charset="0"/>
              </a:rPr>
              <a:t>Макконел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 К.Р., </a:t>
            </a:r>
            <a:r>
              <a:rPr lang="ru-RU" sz="2000" dirty="0" err="1" smtClean="0">
                <a:latin typeface="Calibri" pitchFamily="34" charset="0"/>
                <a:cs typeface="Calibri" pitchFamily="34" charset="0"/>
              </a:rPr>
              <a:t>Брю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 С.Л. </a:t>
            </a:r>
            <a:r>
              <a:rPr lang="ru-RU" sz="2000" dirty="0" err="1" smtClean="0">
                <a:latin typeface="Calibri" pitchFamily="34" charset="0"/>
                <a:cs typeface="Calibri" pitchFamily="34" charset="0"/>
              </a:rPr>
              <a:t>Экономикс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: принципы, проблемы и политика М., 2003;</a:t>
            </a:r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uk-UA" sz="2000" dirty="0" smtClean="0">
                <a:latin typeface="Calibri" pitchFamily="34" charset="0"/>
                <a:cs typeface="Calibri" pitchFamily="34" charset="0"/>
              </a:rPr>
              <a:t>2) Остром 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Е. Керування спільним. Еволюція інституцій колективної дії 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К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., 2012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;</a:t>
            </a:r>
            <a:endParaRPr lang="uk-UA" sz="20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2000" dirty="0" smtClean="0">
                <a:latin typeface="Calibri" pitchFamily="34" charset="0"/>
                <a:cs typeface="Calibri" pitchFamily="34" charset="0"/>
              </a:rPr>
              <a:t>3)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Holcombe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, R.G.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Public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Goods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Theory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and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Public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Policy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,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Journal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of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Value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Inquiry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(2000) 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34; </a:t>
            </a:r>
          </a:p>
          <a:p>
            <a:pPr lvl="0"/>
            <a:r>
              <a:rPr lang="uk-UA" sz="2000" dirty="0" smtClean="0">
                <a:latin typeface="Calibri" pitchFamily="34" charset="0"/>
                <a:cs typeface="Calibri" pitchFamily="34" charset="0"/>
              </a:rPr>
              <a:t>4) </a:t>
            </a:r>
            <a:r>
              <a:rPr lang="uk-UA" sz="2000" dirty="0" err="1" smtClean="0">
                <a:latin typeface="Calibri" pitchFamily="34" charset="0"/>
                <a:cs typeface="Calibri" pitchFamily="34" charset="0"/>
              </a:rPr>
              <a:t>Kitchen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H.,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Delivering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Local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/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Municipal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Services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[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in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:]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Shah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A. (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ed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.),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Public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Services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Delivery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,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Public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Sector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Governance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and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Accountability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Series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,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World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Bank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,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Washington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2005;</a:t>
            </a:r>
          </a:p>
          <a:p>
            <a:pPr lvl="0"/>
            <a:r>
              <a:rPr lang="uk-UA" sz="2000" dirty="0" smtClean="0">
                <a:latin typeface="Calibri" pitchFamily="34" charset="0"/>
                <a:cs typeface="Calibri" pitchFamily="34" charset="0"/>
              </a:rPr>
              <a:t>5)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Flejterski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i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in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. (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red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.),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Współczesna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ekonomika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usług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, PWN, </a:t>
            </a:r>
            <a:r>
              <a:rPr lang="uk-UA" sz="2000" dirty="0" err="1">
                <a:latin typeface="Calibri" pitchFamily="34" charset="0"/>
                <a:cs typeface="Calibri" pitchFamily="34" charset="0"/>
              </a:rPr>
              <a:t>Warszawa</a:t>
            </a:r>
            <a:r>
              <a:rPr lang="uk-UA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smtClean="0">
                <a:latin typeface="Calibri" pitchFamily="34" charset="0"/>
                <a:cs typeface="Calibri" pitchFamily="34" charset="0"/>
              </a:rPr>
              <a:t>2005</a:t>
            </a:r>
            <a:r>
              <a:rPr lang="uk-UA" sz="1600" dirty="0" smtClean="0"/>
              <a:t>.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40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sz="1600" b="1" dirty="0" smtClean="0">
                <a:latin typeface="Calibri" pitchFamily="34" charset="0"/>
                <a:cs typeface="Calibri" pitchFamily="34" charset="0"/>
              </a:rPr>
              <a:t>Характеристики </a:t>
            </a:r>
            <a:r>
              <a:rPr lang="uk-UA" sz="1600" b="1" dirty="0">
                <a:latin typeface="Calibri" pitchFamily="34" charset="0"/>
                <a:cs typeface="Calibri" pitchFamily="34" charset="0"/>
              </a:rPr>
              <a:t>послуг та їх економічні </a:t>
            </a:r>
            <a:r>
              <a:rPr lang="uk-UA" sz="1600" b="1" dirty="0" smtClean="0">
                <a:latin typeface="Calibri" pitchFamily="34" charset="0"/>
                <a:cs typeface="Calibri" pitchFamily="34" charset="0"/>
              </a:rPr>
              <a:t>наслідки</a:t>
            </a:r>
          </a:p>
          <a:p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r>
              <a:rPr lang="uk-UA" sz="1600" dirty="0" smtClean="0">
                <a:latin typeface="Calibri" pitchFamily="34" charset="0"/>
                <a:cs typeface="Calibri" pitchFamily="34" charset="0"/>
              </a:rPr>
              <a:t>Нематеріальність</a:t>
            </a:r>
          </a:p>
          <a:p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r>
              <a:rPr lang="uk-UA" sz="1600" dirty="0" smtClean="0">
                <a:latin typeface="Calibri" pitchFamily="34" charset="0"/>
                <a:cs typeface="Calibri" pitchFamily="34" charset="0"/>
              </a:rPr>
              <a:t>Одночасне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надання та </a:t>
            </a:r>
            <a:r>
              <a:rPr lang="uk-UA" sz="1600" dirty="0" smtClean="0">
                <a:latin typeface="Calibri" pitchFamily="34" charset="0"/>
                <a:cs typeface="Calibri" pitchFamily="34" charset="0"/>
              </a:rPr>
              <a:t>споживання</a:t>
            </a:r>
          </a:p>
          <a:p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r>
              <a:rPr lang="uk-UA" sz="1600" dirty="0" smtClean="0">
                <a:latin typeface="Calibri" pitchFamily="34" charset="0"/>
                <a:cs typeface="Calibri" pitchFamily="34" charset="0"/>
              </a:rPr>
              <a:t>Нерівномірність</a:t>
            </a:r>
          </a:p>
          <a:p>
            <a:endParaRPr lang="uk-UA" sz="1600" dirty="0">
              <a:latin typeface="Calibri" pitchFamily="34" charset="0"/>
              <a:cs typeface="Calibri" pitchFamily="34" charset="0"/>
            </a:endParaRPr>
          </a:p>
          <a:p>
            <a:r>
              <a:rPr lang="uk-UA" sz="1600" dirty="0" smtClean="0">
                <a:latin typeface="Calibri" pitchFamily="34" charset="0"/>
                <a:cs typeface="Calibri" pitchFamily="34" charset="0"/>
              </a:rPr>
              <a:t>Лабільність</a:t>
            </a:r>
          </a:p>
          <a:p>
            <a:endParaRPr lang="uk-UA" sz="1600" dirty="0">
              <a:latin typeface="Calibri" pitchFamily="34" charset="0"/>
              <a:cs typeface="Calibri" pitchFamily="34" charset="0"/>
            </a:endParaRPr>
          </a:p>
          <a:p>
            <a:r>
              <a:rPr lang="uk-UA" sz="1600" dirty="0">
                <a:latin typeface="Calibri" pitchFamily="34" charset="0"/>
                <a:cs typeface="Calibri" pitchFamily="34" charset="0"/>
              </a:rPr>
              <a:t>Відсутність власності</a:t>
            </a:r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795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1" y="1443841"/>
            <a:ext cx="81667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endParaRPr lang="uk-UA" b="1" dirty="0"/>
          </a:p>
          <a:p>
            <a:r>
              <a:rPr lang="uk-UA" sz="1600" b="1" dirty="0" smtClean="0">
                <a:latin typeface="Calibri" pitchFamily="34" charset="0"/>
                <a:cs typeface="Calibri" pitchFamily="34" charset="0"/>
              </a:rPr>
              <a:t>2. Особливості публічних послуг: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r>
              <a:rPr lang="uk-UA" sz="160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охоплюють суспільні блага, стосовно яких не можна виключити жодної особи, якій би вони не </a:t>
            </a:r>
            <a:r>
              <a:rPr lang="uk-UA" sz="1600" dirty="0" smtClean="0">
                <a:latin typeface="Calibri" pitchFamily="34" charset="0"/>
                <a:cs typeface="Calibri" pitchFamily="34" charset="0"/>
              </a:rPr>
              <a:t>знадобились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;</a:t>
            </a:r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600" dirty="0" smtClean="0">
                <a:latin typeface="Calibri" pitchFamily="34" charset="0"/>
                <a:cs typeface="Calibri" pitchFamily="34" charset="0"/>
              </a:rPr>
              <a:t>- пропонуються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або контролюються урядом (на національному, регіональному або місцевому рівні</a:t>
            </a:r>
            <a:r>
              <a:rPr lang="uk-UA" sz="1600" dirty="0" smtClean="0">
                <a:latin typeface="Calibri" pitchFamily="34" charset="0"/>
                <a:cs typeface="Calibri" pitchFamily="34" charset="0"/>
              </a:rPr>
              <a:t>);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0"/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600" dirty="0" smtClean="0">
                <a:latin typeface="Calibri" pitchFamily="34" charset="0"/>
                <a:cs typeface="Calibri" pitchFamily="34" charset="0"/>
              </a:rPr>
              <a:t>- надаються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в областях, які вважаються важливими для забезпечення якості життя, такі, що вище мотиву </a:t>
            </a:r>
            <a:r>
              <a:rPr lang="uk-UA" sz="1600" dirty="0" smtClean="0">
                <a:latin typeface="Calibri" pitchFamily="34" charset="0"/>
                <a:cs typeface="Calibri" pitchFamily="34" charset="0"/>
              </a:rPr>
              <a:t>прибутку;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0"/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600" dirty="0" smtClean="0">
                <a:latin typeface="Calibri" pitchFamily="34" charset="0"/>
                <a:cs typeface="Calibri" pitchFamily="34" charset="0"/>
              </a:rPr>
              <a:t>- мають </a:t>
            </a:r>
            <a:r>
              <a:rPr lang="uk-UA" sz="1600" dirty="0" err="1">
                <a:latin typeface="Calibri" pitchFamily="34" charset="0"/>
                <a:cs typeface="Calibri" pitchFamily="34" charset="0"/>
              </a:rPr>
              <a:t>нефінансові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 цілі, такі як поліпшення здоров'я населення, на відміну від приватного сектора, який переслідує в першу чергу фінансові цілі, такі як цілі </a:t>
            </a:r>
            <a:r>
              <a:rPr lang="uk-UA" sz="1600" dirty="0" smtClean="0">
                <a:latin typeface="Calibri" pitchFamily="34" charset="0"/>
                <a:cs typeface="Calibri" pitchFamily="34" charset="0"/>
              </a:rPr>
              <a:t>доходу;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r>
              <a:rPr lang="uk-UA" sz="1600" dirty="0" smtClean="0">
                <a:latin typeface="Calibri" pitchFamily="34" charset="0"/>
                <a:cs typeface="Calibri" pitchFamily="34" charset="0"/>
              </a:rPr>
              <a:t>- надаються згідно з принципом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загальнодоступності, як в аспекті послуги як такої, так і в фінансовому </a:t>
            </a:r>
            <a:r>
              <a:rPr lang="uk-UA" sz="1600" dirty="0" smtClean="0">
                <a:latin typeface="Calibri" pitchFamily="34" charset="0"/>
                <a:cs typeface="Calibri" pitchFamily="34" charset="0"/>
              </a:rPr>
              <a:t>контексті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961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1" y="1443841"/>
            <a:ext cx="816670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endParaRPr lang="uk-UA" b="1" dirty="0" smtClean="0"/>
          </a:p>
          <a:p>
            <a:pPr algn="ctr"/>
            <a:r>
              <a:rPr lang="uk-UA" sz="1800" b="1" dirty="0" smtClean="0">
                <a:latin typeface="Calibri" pitchFamily="34" charset="0"/>
                <a:cs typeface="Calibri" pitchFamily="34" charset="0"/>
              </a:rPr>
              <a:t>Особливості суспільних благ:</a:t>
            </a:r>
          </a:p>
          <a:p>
            <a:pPr marL="285750" indent="-285750" algn="just">
              <a:buFontTx/>
              <a:buChar char="-"/>
            </a:pPr>
            <a:r>
              <a:rPr lang="uk-UA" sz="1800" dirty="0" smtClean="0">
                <a:latin typeface="Calibri" pitchFamily="34" charset="0"/>
                <a:cs typeface="Calibri" pitchFamily="34" charset="0"/>
              </a:rPr>
              <a:t>неподільність, тобто не можуть бути продані окремим покупцям;</a:t>
            </a:r>
          </a:p>
          <a:p>
            <a:pPr marL="285750" indent="-285750" algn="just">
              <a:buFontTx/>
              <a:buChar char="-"/>
            </a:pPr>
            <a:r>
              <a:rPr lang="uk-UA" sz="1800" dirty="0">
                <a:latin typeface="Calibri" pitchFamily="34" charset="0"/>
                <a:cs typeface="Calibri" pitchFamily="34" charset="0"/>
              </a:rPr>
              <a:t>н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е можливо обмежити доступ до їх споживання;</a:t>
            </a:r>
          </a:p>
          <a:p>
            <a:pPr algn="just"/>
            <a:endParaRPr lang="uk-UA" sz="18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sz="1800" b="1" dirty="0" smtClean="0">
                <a:latin typeface="Calibri" pitchFamily="34" charset="0"/>
                <a:cs typeface="Calibri" pitchFamily="34" charset="0"/>
              </a:rPr>
              <a:t>Протиріччя реалізації:</a:t>
            </a:r>
          </a:p>
          <a:p>
            <a:pPr algn="just"/>
            <a:r>
              <a:rPr lang="uk-UA" sz="1800" dirty="0" smtClean="0">
                <a:latin typeface="Calibri" pitchFamily="34" charset="0"/>
                <a:cs typeface="Calibri" pitchFamily="34" charset="0"/>
              </a:rPr>
              <a:t>-    «проблема </a:t>
            </a:r>
            <a:r>
              <a:rPr lang="uk-UA" sz="1800" dirty="0" err="1" smtClean="0">
                <a:latin typeface="Calibri" pitchFamily="34" charset="0"/>
                <a:cs typeface="Calibri" pitchFamily="34" charset="0"/>
              </a:rPr>
              <a:t>безбілетніка</a:t>
            </a:r>
            <a:r>
              <a:rPr lang="uk-UA" sz="1800" dirty="0" smtClean="0">
                <a:latin typeface="Calibri" pitchFamily="34" charset="0"/>
                <a:cs typeface="Calibri" pitchFamily="34" charset="0"/>
              </a:rPr>
              <a:t>»;</a:t>
            </a:r>
          </a:p>
          <a:p>
            <a:pPr marL="285750" indent="-285750" algn="just">
              <a:buFontTx/>
              <a:buChar char="-"/>
            </a:pPr>
            <a:r>
              <a:rPr lang="uk-UA" sz="1800" dirty="0" smtClean="0">
                <a:latin typeface="Calibri" pitchFamily="34" charset="0"/>
                <a:cs typeface="Calibri" pitchFamily="34" charset="0"/>
              </a:rPr>
              <a:t>«трагедія спільного»;</a:t>
            </a:r>
          </a:p>
          <a:p>
            <a:pPr marL="285750" indent="-285750" algn="just">
              <a:buFontTx/>
              <a:buChar char="-"/>
            </a:pPr>
            <a:r>
              <a:rPr lang="uk-UA" sz="1800" dirty="0" smtClean="0">
                <a:latin typeface="Calibri" pitchFamily="34" charset="0"/>
                <a:cs typeface="Calibri" pitchFamily="34" charset="0"/>
              </a:rPr>
              <a:t>проблема задоволеності та щастя;</a:t>
            </a:r>
          </a:p>
          <a:p>
            <a:pPr marL="285750" indent="-285750" algn="just">
              <a:buFontTx/>
              <a:buChar char="-"/>
            </a:pPr>
            <a:r>
              <a:rPr lang="uk-UA" sz="1800" dirty="0" smtClean="0">
                <a:latin typeface="Calibri" pitchFamily="34" charset="0"/>
                <a:cs typeface="Calibri" pitchFamily="34" charset="0"/>
              </a:rPr>
              <a:t>проблема довіри</a:t>
            </a:r>
          </a:p>
          <a:p>
            <a:pPr algn="ctr"/>
            <a:endParaRPr lang="uk-UA" sz="1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uk-UA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270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9531" y="3275112"/>
            <a:ext cx="7645329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800" b="1" dirty="0" smtClean="0">
                <a:latin typeface="Calibri" pitchFamily="34" charset="0"/>
                <a:cs typeface="Calibri" pitchFamily="34" charset="0"/>
              </a:rPr>
              <a:t>3. Класифікація публічних послуг</a:t>
            </a:r>
          </a:p>
          <a:p>
            <a:endParaRPr lang="uk-UA" sz="1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uk-UA" sz="1800" b="1" dirty="0" smtClean="0">
                <a:latin typeface="Calibri" pitchFamily="34" charset="0"/>
                <a:cs typeface="Calibri" pitchFamily="34" charset="0"/>
              </a:rPr>
              <a:t>За сферами життєдіяльності виділяються такі різновиди публічних послуг:</a:t>
            </a:r>
          </a:p>
          <a:p>
            <a:endParaRPr lang="uk-UA" sz="1800" dirty="0" smtClean="0">
              <a:latin typeface="Calibri" pitchFamily="34" charset="0"/>
              <a:cs typeface="Calibri" pitchFamily="34" charset="0"/>
            </a:endParaRPr>
          </a:p>
          <a:p>
            <a:r>
              <a:rPr lang="uk-UA" sz="1800" dirty="0" smtClean="0">
                <a:latin typeface="Calibri" pitchFamily="34" charset="0"/>
                <a:cs typeface="Calibri" pitchFamily="34" charset="0"/>
              </a:rPr>
              <a:t>- адміністративні;</a:t>
            </a:r>
          </a:p>
          <a:p>
            <a:endParaRPr lang="uk-UA" sz="1800" dirty="0">
              <a:latin typeface="Calibri" pitchFamily="34" charset="0"/>
              <a:cs typeface="Calibri" pitchFamily="34" charset="0"/>
            </a:endParaRPr>
          </a:p>
          <a:p>
            <a:r>
              <a:rPr lang="uk-UA" sz="1800" dirty="0" smtClean="0">
                <a:latin typeface="Calibri" pitchFamily="34" charset="0"/>
                <a:cs typeface="Calibri" pitchFamily="34" charset="0"/>
              </a:rPr>
              <a:t>- соціально-гуманітарні;</a:t>
            </a:r>
          </a:p>
          <a:p>
            <a:endParaRPr lang="uk-UA" sz="1800" dirty="0">
              <a:latin typeface="Calibri" pitchFamily="34" charset="0"/>
              <a:cs typeface="Calibri" pitchFamily="34" charset="0"/>
            </a:endParaRPr>
          </a:p>
          <a:p>
            <a:r>
              <a:rPr lang="uk-UA" sz="1800" dirty="0" smtClean="0">
                <a:latin typeface="Calibri" pitchFamily="34" charset="0"/>
                <a:cs typeface="Calibri" pitchFamily="34" charset="0"/>
              </a:rPr>
              <a:t>- технічні</a:t>
            </a:r>
          </a:p>
          <a:p>
            <a:endParaRPr lang="uk-UA" b="1" dirty="0" smtClean="0"/>
          </a:p>
          <a:p>
            <a:endParaRPr lang="uk-UA" b="1" dirty="0" smtClean="0"/>
          </a:p>
          <a:p>
            <a:endParaRPr lang="uk-UA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961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0" y="1443841"/>
            <a:ext cx="850517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endParaRPr lang="uk-UA" b="1" dirty="0" smtClean="0"/>
          </a:p>
          <a:p>
            <a:r>
              <a:rPr lang="uk-UA" sz="1600" b="1" dirty="0" smtClean="0">
                <a:latin typeface="Calibri" pitchFamily="34" charset="0"/>
                <a:cs typeface="Calibri" pitchFamily="34" charset="0"/>
              </a:rPr>
              <a:t>Адміністративна послуга – це </a:t>
            </a:r>
            <a:r>
              <a:rPr lang="ru-RU" sz="1600" dirty="0" smtClean="0">
                <a:latin typeface="Calibri" pitchFamily="34" charset="0"/>
                <a:cs typeface="Calibri" pitchFamily="34" charset="0"/>
              </a:rPr>
              <a:t>результат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здійснення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владних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повноважень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суб’єктом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надання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адміністративних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послуг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за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заявою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фізичної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або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юридичної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особи,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спрямований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на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набуття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,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зміну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чи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припинення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прав та/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або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здійснення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обов’язків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такої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особи </a:t>
            </a:r>
            <a:r>
              <a:rPr lang="ru-RU" sz="1600" dirty="0" err="1">
                <a:latin typeface="Calibri" pitchFamily="34" charset="0"/>
                <a:cs typeface="Calibri" pitchFamily="34" charset="0"/>
              </a:rPr>
              <a:t>відповідно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 до </a:t>
            </a:r>
            <a:r>
              <a:rPr lang="ru-RU" sz="1600" dirty="0" smtClean="0">
                <a:latin typeface="Calibri" pitchFamily="34" charset="0"/>
                <a:cs typeface="Calibri" pitchFamily="34" charset="0"/>
              </a:rPr>
              <a:t>закону (</a:t>
            </a:r>
            <a:r>
              <a:rPr lang="uk-UA" sz="1600" dirty="0" smtClean="0">
                <a:latin typeface="Calibri" pitchFamily="34" charset="0"/>
                <a:cs typeface="Calibri" pitchFamily="34" charset="0"/>
              </a:rPr>
              <a:t>Закон України «Про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адміністративні послуги» № 5203-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VI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від 06.12.2012, остання </a:t>
            </a:r>
            <a:r>
              <a:rPr lang="uk-UA" sz="1600">
                <a:latin typeface="Calibri" pitchFamily="34" charset="0"/>
                <a:cs typeface="Calibri" pitchFamily="34" charset="0"/>
              </a:rPr>
              <a:t>редакція </a:t>
            </a:r>
            <a:r>
              <a:rPr lang="uk-UA" sz="1600" smtClean="0">
                <a:latin typeface="Calibri" pitchFamily="34" charset="0"/>
                <a:cs typeface="Calibri" pitchFamily="34" charset="0"/>
              </a:rPr>
              <a:t>27.07.2023</a:t>
            </a:r>
            <a:r>
              <a:rPr lang="ru-RU" sz="1600" smtClean="0">
                <a:latin typeface="Calibri" pitchFamily="34" charset="0"/>
                <a:cs typeface="Calibri" pitchFamily="34" charset="0"/>
              </a:rPr>
              <a:t>).</a:t>
            </a:r>
            <a:endParaRPr lang="ru-RU" sz="1600" dirty="0" smtClean="0">
              <a:latin typeface="Calibri" pitchFamily="34" charset="0"/>
              <a:cs typeface="Calibri" pitchFamily="34" charset="0"/>
            </a:endParaRPr>
          </a:p>
          <a:p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600" dirty="0" smtClean="0">
                <a:latin typeface="Calibri" pitchFamily="34" charset="0"/>
                <a:cs typeface="Calibri" pitchFamily="34" charset="0"/>
              </a:rPr>
              <a:t>Передбачають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виконання адміністративних дій в правових формах адміністративної діяльності, визначеної законом</a:t>
            </a:r>
            <a:r>
              <a:rPr lang="uk-UA" sz="16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/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600" dirty="0">
                <a:latin typeface="Calibri" pitchFamily="34" charset="0"/>
                <a:cs typeface="Calibri" pitchFamily="34" charset="0"/>
              </a:rPr>
              <a:t>Категорії місцевих адміністративних послуг, зокрема, включають: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uk-UA" sz="1600" dirty="0" smtClean="0">
                <a:latin typeface="Calibri" pitchFamily="34" charset="0"/>
                <a:cs typeface="Calibri" pitchFamily="34" charset="0"/>
              </a:rPr>
              <a:t>- видача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документів (сертифікатів) на запит клієнта (наприклад, посвідчення особи, свідоцтво про народження</a:t>
            </a:r>
            <a:r>
              <a:rPr lang="uk-UA" sz="1600" dirty="0" smtClean="0">
                <a:latin typeface="Calibri" pitchFamily="34" charset="0"/>
                <a:cs typeface="Calibri" pitchFamily="34" charset="0"/>
              </a:rPr>
              <a:t>);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uk-UA" sz="1600" dirty="0" smtClean="0">
                <a:latin typeface="Calibri" pitchFamily="34" charset="0"/>
                <a:cs typeface="Calibri" pitchFamily="34" charset="0"/>
              </a:rPr>
              <a:t>- видача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рішень в рамках змісту і </a:t>
            </a:r>
            <a:r>
              <a:rPr lang="uk-UA" sz="1600" dirty="0" smtClean="0">
                <a:latin typeface="Calibri" pitchFamily="34" charset="0"/>
                <a:cs typeface="Calibri" pitchFamily="34" charset="0"/>
              </a:rPr>
              <a:t>процедур адміністративного законодавства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(наприклад, дозволи на будівництво, рішення, що стосуються захисту навколишнього середовища, просторова економіка);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marL="285750" lvl="1" indent="-285750">
              <a:buFontTx/>
              <a:buChar char="-"/>
            </a:pPr>
            <a:r>
              <a:rPr lang="uk-UA" sz="1600" dirty="0" smtClean="0">
                <a:latin typeface="Calibri" pitchFamily="34" charset="0"/>
                <a:cs typeface="Calibri" pitchFamily="34" charset="0"/>
              </a:rPr>
              <a:t>введення відомостей у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реєстри (бази даних</a:t>
            </a:r>
            <a:r>
              <a:rPr lang="uk-UA" sz="1600" dirty="0" smtClean="0">
                <a:latin typeface="Calibri" pitchFamily="34" charset="0"/>
                <a:cs typeface="Calibri" pitchFamily="34" charset="0"/>
              </a:rPr>
              <a:t>);</a:t>
            </a:r>
          </a:p>
          <a:p>
            <a:pPr lvl="1"/>
            <a:r>
              <a:rPr lang="uk-UA" sz="1600" dirty="0" smtClean="0">
                <a:latin typeface="Calibri" pitchFamily="34" charset="0"/>
                <a:cs typeface="Calibri" pitchFamily="34" charset="0"/>
              </a:rPr>
              <a:t>- та ін. 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635125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-5009" y="1268760"/>
            <a:ext cx="9144000" cy="1008112"/>
          </a:xfrm>
          <a:prstGeom prst="rect">
            <a:avLst/>
          </a:prstGeom>
          <a:solidFill>
            <a:srgbClr val="006C3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uk-UA" sz="3600">
                <a:solidFill>
                  <a:srgbClr val="00AC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lt1"/>
              </a:solidFill>
            </a:endParaRPr>
          </a:p>
        </p:txBody>
      </p:sp>
      <p:pic>
        <p:nvPicPr>
          <p:cNvPr id="102" name="Google Shape;102;p2" descr="UEK_logotyp_ziel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08575"/>
            <a:ext cx="1866900" cy="78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 descr="C:\Users\yyesmukhanova\AppData\Local\Microsoft\Windows\INetCache\Content.Word\Horizontal_RGB_294.png"/>
          <p:cNvPicPr preferRelativeResize="0"/>
          <p:nvPr/>
        </p:nvPicPr>
        <p:blipFill rotWithShape="1">
          <a:blip r:embed="rId4">
            <a:alphaModFix/>
          </a:blip>
          <a:srcRect l="8975" t="7236" r="9229" b="14325"/>
          <a:stretch/>
        </p:blipFill>
        <p:spPr>
          <a:xfrm>
            <a:off x="93736" y="96050"/>
            <a:ext cx="2258939" cy="85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423" y="5840381"/>
            <a:ext cx="1244217" cy="88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6138389"/>
            <a:ext cx="2448272" cy="57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36200" y="108575"/>
            <a:ext cx="885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9700" y="108574"/>
            <a:ext cx="1064693" cy="1083419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8"/>
          <a:stretch>
            <a:fillRect/>
          </a:stretch>
        </p:blipFill>
        <p:spPr>
          <a:xfrm>
            <a:off x="6619874" y="333375"/>
            <a:ext cx="2047875" cy="7239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1041" y="2951947"/>
            <a:ext cx="81667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uk-UA" sz="20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9531" y="3167390"/>
            <a:ext cx="78206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040" y="1443841"/>
            <a:ext cx="8505173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endParaRPr lang="uk-UA" b="1" dirty="0" smtClean="0"/>
          </a:p>
          <a:p>
            <a:pPr lvl="0"/>
            <a:r>
              <a:rPr lang="uk-UA" sz="1600" b="1" dirty="0" smtClean="0">
                <a:latin typeface="Calibri" pitchFamily="34" charset="0"/>
                <a:cs typeface="Calibri" pitchFamily="34" charset="0"/>
              </a:rPr>
              <a:t>Соціально-гуманітарні </a:t>
            </a:r>
            <a:r>
              <a:rPr lang="uk-UA" sz="1600" b="1" dirty="0">
                <a:latin typeface="Calibri" pitchFamily="34" charset="0"/>
                <a:cs typeface="Calibri" pitchFamily="34" charset="0"/>
              </a:rPr>
              <a:t>послуги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нематеріальні. </a:t>
            </a:r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lvl="0"/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600" dirty="0" smtClean="0">
                <a:latin typeface="Calibri" pitchFamily="34" charset="0"/>
                <a:cs typeface="Calibri" pitchFamily="34" charset="0"/>
              </a:rPr>
              <a:t>Результати їх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надання не є безпосередньою власністю або фізичною цінністю у використанні. </a:t>
            </a:r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lvl="0"/>
            <a:endParaRPr lang="uk-UA" sz="16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600" dirty="0" smtClean="0">
                <a:latin typeface="Calibri" pitchFamily="34" charset="0"/>
                <a:cs typeface="Calibri" pitchFamily="34" charset="0"/>
              </a:rPr>
              <a:t>Це можуть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бути знання, компетенції, професійна кваліфікація, інформація, порада, досвід, поліпшення здоров'я, благополуччя, задоволення, психічне розслаблення, відчуття безпеки.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0"/>
            <a:endParaRPr lang="uk-UA" sz="16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uk-UA" sz="1600" dirty="0" smtClean="0">
                <a:latin typeface="Calibri" pitchFamily="34" charset="0"/>
                <a:cs typeface="Calibri" pitchFamily="34" charset="0"/>
              </a:rPr>
              <a:t>Категорії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місцевих соціальних послуг: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uk-UA" sz="1600" dirty="0" smtClean="0">
                <a:latin typeface="Calibri" pitchFamily="34" charset="0"/>
                <a:cs typeface="Calibri" pitchFamily="34" charset="0"/>
              </a:rPr>
              <a:t>- охорона здоров'я;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uk-UA" sz="1600" dirty="0" smtClean="0">
                <a:latin typeface="Calibri" pitchFamily="34" charset="0"/>
                <a:cs typeface="Calibri" pitchFamily="34" charset="0"/>
              </a:rPr>
              <a:t>- освіта;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uk-UA" sz="1600" dirty="0" smtClean="0">
                <a:latin typeface="Calibri" pitchFamily="34" charset="0"/>
                <a:cs typeface="Calibri" pitchFamily="34" charset="0"/>
              </a:rPr>
              <a:t>- культура;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marL="285750" lvl="1" indent="-285750">
              <a:buFontTx/>
              <a:buChar char="-"/>
            </a:pPr>
            <a:r>
              <a:rPr lang="uk-UA" sz="1600" dirty="0" smtClean="0">
                <a:latin typeface="Calibri" pitchFamily="34" charset="0"/>
                <a:cs typeface="Calibri" pitchFamily="34" charset="0"/>
              </a:rPr>
              <a:t>фізична культура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1600" dirty="0" smtClean="0">
                <a:latin typeface="Calibri" pitchFamily="34" charset="0"/>
                <a:cs typeface="Calibri" pitchFamily="34" charset="0"/>
              </a:rPr>
              <a:t>та рекреація;</a:t>
            </a:r>
          </a:p>
          <a:p>
            <a:pPr lvl="1"/>
            <a:r>
              <a:rPr lang="uk-UA" sz="1600" dirty="0" smtClean="0">
                <a:latin typeface="Calibri" pitchFamily="34" charset="0"/>
                <a:cs typeface="Calibri" pitchFamily="34" charset="0"/>
              </a:rPr>
              <a:t>- соціальна сфера (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Закон України «Про соціальні послуги» № 2671-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VII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від 17.01.2019, остання редакція від </a:t>
            </a:r>
            <a:r>
              <a:rPr lang="uk-UA" sz="1600" dirty="0" smtClean="0">
                <a:latin typeface="Calibri" pitchFamily="34" charset="0"/>
                <a:cs typeface="Calibri" pitchFamily="34" charset="0"/>
              </a:rPr>
              <a:t>27.04.2022);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uk-UA" sz="1600" dirty="0" smtClean="0">
                <a:latin typeface="Calibri" pitchFamily="34" charset="0"/>
                <a:cs typeface="Calibri" pitchFamily="34" charset="0"/>
              </a:rPr>
              <a:t>- громадська </a:t>
            </a:r>
            <a:r>
              <a:rPr lang="uk-UA" sz="1600" dirty="0">
                <a:latin typeface="Calibri" pitchFamily="34" charset="0"/>
                <a:cs typeface="Calibri" pitchFamily="34" charset="0"/>
              </a:rPr>
              <a:t>безпека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ru-RU" sz="1600" dirty="0">
              <a:latin typeface="Calibri" pitchFamily="34" charset="0"/>
              <a:cs typeface="Calibri" pitchFamily="34" charset="0"/>
            </a:endParaRPr>
          </a:p>
          <a:p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52104194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1254</Words>
  <Application>Microsoft Office PowerPoint</Application>
  <PresentationFormat>Экран (4:3)</PresentationFormat>
  <Paragraphs>416</Paragraphs>
  <Slides>22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Motyw pakietu Office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Last slide of the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Marcin Kukiełka</dc:creator>
  <cp:lastModifiedBy>user</cp:lastModifiedBy>
  <cp:revision>45</cp:revision>
  <dcterms:created xsi:type="dcterms:W3CDTF">2008-09-22T10:08:16Z</dcterms:created>
  <dcterms:modified xsi:type="dcterms:W3CDTF">2023-12-18T13:42:04Z</dcterms:modified>
</cp:coreProperties>
</file>