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0" r:id="rId7"/>
    <p:sldId id="258" r:id="rId8"/>
    <p:sldId id="259" r:id="rId9"/>
    <p:sldId id="261" r:id="rId10"/>
    <p:sldId id="267" r:id="rId11"/>
    <p:sldId id="268" r:id="rId12"/>
    <p:sldId id="262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044005"/>
            <a:ext cx="6782494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Тема: ТЕМПЕРАТУРА ЯК ФАКТОР РОЗВИТКУ ЛІСУ</a:t>
            </a:r>
            <a:r>
              <a:rPr lang="ru-RU" sz="3200" dirty="0">
                <a:latin typeface="Arial Black" pitchFamily="34" charset="0"/>
              </a:rPr>
              <a:t> </a:t>
            </a:r>
            <a:br>
              <a:rPr lang="ru-RU" sz="3200" dirty="0">
                <a:latin typeface="Arial Black" pitchFamily="34" charset="0"/>
              </a:rPr>
            </a:b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3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7" y="1124744"/>
            <a:ext cx="4666095" cy="310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68" y="3861048"/>
            <a:ext cx="3994973" cy="248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7170" y="116632"/>
            <a:ext cx="525658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Вплив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низьких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температур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6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70452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51" y="3573016"/>
            <a:ext cx="3798168" cy="25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3132" y="116632"/>
            <a:ext cx="511037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Вплив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високих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температур. </a:t>
            </a:r>
          </a:p>
        </p:txBody>
      </p:sp>
    </p:spTree>
    <p:extLst>
      <p:ext uri="{BB962C8B-B14F-4D97-AF65-F5344CB8AC3E}">
        <p14:creationId xmlns:p14="http://schemas.microsoft.com/office/powerpoint/2010/main" val="397168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483209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b="1" dirty="0" err="1">
                <a:latin typeface="Arial" pitchFamily="34" charset="0"/>
                <a:cs typeface="Arial" pitchFamily="34" charset="0"/>
              </a:rPr>
              <a:t>Лісогосподарські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методи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регулювання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температур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Боротьби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заморозками.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Застосовуються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спеціальні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схеми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головних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рубок,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щоб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прискорити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поновлення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Спалювання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 ямах ,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залізних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листах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лісове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сміття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, трави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 метою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підняття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температури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1-3С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Застосовується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дощування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5.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закритому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ґрунті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нагрівачі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Підбір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порід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змішування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стійкими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ялина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ялиця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бук з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березою,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осикою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грабом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Врахування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експозиції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схилу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Чутливі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крайностей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температур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висаджують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північних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схилах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90" y="4797152"/>
            <a:ext cx="3937712" cy="205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43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4464496" cy="24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" y="764704"/>
            <a:ext cx="3432370" cy="455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70038"/>
            <a:ext cx="38100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172" y="4491739"/>
            <a:ext cx="4151784" cy="233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18877"/>
            <a:ext cx="2286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latin typeface="Arial" pitchFamily="34" charset="0"/>
                <a:cs typeface="Arial" pitchFamily="34" charset="0"/>
              </a:rPr>
              <a:t>Ліс і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волога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4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428328"/>
            <a:ext cx="885698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повна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шкала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запропонована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П.С.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Погребняком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об’єднує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деревні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породи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шість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груп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поступовим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зростанням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вибагливості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вологи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889423"/>
            <a:ext cx="5976664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ультраксерофіти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крайні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сухолюби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), 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ксерофіти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сухолюби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), 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ксеромезофіти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мезофіти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мезогігрофіти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гігрофіти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4583"/>
            <a:ext cx="6408712" cy="25436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5537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80728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Arial Black" pitchFamily="34" charset="0"/>
              </a:rPr>
              <a:t>План</a:t>
            </a:r>
            <a:r>
              <a:rPr lang="ru-RU" sz="2400" b="1" i="1" dirty="0" smtClean="0">
                <a:latin typeface="Arial Black" pitchFamily="34" charset="0"/>
              </a:rPr>
              <a:t>:</a:t>
            </a:r>
          </a:p>
          <a:p>
            <a:r>
              <a:rPr lang="ru-RU" sz="2400" b="1" i="1" dirty="0">
                <a:latin typeface="Arial Black" pitchFamily="34" charset="0"/>
              </a:rPr>
              <a:t/>
            </a:r>
            <a:br>
              <a:rPr lang="ru-RU" sz="2400" b="1" i="1" dirty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1</a:t>
            </a:r>
            <a:r>
              <a:rPr lang="ru-RU" sz="2400" dirty="0">
                <a:latin typeface="Arial Black" pitchFamily="34" charset="0"/>
              </a:rPr>
              <a:t>. </a:t>
            </a:r>
            <a:r>
              <a:rPr lang="ru-RU" sz="2400" dirty="0" err="1">
                <a:latin typeface="Arial Black" pitchFamily="34" charset="0"/>
              </a:rPr>
              <a:t>Ліс</a:t>
            </a:r>
            <a:r>
              <a:rPr lang="ru-RU" sz="2400" dirty="0">
                <a:latin typeface="Arial Black" pitchFamily="34" charset="0"/>
              </a:rPr>
              <a:t> і тепло. </a:t>
            </a:r>
            <a:r>
              <a:rPr lang="ru-RU" sz="2400" dirty="0" err="1">
                <a:latin typeface="Arial Black" pitchFamily="34" charset="0"/>
              </a:rPr>
              <a:t>Відношення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деревних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порід</a:t>
            </a:r>
            <a:r>
              <a:rPr lang="ru-RU" sz="2400" dirty="0">
                <a:latin typeface="Arial Black" pitchFamily="34" charset="0"/>
              </a:rPr>
              <a:t> до тепла.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2</a:t>
            </a:r>
            <a:r>
              <a:rPr lang="ru-RU" sz="2400" dirty="0">
                <a:latin typeface="Arial Black" pitchFamily="34" charset="0"/>
              </a:rPr>
              <a:t>. </a:t>
            </a:r>
            <a:r>
              <a:rPr lang="ru-RU" sz="2400" dirty="0" err="1">
                <a:latin typeface="Arial Black" pitchFamily="34" charset="0"/>
              </a:rPr>
              <a:t>Компенсація</a:t>
            </a:r>
            <a:r>
              <a:rPr lang="ru-RU" sz="2400" dirty="0">
                <a:latin typeface="Arial Black" pitchFamily="34" charset="0"/>
              </a:rPr>
              <a:t> тепла </a:t>
            </a:r>
            <a:r>
              <a:rPr lang="ru-RU" sz="2400" dirty="0" err="1">
                <a:latin typeface="Arial Black" pitchFamily="34" charset="0"/>
              </a:rPr>
              <a:t>іншими</a:t>
            </a:r>
            <a:r>
              <a:rPr lang="ru-RU" sz="2400" dirty="0">
                <a:latin typeface="Arial Black" pitchFamily="34" charset="0"/>
              </a:rPr>
              <a:t> факторами (</a:t>
            </a:r>
            <a:r>
              <a:rPr lang="ru-RU" sz="2400" i="1" dirty="0" err="1">
                <a:latin typeface="Arial Black" pitchFamily="34" charset="0"/>
              </a:rPr>
              <a:t>самостійно</a:t>
            </a:r>
            <a:r>
              <a:rPr lang="ru-RU" sz="2400" dirty="0">
                <a:latin typeface="Arial Black" pitchFamily="34" charset="0"/>
              </a:rPr>
              <a:t>).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3. </a:t>
            </a:r>
            <a:r>
              <a:rPr lang="ru-RU" sz="2400" dirty="0" err="1">
                <a:latin typeface="Arial Black" pitchFamily="34" charset="0"/>
              </a:rPr>
              <a:t>Вплив</a:t>
            </a:r>
            <a:r>
              <a:rPr lang="ru-RU" sz="2400" dirty="0">
                <a:latin typeface="Arial Black" pitchFamily="34" charset="0"/>
              </a:rPr>
              <a:t> на </a:t>
            </a:r>
            <a:r>
              <a:rPr lang="ru-RU" sz="2400" dirty="0" err="1">
                <a:latin typeface="Arial Black" pitchFamily="34" charset="0"/>
              </a:rPr>
              <a:t>ліс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низьких</a:t>
            </a:r>
            <a:r>
              <a:rPr lang="ru-RU" sz="2400" dirty="0">
                <a:latin typeface="Arial Black" pitchFamily="34" charset="0"/>
              </a:rPr>
              <a:t> та </a:t>
            </a:r>
            <a:r>
              <a:rPr lang="ru-RU" sz="2400" dirty="0" err="1">
                <a:latin typeface="Arial Black" pitchFamily="34" charset="0"/>
              </a:rPr>
              <a:t>високих</a:t>
            </a:r>
            <a:r>
              <a:rPr lang="ru-RU" sz="2400" dirty="0">
                <a:latin typeface="Arial Black" pitchFamily="34" charset="0"/>
              </a:rPr>
              <a:t> температур.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4</a:t>
            </a:r>
            <a:r>
              <a:rPr lang="ru-RU" sz="2400" dirty="0">
                <a:latin typeface="Arial Black" pitchFamily="34" charset="0"/>
              </a:rPr>
              <a:t>. </a:t>
            </a:r>
            <a:r>
              <a:rPr lang="ru-RU" sz="2400" dirty="0" err="1">
                <a:latin typeface="Arial Black" pitchFamily="34" charset="0"/>
              </a:rPr>
              <a:t>Вплив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лісу</a:t>
            </a:r>
            <a:r>
              <a:rPr lang="ru-RU" sz="2400" dirty="0">
                <a:latin typeface="Arial Black" pitchFamily="34" charset="0"/>
              </a:rPr>
              <a:t> на температуру </a:t>
            </a:r>
            <a:r>
              <a:rPr lang="ru-RU" sz="2400" dirty="0" err="1">
                <a:latin typeface="Arial Black" pitchFamily="34" charset="0"/>
              </a:rPr>
              <a:t>повітря</a:t>
            </a:r>
            <a:r>
              <a:rPr lang="ru-RU" sz="2400" dirty="0">
                <a:latin typeface="Arial Black" pitchFamily="34" charset="0"/>
              </a:rPr>
              <a:t> і </a:t>
            </a:r>
            <a:r>
              <a:rPr lang="ru-RU" sz="2400" dirty="0" err="1">
                <a:latin typeface="Arial Black" pitchFamily="34" charset="0"/>
              </a:rPr>
              <a:t>ґрунту</a:t>
            </a:r>
            <a:r>
              <a:rPr lang="ru-RU" sz="2400" dirty="0">
                <a:latin typeface="Arial Black" pitchFamily="34" charset="0"/>
              </a:rPr>
              <a:t>.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5</a:t>
            </a:r>
            <a:r>
              <a:rPr lang="ru-RU" sz="2400" dirty="0">
                <a:latin typeface="Arial Black" pitchFamily="34" charset="0"/>
              </a:rPr>
              <a:t>. </a:t>
            </a:r>
            <a:r>
              <a:rPr lang="ru-RU" sz="2400" dirty="0" err="1">
                <a:latin typeface="Arial Black" pitchFamily="34" charset="0"/>
              </a:rPr>
              <a:t>Лісогосподарські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методи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регулювання</a:t>
            </a:r>
            <a:r>
              <a:rPr lang="ru-RU" sz="2400" dirty="0">
                <a:latin typeface="Arial Black" pitchFamily="34" charset="0"/>
              </a:rPr>
              <a:t> температур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r>
              <a:rPr lang="ru-RU" sz="2400" dirty="0" smtClean="0">
                <a:latin typeface="Arial Black" pitchFamily="34" charset="0"/>
              </a:rPr>
              <a:t>6. </a:t>
            </a:r>
            <a:r>
              <a:rPr lang="ru-RU" sz="2400" dirty="0" err="1" smtClean="0">
                <a:latin typeface="Arial Black" pitchFamily="34" charset="0"/>
              </a:rPr>
              <a:t>Ліс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і </a:t>
            </a:r>
            <a:r>
              <a:rPr lang="ru-RU" sz="2400" dirty="0" err="1">
                <a:latin typeface="Arial Black" pitchFamily="34" charset="0"/>
              </a:rPr>
              <a:t>волога</a:t>
            </a:r>
            <a:r>
              <a:rPr lang="ru-RU" sz="2400" dirty="0">
                <a:latin typeface="Arial Black" pitchFamily="34" charset="0"/>
              </a:rPr>
              <a:t/>
            </a:r>
            <a:br>
              <a:rPr lang="ru-RU" sz="2400" dirty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0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07" y="620688"/>
            <a:ext cx="605873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54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5" y="856059"/>
            <a:ext cx="8064896" cy="520552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3376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9036496" cy="64325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" pitchFamily="34" charset="0"/>
                <a:cs typeface="Arial" pitchFamily="34" charset="0"/>
              </a:rPr>
              <a:t>Найбільш вдало поділяв екологічні фактори акад. П.С. Погребняк. </a:t>
            </a:r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</a:tabLst>
            </a:pPr>
            <a:r>
              <a:rPr lang="uk-UA" sz="1600" b="1" dirty="0">
                <a:latin typeface="Arial" pitchFamily="34" charset="0"/>
                <a:cs typeface="Arial" pitchFamily="34" charset="0"/>
              </a:rPr>
              <a:t/>
            </a:r>
            <a:br>
              <a:rPr lang="uk-UA" sz="1600" b="1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1).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Абіотичні фактори</a:t>
            </a:r>
            <a:r>
              <a:rPr lang="uk-UA" dirty="0">
                <a:latin typeface="Arial" pitchFamily="34" charset="0"/>
                <a:cs typeface="Arial" pitchFamily="34" charset="0"/>
              </a:rPr>
              <a:t>, тобто фактори неживої природи у свою чергу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поділяються на три категорії: кліматичні,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едафічні</a:t>
            </a:r>
            <a:r>
              <a:rPr lang="uk-UA" dirty="0">
                <a:latin typeface="Arial" pitchFamily="34" charset="0"/>
                <a:cs typeface="Arial" pitchFamily="34" charset="0"/>
              </a:rPr>
              <a:t> та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геологічні.</a:t>
            </a:r>
          </a:p>
          <a:p>
            <a:r>
              <a:rPr lang="uk-UA" i="1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Кліматичні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фактори </a:t>
            </a:r>
            <a:r>
              <a:rPr lang="uk-UA" dirty="0">
                <a:latin typeface="Arial" pitchFamily="34" charset="0"/>
                <a:cs typeface="Arial" pitchFamily="34" charset="0"/>
              </a:rPr>
              <a:t>або фактори надземного середовища, атмосферні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фактори включають в себе сонячну радіацію, світло, тепло, опади, вологість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повітря, випаровування вологи, вуглекислий газ повітря, атмосферне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електричне поле та ін.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Едафічні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фактори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або фактори підземного середовища (ґрунтової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родючості) включають у себе вологу в ґрунті з розчиненими в ній поживними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речовинами, концентрацію ґрунтового розчину та його кислотність, наявність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шкідливих для рослин сполук, фізичні властивості ґрунту – механічний склад,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шпаруватість, аерацію, теплові властивості ґрунту, його глибину та доступність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для кореневих систем, лісову підстилку тощо.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/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Геологічні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фактори </a:t>
            </a:r>
            <a:r>
              <a:rPr lang="uk-UA" dirty="0">
                <a:latin typeface="Arial" pitchFamily="34" charset="0"/>
                <a:cs typeface="Arial" pitchFamily="34" charset="0"/>
              </a:rPr>
              <a:t>– це гірські породи, що сформували ґрунт,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поверхневий стік, наявність ерозійних процесів ґрунту на схилах, повені,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алювіальні процеси у заплавах річок, вплив землетрусів та вулканічної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діяльності,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діяльності</a:t>
            </a:r>
            <a:r>
              <a:rPr lang="uk-UA" dirty="0">
                <a:latin typeface="Arial" pitchFamily="34" charset="0"/>
                <a:cs typeface="Arial" pitchFamily="34" charset="0"/>
              </a:rPr>
              <a:t> морських припливів і відливів.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Рельєф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належить до орографічного фактора, що відображає категорію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простору. Він розподіляє у просторі світло, тепло, вологу та поживні речовини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у ґрунті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02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" y="44624"/>
            <a:ext cx="9144000" cy="64633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П.С.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Погребняк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(1968)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склав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шкалу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вимогливості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до тепла з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врахуванням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 err="1">
                <a:latin typeface="Arial" pitchFamily="34" charset="0"/>
                <a:cs typeface="Arial" pitchFamily="34" charset="0"/>
              </a:rPr>
              <a:t>географічного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деревних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типу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термохор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строків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розпускання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і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 err="1">
                <a:latin typeface="Arial" pitchFamily="34" charset="0"/>
                <a:cs typeface="Arial" pitchFamily="34" charset="0"/>
              </a:rPr>
              <a:t>закінчення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вегетації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Центральний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Лісостеп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Чим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теплолюбніше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пізніше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розпускає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бруньки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Дуже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теплолюбні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ростуть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умовах</a:t>
            </a:r>
            <a:r>
              <a:rPr lang="ru-RU" dirty="0">
                <a:latin typeface="Arial" pitchFamily="34" charset="0"/>
                <a:cs typeface="Arial" pitchFamily="34" charset="0"/>
              </a:rPr>
              <a:t> Степу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лісостепу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err="1">
                <a:latin typeface="Arial" pitchFamily="34" charset="0"/>
                <a:cs typeface="Arial" pitchFamily="34" charset="0"/>
              </a:rPr>
              <a:t>вимирають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однорічному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віці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евкаліпти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криптомерія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приморська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сосна,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 err="1">
                <a:latin typeface="Arial" pitchFamily="34" charset="0"/>
                <a:cs typeface="Arial" pitchFamily="34" charset="0"/>
              </a:rPr>
              <a:t>корковий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дуб,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кипариси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кедри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секвоя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саксаули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b="1" dirty="0" err="1">
                <a:latin typeface="Arial" pitchFamily="34" charset="0"/>
                <a:cs typeface="Arial" pitchFamily="34" charset="0"/>
              </a:rPr>
              <a:t>Теплолюбні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вегетаційний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період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більший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ніж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Лісостепу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пізно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err="1">
                <a:latin typeface="Arial" pitchFamily="34" charset="0"/>
                <a:cs typeface="Arial" pitchFamily="34" charset="0"/>
              </a:rPr>
              <a:t>розпускаються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каштан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їстівний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айлант, платан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східний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дуб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пухнастий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горіх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пекан,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грецький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горіх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біла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акація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гледичія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берест, тополя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срібляста</a:t>
            </a:r>
            <a:r>
              <a:rPr lang="ru-RU" dirty="0">
                <a:latin typeface="Arial" pitchFamily="34" charset="0"/>
                <a:cs typeface="Arial" pitchFamily="34" charset="0"/>
              </a:rPr>
              <a:t>).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Середньовимогливі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до тепла </a:t>
            </a:r>
            <a:r>
              <a:rPr lang="ru-RU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ростуть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лісах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природних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штучних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err="1">
                <a:latin typeface="Arial" pitchFamily="34" charset="0"/>
                <a:cs typeface="Arial" pitchFamily="34" charset="0"/>
              </a:rPr>
              <a:t>походжень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Лісостепу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дуб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звичайний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пізній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граб,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клени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в’яз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ясен, дуб, клен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 err="1">
                <a:latin typeface="Arial" pitchFamily="34" charset="0"/>
                <a:cs typeface="Arial" pitchFamily="34" charset="0"/>
              </a:rPr>
              <a:t>явір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амурський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бархат, липа, дуб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звичайний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ранній,чорна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вільха</a:t>
            </a:r>
            <a:r>
              <a:rPr lang="ru-RU" dirty="0">
                <a:latin typeface="Arial" pitchFamily="34" charset="0"/>
                <a:cs typeface="Arial" pitchFamily="34" charset="0"/>
              </a:rPr>
              <a:t>).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Маловимогливі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до тепла</a:t>
            </a:r>
            <a:r>
              <a:rPr lang="ru-RU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ростуть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більш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північних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районах, горах. Рано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err="1">
                <a:latin typeface="Arial" pitchFamily="34" charset="0"/>
                <a:cs typeface="Arial" pitchFamily="34" charset="0"/>
              </a:rPr>
              <a:t>розпускають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листя</a:t>
            </a:r>
            <a:r>
              <a:rPr lang="ru-RU" dirty="0">
                <a:latin typeface="Arial" pitchFamily="34" charset="0"/>
                <a:cs typeface="Arial" pitchFamily="34" charset="0"/>
              </a:rPr>
              <a:t>, рано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закінчують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вегетацію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осика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тополя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бальзамічна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вільха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сіра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горобина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береза,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ялиця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гребінчаста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ялина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ялиця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сибірська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сосна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звичайна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сосна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кедрова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модрина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кедровий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сланець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вільха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зелена</a:t>
            </a:r>
            <a:r>
              <a:rPr lang="ru-RU" dirty="0">
                <a:latin typeface="Arial" pitchFamily="34" charset="0"/>
                <a:cs typeface="Arial" pitchFamily="34" charset="0"/>
              </a:rPr>
              <a:t>).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6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64704"/>
            <a:ext cx="8352928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Особливо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велику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роль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житті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мікроклімат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температура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приземного шару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ґрунту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цьому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шарі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теплообмін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відбувається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 4-х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формах :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молекулярна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теплопровідність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кондукція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турбулентна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дифузія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конвекція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теплове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випромінювання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радіація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- передача тепла водою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станах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Тканини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деревних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життєздатні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межах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0 до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50С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Температура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середовища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найсильніше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впливає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на: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ферментів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особливо фотосинтезу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дихання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розчинність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</a:t>
            </a:r>
            <a:r>
              <a:rPr lang="ru-RU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О</a:t>
            </a:r>
            <a:r>
              <a:rPr lang="ru-RU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клітинах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3)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транспірацію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4)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здатність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коріння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поглинати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воду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мінеральні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речовини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ґрунту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5)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проникність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мембран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9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569" y="764704"/>
            <a:ext cx="8928992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ростом у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висоту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деревні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поділяються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2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групи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дубовий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тополевий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Представники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дубового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типу росту (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дуб, бук,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ялина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ялиця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рано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розпочинають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ріст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висоту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сприятливих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умов.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Тополевий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тип (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береза,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акація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біла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модрина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айлант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):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ріст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висоту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залежить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світлових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температурних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умов поточного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року,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хоча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певну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роль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відіграють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резервні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речовини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накопичені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минулому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Ріст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товщину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фото-і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термоперіодизм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викликає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ритміку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гормональних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камбії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У наших широтах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ріст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товщину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листяних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порід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починається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початку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травня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закінчується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наприкінці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серпня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хвойних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порід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розпочинається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середині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травня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закінчується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середині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листопада.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Ріст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висоту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всіх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деревних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помірної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закінчується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раніше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ніж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ріст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товщину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Ширина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річних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кілець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визначається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надлишком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продуктів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фотосинтезу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умовами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активують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фотосинтез.</a:t>
            </a:r>
          </a:p>
        </p:txBody>
      </p:sp>
    </p:spTree>
    <p:extLst>
      <p:ext uri="{BB962C8B-B14F-4D97-AF65-F5344CB8AC3E}">
        <p14:creationId xmlns:p14="http://schemas.microsoft.com/office/powerpoint/2010/main" val="392811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оцінці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деревних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до тепла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розрізняти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поняття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: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Холодостійкість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здатність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теплолюбних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деревних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переносити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низькі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позитивні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температури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(+ 1…+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6С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тривалого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часу.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Зимостійкість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здатність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ДР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переносити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низькі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температури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зими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Теплолюбність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вимогливість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до тепла у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літній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період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Морозостійкість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здатність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переносити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вплив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украй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низьких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температур 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20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</TotalTime>
  <Words>139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Пользователь Windows</cp:lastModifiedBy>
  <cp:revision>21</cp:revision>
  <dcterms:created xsi:type="dcterms:W3CDTF">2024-08-27T22:59:14Z</dcterms:created>
  <dcterms:modified xsi:type="dcterms:W3CDTF">2024-09-17T12:07:51Z</dcterms:modified>
</cp:coreProperties>
</file>