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D60AB5-825F-4587-96C7-D548A604973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12EFF-97EF-4C3A-8BD8-D410AB37E124}">
      <dgm:prSet phldrT="[Текст]"/>
      <dgm:spPr/>
      <dgm:t>
        <a:bodyPr/>
        <a:lstStyle/>
        <a:p>
          <a:r>
            <a:rPr lang="uk-UA" b="1" i="1" dirty="0" smtClean="0"/>
            <a:t>реєстрація фактичних цін</a:t>
          </a:r>
          <a:endParaRPr lang="ru-RU" dirty="0"/>
        </a:p>
      </dgm:t>
    </dgm:pt>
    <dgm:pt modelId="{0D49A885-B79A-4600-8006-4729E8924E5C}" type="parTrans" cxnId="{0B90A114-22C1-47B5-B969-8B20D367ACF3}">
      <dgm:prSet/>
      <dgm:spPr/>
      <dgm:t>
        <a:bodyPr/>
        <a:lstStyle/>
        <a:p>
          <a:endParaRPr lang="ru-RU"/>
        </a:p>
      </dgm:t>
    </dgm:pt>
    <dgm:pt modelId="{2144615E-7834-4F7A-ADBD-3A4A0BC5B39F}" type="sibTrans" cxnId="{0B90A114-22C1-47B5-B969-8B20D367ACF3}">
      <dgm:prSet/>
      <dgm:spPr/>
      <dgm:t>
        <a:bodyPr/>
        <a:lstStyle/>
        <a:p>
          <a:endParaRPr lang="ru-RU"/>
        </a:p>
      </dgm:t>
    </dgm:pt>
    <dgm:pt modelId="{FC157B80-5B6D-429E-A02E-5912E069D299}">
      <dgm:prSet phldrT="[Текст]"/>
      <dgm:spPr/>
      <dgm:t>
        <a:bodyPr/>
        <a:lstStyle/>
        <a:p>
          <a:r>
            <a:rPr lang="uk-UA" dirty="0" smtClean="0"/>
            <a:t>Такий спосіб найбільш прийнятний для сформованого стійкого ринку того чи іншого товару, якому притаманна стійка тенденція у формуванні цін, а самі ціни відповідають співвідношенню попиту і пропозиції</a:t>
          </a:r>
          <a:endParaRPr lang="ru-RU" dirty="0"/>
        </a:p>
      </dgm:t>
    </dgm:pt>
    <dgm:pt modelId="{39A511D8-0A31-455F-AA43-8BB09301AB38}" type="parTrans" cxnId="{6C042932-9F44-43B2-91B9-F94F8E3AA5DB}">
      <dgm:prSet/>
      <dgm:spPr/>
      <dgm:t>
        <a:bodyPr/>
        <a:lstStyle/>
        <a:p>
          <a:endParaRPr lang="ru-RU"/>
        </a:p>
      </dgm:t>
    </dgm:pt>
    <dgm:pt modelId="{369A164D-D52F-4404-B919-A0B8C20B8402}" type="sibTrans" cxnId="{6C042932-9F44-43B2-91B9-F94F8E3AA5DB}">
      <dgm:prSet/>
      <dgm:spPr/>
      <dgm:t>
        <a:bodyPr/>
        <a:lstStyle/>
        <a:p>
          <a:endParaRPr lang="ru-RU"/>
        </a:p>
      </dgm:t>
    </dgm:pt>
    <dgm:pt modelId="{0D57757B-5465-423A-853F-00A390EA5979}">
      <dgm:prSet phldrT="[Текст]"/>
      <dgm:spPr/>
      <dgm:t>
        <a:bodyPr/>
        <a:lstStyle/>
        <a:p>
          <a:r>
            <a:rPr lang="uk-UA" b="1" i="1" dirty="0" smtClean="0"/>
            <a:t>розрахунок типової (довідкової) ціни</a:t>
          </a:r>
          <a:endParaRPr lang="ru-RU" dirty="0"/>
        </a:p>
      </dgm:t>
    </dgm:pt>
    <dgm:pt modelId="{2C9C887F-E128-48EF-8D8A-95A9C563F67F}" type="parTrans" cxnId="{F078CB34-BA8E-41A0-8F75-2E7FC9D80B37}">
      <dgm:prSet/>
      <dgm:spPr/>
      <dgm:t>
        <a:bodyPr/>
        <a:lstStyle/>
        <a:p>
          <a:endParaRPr lang="ru-RU"/>
        </a:p>
      </dgm:t>
    </dgm:pt>
    <dgm:pt modelId="{14663C80-F173-4D07-8CF1-A21CA561DF3F}" type="sibTrans" cxnId="{F078CB34-BA8E-41A0-8F75-2E7FC9D80B37}">
      <dgm:prSet/>
      <dgm:spPr/>
      <dgm:t>
        <a:bodyPr/>
        <a:lstStyle/>
        <a:p>
          <a:endParaRPr lang="ru-RU"/>
        </a:p>
      </dgm:t>
    </dgm:pt>
    <dgm:pt modelId="{32CD254E-1FF9-4642-A6E2-85D5E1C2289F}">
      <dgm:prSet phldrT="[Текст]"/>
      <dgm:spPr/>
      <dgm:t>
        <a:bodyPr/>
        <a:lstStyle/>
        <a:p>
          <a:r>
            <a:rPr lang="uk-UA" dirty="0" smtClean="0"/>
            <a:t>Такий спосіб котирування цін придатний в умовах нестабільного ринку, тобто при несталому співвідношенні попиту та пропозиції і значному коливанні цін на продукцію</a:t>
          </a:r>
          <a:endParaRPr lang="ru-RU" dirty="0"/>
        </a:p>
      </dgm:t>
    </dgm:pt>
    <dgm:pt modelId="{3CF33533-BAAA-452C-A0CA-1B427ACBD55A}" type="parTrans" cxnId="{E966CBFE-15B5-4EC5-BCDB-3DB2B115C75C}">
      <dgm:prSet/>
      <dgm:spPr/>
      <dgm:t>
        <a:bodyPr/>
        <a:lstStyle/>
        <a:p>
          <a:endParaRPr lang="ru-RU"/>
        </a:p>
      </dgm:t>
    </dgm:pt>
    <dgm:pt modelId="{E5A24755-7A30-42A2-9F29-903E097D0C16}" type="sibTrans" cxnId="{E966CBFE-15B5-4EC5-BCDB-3DB2B115C75C}">
      <dgm:prSet/>
      <dgm:spPr/>
      <dgm:t>
        <a:bodyPr/>
        <a:lstStyle/>
        <a:p>
          <a:endParaRPr lang="ru-RU"/>
        </a:p>
      </dgm:t>
    </dgm:pt>
    <dgm:pt modelId="{FC827BB5-A3DA-40B6-87FC-9AA65FCDD086}" type="pres">
      <dgm:prSet presAssocID="{F0D60AB5-825F-4587-96C7-D548A6049739}" presName="Name0" presStyleCnt="0">
        <dgm:presLayoutVars>
          <dgm:dir/>
          <dgm:animLvl val="lvl"/>
          <dgm:resizeHandles/>
        </dgm:presLayoutVars>
      </dgm:prSet>
      <dgm:spPr/>
    </dgm:pt>
    <dgm:pt modelId="{E12E1FC3-8D76-4BC5-9D9F-11B0501D619D}" type="pres">
      <dgm:prSet presAssocID="{97212EFF-97EF-4C3A-8BD8-D410AB37E124}" presName="linNode" presStyleCnt="0"/>
      <dgm:spPr/>
    </dgm:pt>
    <dgm:pt modelId="{516395CD-83EA-48DE-9992-7A3E8399EB50}" type="pres">
      <dgm:prSet presAssocID="{97212EFF-97EF-4C3A-8BD8-D410AB37E12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96788-3E3A-47E7-BBD3-09D9D4F63E2B}" type="pres">
      <dgm:prSet presAssocID="{97212EFF-97EF-4C3A-8BD8-D410AB37E12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20117-253A-4F6C-B34E-0B319F4E9181}" type="pres">
      <dgm:prSet presAssocID="{2144615E-7834-4F7A-ADBD-3A4A0BC5B39F}" presName="spacing" presStyleCnt="0"/>
      <dgm:spPr/>
    </dgm:pt>
    <dgm:pt modelId="{18CC91D3-88CB-43B7-9220-84AB0911796E}" type="pres">
      <dgm:prSet presAssocID="{0D57757B-5465-423A-853F-00A390EA5979}" presName="linNode" presStyleCnt="0"/>
      <dgm:spPr/>
    </dgm:pt>
    <dgm:pt modelId="{FF1CB237-D187-49AD-90C5-63B5519C2CDA}" type="pres">
      <dgm:prSet presAssocID="{0D57757B-5465-423A-853F-00A390EA597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67D83-AF14-4C14-BDFE-0F8A14A158CA}" type="pres">
      <dgm:prSet presAssocID="{0D57757B-5465-423A-853F-00A390EA5979}" presName="childShp" presStyleLbl="bgAccFollowNode1" presStyleIdx="1" presStyleCnt="2" custLinFactNeighborX="-1982" custLinFactNeighborY="7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A5EC4A-ED8B-4378-8D7B-C84298C67928}" type="presOf" srcId="{0D57757B-5465-423A-853F-00A390EA5979}" destId="{FF1CB237-D187-49AD-90C5-63B5519C2CDA}" srcOrd="0" destOrd="0" presId="urn:microsoft.com/office/officeart/2005/8/layout/vList6"/>
    <dgm:cxn modelId="{C1A47659-8DEF-4F1C-9916-C140C994EC7C}" type="presOf" srcId="{FC157B80-5B6D-429E-A02E-5912E069D299}" destId="{64696788-3E3A-47E7-BBD3-09D9D4F63E2B}" srcOrd="0" destOrd="0" presId="urn:microsoft.com/office/officeart/2005/8/layout/vList6"/>
    <dgm:cxn modelId="{E966CBFE-15B5-4EC5-BCDB-3DB2B115C75C}" srcId="{0D57757B-5465-423A-853F-00A390EA5979}" destId="{32CD254E-1FF9-4642-A6E2-85D5E1C2289F}" srcOrd="0" destOrd="0" parTransId="{3CF33533-BAAA-452C-A0CA-1B427ACBD55A}" sibTransId="{E5A24755-7A30-42A2-9F29-903E097D0C16}"/>
    <dgm:cxn modelId="{DF675BF7-E3AB-451F-BC8C-A5EEA8E97FBF}" type="presOf" srcId="{F0D60AB5-825F-4587-96C7-D548A6049739}" destId="{FC827BB5-A3DA-40B6-87FC-9AA65FCDD086}" srcOrd="0" destOrd="0" presId="urn:microsoft.com/office/officeart/2005/8/layout/vList6"/>
    <dgm:cxn modelId="{6C042932-9F44-43B2-91B9-F94F8E3AA5DB}" srcId="{97212EFF-97EF-4C3A-8BD8-D410AB37E124}" destId="{FC157B80-5B6D-429E-A02E-5912E069D299}" srcOrd="0" destOrd="0" parTransId="{39A511D8-0A31-455F-AA43-8BB09301AB38}" sibTransId="{369A164D-D52F-4404-B919-A0B8C20B8402}"/>
    <dgm:cxn modelId="{0B90A114-22C1-47B5-B969-8B20D367ACF3}" srcId="{F0D60AB5-825F-4587-96C7-D548A6049739}" destId="{97212EFF-97EF-4C3A-8BD8-D410AB37E124}" srcOrd="0" destOrd="0" parTransId="{0D49A885-B79A-4600-8006-4729E8924E5C}" sibTransId="{2144615E-7834-4F7A-ADBD-3A4A0BC5B39F}"/>
    <dgm:cxn modelId="{732786AB-478A-4185-AA7C-5EAAF68AE9AB}" type="presOf" srcId="{97212EFF-97EF-4C3A-8BD8-D410AB37E124}" destId="{516395CD-83EA-48DE-9992-7A3E8399EB50}" srcOrd="0" destOrd="0" presId="urn:microsoft.com/office/officeart/2005/8/layout/vList6"/>
    <dgm:cxn modelId="{F078CB34-BA8E-41A0-8F75-2E7FC9D80B37}" srcId="{F0D60AB5-825F-4587-96C7-D548A6049739}" destId="{0D57757B-5465-423A-853F-00A390EA5979}" srcOrd="1" destOrd="0" parTransId="{2C9C887F-E128-48EF-8D8A-95A9C563F67F}" sibTransId="{14663C80-F173-4D07-8CF1-A21CA561DF3F}"/>
    <dgm:cxn modelId="{5F7A774B-0F0E-4197-B02F-916DAC1C5F50}" type="presOf" srcId="{32CD254E-1FF9-4642-A6E2-85D5E1C2289F}" destId="{85F67D83-AF14-4C14-BDFE-0F8A14A158CA}" srcOrd="0" destOrd="0" presId="urn:microsoft.com/office/officeart/2005/8/layout/vList6"/>
    <dgm:cxn modelId="{12AAF3ED-FE24-4EEC-8F65-542908AA2339}" type="presParOf" srcId="{FC827BB5-A3DA-40B6-87FC-9AA65FCDD086}" destId="{E12E1FC3-8D76-4BC5-9D9F-11B0501D619D}" srcOrd="0" destOrd="0" presId="urn:microsoft.com/office/officeart/2005/8/layout/vList6"/>
    <dgm:cxn modelId="{1436D245-636B-4145-A5D9-4C5901799E94}" type="presParOf" srcId="{E12E1FC3-8D76-4BC5-9D9F-11B0501D619D}" destId="{516395CD-83EA-48DE-9992-7A3E8399EB50}" srcOrd="0" destOrd="0" presId="urn:microsoft.com/office/officeart/2005/8/layout/vList6"/>
    <dgm:cxn modelId="{F533A295-9EDC-4CCA-913A-0136C30CF568}" type="presParOf" srcId="{E12E1FC3-8D76-4BC5-9D9F-11B0501D619D}" destId="{64696788-3E3A-47E7-BBD3-09D9D4F63E2B}" srcOrd="1" destOrd="0" presId="urn:microsoft.com/office/officeart/2005/8/layout/vList6"/>
    <dgm:cxn modelId="{91BD3C5F-4C91-4F5B-9C6C-6156584CCEB9}" type="presParOf" srcId="{FC827BB5-A3DA-40B6-87FC-9AA65FCDD086}" destId="{84A20117-253A-4F6C-B34E-0B319F4E9181}" srcOrd="1" destOrd="0" presId="urn:microsoft.com/office/officeart/2005/8/layout/vList6"/>
    <dgm:cxn modelId="{03A3985E-58E7-4E46-AC72-0D761FEAFB71}" type="presParOf" srcId="{FC827BB5-A3DA-40B6-87FC-9AA65FCDD086}" destId="{18CC91D3-88CB-43B7-9220-84AB0911796E}" srcOrd="2" destOrd="0" presId="urn:microsoft.com/office/officeart/2005/8/layout/vList6"/>
    <dgm:cxn modelId="{7A790BB5-81D7-4077-A68C-F652D0C259BA}" type="presParOf" srcId="{18CC91D3-88CB-43B7-9220-84AB0911796E}" destId="{FF1CB237-D187-49AD-90C5-63B5519C2CDA}" srcOrd="0" destOrd="0" presId="urn:microsoft.com/office/officeart/2005/8/layout/vList6"/>
    <dgm:cxn modelId="{DB1AD88D-AAEE-4692-B4BF-8F271A0BE9DB}" type="presParOf" srcId="{18CC91D3-88CB-43B7-9220-84AB0911796E}" destId="{85F67D83-AF14-4C14-BDFE-0F8A14A158C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96788-3E3A-47E7-BBD3-09D9D4F63E2B}">
      <dsp:nvSpPr>
        <dsp:cNvPr id="0" name=""/>
        <dsp:cNvSpPr/>
      </dsp:nvSpPr>
      <dsp:spPr>
        <a:xfrm>
          <a:off x="3401695" y="558"/>
          <a:ext cx="5102542" cy="21766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Такий спосіб найбільш прийнятний для сформованого стійкого ринку того чи іншого товару, якому притаманна стійка тенденція у формуванні цін, а самі ціни відповідають співвідношенню попиту і пропозиції</a:t>
          </a:r>
          <a:endParaRPr lang="ru-RU" sz="1700" kern="1200" dirty="0"/>
        </a:p>
      </dsp:txBody>
      <dsp:txXfrm>
        <a:off x="3401695" y="272634"/>
        <a:ext cx="4286313" cy="1632459"/>
      </dsp:txXfrm>
    </dsp:sp>
    <dsp:sp modelId="{516395CD-83EA-48DE-9992-7A3E8399EB50}">
      <dsp:nvSpPr>
        <dsp:cNvPr id="0" name=""/>
        <dsp:cNvSpPr/>
      </dsp:nvSpPr>
      <dsp:spPr>
        <a:xfrm>
          <a:off x="0" y="558"/>
          <a:ext cx="3401695" cy="2176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1" i="1" kern="1200" dirty="0" smtClean="0"/>
            <a:t>реєстрація фактичних цін</a:t>
          </a:r>
          <a:endParaRPr lang="ru-RU" sz="3300" kern="1200" dirty="0"/>
        </a:p>
      </dsp:txBody>
      <dsp:txXfrm>
        <a:off x="106253" y="106811"/>
        <a:ext cx="3189189" cy="1964105"/>
      </dsp:txXfrm>
    </dsp:sp>
    <dsp:sp modelId="{85F67D83-AF14-4C14-BDFE-0F8A14A158CA}">
      <dsp:nvSpPr>
        <dsp:cNvPr id="0" name=""/>
        <dsp:cNvSpPr/>
      </dsp:nvSpPr>
      <dsp:spPr>
        <a:xfrm>
          <a:off x="3334273" y="2395388"/>
          <a:ext cx="5102542" cy="21766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Такий спосіб котирування цін придатний в умовах нестабільного ринку, тобто при несталому співвідношенні попиту та пропозиції і значному коливанні цін на продукцію</a:t>
          </a:r>
          <a:endParaRPr lang="ru-RU" sz="1700" kern="1200" dirty="0"/>
        </a:p>
      </dsp:txBody>
      <dsp:txXfrm>
        <a:off x="3334273" y="2667464"/>
        <a:ext cx="4286313" cy="1632459"/>
      </dsp:txXfrm>
    </dsp:sp>
    <dsp:sp modelId="{FF1CB237-D187-49AD-90C5-63B5519C2CDA}">
      <dsp:nvSpPr>
        <dsp:cNvPr id="0" name=""/>
        <dsp:cNvSpPr/>
      </dsp:nvSpPr>
      <dsp:spPr>
        <a:xfrm>
          <a:off x="0" y="2394830"/>
          <a:ext cx="3401695" cy="2176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1" i="1" kern="1200" dirty="0" smtClean="0"/>
            <a:t>розрахунок типової (довідкової) ціни</a:t>
          </a:r>
          <a:endParaRPr lang="ru-RU" sz="3300" kern="1200" dirty="0"/>
        </a:p>
      </dsp:txBody>
      <dsp:txXfrm>
        <a:off x="106253" y="2501083"/>
        <a:ext cx="3189189" cy="1964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5%D0%B5%D0%B4%D0%B6%D0%B8%D1%80%D0%BE%D0%B2%D0%B0%D0%BD%D0%B8%D0%B5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772400" cy="2592288"/>
          </a:xfrm>
        </p:spPr>
        <p:txBody>
          <a:bodyPr>
            <a:noAutofit/>
          </a:bodyPr>
          <a:lstStyle/>
          <a:p>
            <a:pPr marL="914400" lvl="1" indent="-457200" algn="just">
              <a:buAutoNum type="arabicPeriod"/>
            </a:pPr>
            <a:r>
              <a:rPr lang="uk-UA" sz="2800" b="1" dirty="0" smtClean="0"/>
              <a:t>Сутність </a:t>
            </a:r>
            <a:r>
              <a:rPr lang="uk-UA" sz="2800" b="1" dirty="0"/>
              <a:t>та значення біржового котирування </a:t>
            </a:r>
            <a:r>
              <a:rPr lang="uk-UA" sz="2800" b="1" dirty="0" smtClean="0"/>
              <a:t>цін</a:t>
            </a:r>
          </a:p>
          <a:p>
            <a:pPr marL="914400" lvl="1" indent="-457200" algn="just">
              <a:buAutoNum type="arabicPeriod"/>
            </a:pPr>
            <a:endParaRPr lang="uk-UA" sz="2800" b="1" dirty="0"/>
          </a:p>
          <a:p>
            <a:pPr marL="914400" lvl="1" indent="-457200" algn="just">
              <a:buAutoNum type="arabicPeriod"/>
            </a:pPr>
            <a:r>
              <a:rPr lang="uk-UA" sz="2800" b="1" dirty="0" smtClean="0"/>
              <a:t>Розбір </a:t>
            </a:r>
            <a:r>
              <a:rPr lang="uk-UA" sz="2800" b="1" dirty="0"/>
              <a:t>біржових котирувань</a:t>
            </a:r>
            <a:endParaRPr lang="ru-RU" sz="2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828800"/>
          </a:xfrm>
        </p:spPr>
        <p:txBody>
          <a:bodyPr/>
          <a:lstStyle/>
          <a:p>
            <a:r>
              <a:rPr lang="uk-UA" b="1" dirty="0"/>
              <a:t>БІРЖОВЕ КОТИРУВАННЯ </a:t>
            </a:r>
            <a:r>
              <a:rPr lang="uk-UA" b="1" dirty="0" smtClean="0"/>
              <a:t>ЦІН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2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i="1" dirty="0"/>
              <a:t>Інформація, котра міститься в кожному біржовому бюлетені</a:t>
            </a:r>
            <a:r>
              <a:rPr lang="uk-UA" sz="2400" i="1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uk-UA" dirty="0" smtClean="0"/>
              <a:t>списки </a:t>
            </a:r>
            <a:r>
              <a:rPr lang="uk-UA" dirty="0"/>
              <a:t>активів, доступних для покупців, або інших об’єктів торгових відносин, за якими можна здійснити операцію;</a:t>
            </a:r>
            <a:endParaRPr lang="ru-RU" dirty="0"/>
          </a:p>
          <a:p>
            <a:pPr lvl="0"/>
            <a:r>
              <a:rPr lang="uk-UA" dirty="0"/>
              <a:t>дані про кількість та обсяги здійснених на біржі покупок;</a:t>
            </a:r>
            <a:endParaRPr lang="ru-RU" dirty="0"/>
          </a:p>
          <a:p>
            <a:pPr lvl="0"/>
            <a:r>
              <a:rPr lang="uk-UA" dirty="0"/>
              <a:t>дані про кон’юнктуру, коливаннях попиту і пропозиції;</a:t>
            </a:r>
            <a:endParaRPr lang="ru-RU" dirty="0"/>
          </a:p>
          <a:p>
            <a:pPr lvl="0"/>
            <a:r>
              <a:rPr lang="uk-UA" dirty="0"/>
              <a:t>відомості про найбільшу і мінімальну вартості за період торгів, а також усереднений показник по біржі на всі категорії товарів, за якими укладалися угоди;</a:t>
            </a:r>
            <a:endParaRPr lang="ru-RU" dirty="0"/>
          </a:p>
          <a:p>
            <a:pPr lvl="0"/>
            <a:r>
              <a:rPr lang="uk-UA" dirty="0"/>
              <a:t>статистика зміни цін за період торгів (нерідко в бюлетені коротко перераховуються фактори, що вплинули на вартість).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38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dirty="0" smtClean="0"/>
              <a:t>Біржовий </a:t>
            </a:r>
            <a:r>
              <a:rPr lang="uk-UA" sz="2400" b="1" dirty="0"/>
              <a:t>стакан 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dirty="0" smtClean="0"/>
              <a:t>(</a:t>
            </a:r>
            <a:r>
              <a:rPr lang="uk-UA" sz="2400" dirty="0" err="1"/>
              <a:t>англ</a:t>
            </a:r>
            <a:r>
              <a:rPr lang="uk-UA" sz="2400" dirty="0"/>
              <a:t>. DOM, </a:t>
            </a:r>
            <a:r>
              <a:rPr lang="uk-UA" sz="2400" dirty="0" err="1"/>
              <a:t>Depth</a:t>
            </a:r>
            <a:r>
              <a:rPr lang="uk-UA" sz="2400" dirty="0"/>
              <a:t> </a:t>
            </a:r>
            <a:r>
              <a:rPr lang="uk-UA" sz="2400" dirty="0" err="1"/>
              <a:t>of</a:t>
            </a:r>
            <a:r>
              <a:rPr lang="uk-UA" sz="2400" dirty="0"/>
              <a:t> </a:t>
            </a:r>
            <a:r>
              <a:rPr lang="uk-UA" sz="2400" dirty="0" err="1"/>
              <a:t>Market</a:t>
            </a:r>
            <a:r>
              <a:rPr lang="uk-UA" sz="2400" dirty="0"/>
              <a:t>) – </a:t>
            </a:r>
            <a:endParaRPr lang="ru-RU" sz="2400" dirty="0"/>
          </a:p>
        </p:txBody>
      </p:sp>
      <p:pic>
        <p:nvPicPr>
          <p:cNvPr id="5" name="image10.jpe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8784976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5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11560" y="260648"/>
            <a:ext cx="8144198" cy="4572000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Біржова	</a:t>
            </a:r>
            <a:r>
              <a:rPr lang="uk-UA" b="1" dirty="0" smtClean="0"/>
              <a:t> заявка</a:t>
            </a:r>
            <a:r>
              <a:rPr lang="uk-UA" b="1" dirty="0"/>
              <a:t> </a:t>
            </a:r>
            <a:r>
              <a:rPr lang="uk-UA" b="1" dirty="0" smtClean="0"/>
              <a:t>(ордер) </a:t>
            </a:r>
            <a:r>
              <a:rPr lang="uk-UA" dirty="0" smtClean="0"/>
              <a:t>– це</a:t>
            </a:r>
            <a:r>
              <a:rPr lang="uk-UA" dirty="0"/>
              <a:t>	</a:t>
            </a:r>
            <a:r>
              <a:rPr lang="uk-UA" dirty="0" smtClean="0"/>
              <a:t>інструкції клієнта</a:t>
            </a:r>
            <a:r>
              <a:rPr lang="uk-UA" dirty="0"/>
              <a:t> </a:t>
            </a:r>
            <a:r>
              <a:rPr lang="uk-UA" dirty="0" smtClean="0"/>
              <a:t>брокеру </a:t>
            </a:r>
            <a:r>
              <a:rPr lang="uk-UA" dirty="0"/>
              <a:t>на купівлю або продаж активу на біржі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i="1" dirty="0"/>
              <a:t>У заявці на біржову угоду вказується наступна інформація</a:t>
            </a:r>
            <a:r>
              <a:rPr lang="uk-UA" i="1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uk-UA" dirty="0"/>
              <a:t>торговий код учасника;</a:t>
            </a:r>
            <a:endParaRPr lang="ru-RU" dirty="0"/>
          </a:p>
          <a:p>
            <a:r>
              <a:rPr lang="uk-UA" dirty="0"/>
              <a:t>термін дії заявки;</a:t>
            </a:r>
            <a:endParaRPr lang="ru-RU" dirty="0"/>
          </a:p>
          <a:p>
            <a:r>
              <a:rPr lang="uk-UA" dirty="0"/>
              <a:t>тип </a:t>
            </a:r>
            <a:r>
              <a:rPr lang="uk-UA" dirty="0" smtClean="0"/>
              <a:t>заявки;</a:t>
            </a:r>
            <a:endParaRPr lang="ru-RU" dirty="0"/>
          </a:p>
          <a:p>
            <a:r>
              <a:rPr lang="uk-UA" dirty="0"/>
              <a:t>позначення	інструменту,	щодо	якого	укладається	угода (цінний папір або строковий біржовий контракт, ін.);</a:t>
            </a:r>
            <a:endParaRPr lang="ru-RU" dirty="0"/>
          </a:p>
          <a:p>
            <a:r>
              <a:rPr lang="uk-UA" dirty="0"/>
              <a:t>ціна;</a:t>
            </a:r>
            <a:endParaRPr lang="ru-RU" dirty="0"/>
          </a:p>
          <a:p>
            <a:r>
              <a:rPr lang="uk-UA" dirty="0"/>
              <a:t>кількість активу;</a:t>
            </a:r>
            <a:endParaRPr lang="ru-RU" dirty="0"/>
          </a:p>
          <a:p>
            <a:r>
              <a:rPr lang="uk-UA" dirty="0"/>
              <a:t>напрямок угоди: купівля або продаж;</a:t>
            </a:r>
            <a:endParaRPr lang="ru-RU" dirty="0"/>
          </a:p>
          <a:p>
            <a:r>
              <a:rPr lang="uk-UA" dirty="0"/>
              <a:t>контрагент (вказується для випадку адресної заявки);</a:t>
            </a:r>
            <a:endParaRPr lang="ru-RU" dirty="0"/>
          </a:p>
          <a:p>
            <a:r>
              <a:rPr lang="uk-UA" dirty="0"/>
              <a:t>вказівка на операцію РЕПО </a:t>
            </a:r>
            <a:endParaRPr lang="uk-UA" dirty="0" smtClean="0"/>
          </a:p>
          <a:p>
            <a:r>
              <a:rPr lang="uk-UA" dirty="0"/>
              <a:t>вказівка на укладення   угоди   з   </a:t>
            </a:r>
            <a:r>
              <a:rPr lang="uk-UA" dirty="0"/>
              <a:t>метою   </a:t>
            </a:r>
            <a:r>
              <a:rPr lang="uk-UA" dirty="0">
                <a:hlinkClick r:id="rId2"/>
              </a:rPr>
              <a:t>хеджування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085184"/>
            <a:ext cx="799288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Угода РЕПО – угода купівлі (продажу) цінного паперу із зобов’язанням зворотного продажу (купівлі) через певний термін за заздалегідь визначеною в цій угоді ціною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977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704856" cy="559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77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/>
              <a:t>Приклад звичайного біржового стакану</a:t>
            </a:r>
            <a:endParaRPr lang="ru-RU" sz="2800" dirty="0"/>
          </a:p>
        </p:txBody>
      </p:sp>
      <p:pic>
        <p:nvPicPr>
          <p:cNvPr id="5" name="image10.jpe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628800"/>
            <a:ext cx="806489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9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i="1" dirty="0"/>
              <a:t>Приклад розрідженого біржового стакану</a:t>
            </a:r>
            <a:endParaRPr lang="ru-RU" sz="2400" dirty="0"/>
          </a:p>
        </p:txBody>
      </p:sp>
      <p:pic>
        <p:nvPicPr>
          <p:cNvPr id="4" name="image11.jpe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527174"/>
            <a:ext cx="8640960" cy="478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6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i="1" dirty="0"/>
              <a:t>Фрагмент реальних котирувань на фондовій біржі</a:t>
            </a:r>
            <a:endParaRPr lang="ru-RU" sz="2400" dirty="0"/>
          </a:p>
        </p:txBody>
      </p:sp>
      <p:pic>
        <p:nvPicPr>
          <p:cNvPr id="4" name="image12.jpeg" descr="D:\ДОКЫ\Работа\Дисциплины\Основи біржевої діяльності\Тема 9. Биржевая котировка цен\fragment-realnoj-kotirovki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8784975" cy="496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068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3.jpeg" descr="D:\ДОКЫ\Работа\Дисциплины\Основи біржевої діяльності\Тема 9. Биржевая котировка цен\fragment-realnoj-kotirovki-2.jpg"/>
          <p:cNvPicPr>
            <a:picLocks noGrp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856984" cy="72008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0711" y="1484784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	В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угоді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з </a:t>
            </a:r>
            <a:r>
              <a:rPr lang="ru-RU" dirty="0" err="1"/>
              <a:t>покупцем</a:t>
            </a:r>
            <a:r>
              <a:rPr lang="ru-RU" dirty="0"/>
              <a:t> </a:t>
            </a:r>
            <a:r>
              <a:rPr lang="ru-RU" dirty="0" err="1"/>
              <a:t>сумарно</a:t>
            </a:r>
            <a:r>
              <a:rPr lang="ru-RU" dirty="0"/>
              <a:t> </a:t>
            </a:r>
            <a:r>
              <a:rPr lang="ru-RU" dirty="0" err="1"/>
              <a:t>обміняли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2500 </a:t>
            </a:r>
            <a:r>
              <a:rPr lang="ru-RU" dirty="0" err="1"/>
              <a:t>акцій</a:t>
            </a:r>
            <a:r>
              <a:rPr lang="ru-RU" dirty="0"/>
              <a:t> за $ 71,65 за </a:t>
            </a:r>
            <a:r>
              <a:rPr lang="ru-RU" dirty="0" err="1"/>
              <a:t>акцію</a:t>
            </a:r>
            <a:r>
              <a:rPr lang="ru-RU" dirty="0"/>
              <a:t>.</a:t>
            </a:r>
          </a:p>
          <a:p>
            <a:r>
              <a:rPr lang="ru-RU" dirty="0"/>
              <a:t>2.	У </a:t>
            </a:r>
            <a:r>
              <a:rPr lang="ru-RU" dirty="0" err="1"/>
              <a:t>акції</a:t>
            </a:r>
            <a:r>
              <a:rPr lang="ru-RU" dirty="0"/>
              <a:t> </a:t>
            </a:r>
            <a:r>
              <a:rPr lang="ru-RU" dirty="0" err="1"/>
              <a:t>зростаючий</a:t>
            </a:r>
            <a:r>
              <a:rPr lang="ru-RU" dirty="0"/>
              <a:t> </a:t>
            </a:r>
            <a:r>
              <a:rPr lang="de-DE" dirty="0"/>
              <a:t>Tick (</a:t>
            </a:r>
            <a:r>
              <a:rPr lang="de-DE" dirty="0" err="1"/>
              <a:t>Uptick</a:t>
            </a:r>
            <a:r>
              <a:rPr lang="de-DE" dirty="0"/>
              <a:t> – </a:t>
            </a:r>
            <a:r>
              <a:rPr lang="ru-RU" dirty="0"/>
              <a:t>зелена </a:t>
            </a:r>
            <a:r>
              <a:rPr lang="ru-RU" dirty="0" err="1"/>
              <a:t>стрілка</a:t>
            </a:r>
            <a:r>
              <a:rPr lang="ru-RU" dirty="0"/>
              <a:t> в </a:t>
            </a:r>
            <a:r>
              <a:rPr lang="ru-RU" dirty="0" err="1"/>
              <a:t>таблиці</a:t>
            </a:r>
            <a:r>
              <a:rPr lang="ru-RU" dirty="0"/>
              <a:t>),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зросла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на 1 цент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угодою</a:t>
            </a:r>
            <a:r>
              <a:rPr lang="ru-RU" dirty="0"/>
              <a:t>.</a:t>
            </a:r>
          </a:p>
          <a:p>
            <a:r>
              <a:rPr lang="ru-RU" dirty="0"/>
              <a:t>3.	В </a:t>
            </a:r>
            <a:r>
              <a:rPr lang="ru-RU" dirty="0" err="1"/>
              <a:t>даний</a:t>
            </a:r>
            <a:r>
              <a:rPr lang="ru-RU" dirty="0"/>
              <a:t> момент є </a:t>
            </a:r>
            <a:r>
              <a:rPr lang="ru-RU" dirty="0" err="1"/>
              <a:t>покупець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згоден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 300 </a:t>
            </a:r>
            <a:r>
              <a:rPr lang="ru-RU" dirty="0" err="1"/>
              <a:t>акцій</a:t>
            </a:r>
            <a:r>
              <a:rPr lang="ru-RU" dirty="0"/>
              <a:t> за $ 71,63 за </a:t>
            </a:r>
            <a:r>
              <a:rPr lang="ru-RU" dirty="0" err="1"/>
              <a:t>акцію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продавець</a:t>
            </a:r>
            <a:r>
              <a:rPr lang="ru-RU" dirty="0"/>
              <a:t>, </a:t>
            </a:r>
            <a:r>
              <a:rPr lang="ru-RU" dirty="0" err="1"/>
              <a:t>готовий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 100 </a:t>
            </a:r>
            <a:r>
              <a:rPr lang="ru-RU" dirty="0" err="1"/>
              <a:t>акцій</a:t>
            </a:r>
            <a:r>
              <a:rPr lang="ru-RU" dirty="0"/>
              <a:t> за $ 71,65 за </a:t>
            </a:r>
            <a:r>
              <a:rPr lang="ru-RU" dirty="0" err="1"/>
              <a:t>акцію</a:t>
            </a:r>
            <a:r>
              <a:rPr lang="ru-RU" dirty="0"/>
              <a:t>.</a:t>
            </a:r>
          </a:p>
          <a:p>
            <a:r>
              <a:rPr lang="ru-RU" dirty="0"/>
              <a:t>4.	1 </a:t>
            </a:r>
            <a:r>
              <a:rPr lang="ru-RU" dirty="0" err="1"/>
              <a:t>акція</a:t>
            </a:r>
            <a:r>
              <a:rPr lang="ru-RU" dirty="0"/>
              <a:t> </a:t>
            </a:r>
            <a:r>
              <a:rPr lang="de-DE" dirty="0"/>
              <a:t>DNA </a:t>
            </a:r>
            <a:r>
              <a:rPr lang="ru-RU" dirty="0"/>
              <a:t>зараз </a:t>
            </a:r>
            <a:r>
              <a:rPr lang="ru-RU" dirty="0" err="1"/>
              <a:t>коштує</a:t>
            </a:r>
            <a:r>
              <a:rPr lang="ru-RU" dirty="0"/>
              <a:t> на 90 </a:t>
            </a:r>
            <a:r>
              <a:rPr lang="ru-RU" dirty="0" err="1"/>
              <a:t>центів</a:t>
            </a:r>
            <a:r>
              <a:rPr lang="ru-RU" dirty="0"/>
              <a:t> (на 1,2%) </a:t>
            </a:r>
            <a:r>
              <a:rPr lang="ru-RU" dirty="0" err="1"/>
              <a:t>дешевше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вона </a:t>
            </a:r>
            <a:r>
              <a:rPr lang="ru-RU" dirty="0" err="1"/>
              <a:t>коштувала</a:t>
            </a:r>
            <a:r>
              <a:rPr lang="ru-RU" dirty="0"/>
              <a:t> </a:t>
            </a:r>
            <a:r>
              <a:rPr lang="ru-RU" dirty="0" err="1"/>
              <a:t>вчора</a:t>
            </a:r>
            <a:r>
              <a:rPr lang="ru-RU" dirty="0"/>
              <a:t> на момент </a:t>
            </a:r>
            <a:r>
              <a:rPr lang="ru-RU" dirty="0" err="1"/>
              <a:t>закриття</a:t>
            </a:r>
            <a:r>
              <a:rPr lang="ru-RU" dirty="0"/>
              <a:t> </a:t>
            </a:r>
            <a:r>
              <a:rPr lang="ru-RU" dirty="0" err="1"/>
              <a:t>торгів</a:t>
            </a:r>
            <a:r>
              <a:rPr lang="ru-RU" dirty="0"/>
              <a:t>.</a:t>
            </a:r>
          </a:p>
          <a:p>
            <a:r>
              <a:rPr lang="ru-RU" dirty="0"/>
              <a:t>5.	На </a:t>
            </a:r>
            <a:r>
              <a:rPr lang="ru-RU" dirty="0" err="1"/>
              <a:t>даний</a:t>
            </a:r>
            <a:r>
              <a:rPr lang="ru-RU" dirty="0"/>
              <a:t> момент часу </a:t>
            </a:r>
            <a:r>
              <a:rPr lang="ru-RU" dirty="0" err="1"/>
              <a:t>вже</a:t>
            </a:r>
            <a:r>
              <a:rPr lang="ru-RU" dirty="0"/>
              <a:t> 3973100 </a:t>
            </a:r>
            <a:r>
              <a:rPr lang="ru-RU" dirty="0" err="1"/>
              <a:t>акцій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змінили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акція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хороший попит.</a:t>
            </a:r>
          </a:p>
          <a:p>
            <a:pPr marL="342900" indent="-342900">
              <a:buAutoNum type="arabicPeriod" startAt="6"/>
            </a:pPr>
            <a:r>
              <a:rPr lang="ru-RU" dirty="0" smtClean="0"/>
              <a:t>При   </a:t>
            </a:r>
            <a:r>
              <a:rPr lang="ru-RU" dirty="0" err="1"/>
              <a:t>цьому</a:t>
            </a:r>
            <a:r>
              <a:rPr lang="ru-RU" dirty="0"/>
              <a:t>   </a:t>
            </a:r>
            <a:r>
              <a:rPr lang="ru-RU" dirty="0" err="1"/>
              <a:t>ціна</a:t>
            </a:r>
            <a:r>
              <a:rPr lang="ru-RU" dirty="0"/>
              <a:t>   </a:t>
            </a:r>
            <a:r>
              <a:rPr lang="ru-RU" dirty="0" err="1"/>
              <a:t>акції</a:t>
            </a:r>
            <a:r>
              <a:rPr lang="ru-RU" dirty="0"/>
              <a:t>   не   </a:t>
            </a:r>
            <a:r>
              <a:rPr lang="ru-RU" dirty="0" err="1"/>
              <a:t>опускалася</a:t>
            </a:r>
            <a:r>
              <a:rPr lang="ru-RU" dirty="0"/>
              <a:t>   </a:t>
            </a:r>
            <a:r>
              <a:rPr lang="ru-RU" dirty="0" err="1"/>
              <a:t>нижче</a:t>
            </a:r>
            <a:r>
              <a:rPr lang="ru-RU" dirty="0"/>
              <a:t>   $   71,36, і не </a:t>
            </a:r>
            <a:r>
              <a:rPr lang="ru-RU" dirty="0" err="1"/>
              <a:t>піднімалася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$ 72,94 за </a:t>
            </a:r>
            <a:r>
              <a:rPr lang="ru-RU" dirty="0" err="1"/>
              <a:t>одиницю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6"/>
            </a:pPr>
            <a:r>
              <a:rPr lang="uk-UA" dirty="0"/>
              <a:t>Останні угоди по DNA проходять за ціною дуже близькою до пікової ціни торгового дня. Це сигналізує про ймовірну присутність в акції агресивного гравця.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33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733832"/>
          </a:xfrm>
        </p:spPr>
        <p:txBody>
          <a:bodyPr/>
          <a:lstStyle/>
          <a:p>
            <a:r>
              <a:rPr lang="uk-UA" dirty="0" smtClean="0"/>
              <a:t>Види цін на біржі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8183880" cy="4554832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Ціна пропозиції (ціна продавця</a:t>
            </a:r>
            <a:r>
              <a:rPr lang="uk-UA" dirty="0"/>
              <a:t>) враховує витрати виробництва і очікуваний прибуток. Вона є найвищою ціною, за якою виробник згоден продати свій товар в обумовлений </a:t>
            </a:r>
            <a:r>
              <a:rPr lang="uk-UA" dirty="0" smtClean="0"/>
              <a:t>час.</a:t>
            </a:r>
          </a:p>
          <a:p>
            <a:endParaRPr lang="uk-UA" dirty="0" smtClean="0"/>
          </a:p>
          <a:p>
            <a:r>
              <a:rPr lang="uk-UA" b="1" dirty="0"/>
              <a:t>Ціна попиту (ціна покупця) </a:t>
            </a:r>
            <a:r>
              <a:rPr lang="uk-UA" dirty="0"/>
              <a:t>– це найвищий рівень ціни, яку покупець згоден заплатити за товар в обумовлений час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b="1" dirty="0"/>
              <a:t>Контрактна ціна </a:t>
            </a:r>
            <a:r>
              <a:rPr lang="uk-UA" i="1" dirty="0"/>
              <a:t>– </a:t>
            </a:r>
            <a:r>
              <a:rPr lang="uk-UA" dirty="0"/>
              <a:t>це ціна фактичної угоди, що вказується в контракті (договорі) на поставку товару </a:t>
            </a:r>
            <a:r>
              <a:rPr lang="uk-UA" dirty="0" smtClean="0"/>
              <a:t>покупцеві.</a:t>
            </a:r>
          </a:p>
          <a:p>
            <a:endParaRPr lang="uk-UA" dirty="0" smtClean="0"/>
          </a:p>
          <a:p>
            <a:r>
              <a:rPr lang="uk-UA" b="1" dirty="0"/>
              <a:t>Ціна біржової угоди </a:t>
            </a:r>
            <a:r>
              <a:rPr lang="uk-UA" dirty="0"/>
              <a:t>врівноважує пропозицію і попит, тобто її рівень формується при повній їх відповідності і встановлюється на останню з цін, названу під час біржових торгів і зафіксовану маклером.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1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Біржове котирування цін </a:t>
            </a:r>
            <a:r>
              <a:rPr lang="uk-UA" dirty="0"/>
              <a:t>–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це </a:t>
            </a:r>
            <a:r>
              <a:rPr lang="uk-UA" dirty="0"/>
              <a:t>фіксація фактичних контрактних цін та виведення типової або середньої ціни за біржовими </a:t>
            </a:r>
            <a:r>
              <a:rPr lang="uk-UA" dirty="0" smtClean="0"/>
              <a:t>угодами певного </a:t>
            </a:r>
            <a:r>
              <a:rPr lang="uk-UA" dirty="0"/>
              <a:t>періоду (як правило, за біржовий день), яка відображає вартість одиниці товару (лота) при типових обсягах угод та умовах </a:t>
            </a:r>
            <a:r>
              <a:rPr lang="uk-UA" dirty="0" smtClean="0"/>
              <a:t>торгів.</a:t>
            </a:r>
          </a:p>
          <a:p>
            <a:r>
              <a:rPr lang="uk-UA" b="1" dirty="0"/>
              <a:t>Котирувальна ціна </a:t>
            </a:r>
            <a:r>
              <a:rPr lang="uk-UA" dirty="0"/>
              <a:t>– це визначена Котирувальною комісією біржі ціна товару, яка визначається шляхом аналізу цін угод, цін продавців та покупців на основі єдиних критеріїв та </a:t>
            </a:r>
            <a:r>
              <a:rPr lang="uk-UA" dirty="0" err="1"/>
              <a:t>методик</a:t>
            </a:r>
            <a:r>
              <a:rPr lang="uk-UA" dirty="0"/>
              <a:t> (методів).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3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i="1" dirty="0"/>
              <a:t>Котирування офіційне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i="1" dirty="0"/>
              <a:t>Котирування неофіційне (довідкове)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проводиться </a:t>
            </a:r>
            <a:r>
              <a:rPr lang="uk-UA" dirty="0"/>
              <a:t>за цінами біржових угод на визначені біржою групи товарів стандартної якості з єдиним базисом поставки після кожного біржового торгу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 smtClean="0"/>
              <a:t>проводиться </a:t>
            </a:r>
            <a:r>
              <a:rPr lang="uk-UA" dirty="0"/>
              <a:t>на підставі аналізу цін (попиту, пропозиції, угод) з урахуванням оцінки Котирувальної комісії кон’юнктури попиту і пропозиції за трьома напрямками:</a:t>
            </a:r>
            <a:endParaRPr lang="ru-RU" dirty="0"/>
          </a:p>
          <a:p>
            <a:pPr lvl="0"/>
            <a:r>
              <a:rPr lang="uk-UA" dirty="0"/>
              <a:t>за цінами продавців (котирувальна ціна пропозиції);</a:t>
            </a:r>
            <a:endParaRPr lang="ru-RU" dirty="0"/>
          </a:p>
          <a:p>
            <a:pPr lvl="0"/>
            <a:r>
              <a:rPr lang="uk-UA" dirty="0"/>
              <a:t>за цінами покупців (котирувальна ціна попиту);</a:t>
            </a:r>
            <a:endParaRPr lang="ru-RU" dirty="0"/>
          </a:p>
          <a:p>
            <a:r>
              <a:rPr lang="uk-UA" dirty="0"/>
              <a:t>за найбільш типовою на біржі в конкретний період часу ціною на конкретний вид (групу) товару (котирувальна ціна біржі).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uk-UA" dirty="0"/>
              <a:t>Розрізняють котирування </a:t>
            </a:r>
            <a:r>
              <a:rPr lang="uk-UA" b="1" i="1" dirty="0"/>
              <a:t>офіційні та неофіційні (довідкові)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91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i="1" dirty="0"/>
              <a:t>Котирування цін здійснюється двома способами</a:t>
            </a:r>
            <a:endParaRPr lang="ru-RU" sz="24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075334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78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68952" cy="824136"/>
          </a:xfrm>
        </p:spPr>
        <p:txBody>
          <a:bodyPr>
            <a:noAutofit/>
          </a:bodyPr>
          <a:lstStyle/>
          <a:p>
            <a:r>
              <a:rPr lang="uk-UA" sz="2400" b="1" i="1" dirty="0"/>
              <a:t>Характеристика </a:t>
            </a:r>
            <a:r>
              <a:rPr lang="uk-UA" sz="2400" b="1" i="1" dirty="0" err="1"/>
              <a:t>методик</a:t>
            </a:r>
            <a:r>
              <a:rPr lang="uk-UA" sz="2400" b="1" i="1" dirty="0"/>
              <a:t> визначення </a:t>
            </a:r>
            <a:r>
              <a:rPr lang="uk-UA" sz="2400" b="1" i="1" dirty="0" smtClean="0"/>
              <a:t>довідкової</a:t>
            </a:r>
            <a:r>
              <a:rPr lang="ru-RU" sz="2400" dirty="0"/>
              <a:t> </a:t>
            </a:r>
            <a:r>
              <a:rPr lang="uk-UA" sz="2400" b="1" i="1" dirty="0" smtClean="0"/>
              <a:t>ціни</a:t>
            </a:r>
            <a:endParaRPr lang="ru-RU" sz="2400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4324537"/>
              </p:ext>
            </p:extLst>
          </p:nvPr>
        </p:nvGraphicFramePr>
        <p:xfrm>
          <a:off x="395536" y="1548934"/>
          <a:ext cx="8424936" cy="45012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689735"/>
                <a:gridCol w="6735201"/>
              </a:tblGrid>
              <a:tr h="1036042">
                <a:tc>
                  <a:txBody>
                    <a:bodyPr/>
                    <a:lstStyle/>
                    <a:p>
                      <a:pPr marL="66675" marR="63500" algn="just"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</a:endParaRPr>
                    </a:p>
                    <a:p>
                      <a:pPr marL="66675" marR="63500" algn="just"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Кількість </a:t>
                      </a:r>
                      <a:r>
                        <a:rPr lang="uk-UA" sz="1200" dirty="0">
                          <a:effectLst/>
                        </a:rPr>
                        <a:t>укладених</a:t>
                      </a:r>
                      <a:r>
                        <a:rPr lang="uk-UA" sz="1200" spc="-33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угод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на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біржовій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сесії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за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видом</a:t>
                      </a:r>
                      <a:r>
                        <a:rPr lang="uk-UA" sz="1200" spc="5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товару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marL="852805" marR="849630" algn="ctr">
                        <a:spcBef>
                          <a:spcPts val="1245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Методика</a:t>
                      </a:r>
                      <a:r>
                        <a:rPr lang="uk-UA" sz="1800" spc="-1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визначення</a:t>
                      </a:r>
                      <a:r>
                        <a:rPr lang="uk-UA" sz="1800" spc="-1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довідкової</a:t>
                      </a:r>
                      <a:r>
                        <a:rPr lang="uk-UA" sz="1800" spc="-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ціни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17550">
                <a:tc>
                  <a:txBody>
                    <a:bodyPr/>
                    <a:lstStyle/>
                    <a:p>
                      <a:pPr marL="66675" marR="61595" algn="l">
                        <a:spcBef>
                          <a:spcPts val="1215"/>
                        </a:spcBef>
                        <a:spcAft>
                          <a:spcPts val="0"/>
                        </a:spcAft>
                        <a:tabLst>
                          <a:tab pos="939165" algn="l"/>
                        </a:tabLst>
                      </a:pPr>
                      <a:r>
                        <a:rPr lang="uk-UA" sz="1400" b="0" dirty="0" smtClean="0">
                          <a:effectLst/>
                        </a:rPr>
                        <a:t>Велика</a:t>
                      </a:r>
                      <a:r>
                        <a:rPr lang="uk-UA" sz="1400" b="0" baseline="0" dirty="0" smtClean="0">
                          <a:effectLst/>
                        </a:rPr>
                        <a:t> </a:t>
                      </a:r>
                      <a:r>
                        <a:rPr lang="uk-UA" sz="1400" b="0" spc="-5" dirty="0" smtClean="0">
                          <a:effectLst/>
                        </a:rPr>
                        <a:t>кількість</a:t>
                      </a:r>
                      <a:r>
                        <a:rPr lang="uk-UA" sz="1400" b="0" spc="-335" dirty="0" smtClean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укладених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</a:t>
                      </a:r>
                      <a:endParaRPr lang="ru-RU" sz="11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66675" algn="just">
                        <a:spcBef>
                          <a:spcPts val="390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</a:rPr>
                        <a:t>Розраховується проста або зважена середньоарифметична</a:t>
                      </a:r>
                      <a:r>
                        <a:rPr lang="uk-UA" sz="1400" b="0" spc="-33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ціна</a:t>
                      </a:r>
                      <a:r>
                        <a:rPr lang="uk-UA" sz="1400" b="0" spc="-8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від</a:t>
                      </a:r>
                      <a:r>
                        <a:rPr lang="uk-UA" sz="1400" b="0" spc="-7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рівня</a:t>
                      </a:r>
                      <a:r>
                        <a:rPr lang="uk-UA" sz="1400" b="0" spc="-8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всіх</a:t>
                      </a:r>
                      <a:r>
                        <a:rPr lang="uk-UA" sz="1400" b="0" spc="-9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цін</a:t>
                      </a:r>
                      <a:r>
                        <a:rPr lang="uk-UA" sz="1400" b="0" spc="-8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угод,</a:t>
                      </a:r>
                      <a:r>
                        <a:rPr lang="uk-UA" sz="1400" b="0" spc="-8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укладених</a:t>
                      </a:r>
                      <a:r>
                        <a:rPr lang="uk-UA" sz="1400" b="0" spc="-8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щодо</a:t>
                      </a:r>
                      <a:r>
                        <a:rPr lang="uk-UA" sz="1400" b="0" spc="-9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даного</a:t>
                      </a:r>
                      <a:r>
                        <a:rPr lang="uk-UA" sz="1400" b="0" spc="-8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товару.</a:t>
                      </a:r>
                      <a:r>
                        <a:rPr lang="uk-UA" sz="1400" b="0" spc="-34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Визначена</a:t>
                      </a:r>
                      <a:r>
                        <a:rPr lang="uk-UA" sz="1400" b="0" spc="-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таким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чином</a:t>
                      </a:r>
                      <a:r>
                        <a:rPr lang="uk-UA" sz="1400" b="0" spc="-1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ціна</a:t>
                      </a:r>
                      <a:r>
                        <a:rPr lang="uk-UA" sz="1400" b="0" spc="-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є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найбільш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точною</a:t>
                      </a:r>
                      <a:r>
                        <a:rPr lang="uk-UA" sz="1400" b="0" dirty="0" smtClean="0">
                          <a:effectLst/>
                        </a:rPr>
                        <a:t>.</a:t>
                      </a:r>
                    </a:p>
                    <a:p>
                      <a:pPr marL="66675" marR="66675" algn="just">
                        <a:spcBef>
                          <a:spcPts val="390"/>
                        </a:spcBef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06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</a:endParaRPr>
                    </a:p>
                    <a:p>
                      <a:pPr algn="l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 </a:t>
                      </a:r>
                      <a:endParaRPr lang="ru-RU" sz="1100" b="0" dirty="0">
                        <a:effectLst/>
                      </a:endParaRPr>
                    </a:p>
                    <a:p>
                      <a:pPr marL="66675" marR="60960" algn="l">
                        <a:spcAft>
                          <a:spcPts val="0"/>
                        </a:spcAft>
                        <a:tabLst>
                          <a:tab pos="936625" algn="l"/>
                        </a:tabLst>
                      </a:pPr>
                      <a:r>
                        <a:rPr lang="uk-UA" sz="1400" b="0" dirty="0" smtClean="0">
                          <a:effectLst/>
                        </a:rPr>
                        <a:t>Невелика</a:t>
                      </a:r>
                      <a:r>
                        <a:rPr lang="uk-UA" sz="1400" b="0" baseline="0" dirty="0" smtClean="0">
                          <a:effectLst/>
                        </a:rPr>
                        <a:t> </a:t>
                      </a:r>
                      <a:r>
                        <a:rPr lang="uk-UA" sz="1400" b="0" dirty="0" smtClean="0">
                          <a:effectLst/>
                        </a:rPr>
                        <a:t>кількість</a:t>
                      </a:r>
                      <a:r>
                        <a:rPr lang="uk-UA" sz="1400" b="0" spc="-335" dirty="0" smtClean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укладених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</a:t>
                      </a:r>
                      <a:endParaRPr lang="ru-RU" sz="11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67310" algn="just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</a:rPr>
                        <a:t>Розраховується на основі обов’язкового обліку окремих</a:t>
                      </a:r>
                      <a:r>
                        <a:rPr lang="uk-UA" sz="1400" b="0" spc="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мінімальних і максимальних значень цін угод. При цьому</a:t>
                      </a:r>
                      <a:r>
                        <a:rPr lang="uk-UA" sz="1400" b="0" spc="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методика</a:t>
                      </a:r>
                      <a:r>
                        <a:rPr lang="uk-UA" sz="1400" b="0" spc="-1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передбачає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врахування</a:t>
                      </a:r>
                      <a:r>
                        <a:rPr lang="uk-UA" sz="1400" b="0" spc="-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наступних</a:t>
                      </a:r>
                      <a:r>
                        <a:rPr lang="uk-UA" sz="1400" b="0" spc="-1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параметрів: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705"/>
                        </a:lnSpc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обсяги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товарів,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за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якими</a:t>
                      </a:r>
                      <a:r>
                        <a:rPr lang="uk-UA" sz="1400" b="0" spc="-1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укладаються</a:t>
                      </a:r>
                      <a:r>
                        <a:rPr lang="uk-UA" sz="1400" b="0" spc="-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угоди;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marR="6223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  <a:tab pos="1802765" algn="l"/>
                          <a:tab pos="2982595" algn="l"/>
                          <a:tab pos="3362960" algn="l"/>
                          <a:tab pos="4029075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кількість	контрагентів</a:t>
                      </a:r>
                      <a:r>
                        <a:rPr lang="uk-UA" sz="1400" b="0" dirty="0" smtClean="0">
                          <a:effectLst/>
                        </a:rPr>
                        <a:t>,  </a:t>
                      </a:r>
                      <a:r>
                        <a:rPr lang="uk-UA" sz="1400" b="0" dirty="0">
                          <a:effectLst/>
                        </a:rPr>
                        <a:t>	що	беруть	</a:t>
                      </a:r>
                      <a:r>
                        <a:rPr lang="uk-UA" sz="1400" b="0" spc="-10" dirty="0">
                          <a:effectLst/>
                        </a:rPr>
                        <a:t>участь</a:t>
                      </a:r>
                      <a:r>
                        <a:rPr lang="uk-UA" sz="1400" b="0" spc="-33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</a:t>
                      </a:r>
                      <a:r>
                        <a:rPr lang="uk-UA" sz="1400" b="0" spc="-1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укладанні</a:t>
                      </a:r>
                      <a:r>
                        <a:rPr lang="uk-UA" sz="1400" b="0" spc="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цих</a:t>
                      </a:r>
                      <a:r>
                        <a:rPr lang="uk-UA" sz="1400" b="0" spc="-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675"/>
                        </a:lnSpc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співвідношення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попиту</a:t>
                      </a:r>
                      <a:r>
                        <a:rPr lang="uk-UA" sz="1400" b="0" spc="-2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і</a:t>
                      </a:r>
                      <a:r>
                        <a:rPr lang="uk-UA" sz="1400" b="0" spc="-1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пропозиції;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710"/>
                        </a:lnSpc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умови</a:t>
                      </a:r>
                      <a:r>
                        <a:rPr lang="uk-UA" sz="1400" b="0" spc="-25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взаєморозрахунків;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базис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поставки;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710"/>
                        </a:lnSpc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</a:tabLst>
                      </a:pPr>
                      <a:r>
                        <a:rPr lang="uk-UA" sz="1400" b="0" dirty="0">
                          <a:effectLst/>
                        </a:rPr>
                        <a:t>кількість</a:t>
                      </a:r>
                      <a:r>
                        <a:rPr lang="uk-UA" sz="1400" b="0" spc="-20" dirty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контрагентів;</a:t>
                      </a:r>
                      <a:endParaRPr lang="ru-RU" sz="1100" b="0" dirty="0">
                        <a:effectLst/>
                      </a:endParaRPr>
                    </a:p>
                    <a:p>
                      <a:pPr marL="342900" marR="67310" lvl="0" indent="-342900" algn="l">
                        <a:lnSpc>
                          <a:spcPct val="98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SzPts val="1400"/>
                        <a:buFont typeface="Symbol"/>
                        <a:buChar char=""/>
                        <a:tabLst>
                          <a:tab pos="965835" algn="l"/>
                          <a:tab pos="966470" algn="l"/>
                          <a:tab pos="2263140" algn="l"/>
                          <a:tab pos="3249930" algn="l"/>
                          <a:tab pos="3605530" algn="l"/>
                        </a:tabLst>
                      </a:pPr>
                      <a:r>
                        <a:rPr lang="uk-UA" sz="1400" b="0" dirty="0" smtClean="0">
                          <a:effectLst/>
                        </a:rPr>
                        <a:t>обов’язковий</a:t>
                      </a:r>
                      <a:r>
                        <a:rPr lang="uk-UA" sz="1400" b="0" baseline="0" dirty="0" smtClean="0">
                          <a:effectLst/>
                        </a:rPr>
                        <a:t> </a:t>
                      </a:r>
                      <a:r>
                        <a:rPr lang="uk-UA" sz="1400" b="0" dirty="0" smtClean="0">
                          <a:effectLst/>
                        </a:rPr>
                        <a:t>висновок</a:t>
                      </a:r>
                      <a:r>
                        <a:rPr lang="uk-UA" sz="1400" b="0" dirty="0">
                          <a:effectLst/>
                        </a:rPr>
                        <a:t>	</a:t>
                      </a:r>
                      <a:r>
                        <a:rPr lang="uk-UA" sz="1400" b="0" dirty="0" smtClean="0">
                          <a:effectLst/>
                        </a:rPr>
                        <a:t> з розрахун</a:t>
                      </a:r>
                      <a:r>
                        <a:rPr lang="uk-UA" sz="1400" b="0" baseline="0" dirty="0" smtClean="0">
                          <a:effectLst/>
                        </a:rPr>
                        <a:t>ків н</a:t>
                      </a:r>
                      <a:r>
                        <a:rPr lang="uk-UA" sz="1400" b="0" dirty="0" smtClean="0">
                          <a:effectLst/>
                        </a:rPr>
                        <a:t>етипових</a:t>
                      </a:r>
                      <a:r>
                        <a:rPr lang="uk-UA" sz="1400" b="0" spc="-10" dirty="0" smtClean="0">
                          <a:effectLst/>
                        </a:rPr>
                        <a:t> </a:t>
                      </a:r>
                      <a:r>
                        <a:rPr lang="uk-UA" sz="1400" b="0" dirty="0">
                          <a:effectLst/>
                        </a:rPr>
                        <a:t>угод.</a:t>
                      </a:r>
                      <a:endParaRPr lang="ru-RU" sz="1100" b="0" dirty="0">
                        <a:effectLst/>
                        <a:latin typeface="Times New Roman"/>
                        <a:ea typeface="Symbol"/>
                        <a:cs typeface="Symbo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17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i="1" dirty="0"/>
              <a:t>Оцінка стійкості біржових цін здійснюється на підставі наступних показників</a:t>
            </a:r>
            <a:r>
              <a:rPr lang="uk-UA" sz="2400" dirty="0" smtClean="0"/>
              <a:t>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2276872"/>
            <a:ext cx="8503920" cy="3774160"/>
          </a:xfrm>
        </p:spPr>
        <p:txBody>
          <a:bodyPr/>
          <a:lstStyle/>
          <a:p>
            <a:pPr lvl="0"/>
            <a:r>
              <a:rPr lang="uk-UA" dirty="0"/>
              <a:t>різниці між ціною пропозиції та ціною попиту товару на біржі:</a:t>
            </a:r>
            <a:endParaRPr lang="ru-RU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uk-UA" dirty="0"/>
              <a:t>у грошових одиницях;</a:t>
            </a:r>
            <a:endParaRPr lang="ru-RU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uk-UA" dirty="0"/>
              <a:t>у відсотках.</a:t>
            </a:r>
            <a:endParaRPr lang="ru-RU" dirty="0"/>
          </a:p>
          <a:p>
            <a:pPr lvl="0"/>
            <a:r>
              <a:rPr lang="uk-UA" dirty="0"/>
              <a:t>Денного розмаху цін – допустимого розміру варіації цін за біржовий день;</a:t>
            </a:r>
            <a:endParaRPr lang="ru-RU" dirty="0"/>
          </a:p>
          <a:p>
            <a:pPr lvl="0"/>
            <a:r>
              <a:rPr lang="uk-UA" dirty="0"/>
              <a:t>Коефіцієнта стійкості цін, рівного різниці між 100%  і коефіцієнтом варіації.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6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i="1" dirty="0"/>
              <a:t>Кон’юнктура біржового ринку продукції визначається</a:t>
            </a:r>
            <a:r>
              <a:rPr lang="uk-UA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2564904"/>
            <a:ext cx="8503920" cy="2622032"/>
          </a:xfrm>
        </p:spPr>
        <p:txBody>
          <a:bodyPr/>
          <a:lstStyle/>
          <a:p>
            <a:pPr lvl="0"/>
            <a:r>
              <a:rPr lang="uk-UA" dirty="0" smtClean="0"/>
              <a:t>співвідношенням </a:t>
            </a:r>
            <a:r>
              <a:rPr lang="uk-UA" dirty="0"/>
              <a:t>попиту і пропозиції за кожним видом продукції;</a:t>
            </a:r>
            <a:endParaRPr lang="ru-RU" dirty="0"/>
          </a:p>
          <a:p>
            <a:pPr lvl="0"/>
            <a:r>
              <a:rPr lang="uk-UA" dirty="0"/>
              <a:t>динамікою цін за кожним видом продукції протягом певної кількості біржових сесій;</a:t>
            </a:r>
            <a:endParaRPr lang="ru-RU" dirty="0"/>
          </a:p>
          <a:p>
            <a:pPr lvl="0"/>
            <a:r>
              <a:rPr lang="uk-UA" dirty="0"/>
              <a:t>кількістю укладених угод.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47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система показників </a:t>
            </a:r>
            <a:r>
              <a:rPr lang="uk-UA" sz="2800" dirty="0"/>
              <a:t>біржового котирування цін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dirty="0"/>
              <a:t>рівень типової ціни з розрахунку за одиницю товару;</a:t>
            </a:r>
            <a:endParaRPr lang="ru-RU" dirty="0"/>
          </a:p>
          <a:p>
            <a:pPr lvl="0"/>
            <a:r>
              <a:rPr lang="uk-UA" dirty="0"/>
              <a:t>мінімальний і максимальний рівні цін угод;</a:t>
            </a:r>
            <a:endParaRPr lang="ru-RU" dirty="0"/>
          </a:p>
          <a:p>
            <a:pPr lvl="0"/>
            <a:r>
              <a:rPr lang="uk-UA" dirty="0"/>
              <a:t>рівень цін першої і останньої угоди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  <a:p>
            <a:pPr marL="0" lvl="0" indent="0">
              <a:buNone/>
            </a:pPr>
            <a:r>
              <a:rPr lang="uk-UA" b="1" dirty="0" smtClean="0"/>
              <a:t>Біржовий бюлетень </a:t>
            </a:r>
            <a:r>
              <a:rPr lang="uk-UA" b="1" dirty="0"/>
              <a:t>(</a:t>
            </a:r>
            <a:r>
              <a:rPr lang="uk-UA" b="1" dirty="0" err="1"/>
              <a:t>Market</a:t>
            </a:r>
            <a:r>
              <a:rPr lang="uk-UA" b="1" dirty="0"/>
              <a:t> </a:t>
            </a:r>
            <a:r>
              <a:rPr lang="uk-UA" b="1" dirty="0" err="1"/>
              <a:t>report</a:t>
            </a:r>
            <a:r>
              <a:rPr lang="uk-UA" b="1" dirty="0"/>
              <a:t>) </a:t>
            </a:r>
            <a:r>
              <a:rPr lang="uk-UA" b="1" i="1" dirty="0"/>
              <a:t>– </a:t>
            </a:r>
            <a:r>
              <a:rPr lang="uk-UA" dirty="0"/>
              <a:t>це термін, що позначає періодичне видання, яке випускається певною біржою.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51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281</TotalTime>
  <Words>701</Words>
  <Application>Microsoft Office PowerPoint</Application>
  <PresentationFormat>Экран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Официальная</vt:lpstr>
      <vt:lpstr>БІРЖОВЕ КОТИРУВАННЯ ЦІН</vt:lpstr>
      <vt:lpstr>Види цін на біржі</vt:lpstr>
      <vt:lpstr>Біржове котирування цін – </vt:lpstr>
      <vt:lpstr>Розрізняють котирування офіційні та неофіційні (довідкові)</vt:lpstr>
      <vt:lpstr>Котирування цін здійснюється двома способами</vt:lpstr>
      <vt:lpstr>Характеристика методик визначення довідкової ціни</vt:lpstr>
      <vt:lpstr>Оцінка стійкості біржових цін здійснюється на підставі наступних показників:</vt:lpstr>
      <vt:lpstr>Кон’юнктура біржового ринку продукції визначається:</vt:lpstr>
      <vt:lpstr>система показників біржового котирування цін </vt:lpstr>
      <vt:lpstr>Інформація, котра міститься в кожному біржовому бюлетені:</vt:lpstr>
      <vt:lpstr>Біржовий стакан  (англ. DOM, Depth of Market) – </vt:lpstr>
      <vt:lpstr>Презентация PowerPoint</vt:lpstr>
      <vt:lpstr>Презентация PowerPoint</vt:lpstr>
      <vt:lpstr>Приклад звичайного біржового стакану</vt:lpstr>
      <vt:lpstr>Приклад розрідженого біржового стакану</vt:lpstr>
      <vt:lpstr>Фрагмент реальних котирувань на фондовій біржі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БІРЖОВЕ КОТИРУВАННЯ ЦІН</dc:title>
  <dc:creator>Viktoria Holomb</dc:creator>
  <cp:lastModifiedBy>Viktoria Holomb</cp:lastModifiedBy>
  <cp:revision>8</cp:revision>
  <dcterms:created xsi:type="dcterms:W3CDTF">2023-03-29T07:01:38Z</dcterms:created>
  <dcterms:modified xsi:type="dcterms:W3CDTF">2023-03-29T11:59:14Z</dcterms:modified>
</cp:coreProperties>
</file>