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406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407" r:id="rId23"/>
    <p:sldId id="349" r:id="rId24"/>
    <p:sldId id="409" r:id="rId25"/>
    <p:sldId id="408" r:id="rId26"/>
    <p:sldId id="350" r:id="rId27"/>
    <p:sldId id="351" r:id="rId28"/>
    <p:sldId id="352" r:id="rId29"/>
    <p:sldId id="410" r:id="rId30"/>
    <p:sldId id="353" r:id="rId31"/>
    <p:sldId id="354" r:id="rId32"/>
    <p:sldId id="355" r:id="rId33"/>
    <p:sldId id="356" r:id="rId34"/>
    <p:sldId id="411" r:id="rId35"/>
    <p:sldId id="357" r:id="rId36"/>
    <p:sldId id="358" r:id="rId37"/>
    <p:sldId id="412" r:id="rId38"/>
    <p:sldId id="359" r:id="rId39"/>
    <p:sldId id="414" r:id="rId40"/>
    <p:sldId id="413" r:id="rId41"/>
    <p:sldId id="360" r:id="rId42"/>
    <p:sldId id="416" r:id="rId43"/>
    <p:sldId id="415" r:id="rId44"/>
    <p:sldId id="417" r:id="rId45"/>
    <p:sldId id="418" r:id="rId46"/>
    <p:sldId id="420" r:id="rId47"/>
    <p:sldId id="361" r:id="rId48"/>
    <p:sldId id="419" r:id="rId49"/>
    <p:sldId id="362" r:id="rId50"/>
    <p:sldId id="363" r:id="rId51"/>
    <p:sldId id="364" r:id="rId52"/>
    <p:sldId id="365" r:id="rId53"/>
    <p:sldId id="296" r:id="rId54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7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4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1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8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2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4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7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4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4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8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5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36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rybcmLkBYw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6.svg"/><Relationship Id="rId12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hyperlink" Target="https://www.youtube.com/watch?v=ctZMmzRvqe0" TargetMode="External"/><Relationship Id="rId5" Type="http://schemas.openxmlformats.org/officeDocument/2006/relationships/image" Target="../media/image34.svg"/><Relationship Id="rId10" Type="http://schemas.openxmlformats.org/officeDocument/2006/relationships/hyperlink" Target="https://www.youtube.com/watch?v=KkYDG7Kx3vg" TargetMode="External"/><Relationship Id="rId4" Type="http://schemas.openxmlformats.org/officeDocument/2006/relationships/image" Target="../media/image33.png"/><Relationship Id="rId9" Type="http://schemas.openxmlformats.org/officeDocument/2006/relationships/hyperlink" Target="https://www.youtube.com/watch?v=MeD7n6fnLMA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F57B0F3-A8E0-41BC-8EE0-80EDA7439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3C74F552-9B88-AA3C-072F-B549380202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42BD0CA-AB68-4EF2-9E2A-C4E24BD45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00" y="2057400"/>
            <a:ext cx="6781800" cy="27432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CDDD2-AA22-4828-D52E-A99CF12AF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0900" y="2516094"/>
            <a:ext cx="5448300" cy="1057099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bg2"/>
                </a:solidFill>
              </a:rPr>
              <a:t>Фізіологія рослин</a:t>
            </a:r>
            <a:endParaRPr lang="ru-UA" sz="3200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CD8D67-D42A-2F9C-84CB-E3E35BF2F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0900" y="3713871"/>
            <a:ext cx="5448300" cy="750554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chemeClr val="bg1"/>
                </a:solidFill>
              </a:rPr>
              <a:t>Лекція 4-5. Фізіологія </a:t>
            </a:r>
            <a:r>
              <a:rPr lang="uk-UA" sz="2000">
                <a:solidFill>
                  <a:schemeClr val="bg1"/>
                </a:solidFill>
              </a:rPr>
              <a:t>процесу фотосинтезу</a:t>
            </a:r>
            <a:endParaRPr lang="ru-UA" sz="2000" dirty="0">
              <a:solidFill>
                <a:schemeClr val="bg1"/>
              </a:solidFill>
            </a:endParaRPr>
          </a:p>
        </p:txBody>
      </p:sp>
      <p:pic>
        <p:nvPicPr>
          <p:cNvPr id="5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7242804-30DF-612B-3768-21C2F763F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790" y="5984621"/>
            <a:ext cx="1802190" cy="87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0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3794" name="Picture 2" descr="Фотосинтез.Хемосинтез.">
            <a:extLst>
              <a:ext uri="{FF2B5EF4-FFF2-40B4-BE49-F238E27FC236}">
                <a16:creationId xmlns:a16="http://schemas.microsoft.com/office/drawing/2014/main" id="{4A74C159-54CE-96BD-2BC8-602B5B9C8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7"/>
          <a:stretch/>
        </p:blipFill>
        <p:spPr bwMode="auto">
          <a:xfrm>
            <a:off x="169403" y="751814"/>
            <a:ext cx="11543064" cy="48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DC23D21A-11BB-5AE5-58FC-AECD73077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560" y="3993502"/>
            <a:ext cx="1481605" cy="278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561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F7661C-2962-6153-4A5C-236B2DAAE06C}"/>
              </a:ext>
            </a:extLst>
          </p:cNvPr>
          <p:cNvSpPr txBox="1"/>
          <p:nvPr/>
        </p:nvSpPr>
        <p:spPr>
          <a:xfrm>
            <a:off x="74655" y="255967"/>
            <a:ext cx="12042690" cy="6165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Хлорофіли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це основні пігменти фотосинтезу. Саме вони надають</a:t>
            </a:r>
            <a:r>
              <a:rPr lang="uk-UA" sz="2400" b="1" spc="39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рослині</a:t>
            </a:r>
            <a:r>
              <a:rPr lang="uk-UA" sz="2400" b="1" spc="27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зеленого</a:t>
            </a:r>
            <a:r>
              <a:rPr lang="uk-UA" sz="2400" b="1" spc="28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кольору</a:t>
            </a:r>
            <a:r>
              <a:rPr lang="uk-UA" sz="2400" b="1" spc="27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(забарвлення</a:t>
            </a:r>
            <a:r>
              <a:rPr lang="uk-UA" sz="2400" b="1" spc="27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зумовлюється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променями,</a:t>
            </a:r>
            <a:r>
              <a:rPr lang="uk-UA" sz="2400" b="1" spc="37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які</a:t>
            </a:r>
            <a:r>
              <a:rPr lang="uk-UA" sz="2400" b="1" spc="3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відбиваються:</a:t>
            </a:r>
            <a:r>
              <a:rPr lang="uk-UA" sz="2400" b="1" spc="36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</a:t>
            </a:r>
            <a:r>
              <a:rPr lang="uk-UA" sz="2400" b="1" spc="36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поглинає</a:t>
            </a:r>
            <a:r>
              <a:rPr lang="uk-UA" sz="2400" b="1" spc="36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червоні</a:t>
            </a:r>
            <a:r>
              <a:rPr lang="uk-UA" sz="2400" b="1" spc="3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</a:t>
            </a:r>
            <a:r>
              <a:rPr lang="uk-UA" sz="2400" b="1" spc="3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сині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промені,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</a:t>
            </a:r>
            <a:r>
              <a:rPr lang="uk-UA" sz="2400" b="1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відбиває</a:t>
            </a: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зелені).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Розрізняють</a:t>
            </a:r>
            <a:r>
              <a:rPr lang="uk-UA" sz="2400" b="1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такі</a:t>
            </a:r>
            <a:r>
              <a:rPr lang="uk-UA" sz="2400" b="1" spc="-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1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хлорофіли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: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 «а»,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що має синьо-зеленувате забарвлення і є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основним пігментом хлоропластів.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 «b»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жовто-зеленуватого забарвлення., який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переносить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поглинуту ним енергію на хлорофіл 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«а».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Співвідношення хлорофілу «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» і 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«b»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 хлоропластах більшості рослин 3:1. Це співвідношення може охарактеризувати умови зростання рослини та дати уявлення про деякі її властивості та потенційну продуктивність. 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 «с»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що входить до складу хлоропластів бурих, діатомових і золотистих водоростей.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Хлорофіл</a:t>
            </a:r>
            <a:r>
              <a:rPr lang="uk-UA" sz="2400" b="1" kern="100" spc="-3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«d»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lang="uk-UA" sz="2400" b="1" i="1" kern="100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знайдений</a:t>
            </a:r>
            <a:r>
              <a:rPr lang="uk-UA" sz="2400" b="1" kern="100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</a:t>
            </a:r>
            <a:r>
              <a:rPr lang="uk-UA" sz="2400" b="1" kern="100" spc="-3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червоних</a:t>
            </a:r>
            <a:r>
              <a:rPr lang="uk-UA" sz="2400" b="1" kern="100" spc="-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водоростях.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Бактеріохлорофіли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що є пігментами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фотосинтезуючих</a:t>
            </a:r>
            <a:r>
              <a:rPr lang="uk-UA" sz="2400" b="1" kern="100" spc="2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бактерій. Їх відомо принаймні чотири види.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98473E-1FF0-9FB0-12E8-DD8129427EFA}"/>
              </a:ext>
            </a:extLst>
          </p:cNvPr>
          <p:cNvSpPr txBox="1"/>
          <p:nvPr/>
        </p:nvSpPr>
        <p:spPr>
          <a:xfrm>
            <a:off x="3489088" y="760258"/>
            <a:ext cx="870291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 «а»</a:t>
            </a:r>
            <a:r>
              <a:rPr lang="uk-UA" sz="20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 хімічного погляду є складним ефіром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дикарбонової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кислоти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хлорофіліну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в якої одна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карбоксильна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група заміщена на залишок метилового спирту (СН</a:t>
            </a:r>
            <a:r>
              <a:rPr lang="uk-UA" sz="20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3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ОН), а інша – на</a:t>
            </a:r>
            <a:r>
              <a:rPr lang="uk-UA" sz="20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залишок спирту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фітолу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(С</a:t>
            </a:r>
            <a:r>
              <a:rPr lang="uk-UA" sz="20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20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</a:t>
            </a:r>
            <a:r>
              <a:rPr lang="uk-UA" sz="20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39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ОН). Залишки спиртів називаються спиртовими хвостами.</a:t>
            </a:r>
            <a:endParaRPr lang="ru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Елементарний</a:t>
            </a:r>
            <a:r>
              <a:rPr lang="uk-UA" sz="2000" b="1" spc="6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склад</a:t>
            </a:r>
            <a:r>
              <a:rPr lang="uk-UA" sz="2000" b="1" spc="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хлорофілу</a:t>
            </a:r>
            <a:r>
              <a:rPr lang="uk-UA" sz="2000" b="1" spc="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«а»</a:t>
            </a:r>
            <a:r>
              <a:rPr lang="uk-UA" sz="2000" b="1" spc="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(С</a:t>
            </a:r>
            <a:r>
              <a:rPr lang="uk-UA" sz="20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55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</a:t>
            </a:r>
            <a:r>
              <a:rPr lang="uk-UA" sz="20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72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O</a:t>
            </a:r>
            <a:r>
              <a:rPr lang="uk-UA" sz="20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5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N</a:t>
            </a:r>
            <a:r>
              <a:rPr lang="uk-UA" sz="20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4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Mg)</a:t>
            </a:r>
            <a:r>
              <a:rPr lang="uk-UA" sz="2000" b="1" spc="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</a:t>
            </a:r>
            <a:r>
              <a:rPr lang="uk-UA" sz="2000" b="1" spc="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хлорофілу 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«b» (С</a:t>
            </a:r>
            <a:r>
              <a:rPr lang="uk-UA" sz="20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55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</a:t>
            </a:r>
            <a:r>
              <a:rPr lang="uk-UA" sz="20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70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O</a:t>
            </a:r>
            <a:r>
              <a:rPr lang="uk-UA" sz="20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6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N</a:t>
            </a:r>
            <a:r>
              <a:rPr lang="uk-UA" sz="20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4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Mg) було визначено в 1914р. німецьким вченим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Ріхардом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Вільштеттером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Основу</a:t>
            </a:r>
            <a:r>
              <a:rPr lang="uk-UA" sz="20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молекули становить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порфіринове</a:t>
            </a:r>
            <a:r>
              <a:rPr lang="uk-UA" sz="20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ядро, що складається з чотирьох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пірольних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кілець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У центрі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порфіринового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ядра знаходиться атом магнію, який з’єднаний з 4-ма атомами азоту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пірольних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кілець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Між собою порфіринові кільця з’єднані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метиновими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містками. Крім того, є додаткове п’яте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циклопентанове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кільце, яке містить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кетогрупу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диаграмма, карт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DD04350-7142-E267-6846-91E41413C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87" y="102870"/>
            <a:ext cx="3198400" cy="6547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73E626C3-4409-D26E-3396-8551FDE7C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03" y="4415459"/>
            <a:ext cx="1243572" cy="233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84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19E9B9-1193-4026-98F3-F4B4940284F9}"/>
              </a:ext>
            </a:extLst>
          </p:cNvPr>
          <p:cNvSpPr txBox="1"/>
          <p:nvPr/>
        </p:nvSpPr>
        <p:spPr>
          <a:xfrm>
            <a:off x="110412" y="222991"/>
            <a:ext cx="1197117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 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«b»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відрізняється від хлорофілу 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«а»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тим, що в нього у другому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пірольному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кільці одна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метильна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група замінена</a:t>
            </a:r>
            <a:r>
              <a:rPr lang="uk-UA" sz="2400" b="1" spc="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альдегідною.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Молекула хлорофілу є полярною (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порфіринове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ядро є гідрофільним, а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фітольний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«хвіст» – гідрофобним), що зумовлює розміщення її в мембранах хлоропласту: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фітольний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«хвіст» розміщується в гідрофобній ділянці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тилакоїда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(відіграє роль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якора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порфіринове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ядро – в гідрофільній. Молекула хлорофілу є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електричнонейтральною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</a:t>
            </a:r>
            <a:r>
              <a:rPr lang="uk-UA" sz="2400" b="1" spc="27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оскільки</a:t>
            </a:r>
            <a:r>
              <a:rPr lang="uk-UA" sz="2400" b="1" spc="28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подвійний</a:t>
            </a:r>
            <a:r>
              <a:rPr lang="uk-UA" sz="2400" b="1" spc="27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заряд</a:t>
            </a:r>
            <a:r>
              <a:rPr lang="uk-UA" sz="2400" b="1" spc="27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магнію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компенсується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двома надлишковими</a:t>
            </a: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електронами,</a:t>
            </a:r>
            <a:r>
              <a:rPr lang="uk-UA" sz="2400" b="1" spc="-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які</a:t>
            </a: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розподілені</a:t>
            </a: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між чотирма атомами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пірольних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кілець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866" name="Picture 2" descr="Біохімічні ознаки відділів водоростей - Альгологія - Костіков І.Ю. -  2009-2013">
            <a:extLst>
              <a:ext uri="{FF2B5EF4-FFF2-40B4-BE49-F238E27FC236}">
                <a16:creationId xmlns:a16="http://schemas.microsoft.com/office/drawing/2014/main" id="{533DF61F-E266-0ABB-E887-9EB8938A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32" y="4140804"/>
            <a:ext cx="3590925" cy="265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Хлорофіл — Вікіпедія">
            <a:extLst>
              <a:ext uri="{FF2B5EF4-FFF2-40B4-BE49-F238E27FC236}">
                <a16:creationId xmlns:a16="http://schemas.microsoft.com/office/drawing/2014/main" id="{0234966A-6441-4954-E036-64E6570AF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2" y="4431838"/>
            <a:ext cx="3758098" cy="237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Фотосинтез — утворення органічних сполук за допомогою енергії сонячного  світла - Підручник з Біології. 9 клас. Межжерін - Нова програма">
            <a:extLst>
              <a:ext uri="{FF2B5EF4-FFF2-40B4-BE49-F238E27FC236}">
                <a16:creationId xmlns:a16="http://schemas.microsoft.com/office/drawing/2014/main" id="{05258658-6458-0DC4-E617-344BCC68B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222" y="4436405"/>
            <a:ext cx="2616348" cy="236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D013EE00-1962-40EA-ED8C-E65F7BA30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0348" y="4560323"/>
            <a:ext cx="1125354" cy="211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889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A9546C-344D-535B-5C3C-D00D301CE43C}"/>
              </a:ext>
            </a:extLst>
          </p:cNvPr>
          <p:cNvSpPr txBox="1"/>
          <p:nvPr/>
        </p:nvSpPr>
        <p:spPr>
          <a:xfrm>
            <a:off x="0" y="134636"/>
            <a:ext cx="1209869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Якщо з молекули хлорофілу видалити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фітол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одержимо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хлорофілід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У разі заміщення атома Mg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2+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воднем утворюється феофітин бурого кольору.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 вибірково поглинає світло. Розрізняють два максимуми поглинання: в області коротких хвиль та відповідно в довгохвильовій.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поглинають максимально червоні (довгі хвилі) і синьо-фіолетові (короткі хвилі) промені. Спектри поглинання хлорофілу «а» – 420, 660 нм, а хлорофілу «b» – 455 і 644 нм.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4818" name="Picture 2" descr="Розділ 3. Фотосинтетичні пігменти листка">
            <a:extLst>
              <a:ext uri="{FF2B5EF4-FFF2-40B4-BE49-F238E27FC236}">
                <a16:creationId xmlns:a16="http://schemas.microsoft.com/office/drawing/2014/main" id="{15349659-20D2-BCC0-AAB9-913221E4B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" y="3316250"/>
            <a:ext cx="5593080" cy="350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Фотосинтез - визначення, етапи, рівняння, процес, діаграма, приклади">
            <a:extLst>
              <a:ext uri="{FF2B5EF4-FFF2-40B4-BE49-F238E27FC236}">
                <a16:creationId xmlns:a16="http://schemas.microsoft.com/office/drawing/2014/main" id="{094D2E76-3F72-A980-88A1-CC069373A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470" y="3544751"/>
            <a:ext cx="6000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E031D076-E399-D6D9-A6DD-CC5BAB815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66" y="3313249"/>
            <a:ext cx="1492682" cy="280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564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517885-7C26-F7D9-E4A8-8653259252DE}"/>
              </a:ext>
            </a:extLst>
          </p:cNvPr>
          <p:cNvSpPr txBox="1"/>
          <p:nvPr/>
        </p:nvSpPr>
        <p:spPr>
          <a:xfrm>
            <a:off x="138404" y="271104"/>
            <a:ext cx="1191519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Каротиноїди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це жиророзчинні жовті, червоні, оранжеві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пігменти.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Каротиноїди в хімічному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плані</a:t>
            </a:r>
            <a:r>
              <a:rPr lang="uk-UA" sz="24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є</a:t>
            </a:r>
            <a:r>
              <a:rPr lang="uk-UA" sz="24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похідними ізопрену, містять 40 атомів вуглецю і, будучи ненасиченими вуглеводнями, містять значну кількість подвійних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зв’язків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чим зумовлена їх оптична активність.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Каротиноїди поділяються на 2 групи: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каротини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які мають оранжеве чи червоне забарвлення (С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40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56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β-каротин, α-каротин) і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ксантофіли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жовтого забарвлення, які містять кисень (С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40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56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лютеїн, С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40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56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4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віолоксантин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ще у вищих рослин виділяють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зеаксантин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антероксантин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тощо). Цікаво відмітити, що вітамін А є частиною молекули каротину.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AF8D844-B984-8AB8-3EE2-1C8979E6D96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78497" y="5667251"/>
            <a:ext cx="195243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11A04F6C-B8CD-90BC-5986-C1286A7D75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541490"/>
              </p:ext>
            </p:extLst>
          </p:nvPr>
        </p:nvGraphicFramePr>
        <p:xfrm>
          <a:off x="578497" y="5186067"/>
          <a:ext cx="9563878" cy="1281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557520" imgH="909320" progId="ChemDraw.Document.6.0">
                  <p:embed/>
                </p:oleObj>
              </mc:Choice>
              <mc:Fallback>
                <p:oleObj name="CS ChemDraw Drawing" r:id="rId4" imgW="5557520" imgH="90932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97" y="5186067"/>
                        <a:ext cx="9563878" cy="12812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0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189E2D86-6599-C4E5-14B5-37BD4397A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188" y="4463992"/>
            <a:ext cx="1065788" cy="20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732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F2CA27-0FE3-6B89-696D-CF7C931D5C80}"/>
              </a:ext>
            </a:extLst>
          </p:cNvPr>
          <p:cNvSpPr txBox="1"/>
          <p:nvPr/>
        </p:nvSpPr>
        <p:spPr>
          <a:xfrm>
            <a:off x="175726" y="161483"/>
            <a:ext cx="1184054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Каротиноїди поглинають промені синьої і зеленої частин спектра, і в області спектра від 400 до 550 нм мають три основні смуги поглинання. Отже, каротиноїди відіграють роль додаткових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світлозбираючих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пігментів в тій частині спектру, де слабко поглинає хлорофіл. Від них енергія збудження передається на хлорофіл «а». Це особливо важливо для водних екосистем, куди проникають кванти синього і зеленого світла і відмічається дефіцит квантів червоного світла, необхідних для збудження молекули хлорофілу. Каротиноїди також відіграють роль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фотопротекторів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 захищають хлорофіл від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фотоокислення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на надто яскравому освітленні. Їх захисний ефект пояснюється здатністю каротиноїдів взаємодіяти зі збудженими молекулами кисню і хлорофілу. В цьому випадку енергія збудження хлорофілу передається на каротиноїди, а потім розсіюється у вигляді тепла. Каротиноїдам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належить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певна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роль</a:t>
            </a:r>
            <a:r>
              <a:rPr lang="uk-UA" sz="24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</a:t>
            </a:r>
            <a:r>
              <a:rPr lang="uk-UA" sz="2400" b="1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статевому</a:t>
            </a:r>
            <a:r>
              <a:rPr lang="uk-UA" sz="2400" b="1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процесі</a:t>
            </a: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рослин: вони надають забарвлення пелюсткам, плодам, коренеплодам, приваблюючи цим самим комах для перехресного запилення.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518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6FAFE1-AAE2-3C96-38A8-4269287BEEA7}"/>
              </a:ext>
            </a:extLst>
          </p:cNvPr>
          <p:cNvSpPr txBox="1"/>
          <p:nvPr/>
        </p:nvSpPr>
        <p:spPr>
          <a:xfrm>
            <a:off x="0" y="159136"/>
            <a:ext cx="118872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Фікобіліни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ще одна група пігментів, які містяться у синьо- зелених та червоних водоростях. Фікобіліни являють собою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тетрапірольні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структури з відкритим ланцюгом, які мають систему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кон’югованих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подвійних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зв’язків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У хімічному відношенні фікобіліни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є речовинами білкової природи.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Фікобіліни є хромофорною частиною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фікобіліпротеїну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глобулінподібного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білка.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Виділяють такі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фікобіліпротеїни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: </a:t>
            </a:r>
            <a:r>
              <a:rPr lang="uk-UA" sz="24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фікоеритрини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пігменти червоного кольору з максимумом поглинання 498-598 нм, </a:t>
            </a:r>
            <a:r>
              <a:rPr lang="uk-UA" sz="24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фікоціаніни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синьо-голубі пігменти з максимумом поглинання 585-630 нм і </a:t>
            </a:r>
            <a:r>
              <a:rPr lang="uk-UA" sz="24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алофікоціаніни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сині, з максимумом поглинання 585-650 нм.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диаграмма, План, Технический чертеж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F477025-2954-0AA3-0526-5EFAE007C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735" y="4340044"/>
            <a:ext cx="4192122" cy="25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42" name="Picture 2" descr="3.3 Фікобіліни">
            <a:extLst>
              <a:ext uri="{FF2B5EF4-FFF2-40B4-BE49-F238E27FC236}">
                <a16:creationId xmlns:a16="http://schemas.microsoft.com/office/drawing/2014/main" id="{4478CFDB-9001-82DC-ACD0-79828CCCD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132" y="4376250"/>
            <a:ext cx="4370620" cy="248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8E5640CB-856C-99BA-85CD-0C60B394B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02" y="4180114"/>
            <a:ext cx="1383476" cy="260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561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1093F0-82FC-EBCF-3389-FED074943B32}"/>
              </a:ext>
            </a:extLst>
          </p:cNvPr>
          <p:cNvSpPr txBox="1"/>
          <p:nvPr/>
        </p:nvSpPr>
        <p:spPr>
          <a:xfrm>
            <a:off x="129073" y="391794"/>
            <a:ext cx="11933853" cy="5504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Отже,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фікобіліпротеїни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поглинають промені зеленої і жовтої частин спектра в зоні 500-650 нм.</a:t>
            </a:r>
            <a:endParaRPr lang="ru-UA" sz="2400" b="1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Фікобіліпротеїни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агрегують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один з одним, утворюючи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спеціальні гранули – </a:t>
            </a:r>
            <a:r>
              <a:rPr lang="uk-UA" sz="24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фікобілісоми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які розміщуються або в стромі хлоропласта, або на поверхні мембран.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Фікобіліни, як і каротиноїди, є додатковими фотосинтетичними пігментами,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оскільки поглинута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ними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енергія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світла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потім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передається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хлорофілу.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Фікобіліни зумовлюють явище 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хроматичної адаптації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водоростей в їх вертикальній зональності. Як відомо, червоні</a:t>
            </a:r>
            <a:r>
              <a:rPr lang="uk-UA" sz="2400" b="1" kern="100" spc="-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промені, як правило, не проходять глибше 34м. На глибині 177м затримуються жовті промені, 322м – зелені, 500 – сині та фіолетові. Тому біля поверхні води зростають зелені водорості, глибше синьо-зелені, ще глибше – червоні водорості.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73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A4E7B-826B-7979-52E5-191A0BB1C7E4}"/>
              </a:ext>
            </a:extLst>
          </p:cNvPr>
          <p:cNvSpPr txBox="1"/>
          <p:nvPr/>
        </p:nvSpPr>
        <p:spPr>
          <a:xfrm>
            <a:off x="205274" y="243291"/>
            <a:ext cx="11420669" cy="410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Ще в 1905 р. англійський учений Ф.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Блекмен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встановив, що фотосинтез відбувається в два етапи: один з них відбувається лише на світлі – світлова фаза, інший –в темряві –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темнова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фаза. Світлова фаза, своєю чергою, поділяється на два етапи: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фотофізичний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фотохімічний.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Самостійний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характер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світлових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реакцій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був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встановлений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у 1937 р. Р.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Хіллом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і тому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їх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часто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називають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реакціями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Хілла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Світлові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реакції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можуть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бути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виражені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такою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загальною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схемою: </a:t>
            </a:r>
            <a:r>
              <a:rPr lang="ru-UA" sz="2400" b="1" kern="100" spc="-1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світло</a:t>
            </a:r>
            <a:r>
              <a:rPr lang="ru-UA" sz="2400" b="1" kern="100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12Н</a:t>
            </a:r>
            <a:r>
              <a:rPr lang="ru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</a:t>
            </a:r>
            <a:r>
              <a:rPr lang="ru-UA" sz="2400" b="1" kern="100" spc="13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→</a:t>
            </a:r>
            <a:r>
              <a:rPr lang="ru-UA" sz="2400" b="1" kern="100" spc="13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12Н</a:t>
            </a:r>
            <a:r>
              <a:rPr lang="ru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ru-UA" sz="2400" b="1" kern="100" spc="12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ru-UA" sz="2400" b="1" kern="100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spc="-2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6О</a:t>
            </a:r>
            <a:r>
              <a:rPr lang="ru-UA" sz="2400" b="1" kern="100" spc="-25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spc="-2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Темнові</a:t>
            </a:r>
            <a:r>
              <a:rPr lang="ru-UA" sz="2400" b="1" kern="100" spc="-3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реакції</a:t>
            </a:r>
            <a:r>
              <a:rPr lang="ru-UA" sz="2400" b="1" kern="100" spc="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</a:t>
            </a:r>
            <a:r>
              <a:rPr lang="ru-UA" sz="2400" b="1" kern="100" spc="-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схемою: 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6СО</a:t>
            </a:r>
            <a:r>
              <a:rPr lang="ru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ru-UA" sz="2400" b="1" kern="100" spc="1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ru-UA" sz="2400" b="1" kern="100" spc="-3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12Н</a:t>
            </a:r>
            <a:r>
              <a:rPr lang="ru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ru-UA" sz="2400" b="1" kern="100" spc="-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→ С</a:t>
            </a:r>
            <a:r>
              <a:rPr lang="ru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</a:t>
            </a:r>
            <a:r>
              <a:rPr lang="ru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12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</a:t>
            </a:r>
            <a:r>
              <a:rPr lang="ru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ru-UA" sz="2400" b="1" kern="100" spc="9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ru-UA" sz="2400" b="1" kern="100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6Н</a:t>
            </a:r>
            <a:r>
              <a:rPr lang="ru-UA" sz="2400" b="1" kern="100" spc="-2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ru-UA" sz="2400" b="1" kern="100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</a:t>
            </a:r>
            <a:r>
              <a:rPr lang="uk-UA" sz="2400" b="1" kern="100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890" name="Picture 2" descr="Презентація з теми: &quot;Фотосинтез: світлова та темнова фаза&quot;">
            <a:extLst>
              <a:ext uri="{FF2B5EF4-FFF2-40B4-BE49-F238E27FC236}">
                <a16:creationId xmlns:a16="http://schemas.microsoft.com/office/drawing/2014/main" id="{93639DC8-EC4E-B34C-956B-5BB66CB55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8" y="4256695"/>
            <a:ext cx="4421922" cy="248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Презентація з теми: &quot;Фотосинтез: світлова та темнова фаза&quot;">
            <a:extLst>
              <a:ext uri="{FF2B5EF4-FFF2-40B4-BE49-F238E27FC236}">
                <a16:creationId xmlns:a16="http://schemas.microsoft.com/office/drawing/2014/main" id="{0F26AF57-0BDA-8B23-A221-E050E9968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964" y="4301869"/>
            <a:ext cx="4421922" cy="248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EDBDB3F1-920D-8639-4925-AD2570766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140" y="4431937"/>
            <a:ext cx="1209740" cy="22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96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847EB1-7382-B804-CE7A-E2FEFA6D17D8}"/>
              </a:ext>
            </a:extLst>
          </p:cNvPr>
          <p:cNvSpPr txBox="1"/>
          <p:nvPr/>
        </p:nvSpPr>
        <p:spPr>
          <a:xfrm>
            <a:off x="0" y="253902"/>
            <a:ext cx="121919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Єдиним невичерпним на цей час джерелом енергії є сонячне світло. Наша зірка ще кілька мільярдів років буде здатна забезпечувати свою систему неспинним потоком енергії.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 нашій планеті (єдиній де підтверджено існує життя) всі живі організми поділяються на гетеротрофні і автотрофні в залежності від типу їх живлення і джерела енергії.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Гетеротрофи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організми, які використовують готові органічні речовини, в яких накопичена потенційна хімічна енергія (тварини, люди, гриби, рослини-паразити, деякі органи рослин, наприклад корені).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Автотрофи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організми, які здатні синтезувати органічні речовини, використовуючи при цьому сонячну або хімічну енергію.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626" name="Picture 2" descr="Презентація на тему &quot;Особливості обміну речовин в автотрофних та  гетеротрофних організмів&quot;">
            <a:extLst>
              <a:ext uri="{FF2B5EF4-FFF2-40B4-BE49-F238E27FC236}">
                <a16:creationId xmlns:a16="http://schemas.microsoft.com/office/drawing/2014/main" id="{D253ABF1-61B1-B69D-BF6B-093A29078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6" b="26548"/>
          <a:stretch/>
        </p:blipFill>
        <p:spPr bwMode="auto">
          <a:xfrm>
            <a:off x="81018" y="4670421"/>
            <a:ext cx="6667500" cy="196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Найепічніша подія. Вчені з'ясували, як і коли помре Сонце">
            <a:extLst>
              <a:ext uri="{FF2B5EF4-FFF2-40B4-BE49-F238E27FC236}">
                <a16:creationId xmlns:a16="http://schemas.microsoft.com/office/drawing/2014/main" id="{84F4C802-5105-AC92-E435-1FCA2CFED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89" y="4670421"/>
            <a:ext cx="2697303" cy="136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4EDBF939-99D2-1A53-D121-4A577E921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670" y="4663374"/>
            <a:ext cx="1133048" cy="212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015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31C5C-1F05-5987-A3A3-8D03232B8DBA}"/>
              </a:ext>
            </a:extLst>
          </p:cNvPr>
          <p:cNvSpPr txBox="1"/>
          <p:nvPr/>
        </p:nvSpPr>
        <p:spPr>
          <a:xfrm>
            <a:off x="0" y="219069"/>
            <a:ext cx="11859208" cy="4181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Вперше ідею про те, що в хлоропластах існує як мінімум дві пігментні системи  виказав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Р.Емерсон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1957. Виявилося, що сумарний ефект (квантовий вихід) фотосинтезу був вищим при освітленні хлорели одночасно короткохвильовим (650 нм) і довгохвильовим (700 нм) світлом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ефект посилення Емерсона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Пізніше вдалося виділити і вивчити комплекси </a:t>
            </a:r>
            <a:r>
              <a:rPr lang="uk-UA" sz="2400" b="1" i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фотосистеми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і </a:t>
            </a:r>
            <a:r>
              <a:rPr lang="uk-UA" sz="2400" b="1" i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фотосистеми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II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(ФС I, ФС II).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Кожна ФС складається з антенного або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світолозбираючого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комплексу (СЗК) з 200-400 молекул пігментів  і реакційного центру.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916" name="Picture 4" descr="Фотосистема I — Википедия">
            <a:extLst>
              <a:ext uri="{FF2B5EF4-FFF2-40B4-BE49-F238E27FC236}">
                <a16:creationId xmlns:a16="http://schemas.microsoft.com/office/drawing/2014/main" id="{C4217284-6580-0103-CF61-1F1BD3635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3997070"/>
            <a:ext cx="4914900" cy="279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Фотосинтез.Хемосинтез.">
            <a:extLst>
              <a:ext uri="{FF2B5EF4-FFF2-40B4-BE49-F238E27FC236}">
                <a16:creationId xmlns:a16="http://schemas.microsoft.com/office/drawing/2014/main" id="{3B183128-03F3-BE51-B59E-E867A3428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0" b="32030"/>
          <a:stretch/>
        </p:blipFill>
        <p:spPr bwMode="auto">
          <a:xfrm>
            <a:off x="66169" y="4566373"/>
            <a:ext cx="6667500" cy="212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C7A4DE3B-4F0A-1413-7487-B79597759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05" y="4291680"/>
            <a:ext cx="12668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571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BCF013-85E8-6A2F-9F99-E7A7D296F563}"/>
              </a:ext>
            </a:extLst>
          </p:cNvPr>
          <p:cNvSpPr txBox="1"/>
          <p:nvPr/>
        </p:nvSpPr>
        <p:spPr>
          <a:xfrm>
            <a:off x="115077" y="494089"/>
            <a:ext cx="11961845" cy="5367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До складу ФС I як реакційний центр входить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дімер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хлорофілу 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700.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а антенний комплекс – це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хромопротеїни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що містять 110 молекул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хлорофілів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 максимумами поглинання 680-695 нм, 80-100 молекул хлорофілу 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-каротин.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До складу ФС II як реакційний центр входить  хлорофіл 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680.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а антенний комплекс – це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хромопротеїни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що містять 40 молекул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хлорофілів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 максимумами поглинання 670-683 нм, 30 молекул хлорофілу 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 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-каротин.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 світловій фазі фотосинтезу відбувається поглинання світла молекулами пігментів і трансформація цієї енергії в хімічну енергію АТР і відновленої NADPH</a:t>
            </a:r>
            <a:r>
              <a:rPr lang="uk-UA" sz="24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</a:t>
            </a:r>
            <a:r>
              <a:rPr lang="uk-UA" sz="24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Всі ці процеси здійснюються у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фотохімічно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активних мембранах хлоропластів і є складною системою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фотофізичних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фотохімічних реакцій.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95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9938" name="Picture 2" descr="Фотосистема I — Википедия">
            <a:extLst>
              <a:ext uri="{FF2B5EF4-FFF2-40B4-BE49-F238E27FC236}">
                <a16:creationId xmlns:a16="http://schemas.microsoft.com/office/drawing/2014/main" id="{727F5CE3-B8AB-36DF-A101-A213E2B95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0" y="2231279"/>
            <a:ext cx="7920990" cy="45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Фотосистема II — Вікіпедія">
            <a:extLst>
              <a:ext uri="{FF2B5EF4-FFF2-40B4-BE49-F238E27FC236}">
                <a16:creationId xmlns:a16="http://schemas.microsoft.com/office/drawing/2014/main" id="{B3CB207A-3BE1-5597-CB68-F3994C43A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862" y="0"/>
            <a:ext cx="4406118" cy="405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E6892D1B-3915-0EDB-86C3-35750DCA1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376" y="4037044"/>
            <a:ext cx="1500749" cy="282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437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205484-9C61-A72D-2D39-BA6CC1728981}"/>
              </a:ext>
            </a:extLst>
          </p:cNvPr>
          <p:cNvSpPr txBox="1"/>
          <p:nvPr/>
        </p:nvSpPr>
        <p:spPr>
          <a:xfrm>
            <a:off x="0" y="393697"/>
            <a:ext cx="11989836" cy="6027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Фотофізичний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етап. Роль пігментних антенних комплексів полягає в тому, щоб збирати і передавати енергію квантів світла, яку кожна молекула пігменту поглинає не частіше одного разу за 0,1с, на молекули реакційних центрів, підтримуючи його таким чином весь час у збудженому стані, «без простою». Передача енергії відбувається за принципом індуктивного резонансу, коли  електричне поле навколо збудженої молекули з певною частотою коливань індукує осциляцію диполя (електрон – ядро) сусідньої (відстань не більше 10 нм) молекули і перехід її електрону в збуджений стан.</a:t>
            </a:r>
            <a:endParaRPr lang="ru-UA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Таким чином, в антенних комплексах перенесення енергії здійснюється в ряду: каротин (400-550 нм) - хлорофіл  </a:t>
            </a:r>
            <a:r>
              <a:rPr lang="uk-UA" sz="22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(650нм) -     хлорофіл  </a:t>
            </a:r>
            <a:r>
              <a:rPr lang="uk-UA" sz="22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(660-675 нм)</a:t>
            </a:r>
            <a:r>
              <a:rPr lang="uk-UA" sz="22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- 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П680. Швидкість резонансного перенесення енергії від молекули до молекули 10</a:t>
            </a:r>
            <a:r>
              <a:rPr lang="uk-UA" sz="22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-10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2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10</a:t>
            </a:r>
            <a:r>
              <a:rPr lang="uk-UA" sz="22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-9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с.</a:t>
            </a:r>
            <a:endParaRPr lang="ru-UA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Міграція енергії  до реакційного центру завершує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фотофізичний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етап фотосинтезу, в результаті якого енергія квантів світла трансформується в енергію збудженого стану електронів молекул реакційних центрів.</a:t>
            </a:r>
            <a:endParaRPr lang="ru-UA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44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1986" name="Picture 2" descr="Photosynthesis - Electron Pathway, Chloroplasts, Light Reactions |  Britannica">
            <a:extLst>
              <a:ext uri="{FF2B5EF4-FFF2-40B4-BE49-F238E27FC236}">
                <a16:creationId xmlns:a16="http://schemas.microsoft.com/office/drawing/2014/main" id="{9D1CFA54-352A-AA89-9865-5B82EE22B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4" y="89106"/>
            <a:ext cx="9454220" cy="651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AB3D78E6-DC81-A308-A657-C8154A0C7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196" y="1047750"/>
            <a:ext cx="2533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830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0962" name="Picture 2" descr="2. Scheme of light reactions in oxygenic photosynthesis. Photosystem... |  Download Scientific Diagram">
            <a:extLst>
              <a:ext uri="{FF2B5EF4-FFF2-40B4-BE49-F238E27FC236}">
                <a16:creationId xmlns:a16="http://schemas.microsoft.com/office/drawing/2014/main" id="{FB08226B-F190-5E8E-4A6E-1F9929360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0" y="479943"/>
            <a:ext cx="10856595" cy="550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B6A9B0C4-4CA8-C5EF-6294-622A96DB3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733" y="1573505"/>
            <a:ext cx="1904684" cy="358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67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8DF237-1469-6C39-62C9-A52509A8CFD8}"/>
              </a:ext>
            </a:extLst>
          </p:cNvPr>
          <p:cNvSpPr txBox="1"/>
          <p:nvPr/>
        </p:nvSpPr>
        <p:spPr>
          <a:xfrm>
            <a:off x="0" y="146682"/>
            <a:ext cx="11971175" cy="4104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Фотохімічний етап.  Молекули  пігментів реакційних центрів здатні до первинного фотохімічного  розділення зарядів і  це пов'язано з транспортом електронів по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електронтранспорному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ланцюгу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тілакоїдної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мембрани.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реакційному центрі ФС</a:t>
            </a:r>
            <a:r>
              <a:rPr lang="en-US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II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первинним донором електронів служить П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680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а первинним акцептором – білок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феофетін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Фф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). В реакційному центрі ФС</a:t>
            </a:r>
            <a:r>
              <a:rPr lang="en-US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донор – П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700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акцептор –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мономірна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форма хлорофілу 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695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(А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). Вторинними акцепторами є:- в ФС I –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залізосіркові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білки А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</a:t>
            </a:r>
            <a:r>
              <a:rPr lang="uk-UA" sz="2400" b="1" kern="100" baseline="-250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та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фередоксин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Фд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); в ФС I</a:t>
            </a:r>
            <a:r>
              <a:rPr lang="en-US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пластохінони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(Q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Q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PQ ).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Глаз со сплошной заливкой">
            <a:extLst>
              <a:ext uri="{FF2B5EF4-FFF2-40B4-BE49-F238E27FC236}">
                <a16:creationId xmlns:a16="http://schemas.microsoft.com/office/drawing/2014/main" id="{9085E4D9-8DB1-ED3C-35A7-0DC1CDE9F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642" y="3867150"/>
            <a:ext cx="2990850" cy="299085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AB3CFE-3A26-C17E-9CA9-86D188BBAE37}"/>
              </a:ext>
            </a:extLst>
          </p:cNvPr>
          <p:cNvSpPr/>
          <p:nvPr/>
        </p:nvSpPr>
        <p:spPr>
          <a:xfrm>
            <a:off x="4041590" y="4343836"/>
            <a:ext cx="37148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Подивіться </a:t>
            </a:r>
          </a:p>
          <a:p>
            <a:pPr algn="ctr"/>
            <a:r>
              <a:rPr lang="uk-UA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самостійно</a:t>
            </a:r>
            <a:endParaRPr lang="uk-U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5C2A9E-32B0-7E56-CE0B-236B7D9AEF4A}"/>
              </a:ext>
            </a:extLst>
          </p:cNvPr>
          <p:cNvSpPr txBox="1"/>
          <p:nvPr/>
        </p:nvSpPr>
        <p:spPr>
          <a:xfrm>
            <a:off x="2826525" y="6190604"/>
            <a:ext cx="65389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400" dirty="0"/>
              <a:t>https://www.youtube.com/watch?v=SnnmmKApT-c</a:t>
            </a:r>
          </a:p>
        </p:txBody>
      </p:sp>
      <p:pic>
        <p:nvPicPr>
          <p:cNvPr id="10" name="Рисунок 9" descr="Назад со сплошной заливкой">
            <a:extLst>
              <a:ext uri="{FF2B5EF4-FFF2-40B4-BE49-F238E27FC236}">
                <a16:creationId xmlns:a16="http://schemas.microsoft.com/office/drawing/2014/main" id="{68CE830E-E005-8676-BE82-F0F7A1E621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308967">
            <a:off x="2888783" y="4918135"/>
            <a:ext cx="1273128" cy="1273128"/>
          </a:xfrm>
          <a:prstGeom prst="rect">
            <a:avLst/>
          </a:prstGeom>
        </p:spPr>
      </p:pic>
      <p:pic>
        <p:nvPicPr>
          <p:cNvPr id="19458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D2AA3D5C-6F89-C74F-3BFA-A725D80D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367" y="3833046"/>
            <a:ext cx="1588973" cy="298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597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D41FDD-9A8A-C950-E80F-E628CBB5F1BC}"/>
              </a:ext>
            </a:extLst>
          </p:cNvPr>
          <p:cNvSpPr txBox="1"/>
          <p:nvPr/>
        </p:nvSpPr>
        <p:spPr>
          <a:xfrm>
            <a:off x="74644" y="195518"/>
            <a:ext cx="11896531" cy="6466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Нециклічний і циклічний транспорт електронів (Z-схема).</a:t>
            </a:r>
            <a:endParaRPr lang="ru-UA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Вперше принцип Z- схеми послідовних реакцій транспорту електронів був розроблений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Р.Хілом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Ф.Бендалом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1960 році і є загальновизнаним.</a:t>
            </a:r>
            <a:endParaRPr lang="ru-UA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 ФС II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дімер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</a:t>
            </a:r>
            <a:r>
              <a:rPr lang="uk-UA" sz="22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680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поглинувши енергію 2 квантів переходить в збуджений стан і віддає 2 електрони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Фф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Від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Фф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електрони передаються на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пластохінони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Q</a:t>
            </a:r>
            <a:r>
              <a:rPr lang="uk-UA" sz="22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Q</a:t>
            </a:r>
            <a:r>
              <a:rPr lang="uk-UA" sz="22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потім на пул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ліпідорозчинних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молекул  PQ, які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переносять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електрони і протони крізь ліпідну фазу мембрани на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залізосірковий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білок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Ріске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FeS</a:t>
            </a:r>
            <a:r>
              <a:rPr lang="uk-UA" sz="2200" b="1" kern="100" baseline="-250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цитохром </a:t>
            </a:r>
            <a:r>
              <a:rPr lang="uk-UA" sz="22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 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гемопротеїн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цитохромного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комплексу   </a:t>
            </a:r>
            <a:r>
              <a:rPr lang="uk-UA" sz="22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uk-UA" sz="2200" b="1" i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uk-UA" sz="22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-f, 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відновлюючи білок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пластоцианін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який містить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Сu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Пц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). </a:t>
            </a:r>
            <a:endParaRPr lang="ru-UA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Вакантні місця («дірки») в П</a:t>
            </a:r>
            <a:r>
              <a:rPr lang="uk-UA" sz="22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680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заповнюються двома електронами з переносника електронів Z, що містить марганець, який у свою чергу відновлюється за участю системи S. Окислений білковий комплекс S зв'язує  воду (фотоліз) і відновлюється за рахунок електронів води. Для здійснення цих реакцій в білковому комплексі S необхідні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Mn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і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Cl</a:t>
            </a:r>
            <a:r>
              <a:rPr lang="uk-UA" sz="22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Крім електронів при фотолізі води утворюються протони Н</a:t>
            </a:r>
            <a:r>
              <a:rPr lang="uk-UA" sz="22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які накопичуються у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тілакоїдному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просторі і вивільняється молекулярний кисень, який виділяється в атмосферу, збагачуючи її на цей газ.</a:t>
            </a:r>
            <a:endParaRPr lang="ru-UA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34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B76723-25FB-462A-41C0-C9D86FA7BEF1}"/>
              </a:ext>
            </a:extLst>
          </p:cNvPr>
          <p:cNvSpPr txBox="1"/>
          <p:nvPr/>
        </p:nvSpPr>
        <p:spPr>
          <a:xfrm>
            <a:off x="91751" y="866372"/>
            <a:ext cx="12008498" cy="5392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При збудженні П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700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реакційному центрі ФС</a:t>
            </a:r>
            <a:r>
              <a:rPr lang="en-US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 електрона захоплюються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мономірною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формою хлорофілу 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(А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і передаються послідовно на А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Ав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Фд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з якого електрони за допомогою NADP-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оксидоредуктази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(з FAD у якості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кофактору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йдуть на відновлення NADP</a:t>
            </a:r>
            <a:r>
              <a:rPr lang="uk-UA" sz="24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 вакантні місця в П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700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переходять електрони з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Пц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нециклічний ланцюг перенесення електронів таким чином замикається.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Разом з нециклічним в мембранах хлоропластів функціонує циклічний транспорт електронів, який включає тільки ФС</a:t>
            </a:r>
            <a:r>
              <a:rPr lang="en-US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комплекс цитохромів 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uk-UA" sz="2400" b="1" i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-f.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цьому випадку NADP+ не відновлюється і енергія, що вивільняється, використовується  лише для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фосфорилування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АDP.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6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3010" name="Picture 2" descr="Нециклический и циклический транспорт электронов">
            <a:extLst>
              <a:ext uri="{FF2B5EF4-FFF2-40B4-BE49-F238E27FC236}">
                <a16:creationId xmlns:a16="http://schemas.microsoft.com/office/drawing/2014/main" id="{1E9C143E-52FC-F42D-7C8A-BDACA4A67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15" y="548748"/>
            <a:ext cx="10328910" cy="543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6DED1ED3-57E7-95F5-33A0-C419C0DAF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772815"/>
            <a:ext cx="2180081" cy="40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0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71D85A-0A90-0B37-2199-5FE1D3A36A54}"/>
              </a:ext>
            </a:extLst>
          </p:cNvPr>
          <p:cNvSpPr txBox="1"/>
          <p:nvPr/>
        </p:nvSpPr>
        <p:spPr>
          <a:xfrm>
            <a:off x="0" y="215256"/>
            <a:ext cx="12191979" cy="4781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Фотосинтез – це процес синтезу рослинами органічних речовин з неорганічних (вуглекислого газу і води) під дією електромагнітної сонячної енергії. Процес перетворення сонячної енергії в енергію хімічних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зв’язків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органічних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сполук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 наш час  найбільш уживаним є таке розгорнуте сумарне рівняння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фотосинтезу: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spc="1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400" b="1" kern="100" spc="-3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12Н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</a:t>
            </a:r>
            <a:r>
              <a:rPr lang="uk-UA" sz="2400" b="1" kern="100" spc="-1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=</a:t>
            </a:r>
            <a:r>
              <a:rPr lang="uk-UA" sz="2400" b="1" kern="100" spc="-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400" b="1" kern="100" spc="-3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spc="1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400" b="1" kern="100" spc="-2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6Н</a:t>
            </a:r>
            <a:r>
              <a:rPr lang="uk-UA" sz="2400" b="1" kern="100" spc="-2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Джерелом вуглецю при фотосинтезі є СО2, джерелом водню і кисню –</a:t>
            </a:r>
            <a:r>
              <a:rPr lang="uk-UA" sz="2400" b="1" kern="100" spc="2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вода.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Датою відкриття фотосинтезу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є 1771 рік.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Фотосинтез, як характерна особливість рослин – &quot;Візуалізація навчання&quot;">
            <a:extLst>
              <a:ext uri="{FF2B5EF4-FFF2-40B4-BE49-F238E27FC236}">
                <a16:creationId xmlns:a16="http://schemas.microsoft.com/office/drawing/2014/main" id="{776CA9F8-E2F3-37E6-41FC-9358CB212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605749"/>
            <a:ext cx="3772218" cy="212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Более 46 000 работ на тему «фотосинтез»: стоковые фото, картинки и  изображения royalty-free - iStock">
            <a:extLst>
              <a:ext uri="{FF2B5EF4-FFF2-40B4-BE49-F238E27FC236}">
                <a16:creationId xmlns:a16="http://schemas.microsoft.com/office/drawing/2014/main" id="{DED0C2DC-D1BB-F6C0-C099-97569AA36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698" y="3667177"/>
            <a:ext cx="3089910" cy="308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E18BDA7F-B165-6282-7F93-99BB71C6E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254" y="3810993"/>
            <a:ext cx="1551646" cy="291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265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16C628-366E-5BC5-1CEE-B7EAF1ABD510}"/>
              </a:ext>
            </a:extLst>
          </p:cNvPr>
          <p:cNvSpPr txBox="1"/>
          <p:nvPr/>
        </p:nvSpPr>
        <p:spPr>
          <a:xfrm>
            <a:off x="267459" y="68434"/>
            <a:ext cx="119245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Фотофосфорилування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Енергія, що вивільняється при транспорті електронів від П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680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(Е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0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=-0,8В) до П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700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(Е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0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=+0,4В), складає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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50 кДж та використовується для синтезу АТР з АDP і фосфору неорганічного.</a:t>
            </a:r>
            <a:endParaRPr lang="ru-UA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876526-85B3-3F71-2085-46D530A439E9}"/>
              </a:ext>
            </a:extLst>
          </p:cNvPr>
          <p:cNvSpPr txBox="1"/>
          <p:nvPr/>
        </p:nvSpPr>
        <p:spPr>
          <a:xfrm>
            <a:off x="0" y="1337187"/>
            <a:ext cx="11924520" cy="5095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Механізм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фотофосфорилування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пов'язаного з діяльністю електротранспортного ланцюга, пояснює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хеміосмотична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теорія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П.Мітчелла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Сутність теорії полягає в наступному. Ланцюг переносників електронів і протонів, працюючий відповідно до окислювально-відновного градієнта, перешнуровує мембрану таким чином, що трансмембранне перенесення електронів і  протонів Н</a:t>
            </a:r>
            <a:r>
              <a:rPr lang="uk-UA" sz="20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одну сторону сполучається з перенесенням у зворотний бік тільки електронів. В результаті функціонування такого механізму (Н</a:t>
            </a:r>
            <a:r>
              <a:rPr lang="uk-UA" sz="20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-помпи) по одну сторону мембрани накопичується надлишок Н</a:t>
            </a:r>
            <a:r>
              <a:rPr lang="uk-UA" sz="20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виникає електрохімічний (тобто електричний і концентраційний) градієнт іонів Н</a:t>
            </a:r>
            <a:r>
              <a:rPr lang="uk-UA" sz="20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який служить формою запасання енергії. Зворотний пасивний виток протонів Н</a:t>
            </a:r>
            <a:r>
              <a:rPr lang="uk-UA" sz="20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крізь протонний канал Н</a:t>
            </a:r>
            <a:r>
              <a:rPr lang="uk-UA" sz="20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-АТР-ази супроводжується утворенням високоенергетичного зв'язку АТР.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результаті фотохімічних реакцій в хлоропластах створюється необхідний рівень АТР і NADPH</a:t>
            </a:r>
            <a:r>
              <a:rPr lang="uk-UA" sz="20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</a:t>
            </a:r>
            <a:r>
              <a:rPr lang="uk-UA" sz="20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які необхідні для функціонування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темнової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стадії фотосинтезу, де СО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відновлюється до вуглеводу.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34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Рисунок 1" descr="Изображение выглядит как текст, диаграмма, линия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9E896185-BCE0-A348-8EB9-BEC456C00CE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" y="441325"/>
            <a:ext cx="10480676" cy="554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6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52F3E987-B2B4-61EB-BFED-C3A06AD58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565" y="2106062"/>
            <a:ext cx="2063529" cy="387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065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86F193-50E8-362D-F1FA-B4D739C49818}"/>
              </a:ext>
            </a:extLst>
          </p:cNvPr>
          <p:cNvSpPr txBox="1"/>
          <p:nvPr/>
        </p:nvSpPr>
        <p:spPr>
          <a:xfrm>
            <a:off x="6995160" y="208630"/>
            <a:ext cx="5125305" cy="6489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Існують різні шляхи відновлення СО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arenR"/>
              <a:tabLst>
                <a:tab pos="685800" algn="l"/>
              </a:tabLst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-фотосинтез або цикл Кальвіна.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Цей спосіб асиміляції властивий всім рослинам і був вперше описаний американським біохіміком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М.Кальвіном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1956 р. За допомогою міченого 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14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СО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вдалося знайти, що первинним стійким продуктом фіксації вуглекислого газу є С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сполука -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фосфогліцеринова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кислота (ФГК). Це й  дало  назву шляху. Первинним акцептором СО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є  рибулозо-1,5-біфосфат (РБФ). Весь процес складається з трьох етапів: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034" name="Picture 2" descr="Calvin Cycle: Definition, Steps, &amp; Purpose with Diagram">
            <a:extLst>
              <a:ext uri="{FF2B5EF4-FFF2-40B4-BE49-F238E27FC236}">
                <a16:creationId xmlns:a16="http://schemas.microsoft.com/office/drawing/2014/main" id="{C771F67F-6DEA-C46E-4782-841AAD38F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5" y="177146"/>
            <a:ext cx="6414660" cy="655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88ABDD91-0500-3995-2F42-47523937A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294" y="208630"/>
            <a:ext cx="1577068" cy="296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798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F9F87D-B0B1-E2FD-459B-40D8BCC38EB8}"/>
              </a:ext>
            </a:extLst>
          </p:cNvPr>
          <p:cNvSpPr txBox="1"/>
          <p:nvPr/>
        </p:nvSpPr>
        <p:spPr>
          <a:xfrm>
            <a:off x="87086" y="639646"/>
            <a:ext cx="12017828" cy="5578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Карбоксилювання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Молекула рибулозо-5-фосфата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фосфорилюється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за участю АТР, а до утвореного РДФ за допомогою РДФ-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карбоксилази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приєднується СО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що поступив в мезофіл крізь продихи. Одержаний продукт тут же розпадається на дві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тріози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: дві молекули 3-ФГК.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Фаза відновлення.</a:t>
            </a:r>
            <a:r>
              <a:rPr lang="uk-UA" sz="20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3-ФГК</a:t>
            </a:r>
            <a:r>
              <a:rPr lang="uk-UA" sz="20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відновлюється до 3-ФГА (альдегіду) в два етапи: спочатку відбувається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фосфорилування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3-ФГК за допомогою АТР до 1,3-ФГК, а потім її відновлення до 1,3-ФГА за допомогою NADPH</a:t>
            </a:r>
            <a:r>
              <a:rPr lang="uk-UA" sz="20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</a:t>
            </a:r>
            <a:r>
              <a:rPr lang="uk-UA" sz="20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дегідрогенази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фосфоглицеринового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альдегіду.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Фаза регенерації</a:t>
            </a:r>
            <a:r>
              <a:rPr lang="uk-UA" sz="20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первинного акцептора СО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синтезу кінцевого продукту фотосинтезу. При фіксації 3 молекул СО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з тих, шести 3-ФГА, що утворилися, п'ять використовуються для  регенерації рибулозо-5-фосфата, а один йде на синтез глюкози. Регенерація здійснюється за допомогою ферментів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ізомераз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транскетолаз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альдолаз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крізь  проміжні С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С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С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7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-сполуки. 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 невикористаної шостої молекули 3-ФГА, що залишилася, при повторенні циклу синтезується фруктозо-1,6-діфосфат, з якого можуть утворюватися глюкоза, сахароза і крохмаль.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94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5058" name="Picture 2" descr="Calvin cycle made super easy - YouTube">
            <a:extLst>
              <a:ext uri="{FF2B5EF4-FFF2-40B4-BE49-F238E27FC236}">
                <a16:creationId xmlns:a16="http://schemas.microsoft.com/office/drawing/2014/main" id="{947E37B5-CECF-6C86-9F8E-CCE52A7D3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9" y="172269"/>
            <a:ext cx="10532576" cy="592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7E9C5733-1E1C-DD6B-7E7F-283B45AB5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249" y="1831522"/>
            <a:ext cx="2533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391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2EE80C-F180-CF82-2CC3-8372B1EBCDBA}"/>
              </a:ext>
            </a:extLst>
          </p:cNvPr>
          <p:cNvSpPr txBox="1"/>
          <p:nvPr/>
        </p:nvSpPr>
        <p:spPr>
          <a:xfrm>
            <a:off x="251927" y="277307"/>
            <a:ext cx="11831216" cy="6552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  <a:tabLst>
                <a:tab pos="685800" algn="l"/>
              </a:tabLs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С4-шлях фотосинтезу (Цикл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Хетча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Слека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До групи рослин з С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-шляхом фотосинтезу відносяться цукровий очерет, кукурудза, сорго і ін. Листя цих рослин містить два різні типи хлоропластів: хлоропласти звичайного вигляду – в клітинах мезофілу і велику кількість крупних хлоропластів в клітинах, оточуючих провідні пучки (обкладка).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потрапляє в цитоплазму клітин мезофілу, де за участю ФЕП-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карбоксилази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вступає в реакцію з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фосфоенолпіруватом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(ФЕП), утворюючи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щавелевооцтову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кислоту (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оксалоацетат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). Потім вже в хлоропластах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оксалоацетат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відновлюється до яблучної кислоти (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малата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за рахунок NADPH</a:t>
            </a:r>
            <a:r>
              <a:rPr lang="uk-UA" sz="24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</a:t>
            </a:r>
            <a:r>
              <a:rPr lang="uk-UA" sz="24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що утворюється в ході світлової стадії фотосинтезу. Потім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малат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переноситься в хлоропласти клітин обкладки судинного пучка, де він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декарбоксилюється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малатдегідрогеназоб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декарбоксилюючою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до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пірувата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та 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вступає в цикл Кальвіна, а піруват повертається в хлоропласти клітин мезофілу.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77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E5334D-FBB7-C4AE-BF81-25217E2D10FD}"/>
              </a:ext>
            </a:extLst>
          </p:cNvPr>
          <p:cNvSpPr txBox="1"/>
          <p:nvPr/>
        </p:nvSpPr>
        <p:spPr>
          <a:xfrm>
            <a:off x="6124996" y="376417"/>
            <a:ext cx="5852626" cy="5608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Така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компартменталізація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процесу фіксації і використання 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дозволяє рослинам з С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-метаболізмом здійснювати фотосинтез навіть при закритих продихах (в посушливі або засолених умовах), оскільки хлоропласти клітин обкладки  використовують як донор 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малат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що утворився раніше. С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-рослини можуть також використовувати 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 що виникає при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фотодиханні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0219">
            <a:extLst>
              <a:ext uri="{FF2B5EF4-FFF2-40B4-BE49-F238E27FC236}">
                <a16:creationId xmlns:a16="http://schemas.microsoft.com/office/drawing/2014/main" id="{26CDAC9C-004D-24D8-A720-2ACE91C3A2F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9" y="548640"/>
            <a:ext cx="5631386" cy="543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8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709FEF91-D86D-E364-139E-88C3C21C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563" y="3657600"/>
            <a:ext cx="1643041" cy="308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635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6082" name="Picture 2" descr="C4 photosynthesis - ScienceDirect">
            <a:extLst>
              <a:ext uri="{FF2B5EF4-FFF2-40B4-BE49-F238E27FC236}">
                <a16:creationId xmlns:a16="http://schemas.microsoft.com/office/drawing/2014/main" id="{336EF65F-2CB3-89D5-37DB-D9EA91740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8" y="1165860"/>
            <a:ext cx="6923461" cy="493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C4 Cycle of Photosynthesis - GeeksforGeeks">
            <a:extLst>
              <a:ext uri="{FF2B5EF4-FFF2-40B4-BE49-F238E27FC236}">
                <a16:creationId xmlns:a16="http://schemas.microsoft.com/office/drawing/2014/main" id="{A739E122-B3F3-52C4-CF8E-2B8615213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570" y="379413"/>
            <a:ext cx="4257389" cy="48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513CC451-8D8D-1241-13C5-3FB803640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577" y="3596802"/>
            <a:ext cx="1721021" cy="323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265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DA6A6B-0373-5F87-BCD3-663AC6B75DAF}"/>
              </a:ext>
            </a:extLst>
          </p:cNvPr>
          <p:cNvSpPr txBox="1"/>
          <p:nvPr/>
        </p:nvSpPr>
        <p:spPr>
          <a:xfrm>
            <a:off x="3114267" y="58804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400" b="1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Порівняння</a:t>
            </a:r>
            <a:r>
              <a:rPr lang="ru-UA" sz="2400" b="1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С3-рослин</a:t>
            </a:r>
            <a:r>
              <a:rPr lang="ru-UA" sz="2400" b="1" spc="-3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</a:t>
            </a:r>
            <a:r>
              <a:rPr lang="ru-UA" sz="2400" b="1" spc="-3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С4-</a:t>
            </a:r>
            <a:r>
              <a:rPr lang="ru-UA" sz="2400" b="1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рослин</a:t>
            </a:r>
            <a:endParaRPr lang="ru-UA" sz="2400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7AEFE5E-9BC7-3AB4-A080-3161E164E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572552"/>
              </p:ext>
            </p:extLst>
          </p:nvPr>
        </p:nvGraphicFramePr>
        <p:xfrm>
          <a:off x="273698" y="672569"/>
          <a:ext cx="11252718" cy="589718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77199">
                  <a:extLst>
                    <a:ext uri="{9D8B030D-6E8A-4147-A177-3AD203B41FA5}">
                      <a16:colId xmlns:a16="http://schemas.microsoft.com/office/drawing/2014/main" val="1910171797"/>
                    </a:ext>
                  </a:extLst>
                </a:gridCol>
                <a:gridCol w="4152993">
                  <a:extLst>
                    <a:ext uri="{9D8B030D-6E8A-4147-A177-3AD203B41FA5}">
                      <a16:colId xmlns:a16="http://schemas.microsoft.com/office/drawing/2014/main" val="375304829"/>
                    </a:ext>
                  </a:extLst>
                </a:gridCol>
                <a:gridCol w="4322526">
                  <a:extLst>
                    <a:ext uri="{9D8B030D-6E8A-4147-A177-3AD203B41FA5}">
                      <a16:colId xmlns:a16="http://schemas.microsoft.com/office/drawing/2014/main" val="421217720"/>
                    </a:ext>
                  </a:extLst>
                </a:gridCol>
              </a:tblGrid>
              <a:tr h="185694"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С3-рослини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spc="-1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С4-рослини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957381"/>
                  </a:ext>
                </a:extLst>
              </a:tr>
              <a:tr h="557083"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Фіксація</a:t>
                      </a:r>
                      <a:r>
                        <a:rPr lang="uk-UA" sz="1600" b="1" spc="-4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-2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СО2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Один </a:t>
                      </a:r>
                      <a:r>
                        <a:rPr lang="uk-UA" sz="1600" b="1" spc="-2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раз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Двічі: у клітинах мезофілу</a:t>
                      </a:r>
                      <a:r>
                        <a:rPr lang="uk-UA" sz="1600" b="1" spc="-7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uk-UA" sz="1600" b="1" spc="-7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клітинах </a:t>
                      </a: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обкладки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551827"/>
                  </a:ext>
                </a:extLst>
              </a:tr>
              <a:tr h="742777"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Акцептор</a:t>
                      </a:r>
                      <a:r>
                        <a:rPr lang="uk-UA" sz="1600" b="1" spc="-35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-25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СО2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РуБФ</a:t>
                      </a:r>
                      <a:r>
                        <a:rPr lang="uk-UA" sz="1600" b="1" spc="-6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(С5-</a:t>
                      </a: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сполука)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SzPts val="1400"/>
                        <a:buFont typeface="Bookman Old Style" panose="02050604050505020204" pitchFamily="18" charset="0"/>
                        <a:buAutoNum type="arabicPeriod"/>
                        <a:tabLst>
                          <a:tab pos="260985" algn="l"/>
                        </a:tabLst>
                      </a:pP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r>
                        <a:rPr lang="uk-UA" sz="1600" b="1" spc="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1600" b="1" spc="-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ФЕП</a:t>
                      </a:r>
                      <a:r>
                        <a:rPr lang="uk-UA" sz="1600" b="1" spc="-3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(С3-сполука)</a:t>
                      </a:r>
                      <a:endParaRPr lang="ru-UA" sz="1600" b="1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SzPts val="1400"/>
                        <a:buFont typeface="Bookman Old Style" panose="02050604050505020204" pitchFamily="18" charset="0"/>
                        <a:buAutoNum type="arabicPeriod"/>
                        <a:tabLst>
                          <a:tab pos="240030" algn="l"/>
                        </a:tabLst>
                      </a:pP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 –</a:t>
                      </a:r>
                      <a:r>
                        <a:rPr lang="uk-UA" sz="1600" b="1" spc="-3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-1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РуБФ</a:t>
                      </a:r>
                      <a:r>
                        <a:rPr lang="uk-UA" sz="1600" b="1" spc="-2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(С5-сполука)</a:t>
                      </a:r>
                      <a:endParaRPr lang="ru-UA" sz="1600" b="1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02536"/>
                  </a:ext>
                </a:extLst>
              </a:tr>
              <a:tr h="1299860"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Фермент,</a:t>
                      </a:r>
                      <a:r>
                        <a:rPr lang="uk-UA" sz="1600" b="1" spc="-7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що фіксує СО2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 spc="-1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РуБФ-карбоксилаза </a:t>
                      </a:r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– недостатньо </a:t>
                      </a:r>
                      <a:r>
                        <a:rPr lang="uk-UA" sz="1600" b="1" spc="-1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активний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uk-UA" sz="1600" b="1" spc="-7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клітинах</a:t>
                      </a:r>
                      <a:r>
                        <a:rPr lang="uk-UA" sz="1600" b="1" spc="-7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мезофілу: ФЕП-</a:t>
                      </a:r>
                      <a:r>
                        <a:rPr lang="uk-UA" sz="1600" b="1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карбоксилаза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– </a:t>
                      </a: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активний;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uk-UA" sz="1600" b="1" spc="-3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клітинах</a:t>
                      </a:r>
                      <a:r>
                        <a:rPr lang="uk-UA" sz="1600" b="1" spc="-1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обкладки: </a:t>
                      </a:r>
                      <a:r>
                        <a:rPr lang="uk-UA" sz="1600" b="1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РуБФ-карбоксилаза</a:t>
                      </a:r>
                      <a:r>
                        <a:rPr lang="uk-UA" sz="1600" b="1" spc="-7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– достатньо активний,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оскільки</a:t>
                      </a:r>
                      <a:r>
                        <a:rPr lang="uk-UA" sz="1600" b="1" spc="-2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багато</a:t>
                      </a:r>
                      <a:r>
                        <a:rPr lang="uk-UA" sz="1600" b="1" spc="-3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-2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СО2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193083"/>
                  </a:ext>
                </a:extLst>
              </a:tr>
              <a:tr h="371389"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1-й</a:t>
                      </a:r>
                      <a:r>
                        <a:rPr lang="uk-UA" sz="1600" b="1" spc="5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-1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продукт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 spc="-1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фотосинтезу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С3-сполука</a:t>
                      </a:r>
                      <a:r>
                        <a:rPr lang="uk-UA" sz="1600" b="1" spc="-1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uk-UA" sz="1600" b="1" spc="-2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-25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ФГК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С4-сполука</a:t>
                      </a:r>
                      <a:r>
                        <a:rPr lang="uk-UA" sz="1600" b="1" spc="-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-2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ЩОК, </a:t>
                      </a:r>
                      <a:r>
                        <a:rPr lang="uk-UA" sz="1600" b="1" spc="-1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малат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074478"/>
                  </a:ext>
                </a:extLst>
              </a:tr>
              <a:tr h="1671249"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 spc="-1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Анатомічні </a:t>
                      </a:r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особливості</a:t>
                      </a:r>
                      <a:r>
                        <a:rPr lang="uk-UA" sz="1600" b="1" spc="-7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листка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 spc="-1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Хлоропласти </a:t>
                      </a:r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одного типу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Кранц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-анатомія:</a:t>
                      </a:r>
                      <a:r>
                        <a:rPr lang="uk-UA" sz="1600" b="1" spc="-7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клітини 2-х типів з різними </a:t>
                      </a: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хлоропластами.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У клітинах обкладки хлоропласти</a:t>
                      </a:r>
                      <a:r>
                        <a:rPr lang="uk-UA" sz="1600" b="1" spc="-7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великі,</a:t>
                      </a:r>
                      <a:r>
                        <a:rPr lang="uk-UA" sz="1600" b="1" spc="-7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без гран, з крохмальними </a:t>
                      </a: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зернами;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uk-UA" sz="1600" b="1" spc="-7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клітинах</a:t>
                      </a:r>
                      <a:r>
                        <a:rPr lang="uk-UA" sz="1600" b="1" spc="-5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мезофілу</a:t>
                      </a:r>
                      <a:r>
                        <a:rPr lang="uk-UA" sz="1600" b="1" spc="-6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– дрібні, з гранами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548018"/>
                  </a:ext>
                </a:extLst>
              </a:tr>
              <a:tr h="371389">
                <a:tc>
                  <a:txBody>
                    <a:bodyPr/>
                    <a:lstStyle/>
                    <a:p>
                      <a:pPr algn="just"/>
                      <a:r>
                        <a:rPr lang="uk-UA" sz="1600" b="1" spc="-1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Фотодихання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spc="-1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Присутнє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Пригнічене</a:t>
                      </a:r>
                      <a:r>
                        <a:rPr lang="uk-UA" sz="1600" b="1" spc="-6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через</a:t>
                      </a:r>
                      <a:r>
                        <a:rPr lang="uk-UA" sz="1600" b="1" spc="-3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велику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кількість</a:t>
                      </a:r>
                      <a:r>
                        <a:rPr lang="uk-UA" sz="1600" b="1" spc="-4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-2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СО2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596985"/>
                  </a:ext>
                </a:extLst>
              </a:tr>
              <a:tr h="371389">
                <a:tc>
                  <a:txBody>
                    <a:bodyPr/>
                    <a:lstStyle/>
                    <a:p>
                      <a:pPr algn="just"/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Продуктивність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Врожай</a:t>
                      </a:r>
                      <a:r>
                        <a:rPr lang="uk-UA" sz="1600" b="1" spc="-2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нижчий,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ніж</a:t>
                      </a:r>
                      <a:r>
                        <a:rPr lang="uk-UA" sz="1600" b="1" spc="-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uk-UA" sz="1600" b="1" spc="-3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С4-</a:t>
                      </a: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рослин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Врожай</a:t>
                      </a:r>
                      <a:r>
                        <a:rPr lang="uk-UA" sz="1600" b="1" spc="-3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вищий,</a:t>
                      </a:r>
                      <a:r>
                        <a:rPr lang="uk-UA" sz="1600" b="1" spc="-5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ніж</a:t>
                      </a:r>
                      <a:r>
                        <a:rPr lang="uk-UA" sz="1600" b="1" spc="-3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uk-UA" sz="1600" b="1" spc="-6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С3- </a:t>
                      </a: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рослин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771464"/>
                  </a:ext>
                </a:extLst>
              </a:tr>
            </a:tbl>
          </a:graphicData>
        </a:graphic>
      </p:graphicFrame>
      <p:pic>
        <p:nvPicPr>
          <p:cNvPr id="26626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5170F180-0081-DA1B-46E5-70D33A063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624" y="2799182"/>
            <a:ext cx="1457935" cy="274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1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8130" name="Picture 2" descr="A schematic diagram of C3 and C4 photosynthesis. | Download Scientific  Diagram">
            <a:extLst>
              <a:ext uri="{FF2B5EF4-FFF2-40B4-BE49-F238E27FC236}">
                <a16:creationId xmlns:a16="http://schemas.microsoft.com/office/drawing/2014/main" id="{36DADAEE-2729-77B4-D540-DB2027DB8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80" y="368633"/>
            <a:ext cx="10719436" cy="570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5CE3406C-3203-39B9-5A50-46817DCA1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188" y="408284"/>
            <a:ext cx="1472826" cy="276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55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630AB-472F-D55F-18FE-467A8A2E34A6}"/>
              </a:ext>
            </a:extLst>
          </p:cNvPr>
          <p:cNvSpPr txBox="1"/>
          <p:nvPr/>
        </p:nvSpPr>
        <p:spPr>
          <a:xfrm>
            <a:off x="130638" y="116181"/>
            <a:ext cx="11930723" cy="6439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uk-UA" sz="2400" b="1" kern="100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kern="1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фотосинтезу:</a:t>
            </a:r>
            <a:endParaRPr lang="ru-UA" sz="2400" b="1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400"/>
              <a:buFont typeface="Bookman Old Style" panose="02050604050505020204" pitchFamily="18" charset="0"/>
              <a:buAutoNum type="arabicPeriod"/>
              <a:tabLst>
                <a:tab pos="687070" algn="l"/>
              </a:tabLst>
            </a:pP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Зміна складу</a:t>
            </a:r>
            <a:r>
              <a:rPr lang="uk-UA" sz="2400" b="1" kern="100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kern="1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атмосфери:</a:t>
            </a:r>
            <a:endParaRPr lang="ru-UA" sz="2400" b="1" kern="100" spc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400"/>
              <a:buFont typeface="Bookman Old Style" panose="02050604050505020204" pitchFamily="18" charset="0"/>
              <a:buAutoNum type="arabicPeriod"/>
              <a:tabLst>
                <a:tab pos="687070" algn="l"/>
              </a:tabLst>
            </a:pP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Синтез</a:t>
            </a:r>
            <a:r>
              <a:rPr lang="uk-UA" sz="2400" b="1" kern="100" spc="-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органічної</a:t>
            </a:r>
            <a:r>
              <a:rPr lang="uk-UA" sz="2400" b="1" kern="100" spc="-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kern="1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речовини.</a:t>
            </a:r>
            <a:endParaRPr lang="ru-UA" sz="2400" b="1" kern="100" spc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400"/>
              <a:buFont typeface="Bookman Old Style" panose="02050604050505020204" pitchFamily="18" charset="0"/>
              <a:buAutoNum type="arabicPeriod"/>
              <a:tabLst>
                <a:tab pos="687070" algn="l"/>
              </a:tabLst>
            </a:pP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Накопичення</a:t>
            </a:r>
            <a:r>
              <a:rPr lang="uk-UA" sz="2400" b="1" kern="100" spc="-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потенційної</a:t>
            </a:r>
            <a:r>
              <a:rPr lang="uk-UA" sz="2400" b="1" kern="100" spc="-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хімічної</a:t>
            </a:r>
            <a:r>
              <a:rPr lang="uk-UA" sz="2400" b="1" kern="100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kern="1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енергії.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400"/>
              <a:buFont typeface="Bookman Old Style" panose="02050604050505020204" pitchFamily="18" charset="0"/>
              <a:buAutoNum type="arabicPeriod"/>
              <a:tabLst>
                <a:tab pos="687070" algn="l"/>
              </a:tabLst>
            </a:pPr>
            <a:endParaRPr lang="ru-UA" sz="2400" b="1" kern="100" spc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Виділяють п'ять основних аспектів планетарної ролі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фотосинтезуючих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організмів.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Накопичення органічної маси. В процесі фотосинтезу наземні рослини утворюють до 170 млрд.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тонн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а рослини світового океану – до 70 млрд. тон біомаси на рік в перерахунку на суху речовину, що використовується гетеротрофними організмами.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Забезпечення постійного вмісту 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повітрі. Зв</a:t>
            </a:r>
            <a:r>
              <a:rPr lang="en-US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язування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ході фотосинтезу значною мірою компенсує його виділення в результаті інших процесів (дихання, бродіння, діяльність вулканів, виробнича діяльність людства).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Фотосинтез – Бесплатные иконки: экология и окружающая среда">
            <a:extLst>
              <a:ext uri="{FF2B5EF4-FFF2-40B4-BE49-F238E27FC236}">
                <a16:creationId xmlns:a16="http://schemas.microsoft.com/office/drawing/2014/main" id="{7392C652-8D6B-B8F7-ACCD-65BA584FF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736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15B7DCE6-591A-7C4A-39FA-DCE624381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5000" y="254787"/>
            <a:ext cx="12668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4701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7106" name="Picture 2" descr="The difference between C3 and C4 plants | RIPE">
            <a:extLst>
              <a:ext uri="{FF2B5EF4-FFF2-40B4-BE49-F238E27FC236}">
                <a16:creationId xmlns:a16="http://schemas.microsoft.com/office/drawing/2014/main" id="{19E5DBAD-ADCC-2168-AA9D-12D645358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2" y="81648"/>
            <a:ext cx="8694420" cy="669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076CCC2F-6DF1-D760-BD9B-143250746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906" y="935782"/>
            <a:ext cx="2533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247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A6D059-78B6-2487-1836-D010BD96FC44}"/>
              </a:ext>
            </a:extLst>
          </p:cNvPr>
          <p:cNvSpPr txBox="1"/>
          <p:nvPr/>
        </p:nvSpPr>
        <p:spPr>
          <a:xfrm>
            <a:off x="0" y="199943"/>
            <a:ext cx="12045820" cy="6552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  <a:tabLst>
                <a:tab pos="685800" algn="l"/>
              </a:tabLst>
            </a:pPr>
            <a:r>
              <a:rPr lang="uk-UA" sz="18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САМ-метаболізм (за типом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толстянкових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 сукулентів спостерігається добовий цикл метаболізму С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-кислот з утворенням яблучної кислоти вночі. Цей тип фотосинтезу називають САМ-метаболізм (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crassulacean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асid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metabolism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). Продихи цих рослин вдень за звичай закриті, що запобігає втраті води, і відкриваються вночі. 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поступає в листя, де взаємодіє з ФЕП, утворюючи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щавелевооцтову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кислоту (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оксалоацетат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), яка відновлюється до яблучної кислоти. Вона накопичується у вакуолях клітин листка, що призводить до підкислення клітинного соку в нічний час.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Вдень  в умовах високої температури, коли продихи закриті,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малат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транспортується з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вакуолей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цитоплазму і там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декарбоксилюється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за участю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малатдегідрогенази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декарбоксилюючої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малік-ензима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з утворенням 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пірувату. 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поступає в хлоропласти і включається в них в цикл Кальвіна, беручи участь в синтезі вуглеводів.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12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1202" name="Picture 2" descr="CAM Plants - Definition, Evolution, Photosynthesis, Examples, and FAQs">
            <a:extLst>
              <a:ext uri="{FF2B5EF4-FFF2-40B4-BE49-F238E27FC236}">
                <a16:creationId xmlns:a16="http://schemas.microsoft.com/office/drawing/2014/main" id="{A3AA682A-6500-6F78-8C53-2F45C8C09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16" y="5715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B6017470-F50E-5D2F-83F5-CCC706CC8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083" y="898460"/>
            <a:ext cx="2533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4805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0178" name="Picture 2">
            <a:extLst>
              <a:ext uri="{FF2B5EF4-FFF2-40B4-BE49-F238E27FC236}">
                <a16:creationId xmlns:a16="http://schemas.microsoft.com/office/drawing/2014/main" id="{F549495C-8A1D-72C2-1F00-F1864D9A2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43" y="524891"/>
            <a:ext cx="10237470" cy="545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FCD96BF4-9146-DCC1-C180-B338FB567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473" y="1658937"/>
            <a:ext cx="2533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444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2226" name="Picture 2" descr="Types of Photosynthesis in Plants: C3, C4, and CAM - YouTube">
            <a:extLst>
              <a:ext uri="{FF2B5EF4-FFF2-40B4-BE49-F238E27FC236}">
                <a16:creationId xmlns:a16="http://schemas.microsoft.com/office/drawing/2014/main" id="{BDCAF83F-40A8-A0FE-6FB0-0107AE1DB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0" y="242595"/>
            <a:ext cx="10439229" cy="587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48AF5EA9-8093-0D4C-2672-0E78AD554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090" y="1101083"/>
            <a:ext cx="2533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5867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3250" name="Picture 2" descr="IJMS | Free Full-Text | Defining Mechanisms of C3 to CAM Photosynthesis  Transition toward Enhancing Crop Stress Resilience">
            <a:extLst>
              <a:ext uri="{FF2B5EF4-FFF2-40B4-BE49-F238E27FC236}">
                <a16:creationId xmlns:a16="http://schemas.microsoft.com/office/drawing/2014/main" id="{61CC067A-B1BF-6DB0-6697-ECBFACECD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0" y="335889"/>
            <a:ext cx="9088276" cy="59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92F3D755-C413-EF01-B072-A28B7EA8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547" y="1054436"/>
            <a:ext cx="2533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1037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Рисунок 1" descr="Глаз со сплошной заливкой">
            <a:extLst>
              <a:ext uri="{FF2B5EF4-FFF2-40B4-BE49-F238E27FC236}">
                <a16:creationId xmlns:a16="http://schemas.microsoft.com/office/drawing/2014/main" id="{662C662F-60CB-3C57-02DA-5409CA631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399614"/>
            <a:ext cx="2990850" cy="299085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932711-0462-35B0-321E-766EAAAC4786}"/>
              </a:ext>
            </a:extLst>
          </p:cNvPr>
          <p:cNvSpPr/>
          <p:nvPr/>
        </p:nvSpPr>
        <p:spPr>
          <a:xfrm>
            <a:off x="5023985" y="218648"/>
            <a:ext cx="37148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Подивіться </a:t>
            </a:r>
          </a:p>
          <a:p>
            <a:pPr algn="ctr"/>
            <a:r>
              <a:rPr lang="uk-UA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самостійно</a:t>
            </a:r>
            <a:endParaRPr lang="uk-U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 descr="Назад со сплошной заливкой">
            <a:extLst>
              <a:ext uri="{FF2B5EF4-FFF2-40B4-BE49-F238E27FC236}">
                <a16:creationId xmlns:a16="http://schemas.microsoft.com/office/drawing/2014/main" id="{9C311982-E2C9-66A1-836E-A0D3477A29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437265">
            <a:off x="2951014" y="881597"/>
            <a:ext cx="1273128" cy="1273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5C0B3A-CBC0-B4F0-B6FD-4010C9B36968}"/>
              </a:ext>
            </a:extLst>
          </p:cNvPr>
          <p:cNvSpPr txBox="1"/>
          <p:nvPr/>
        </p:nvSpPr>
        <p:spPr>
          <a:xfrm>
            <a:off x="293739" y="2268739"/>
            <a:ext cx="9064865" cy="1826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Фотосинтез. Хемосинтез</a:t>
            </a:r>
            <a:endParaRPr lang="ru-UA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2400" b="1" u="sng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https://www.youtube.com/watch?v=xrybcmLkBYw</a:t>
            </a:r>
            <a:endParaRPr lang="ru-UA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Фотосинтез: </a:t>
            </a:r>
            <a:r>
              <a:rPr lang="ru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світлова</a:t>
            </a:r>
            <a:r>
              <a:rPr lang="ru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та </a:t>
            </a:r>
            <a:r>
              <a:rPr lang="ru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темнова</a:t>
            </a:r>
            <a:r>
              <a:rPr lang="ru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фаза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UA" sz="2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https://www.youtube.com/watch?v=MeD7n6fnLMA</a:t>
            </a:r>
            <a:endParaRPr lang="ru-UA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662C38-86E8-5FC2-3B74-82020C04194E}"/>
              </a:ext>
            </a:extLst>
          </p:cNvPr>
          <p:cNvSpPr txBox="1"/>
          <p:nvPr/>
        </p:nvSpPr>
        <p:spPr>
          <a:xfrm>
            <a:off x="293739" y="4304741"/>
            <a:ext cx="11882533" cy="196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UA" sz="2400" b="1" kern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Фотосинтез. </a:t>
            </a:r>
            <a:r>
              <a:rPr lang="ru-UA" sz="2400" b="1" kern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Світлова</a:t>
            </a:r>
            <a:r>
              <a:rPr lang="ru-UA" sz="2400" b="1" kern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UA" sz="2400" b="1" kern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темнова</a:t>
            </a:r>
            <a:r>
              <a:rPr lang="ru-UA" sz="2400" b="1" kern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фаза</a:t>
            </a:r>
            <a:endParaRPr lang="ru-UA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2400" b="1" u="sng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https://www.youtube.com/watch?v=KkYDG7Kx3vg</a:t>
            </a:r>
            <a:endParaRPr lang="ru-UA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UA" sz="2400" b="1" kern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Фотосинтез в </a:t>
            </a:r>
            <a:r>
              <a:rPr lang="ru-UA" sz="2400" b="1" kern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дослідах</a:t>
            </a:r>
            <a:r>
              <a:rPr lang="ru-UA" sz="2400" b="1" kern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UA" sz="2400" b="1" kern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</a:t>
            </a:r>
            <a:r>
              <a:rPr lang="ru-UA" sz="2400" b="1" kern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Сакса та </a:t>
            </a:r>
            <a:r>
              <a:rPr lang="ru-UA" sz="2400" b="1" kern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</a:t>
            </a:r>
            <a:r>
              <a:rPr lang="ru-UA" sz="2400" b="1" kern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UA" sz="2400" b="1" kern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вуглекислим</a:t>
            </a:r>
            <a:r>
              <a:rPr lang="ru-UA" sz="2400" b="1" kern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газом</a:t>
            </a:r>
            <a:endParaRPr lang="ru-UA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2400" b="1" u="sng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https://www.youtube.com/watch?v=ctZMmzRvqe0</a:t>
            </a:r>
            <a:endParaRPr lang="ru-UA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794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D3554C51-BC1D-73CD-F224-FDCCD7B6B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568" y="382308"/>
            <a:ext cx="2533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946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011D63-664C-B829-016E-AFCB4368D28F}"/>
              </a:ext>
            </a:extLst>
          </p:cNvPr>
          <p:cNvSpPr txBox="1"/>
          <p:nvPr/>
        </p:nvSpPr>
        <p:spPr>
          <a:xfrm>
            <a:off x="0" y="360711"/>
            <a:ext cx="11989836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Фотодихання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це процес вивільнення СО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поглинання О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що активується світлом, тобто процес, зворотній фотосинтезу. Цей процес посилюється при низькому вмісті СО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високих концентраціях О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або при підвищенні температури. В цих умовах РДФ-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карбоксилаза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хлоропластах може функціонувати як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оксигеназа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яка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каталізує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окислювальне розщеплення рибулозо-1,5-діфосфата на 3-ФГК і 2-фосфогліколеву кислоту, яка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дефосфорилюється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гліколеву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кислоту.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Гліколат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з хлоропластів поступає в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пероксисому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там окислюється до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гліоксилата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Перекис водню, що при цьому утворюється, усувається каталазою.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Гліоксилат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амінується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перетворюючись на гліцин і транспортується в мітохондрію.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мітохондрії з двох молекул гліцину утворюється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серін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вивільняється СО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Серін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може знову поступати в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пероксисому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де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трансамінується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з піруватом.  Утворений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гідроксіпіруват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відновлюється до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гліцерата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який може знову поступати в хлоропласти і включатися в цикл Кальвіна.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У С</a:t>
            </a:r>
            <a:r>
              <a:rPr lang="uk-UA" sz="20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4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-рослин  СО</a:t>
            </a:r>
            <a:r>
              <a:rPr lang="uk-UA" sz="20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2,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що вивільняється при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фотодиханні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перехоплюється в клітинах мезофілу, де з нього утворюються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оксалоацетат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малат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931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4274" name="Picture 2" descr="Фотодихання — Вікіпедія">
            <a:extLst>
              <a:ext uri="{FF2B5EF4-FFF2-40B4-BE49-F238E27FC236}">
                <a16:creationId xmlns:a16="http://schemas.microsoft.com/office/drawing/2014/main" id="{C0880C88-211D-58FD-21EA-141750EC8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73" y="179112"/>
            <a:ext cx="8618220" cy="649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51783C62-04BC-383E-0EF0-DFACAD822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146" y="823815"/>
            <a:ext cx="2533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5970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AA8B9B-93F8-998E-9FAE-5190C631226D}"/>
              </a:ext>
            </a:extLst>
          </p:cNvPr>
          <p:cNvSpPr txBox="1"/>
          <p:nvPr/>
        </p:nvSpPr>
        <p:spPr>
          <a:xfrm>
            <a:off x="220805" y="489460"/>
            <a:ext cx="11971175" cy="5495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Екологія фотосинтезу.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Фотосинтез здійснюється в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напівавтономних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органелах – хлоропластах. Проте він значною мірою контролюється іншими процесами, що відбуваються в рослині, і факторами зовнішнього середовища. 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u="sng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Відтік </a:t>
            </a:r>
            <a:r>
              <a:rPr lang="uk-UA" sz="2400" b="1" u="sng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асимілянтів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Накопичення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фотоасимілянтів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хлоропластах і в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навколопластидному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просторі призводить до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інгібірування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ферментів, що беруть участь у фотосинтезі.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u="sng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Вік листа і рослини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В ході росту листа інтенсивність фотосинтезу збільшується. Після закінчення росту листа вона поступово знижується. У багатьох однорічних рослин інтенсивність фотосинтезу сягає максимуму у фазі бутонізації і цвітіння, а потім знижується.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858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0004ED-4196-15C7-A975-E5BEF2799836}"/>
              </a:ext>
            </a:extLst>
          </p:cNvPr>
          <p:cNvSpPr txBox="1"/>
          <p:nvPr/>
        </p:nvSpPr>
        <p:spPr>
          <a:xfrm>
            <a:off x="230135" y="103439"/>
            <a:ext cx="11961845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3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Перешкода розвитку парникового ефекту. Частина сонячного світу відбивається від поверхні Землі у вигляді теплового інфрачервоного випромінювання. СО</a:t>
            </a:r>
            <a:r>
              <a:rPr lang="uk-UA" sz="2300" b="1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3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поглинає інфрачервоне випромінювання і тим самим зберігає тепло на Землі. Підвищення вмісту СО</a:t>
            </a:r>
            <a:r>
              <a:rPr lang="uk-UA" sz="2300" b="1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3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атмосфері сприяє збільшенню температури, тобто створює парниковий ефект. Це призводить до затоплення прибережних зон через підняття рівня світового океану в результаті танення льодовиків в горах і на полюсах. Проте високий вміст СО</a:t>
            </a:r>
            <a:r>
              <a:rPr lang="uk-UA" sz="2300" b="1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3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повітрі активує фотосинтез і, отже, концентрація  СО</a:t>
            </a:r>
            <a:r>
              <a:rPr lang="uk-UA" sz="2300" b="1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3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повітрі знову зменшується.</a:t>
            </a:r>
            <a:endParaRPr lang="ru-UA" sz="23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242C8B-C66C-49D5-7C71-6CE96804854C}"/>
              </a:ext>
            </a:extLst>
          </p:cNvPr>
          <p:cNvSpPr txBox="1"/>
          <p:nvPr/>
        </p:nvSpPr>
        <p:spPr>
          <a:xfrm>
            <a:off x="230115" y="3381259"/>
            <a:ext cx="1196184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3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Накопичення кисню в атмосфері. Спочатку в атмосфері Землі кисню було дуже мало. Зараз його вміст складає 21 % за об'ємом повітря. В основному, цей кисень є продуктом фотосинтезу. Щорічно рослини і інші </a:t>
            </a:r>
            <a:r>
              <a:rPr lang="uk-UA" sz="2300" b="1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фотосинтезуючі</a:t>
            </a:r>
            <a:r>
              <a:rPr lang="uk-UA" sz="23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організми поставляють в атмосферу приблизно 120 млрд. тон кисню.</a:t>
            </a:r>
            <a:endParaRPr lang="ru-UA" sz="2300" b="1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AE14693-45B8-BA63-2A6F-1022A98E5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35" y="5190071"/>
            <a:ext cx="1143935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Озоновий екран. Озон (О</a:t>
            </a:r>
            <a:r>
              <a:rPr kumimoji="0" lang="uk-UA" altLang="ru-UA" sz="23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kumimoji="0" lang="uk-UA" altLang="ru-UA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утворюється в результаті </a:t>
            </a:r>
            <a:r>
              <a:rPr kumimoji="0" lang="uk-UA" altLang="ru-UA" sz="23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фотодисоціації</a:t>
            </a:r>
            <a:r>
              <a:rPr kumimoji="0" lang="uk-UA" altLang="ru-UA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молекул кисню під дією сонячної радіації на висоті близько 25 км.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Озон затримує значну частину ультрафіолетового світла,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згубного для всього живого.</a:t>
            </a:r>
            <a:r>
              <a:rPr kumimoji="0" lang="uk-UA" altLang="ru-UA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ru-UA" sz="2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657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7E7B91-0ABB-3353-24E8-C3BA6596FCF1}"/>
              </a:ext>
            </a:extLst>
          </p:cNvPr>
          <p:cNvSpPr txBox="1"/>
          <p:nvPr/>
        </p:nvSpPr>
        <p:spPr>
          <a:xfrm>
            <a:off x="195943" y="818317"/>
            <a:ext cx="11812555" cy="5315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u="sng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Світло.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Є нижній поріг освітленості, при якому рослини починають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фотосинтезувати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Потім залежність інтенсивності фотосинтезу від освітленості має логарифмічний характер з подальшим виходом на плато. Кут нахилу кривої залежності інтенсивності фотосинтезу від освітленості залежить від впливу інших чинників. Так, у світлолюбних рослин вона виходить на плато при значно більш високій освітленості, ніж у тіньовитривалих рослин. Рівень освітлення, при якому поглинання 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ході фотосинтезу дорівнює виділенню 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процесі дихання, називається 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компенсаційним пунктом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Важливим є і спектральний склад світла. При освітленні червоним світлом утворюються переважно вуглеводи, синім -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аміно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і органічні кислоти.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6204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D51CAF-EDF4-8214-E5FE-DD966BE6F710}"/>
              </a:ext>
            </a:extLst>
          </p:cNvPr>
          <p:cNvSpPr txBox="1"/>
          <p:nvPr/>
        </p:nvSpPr>
        <p:spPr>
          <a:xfrm>
            <a:off x="194388" y="183474"/>
            <a:ext cx="11803224" cy="333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200" b="1" u="sng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Температура. 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При низькій освітленості фотосинтез йде з однаковою швидкістю при 15 і 25</a:t>
            </a:r>
            <a:r>
              <a:rPr lang="uk-UA" sz="22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С. Це пояснюється тим, що при низькій освітленості інтенсивність фотосинтезу залежить від швидкості світлових реакцій. При високій освітленості інтенсивність фотосинтезу лімітується швидкістю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темнових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реакцій і Q</a:t>
            </a:r>
            <a:r>
              <a:rPr lang="uk-UA" sz="22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10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приблизно дорівнює 2. Для більшості рослини С</a:t>
            </a:r>
            <a:r>
              <a:rPr lang="uk-UA" sz="22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-типу оптимальна температура 20-25</a:t>
            </a:r>
            <a:r>
              <a:rPr lang="uk-UA" sz="22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С, для рослин С</a:t>
            </a:r>
            <a:r>
              <a:rPr lang="uk-UA" sz="22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-типу  - 25-40</a:t>
            </a:r>
            <a:r>
              <a:rPr lang="uk-UA" sz="22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С. При температурі вище за оптимальну інтенсивність фотосинтезу знижується через інактивацію ферментів хлоропластів і закриття продихових щілин .</a:t>
            </a:r>
            <a:endParaRPr lang="ru-UA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B73C6A-9433-B29E-E5C8-ECD5D41F72A8}"/>
              </a:ext>
            </a:extLst>
          </p:cNvPr>
          <p:cNvSpPr txBox="1"/>
          <p:nvPr/>
        </p:nvSpPr>
        <p:spPr>
          <a:xfrm>
            <a:off x="110412" y="3620575"/>
            <a:ext cx="11971175" cy="2613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200" b="1" u="sng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Вміст СО</a:t>
            </a:r>
            <a:r>
              <a:rPr lang="uk-UA" sz="2200" b="1" u="sng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200" b="1" u="sng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повітрі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Підвищення вмісту СО</a:t>
            </a:r>
            <a:r>
              <a:rPr lang="uk-UA" sz="22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з 0,03 % до 0,3 % викликає збільшення інтенсивності фотосинтезу. Подальше зростання концентрації СО</a:t>
            </a:r>
            <a:r>
              <a:rPr lang="uk-UA" sz="22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до 1 % не позначається на фотосинтезі, але більш високий рівень СО</a:t>
            </a:r>
            <a:r>
              <a:rPr lang="uk-UA" sz="22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повітрі призводить до депресії фотосинтезу. Високі концентрації СО</a:t>
            </a:r>
            <a:r>
              <a:rPr lang="uk-UA" sz="22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особливо несприятливі при високому рівні освітленості, оскільки відбувається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інгібірування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темнових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реакцій. Вплив вмісту вуглекислого газу на фотосинтез залежить від виду рослини.</a:t>
            </a:r>
            <a:endParaRPr lang="ru-UA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428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05066C-FF1B-10A3-F22A-3B041DA348AD}"/>
              </a:ext>
            </a:extLst>
          </p:cNvPr>
          <p:cNvSpPr txBox="1"/>
          <p:nvPr/>
        </p:nvSpPr>
        <p:spPr>
          <a:xfrm>
            <a:off x="0" y="122311"/>
            <a:ext cx="12117335" cy="307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200" b="1" u="sng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Водозабезпечення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При значному водному дефіциті інтенсивність фотосинтезу знижується через закриття продихів, що зменшує надходження СО</a:t>
            </a:r>
            <a:r>
              <a:rPr lang="uk-UA" sz="22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листя, знижує транспірацію і призводить до підвищення температури листка. Крім того, зневоднення змінює  конформацію і, отже, активність ферментів.</a:t>
            </a:r>
            <a:endParaRPr lang="ru-UA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200" b="1" u="sng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Вміст кисню в повітрі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в середньому,  дорівнює 21 %. Підвищення концентрації або відсутність кисню для фотосинтезу є несприятливим. Кисень знижує активність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рибулозодіфосфаткарбоксилази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UA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A71180-B6E5-8E5A-E4FA-10044CB7C403}"/>
              </a:ext>
            </a:extLst>
          </p:cNvPr>
          <p:cNvSpPr txBox="1"/>
          <p:nvPr/>
        </p:nvSpPr>
        <p:spPr>
          <a:xfrm>
            <a:off x="74665" y="3200526"/>
            <a:ext cx="11940053" cy="333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200" b="1" u="sng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Мінеральне живлення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Виключення будь-якого елемента мінерального живлення негативно позначається на фотосинтезі. Особливо важливі такі елементи як фосфор, магній, залізо, марганець, мідь, калій і азот. На всіх етапах фотосинтезу беруть участь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фосфорильовані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сполуки. Калій активує процеси фосфорилювання і бере участь у відкритті продихів. Магній входить до складу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хлорофілів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активує реакції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карбоксилювання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відновлення </a:t>
            </a:r>
            <a:r>
              <a:rPr lang="en-US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АДР. Залізо необхідне для синтезу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хлорофілів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Марганець бере участь у фотолізі води. Мідь входить до складу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пластоцианіну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Азот необхідний для формування хлоропластів і утворення пігментів.</a:t>
            </a:r>
            <a:endParaRPr lang="ru-UA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68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30907-E8A7-5603-5A87-11F8670C6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790" y="5984621"/>
            <a:ext cx="1802190" cy="87336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97D86C6-9AE7-129A-2D45-0F09515C624D}"/>
              </a:ext>
            </a:extLst>
          </p:cNvPr>
          <p:cNvSpPr/>
          <p:nvPr/>
        </p:nvSpPr>
        <p:spPr>
          <a:xfrm>
            <a:off x="1729421" y="1903149"/>
            <a:ext cx="611935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Дякую за увагу</a:t>
            </a:r>
            <a:r>
              <a:rPr lang="uk-U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FF1189-6786-C249-5EE1-1888329515A2}"/>
              </a:ext>
            </a:extLst>
          </p:cNvPr>
          <p:cNvSpPr/>
          <p:nvPr/>
        </p:nvSpPr>
        <p:spPr>
          <a:xfrm>
            <a:off x="2207722" y="5934660"/>
            <a:ext cx="8182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Очікую на Ваші запитання</a:t>
            </a:r>
          </a:p>
        </p:txBody>
      </p:sp>
      <p:pic>
        <p:nvPicPr>
          <p:cNvPr id="8" name="Рисунок 7" descr="Изображение выглядит как Человеческое лицо, человек, улыбк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A396D0AE-0B24-ECDE-292F-4D6EF220B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530" y="342752"/>
            <a:ext cx="4453541" cy="5566927"/>
          </a:xfrm>
          <a:prstGeom prst="rect">
            <a:avLst/>
          </a:prstGeom>
        </p:spPr>
      </p:pic>
      <p:pic>
        <p:nvPicPr>
          <p:cNvPr id="35842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5EEE5C34-34B2-9595-1156-F650682BD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097" y="1658805"/>
            <a:ext cx="2533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17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3FCC80-73C2-8145-CA39-11F7BEFE6BE2}"/>
              </a:ext>
            </a:extLst>
          </p:cNvPr>
          <p:cNvSpPr txBox="1"/>
          <p:nvPr/>
        </p:nvSpPr>
        <p:spPr>
          <a:xfrm>
            <a:off x="0" y="133145"/>
            <a:ext cx="12017828" cy="4345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Основним</a:t>
            </a:r>
            <a:r>
              <a:rPr lang="uk-UA" sz="2400" b="1" spc="-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фотосинтезуючим</a:t>
            </a:r>
            <a:r>
              <a:rPr lang="uk-UA" sz="2400" b="1" spc="-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органом</a:t>
            </a:r>
            <a:r>
              <a:rPr lang="uk-UA" sz="2400" b="1" spc="-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багатьох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рослин</a:t>
            </a:r>
            <a:r>
              <a:rPr lang="uk-UA" sz="2400" b="1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є</a:t>
            </a:r>
            <a:r>
              <a:rPr lang="uk-UA" sz="2400" b="1" spc="-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листок.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Особливості морфології, анатомії та фізіології листка повною мірою забезпечують здійснення його основної функції – фотосинтезу.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Енергія Сонця являє собою електромагнітні коливання з</a:t>
            </a:r>
            <a:r>
              <a:rPr lang="uk-UA" sz="2400" b="1" kern="100" spc="4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різними довжинами хвиль. Близько 40-45% цієї енергії припадає на область від 400 до 700 нм. Ця частина спектру сприймається як</a:t>
            </a:r>
            <a:r>
              <a:rPr lang="uk-UA" sz="2400" b="1" kern="100" spc="2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видиме світло (кольори веселки). Цей спектр, який поглинається пігментами хлорофілу називається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фотосинтетично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активною радіацією (ФАР). Як і всі фізичні тіла листок відбиває, поглинає і пропускає падаючі на нього промені. Для фотосинтезу рослини використовують 1-2 %</a:t>
            </a:r>
            <a:r>
              <a:rPr lang="uk-UA" sz="2400" b="1" kern="100" spc="2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ФАР.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 descr="Клітинна будова листка — урок. Біологія, 6 клас.">
            <a:extLst>
              <a:ext uri="{FF2B5EF4-FFF2-40B4-BE49-F238E27FC236}">
                <a16:creationId xmlns:a16="http://schemas.microsoft.com/office/drawing/2014/main" id="{A7F461AE-0FD9-6F5D-DF57-13CE13964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83" y="4117387"/>
            <a:ext cx="5434965" cy="270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2.2. Внутрішня будова листка">
            <a:extLst>
              <a:ext uri="{FF2B5EF4-FFF2-40B4-BE49-F238E27FC236}">
                <a16:creationId xmlns:a16="http://schemas.microsoft.com/office/drawing/2014/main" id="{5A042DEB-F594-9315-C5A0-6EBFA7710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9" b="9893"/>
          <a:stretch/>
        </p:blipFill>
        <p:spPr bwMode="auto">
          <a:xfrm>
            <a:off x="6597620" y="4104736"/>
            <a:ext cx="3618396" cy="272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9294AD16-F56E-6256-542F-3EBD40716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188" y="4018242"/>
            <a:ext cx="1145458" cy="215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672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C9BCA0-23F7-AB9E-E358-0D2C315AB38B}"/>
              </a:ext>
            </a:extLst>
          </p:cNvPr>
          <p:cNvSpPr txBox="1"/>
          <p:nvPr/>
        </p:nvSpPr>
        <p:spPr>
          <a:xfrm>
            <a:off x="0" y="67290"/>
            <a:ext cx="120458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Основною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фотосинтезуючою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тканиною листка є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хлоренхіма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мезофіл, який складається зі стовпчастої (палісадної) і губчастої паренхіми. Клітини палісадної паренхіми, на відміну від губчастої, щільно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прилягають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одна до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одної. Мезофіл знаходиться між верхньою і нижньою епідермою. 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Фотосинтезуючими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органелами клітин є хлоропласти. Кількість їх у клітині може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бути від одного до 100 та більше в залежності в тому числі і від їх розмірів. Вони мають форму двоякоопуклої лінзи. Довжина їх коливається в межах 3-10</a:t>
            </a:r>
            <a:r>
              <a:rPr lang="uk-UA" sz="2400" b="1" spc="2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мкм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</a:t>
            </a:r>
            <a:r>
              <a:rPr lang="uk-UA" sz="2400" b="1" spc="2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діаметр</a:t>
            </a:r>
            <a:r>
              <a:rPr lang="uk-UA" sz="2400" b="1" spc="2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</a:t>
            </a:r>
            <a:r>
              <a:rPr lang="uk-UA" sz="2400" b="1" spc="2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2-3</a:t>
            </a:r>
            <a:r>
              <a:rPr lang="uk-UA" sz="2400" b="1" spc="2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мкм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r>
              <a:rPr lang="uk-UA" sz="2400" b="1" spc="2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</a:t>
            </a:r>
            <a:r>
              <a:rPr lang="uk-UA" sz="2400" b="1" spc="19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напівавтономна</a:t>
            </a:r>
            <a:r>
              <a:rPr lang="uk-UA" sz="2400" b="1" spc="2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органела</a:t>
            </a:r>
            <a:r>
              <a:rPr lang="uk-UA" sz="2400" b="1" spc="2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клітини,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оскільки для розвитку і функціонування використовує генетичну інформацію як ядерного, так і свого власного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геному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24" name="Picture 4" descr="1.6: Хлоропласти - LibreTexts - Ukrayinska">
            <a:extLst>
              <a:ext uri="{FF2B5EF4-FFF2-40B4-BE49-F238E27FC236}">
                <a16:creationId xmlns:a16="http://schemas.microsoft.com/office/drawing/2014/main" id="{670B73CC-BF9C-A9A5-DD13-883736348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150" y="4246392"/>
            <a:ext cx="3634740" cy="254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Фотосинтеза. Хлоропласти и хлорофил. Цикъл на Калвин - ABRITVS">
            <a:extLst>
              <a:ext uri="{FF2B5EF4-FFF2-40B4-BE49-F238E27FC236}">
                <a16:creationId xmlns:a16="http://schemas.microsoft.com/office/drawing/2014/main" id="{B94F7E50-559F-FB51-ECC9-0435605D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4587151"/>
            <a:ext cx="4347210" cy="213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A0E2360F-9678-90EB-900C-6FC5EB82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186" y="4133461"/>
            <a:ext cx="1431030" cy="26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84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4964D9-B0EB-205E-0390-BA818746F30D}"/>
              </a:ext>
            </a:extLst>
          </p:cNvPr>
          <p:cNvSpPr txBox="1"/>
          <p:nvPr/>
        </p:nvSpPr>
        <p:spPr>
          <a:xfrm>
            <a:off x="129073" y="278975"/>
            <a:ext cx="1193385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Хлоропласт оточений подвійною мембраною. Крім того, вони мають внутрішню мембранну систему, яка формує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тилакоїди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Це плоскі диски, оточені одношаровою мембраною, які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містять хлорофіл, каротиноїди, білки, що беруть участь у фотосинтетичних реакціях (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фотосистеми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та ІІ).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Тилакоїди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розміщуючись одні над одними, наче стопка монет, утворюють грани. Грани занурені в безбарвний матрикс, який називається стромою. Сусідні грани з’єднані між собою одиночними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тилакоїдами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які називаються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ламелами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строми. Тобто розрізняють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ламели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гран і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ламели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строми. В стромі протікають реакції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темнової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фази фотосинтезу, в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тилакоїдах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 світлової.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746" name="Picture 2" descr="ХЛОРОПЛАСТИ - определение и синонимы слова хлоропласти в словаре украинский  языка">
            <a:extLst>
              <a:ext uri="{FF2B5EF4-FFF2-40B4-BE49-F238E27FC236}">
                <a16:creationId xmlns:a16="http://schemas.microsoft.com/office/drawing/2014/main" id="{A4E65DB6-C486-829E-BCC0-56484B057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" y="4374987"/>
            <a:ext cx="3676650" cy="246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Порівняльна характеристика клітин представників різних Царств — урок.  Біологія, 9 клас.">
            <a:extLst>
              <a:ext uri="{FF2B5EF4-FFF2-40B4-BE49-F238E27FC236}">
                <a16:creationId xmlns:a16="http://schemas.microsoft.com/office/drawing/2014/main" id="{6302E7CF-0507-56CD-30AB-790F35CC7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990" y="4037552"/>
            <a:ext cx="5452428" cy="280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C79D0E40-ACCF-B3B0-DD26-54EE3E854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471" y="3934579"/>
            <a:ext cx="1537357" cy="288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548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0D49F8-3CC8-7ABD-DEAC-D8BD889E9990}"/>
              </a:ext>
            </a:extLst>
          </p:cNvPr>
          <p:cNvSpPr txBox="1"/>
          <p:nvPr/>
        </p:nvSpPr>
        <p:spPr>
          <a:xfrm>
            <a:off x="147735" y="197720"/>
            <a:ext cx="11896530" cy="197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Усі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фотосинтезуючі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організми містять пігменти, які здатні поглинати видиме світло, запускаючи цим самим хімічні реакції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фотосинтезу.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 пластидах</a:t>
            </a:r>
            <a:r>
              <a:rPr lang="uk-UA" sz="2400" b="1" kern="100" spc="-1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вищих</a:t>
            </a:r>
            <a:r>
              <a:rPr lang="uk-UA" sz="2400" b="1" kern="100" spc="-1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рослин і</a:t>
            </a:r>
            <a:r>
              <a:rPr lang="uk-UA" sz="2400" b="1" kern="100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водоростей зустрічаються пігменти трьох основних класів –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хлорофіли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каротиноїди і фікобіліни.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 descr="Why Leaves Change Color in the Fall - Chemistry">
            <a:extLst>
              <a:ext uri="{FF2B5EF4-FFF2-40B4-BE49-F238E27FC236}">
                <a16:creationId xmlns:a16="http://schemas.microsoft.com/office/drawing/2014/main" id="{8527D2B3-A4BA-6FA0-11C7-5801B0FBF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8" b="4832"/>
          <a:stretch/>
        </p:blipFill>
        <p:spPr bwMode="auto">
          <a:xfrm>
            <a:off x="2251549" y="2248601"/>
            <a:ext cx="8278597" cy="389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59A62E23-481F-18EB-B239-7A97C7F69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794" y="2740423"/>
            <a:ext cx="2069981" cy="389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269725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DarkSeedLeftStep">
      <a:dk1>
        <a:srgbClr val="000000"/>
      </a:dk1>
      <a:lt1>
        <a:srgbClr val="FFFFFF"/>
      </a:lt1>
      <a:dk2>
        <a:srgbClr val="1C2432"/>
      </a:dk2>
      <a:lt2>
        <a:srgbClr val="F2F3F0"/>
      </a:lt2>
      <a:accent1>
        <a:srgbClr val="844BC5"/>
      </a:accent1>
      <a:accent2>
        <a:srgbClr val="4842B7"/>
      </a:accent2>
      <a:accent3>
        <a:srgbClr val="4B78C5"/>
      </a:accent3>
      <a:accent4>
        <a:srgbClr val="3999B3"/>
      </a:accent4>
      <a:accent5>
        <a:srgbClr val="49C0A8"/>
      </a:accent5>
      <a:accent6>
        <a:srgbClr val="39B368"/>
      </a:accent6>
      <a:hlink>
        <a:srgbClr val="339A97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4228</Words>
  <Application>Microsoft Office PowerPoint</Application>
  <PresentationFormat>Широкоэкранный</PresentationFormat>
  <Paragraphs>168</Paragraphs>
  <Slides>53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2" baseType="lpstr">
      <vt:lpstr>Aptos</vt:lpstr>
      <vt:lpstr>Arial</vt:lpstr>
      <vt:lpstr>Bookman Old Style</vt:lpstr>
      <vt:lpstr>Calibri</vt:lpstr>
      <vt:lpstr>Gill Sans MT</vt:lpstr>
      <vt:lpstr>Goudy Old Style</vt:lpstr>
      <vt:lpstr>Times New Roman</vt:lpstr>
      <vt:lpstr>ClassicFrameVTI</vt:lpstr>
      <vt:lpstr>CS ChemDraw Drawing</vt:lpstr>
      <vt:lpstr>Фізіологія рослин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Фізіологія рослин</dc:title>
  <dc:creator>Olena Boika</dc:creator>
  <cp:lastModifiedBy>Olena Boika</cp:lastModifiedBy>
  <cp:revision>11</cp:revision>
  <dcterms:created xsi:type="dcterms:W3CDTF">2024-01-29T14:08:06Z</dcterms:created>
  <dcterms:modified xsi:type="dcterms:W3CDTF">2024-02-08T17:08:39Z</dcterms:modified>
</cp:coreProperties>
</file>