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22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78"/>
      </p:cViewPr>
      <p:guideLst>
        <p:guide orient="horz" pos="2160"/>
        <p:guide orient="horz" pos="22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4C26CED-2462-4ABD-BFAE-661951ADBD66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02F05DD-55A0-47CE-A70F-EBF733B0AFB1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4173689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26CED-2462-4ABD-BFAE-661951ADBD66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F05DD-55A0-47CE-A70F-EBF733B0A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905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26CED-2462-4ABD-BFAE-661951ADBD66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F05DD-55A0-47CE-A70F-EBF733B0A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747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26CED-2462-4ABD-BFAE-661951ADBD66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F05DD-55A0-47CE-A70F-EBF733B0A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867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4C26CED-2462-4ABD-BFAE-661951ADBD66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2F05DD-55A0-47CE-A70F-EBF733B0AFB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7948188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26CED-2462-4ABD-BFAE-661951ADBD66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F05DD-55A0-47CE-A70F-EBF733B0A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759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26CED-2462-4ABD-BFAE-661951ADBD66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F05DD-55A0-47CE-A70F-EBF733B0A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422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26CED-2462-4ABD-BFAE-661951ADBD66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F05DD-55A0-47CE-A70F-EBF733B0A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641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26CED-2462-4ABD-BFAE-661951ADBD66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F05DD-55A0-47CE-A70F-EBF733B0A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44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4C26CED-2462-4ABD-BFAE-661951ADBD66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2F05DD-55A0-47CE-A70F-EBF733B0AFB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5905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4C26CED-2462-4ABD-BFAE-661951ADBD66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2F05DD-55A0-47CE-A70F-EBF733B0AFB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39023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D4C26CED-2462-4ABD-BFAE-661951ADBD66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B02F05DD-55A0-47CE-A70F-EBF733B0AFB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4233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1708" y="1291936"/>
            <a:ext cx="8700655" cy="4055918"/>
          </a:xfrm>
        </p:spPr>
        <p:txBody>
          <a:bodyPr>
            <a:noAutofit/>
          </a:bodyPr>
          <a:lstStyle/>
          <a:p>
            <a:r>
              <a:rPr lang="ru-RU" sz="6000" dirty="0" err="1" smtClean="0"/>
              <a:t>Використання</a:t>
            </a:r>
            <a:r>
              <a:rPr lang="ru-RU" sz="6000" dirty="0" smtClean="0"/>
              <a:t> </a:t>
            </a:r>
            <a:r>
              <a:rPr lang="ru-RU" sz="6000" dirty="0" err="1" smtClean="0"/>
              <a:t>інформаційних</a:t>
            </a:r>
            <a:r>
              <a:rPr lang="ru-RU" sz="6000" dirty="0" smtClean="0"/>
              <a:t> </a:t>
            </a:r>
            <a:r>
              <a:rPr lang="ru-RU" sz="6000" dirty="0" err="1" smtClean="0"/>
              <a:t>технологій</a:t>
            </a:r>
            <a:r>
              <a:rPr lang="ru-RU" sz="6000" dirty="0" smtClean="0"/>
              <a:t> у </a:t>
            </a:r>
            <a:r>
              <a:rPr lang="ru-RU" sz="6000" dirty="0" err="1" smtClean="0"/>
              <a:t>сучасних</a:t>
            </a:r>
            <a:r>
              <a:rPr lang="ru-RU" sz="6000" dirty="0" smtClean="0"/>
              <a:t> </a:t>
            </a:r>
            <a:r>
              <a:rPr lang="ru-RU" sz="6000" dirty="0" err="1" smtClean="0"/>
              <a:t>політичних</a:t>
            </a:r>
            <a:r>
              <a:rPr lang="ru-RU" sz="6000" dirty="0" smtClean="0"/>
              <a:t> </a:t>
            </a:r>
            <a:r>
              <a:rPr lang="ru-RU" sz="6000" dirty="0" err="1" smtClean="0"/>
              <a:t>дослідженнях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314218" y="5133109"/>
            <a:ext cx="124691" cy="214745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3367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28800" y="990600"/>
            <a:ext cx="290945" cy="14859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6581" y="121226"/>
            <a:ext cx="7135092" cy="6418119"/>
          </a:xfrm>
        </p:spPr>
        <p:txBody>
          <a:bodyPr>
            <a:normAutofit/>
          </a:bodyPr>
          <a:lstStyle/>
          <a:p>
            <a:r>
              <a:rPr lang="ru-RU" dirty="0"/>
              <a:t>У </a:t>
            </a:r>
            <a:r>
              <a:rPr lang="ru-RU" dirty="0" err="1"/>
              <a:t>механізмі</a:t>
            </a:r>
            <a:r>
              <a:rPr lang="ru-RU" dirty="0"/>
              <a:t> </a:t>
            </a:r>
            <a:r>
              <a:rPr lang="ru-RU" dirty="0" err="1"/>
              <a:t>маніпулювання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ЗМІ </a:t>
            </a:r>
            <a:r>
              <a:rPr lang="ru-RU" dirty="0" err="1"/>
              <a:t>виділяють</a:t>
            </a:r>
            <a:r>
              <a:rPr lang="ru-RU" dirty="0"/>
              <a:t> </a:t>
            </a:r>
            <a:r>
              <a:rPr lang="ru-RU" i="1" dirty="0"/>
              <a:t>три </a:t>
            </a:r>
            <a:r>
              <a:rPr lang="ru-RU" i="1" dirty="0" err="1"/>
              <a:t>основні</a:t>
            </a:r>
            <a:r>
              <a:rPr lang="ru-RU" i="1" dirty="0"/>
              <a:t> </a:t>
            </a:r>
            <a:r>
              <a:rPr lang="ru-RU" i="1" dirty="0" err="1"/>
              <a:t>етапи</a:t>
            </a:r>
            <a:r>
              <a:rPr lang="ru-RU" i="1" dirty="0"/>
              <a:t> </a:t>
            </a:r>
            <a:r>
              <a:rPr lang="ru-RU" i="1" dirty="0" err="1"/>
              <a:t>інформаційного</a:t>
            </a:r>
            <a:r>
              <a:rPr lang="ru-RU" i="1" dirty="0"/>
              <a:t> </a:t>
            </a:r>
            <a:r>
              <a:rPr lang="ru-RU" i="1" dirty="0" err="1"/>
              <a:t>впливу</a:t>
            </a:r>
            <a:r>
              <a:rPr lang="ru-RU" i="1" dirty="0"/>
              <a:t>.</a:t>
            </a:r>
            <a:r>
              <a:rPr lang="ru-RU" dirty="0"/>
              <a:t> На </a:t>
            </a:r>
            <a:r>
              <a:rPr lang="ru-RU" dirty="0" err="1"/>
              <a:t>першому</a:t>
            </a:r>
            <a:r>
              <a:rPr lang="ru-RU" dirty="0"/>
              <a:t> </a:t>
            </a:r>
            <a:r>
              <a:rPr lang="ru-RU" dirty="0" err="1"/>
              <a:t>етапі</a:t>
            </a:r>
            <a:r>
              <a:rPr lang="ru-RU" dirty="0"/>
              <a:t> </a:t>
            </a:r>
            <a:r>
              <a:rPr lang="ru-RU" dirty="0" err="1"/>
              <a:t>формується</a:t>
            </a:r>
            <a:r>
              <a:rPr lang="ru-RU" dirty="0"/>
              <a:t> </a:t>
            </a:r>
            <a:r>
              <a:rPr lang="ru-RU" dirty="0" err="1"/>
              <a:t>несистематизований</a:t>
            </a:r>
            <a:r>
              <a:rPr lang="ru-RU" dirty="0"/>
              <a:t> і </a:t>
            </a:r>
            <a:r>
              <a:rPr lang="ru-RU" dirty="0" err="1"/>
              <a:t>масштабний</a:t>
            </a:r>
            <a:r>
              <a:rPr lang="ru-RU" dirty="0"/>
              <a:t> </a:t>
            </a:r>
            <a:r>
              <a:rPr lang="ru-RU" dirty="0" err="1"/>
              <a:t>інформаційний</a:t>
            </a:r>
            <a:r>
              <a:rPr lang="ru-RU" dirty="0"/>
              <a:t> </a:t>
            </a:r>
            <a:r>
              <a:rPr lang="ru-RU" dirty="0" err="1"/>
              <a:t>потік</a:t>
            </a:r>
            <a:r>
              <a:rPr lang="ru-RU" dirty="0"/>
              <a:t> (так званий "</a:t>
            </a:r>
            <a:r>
              <a:rPr lang="ru-RU" dirty="0" err="1"/>
              <a:t>інформаційний</a:t>
            </a:r>
            <a:r>
              <a:rPr lang="ru-RU" dirty="0"/>
              <a:t> вал"), регулярно </a:t>
            </a:r>
            <a:r>
              <a:rPr lang="ru-RU" dirty="0" err="1"/>
              <a:t>направляється</a:t>
            </a:r>
            <a:r>
              <a:rPr lang="ru-RU" dirty="0"/>
              <a:t> на </a:t>
            </a:r>
            <a:r>
              <a:rPr lang="ru-RU" dirty="0" err="1"/>
              <a:t>обрані</a:t>
            </a:r>
            <a:r>
              <a:rPr lang="ru-RU" dirty="0"/>
              <a:t> </a:t>
            </a:r>
            <a:r>
              <a:rPr lang="ru-RU" dirty="0" err="1"/>
              <a:t>цільові</a:t>
            </a:r>
            <a:r>
              <a:rPr lang="ru-RU" dirty="0"/>
              <a:t> </a:t>
            </a:r>
            <a:r>
              <a:rPr lang="ru-RU" dirty="0" err="1"/>
              <a:t>аудиторії</a:t>
            </a:r>
            <a:r>
              <a:rPr lang="ru-RU" dirty="0"/>
              <a:t>. На другому </a:t>
            </a:r>
            <a:r>
              <a:rPr lang="ru-RU" dirty="0" err="1"/>
              <a:t>етапі</a:t>
            </a:r>
            <a:r>
              <a:rPr lang="ru-RU" dirty="0"/>
              <a:t>, коли </a:t>
            </a:r>
            <a:r>
              <a:rPr lang="ru-RU" dirty="0" err="1"/>
              <a:t>довіра</a:t>
            </a:r>
            <a:r>
              <a:rPr lang="ru-RU" dirty="0"/>
              <a:t> до </a:t>
            </a:r>
            <a:r>
              <a:rPr lang="ru-RU" dirty="0" err="1"/>
              <a:t>різноманітним</a:t>
            </a:r>
            <a:r>
              <a:rPr lang="ru-RU" dirty="0"/>
              <a:t> </a:t>
            </a:r>
            <a:r>
              <a:rPr lang="ru-RU" dirty="0" err="1"/>
              <a:t>інформаційним</a:t>
            </a:r>
            <a:r>
              <a:rPr lang="ru-RU" dirty="0"/>
              <a:t> </a:t>
            </a:r>
            <a:r>
              <a:rPr lang="ru-RU" dirty="0" err="1"/>
              <a:t>матеріалам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відчутним</a:t>
            </a:r>
            <a:r>
              <a:rPr lang="ru-RU" dirty="0"/>
              <a:t>, </a:t>
            </a:r>
            <a:r>
              <a:rPr lang="ru-RU" dirty="0" err="1"/>
              <a:t>інформація</a:t>
            </a:r>
            <a:r>
              <a:rPr lang="ru-RU" dirty="0"/>
              <a:t> </a:t>
            </a:r>
            <a:r>
              <a:rPr lang="ru-RU" dirty="0" err="1"/>
              <a:t>починає</a:t>
            </a:r>
            <a:r>
              <a:rPr lang="ru-RU" dirty="0"/>
              <a:t> </a:t>
            </a:r>
            <a:r>
              <a:rPr lang="ru-RU" dirty="0" err="1"/>
              <a:t>носити</a:t>
            </a:r>
            <a:r>
              <a:rPr lang="ru-RU" dirty="0"/>
              <a:t> </a:t>
            </a:r>
            <a:r>
              <a:rPr lang="ru-RU" dirty="0" err="1"/>
              <a:t>вибірковий</a:t>
            </a:r>
            <a:r>
              <a:rPr lang="ru-RU" dirty="0"/>
              <a:t>, </a:t>
            </a:r>
            <a:r>
              <a:rPr lang="ru-RU" dirty="0" err="1"/>
              <a:t>дозований</a:t>
            </a:r>
            <a:r>
              <a:rPr lang="ru-RU" dirty="0"/>
              <a:t> характер (</a:t>
            </a:r>
            <a:r>
              <a:rPr lang="ru-RU" dirty="0" err="1"/>
              <a:t>відбувається</a:t>
            </a:r>
            <a:r>
              <a:rPr lang="ru-RU" dirty="0"/>
              <a:t> "</a:t>
            </a:r>
            <a:r>
              <a:rPr lang="ru-RU" dirty="0" err="1"/>
              <a:t>сегментування</a:t>
            </a:r>
            <a:r>
              <a:rPr lang="ru-RU" dirty="0"/>
              <a:t> </a:t>
            </a:r>
            <a:r>
              <a:rPr lang="ru-RU" dirty="0" err="1"/>
              <a:t>інформаційного</a:t>
            </a:r>
            <a:r>
              <a:rPr lang="ru-RU" dirty="0"/>
              <a:t> потоку"). На </a:t>
            </a:r>
            <a:r>
              <a:rPr lang="ru-RU" dirty="0" err="1"/>
              <a:t>третьому</a:t>
            </a:r>
            <a:r>
              <a:rPr lang="ru-RU" dirty="0"/>
              <a:t> </a:t>
            </a:r>
            <a:r>
              <a:rPr lang="ru-RU" dirty="0" err="1"/>
              <a:t>етапі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</a:t>
            </a:r>
            <a:r>
              <a:rPr lang="ru-RU" dirty="0" err="1"/>
              <a:t>розширений</a:t>
            </a:r>
            <a:r>
              <a:rPr lang="ru-RU" dirty="0"/>
              <a:t> </a:t>
            </a:r>
            <a:r>
              <a:rPr lang="ru-RU" dirty="0" err="1"/>
              <a:t>обмін</a:t>
            </a:r>
            <a:r>
              <a:rPr lang="ru-RU" dirty="0"/>
              <a:t> </a:t>
            </a:r>
            <a:r>
              <a:rPr lang="ru-RU" dirty="0" err="1"/>
              <a:t>інформацією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"</a:t>
            </a:r>
            <a:r>
              <a:rPr lang="ru-RU" dirty="0" err="1"/>
              <a:t>своїми</a:t>
            </a:r>
            <a:r>
              <a:rPr lang="ru-RU" dirty="0"/>
              <a:t>" </a:t>
            </a:r>
            <a:r>
              <a:rPr lang="ru-RU" dirty="0" err="1"/>
              <a:t>суб'єктами</a:t>
            </a:r>
            <a:r>
              <a:rPr lang="ru-RU" dirty="0"/>
              <a:t> </a:t>
            </a:r>
            <a:r>
              <a:rPr lang="ru-RU" dirty="0" err="1"/>
              <a:t>інформаційного</a:t>
            </a:r>
            <a:r>
              <a:rPr lang="ru-RU" dirty="0"/>
              <a:t> поля і </a:t>
            </a:r>
            <a:r>
              <a:rPr lang="ru-RU" dirty="0" err="1"/>
              <a:t>обмежується</a:t>
            </a:r>
            <a:r>
              <a:rPr lang="ru-RU" dirty="0"/>
              <a:t> </a:t>
            </a:r>
            <a:r>
              <a:rPr lang="ru-RU" dirty="0" err="1"/>
              <a:t>інформаційний</a:t>
            </a:r>
            <a:r>
              <a:rPr lang="ru-RU" dirty="0"/>
              <a:t> </a:t>
            </a:r>
            <a:r>
              <a:rPr lang="ru-RU" dirty="0" err="1"/>
              <a:t>потік</a:t>
            </a:r>
            <a:r>
              <a:rPr lang="ru-RU" dirty="0"/>
              <a:t> для "чужих" ("</a:t>
            </a:r>
            <a:r>
              <a:rPr lang="ru-RU" dirty="0" err="1"/>
              <a:t>інформаційне</a:t>
            </a:r>
            <a:r>
              <a:rPr lang="ru-RU" dirty="0"/>
              <a:t> партнерство", "</a:t>
            </a:r>
            <a:r>
              <a:rPr lang="ru-RU" dirty="0" err="1"/>
              <a:t>інформаційна</a:t>
            </a:r>
            <a:r>
              <a:rPr lang="ru-RU" dirty="0"/>
              <a:t> </a:t>
            </a:r>
            <a:r>
              <a:rPr lang="ru-RU" dirty="0" err="1"/>
              <a:t>закритість</a:t>
            </a:r>
            <a:r>
              <a:rPr lang="ru-RU" dirty="0"/>
              <a:t>") </a:t>
            </a:r>
            <a:endParaRPr lang="ru-RU" dirty="0"/>
          </a:p>
        </p:txBody>
      </p:sp>
      <p:pic>
        <p:nvPicPr>
          <p:cNvPr id="8194" name="Picture 2" descr="Делайте такой контент, чтобы его заметили СМИ | Центр интернет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673" y="455910"/>
            <a:ext cx="4113251" cy="23196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В России зафиксирован самый низкий уровень доверия к СМИ - Adindex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83" y="4459267"/>
            <a:ext cx="3557444" cy="239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65964" y="4197927"/>
            <a:ext cx="730134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Існує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цілий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спектр 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Open Sans"/>
              </a:rPr>
              <a:t>спеціальних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Open Sans"/>
              </a:rPr>
              <a:t>прийомів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Open Sans"/>
              </a:rPr>
              <a:t> та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Open Sans"/>
              </a:rPr>
              <a:t>інформаційних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Open Sans"/>
              </a:rPr>
              <a:t> 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технологій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що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дозволяють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ЗМІ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формувати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громадську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думку з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найбільш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важливих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політичних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питань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: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створення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політичного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резонансу;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відкрита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політична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пропаганда;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приховане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інформаційне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навіювання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;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формування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інформаційної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порядку денного;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семантичне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маніпулювання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;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політична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реклама;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фрагментація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політичних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подій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;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ефект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"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терміновості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"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політичних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повідомлень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; "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драматизація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"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політичних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подій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;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створення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"образу ворога";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формування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політичних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міфів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і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іміджів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1615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384473" cy="1485900"/>
          </a:xfrm>
        </p:spPr>
        <p:txBody>
          <a:bodyPr/>
          <a:lstStyle/>
          <a:p>
            <a:r>
              <a:rPr lang="ru-RU" b="1" dirty="0"/>
              <a:t>Метод </a:t>
            </a:r>
            <a:r>
              <a:rPr lang="ru-RU" b="1" dirty="0" err="1"/>
              <a:t>семантичного</a:t>
            </a:r>
            <a:r>
              <a:rPr lang="ru-RU" b="1" dirty="0"/>
              <a:t> </a:t>
            </a:r>
            <a:r>
              <a:rPr lang="ru-RU" b="1" dirty="0" err="1"/>
              <a:t>маніпулювання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8982" y="1533813"/>
            <a:ext cx="9601200" cy="3581400"/>
          </a:xfrm>
        </p:spPr>
        <p:txBody>
          <a:bodyPr/>
          <a:lstStyle/>
          <a:p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істотне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в </a:t>
            </a:r>
            <a:r>
              <a:rPr lang="ru-RU" dirty="0" err="1"/>
              <a:t>практиці</a:t>
            </a:r>
            <a:r>
              <a:rPr lang="ru-RU" dirty="0"/>
              <a:t> ЗМІ.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припускає</a:t>
            </a:r>
            <a:r>
              <a:rPr lang="ru-RU" dirty="0"/>
              <a:t> </a:t>
            </a:r>
            <a:r>
              <a:rPr lang="ru-RU" dirty="0" err="1"/>
              <a:t>ретельний</a:t>
            </a:r>
            <a:r>
              <a:rPr lang="ru-RU" dirty="0"/>
              <a:t> </a:t>
            </a:r>
            <a:r>
              <a:rPr lang="ru-RU" dirty="0" err="1"/>
              <a:t>відбір</a:t>
            </a:r>
            <a:r>
              <a:rPr lang="ru-RU" dirty="0"/>
              <a:t> і </a:t>
            </a:r>
            <a:r>
              <a:rPr lang="ru-RU" dirty="0" err="1"/>
              <a:t>спеціальну</a:t>
            </a:r>
            <a:r>
              <a:rPr lang="ru-RU" dirty="0"/>
              <a:t> компоновку понять,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викликають</a:t>
            </a:r>
            <a:r>
              <a:rPr lang="ru-RU" dirty="0"/>
              <a:t> </a:t>
            </a:r>
            <a:r>
              <a:rPr lang="ru-RU" dirty="0" err="1"/>
              <a:t>позитивні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негативні</a:t>
            </a:r>
            <a:r>
              <a:rPr lang="ru-RU" dirty="0"/>
              <a:t> </a:t>
            </a:r>
            <a:r>
              <a:rPr lang="ru-RU" dirty="0" err="1"/>
              <a:t>асоціації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ефективно</a:t>
            </a:r>
            <a:r>
              <a:rPr lang="ru-RU" dirty="0"/>
              <a:t> </a:t>
            </a:r>
            <a:r>
              <a:rPr lang="ru-RU" dirty="0" err="1"/>
              <a:t>впливати</a:t>
            </a:r>
            <a:r>
              <a:rPr lang="ru-RU" dirty="0"/>
              <a:t> на </a:t>
            </a:r>
            <a:r>
              <a:rPr lang="ru-RU" dirty="0" err="1"/>
              <a:t>сприйняття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: "ми" </a:t>
            </a:r>
            <a:r>
              <a:rPr lang="ru-RU" dirty="0" err="1"/>
              <a:t>прагнемо</a:t>
            </a:r>
            <a:r>
              <a:rPr lang="ru-RU" dirty="0"/>
              <a:t> </a:t>
            </a:r>
            <a:r>
              <a:rPr lang="ru-RU" dirty="0" err="1"/>
              <a:t>створити</a:t>
            </a:r>
            <a:r>
              <a:rPr lang="ru-RU" dirty="0"/>
              <a:t> </a:t>
            </a:r>
            <a:r>
              <a:rPr lang="ru-RU" dirty="0" err="1"/>
              <a:t>сильну</a:t>
            </a:r>
            <a:r>
              <a:rPr lang="ru-RU" dirty="0"/>
              <a:t>, </a:t>
            </a:r>
            <a:r>
              <a:rPr lang="ru-RU" dirty="0" err="1"/>
              <a:t>процвітаючу</a:t>
            </a:r>
            <a:r>
              <a:rPr lang="ru-RU" dirty="0"/>
              <a:t> </a:t>
            </a:r>
            <a:r>
              <a:rPr lang="ru-RU" dirty="0" err="1"/>
              <a:t>Росію</a:t>
            </a:r>
            <a:r>
              <a:rPr lang="ru-RU" dirty="0"/>
              <a:t>, "вони" - </a:t>
            </a:r>
            <a:r>
              <a:rPr lang="ru-RU" dirty="0" err="1"/>
              <a:t>окупанти</a:t>
            </a:r>
            <a:r>
              <a:rPr lang="ru-RU" dirty="0"/>
              <a:t> і </a:t>
            </a:r>
            <a:r>
              <a:rPr lang="ru-RU" dirty="0" err="1"/>
              <a:t>поневолювачі</a:t>
            </a:r>
            <a:r>
              <a:rPr lang="ru-RU" dirty="0"/>
              <a:t>; за нами - "все </a:t>
            </a:r>
            <a:r>
              <a:rPr lang="ru-RU" dirty="0" err="1"/>
              <a:t>прогресивне</a:t>
            </a:r>
            <a:r>
              <a:rPr lang="ru-RU" dirty="0"/>
              <a:t> </a:t>
            </a:r>
            <a:r>
              <a:rPr lang="ru-RU" dirty="0" err="1"/>
              <a:t>людство</a:t>
            </a:r>
            <a:r>
              <a:rPr lang="ru-RU" dirty="0"/>
              <a:t>", за ними - "</a:t>
            </a:r>
            <a:r>
              <a:rPr lang="ru-RU" dirty="0" err="1"/>
              <a:t>олігархи</a:t>
            </a:r>
            <a:r>
              <a:rPr lang="ru-RU" dirty="0"/>
              <a:t> і </a:t>
            </a:r>
            <a:r>
              <a:rPr lang="ru-RU" dirty="0" err="1"/>
              <a:t>бандити</a:t>
            </a:r>
            <a:r>
              <a:rPr lang="ru-RU" dirty="0"/>
              <a:t>". </a:t>
            </a:r>
            <a:r>
              <a:rPr lang="ru-RU" dirty="0" err="1"/>
              <a:t>Цей</a:t>
            </a:r>
            <a:r>
              <a:rPr lang="ru-RU" dirty="0"/>
              <a:t> метод </a:t>
            </a:r>
            <a:r>
              <a:rPr lang="ru-RU" dirty="0" err="1"/>
              <a:t>заснований</a:t>
            </a:r>
            <a:r>
              <a:rPr lang="ru-RU" dirty="0"/>
              <a:t> на </a:t>
            </a:r>
            <a:r>
              <a:rPr lang="ru-RU" dirty="0" err="1"/>
              <a:t>чітких</a:t>
            </a:r>
            <a:r>
              <a:rPr lang="ru-RU" dirty="0"/>
              <a:t> </a:t>
            </a:r>
            <a:r>
              <a:rPr lang="ru-RU" dirty="0" err="1"/>
              <a:t>асоціаціях</a:t>
            </a:r>
            <a:r>
              <a:rPr lang="ru-RU" dirty="0"/>
              <a:t> і </a:t>
            </a:r>
            <a:r>
              <a:rPr lang="ru-RU" dirty="0" err="1"/>
              <a:t>дозволяє</a:t>
            </a:r>
            <a:r>
              <a:rPr lang="ru-RU" dirty="0"/>
              <a:t> легко </a:t>
            </a:r>
            <a:r>
              <a:rPr lang="ru-RU" dirty="0" err="1"/>
              <a:t>вплинути</a:t>
            </a:r>
            <a:r>
              <a:rPr lang="ru-RU" dirty="0"/>
              <a:t> на </a:t>
            </a:r>
            <a:r>
              <a:rPr lang="ru-RU" dirty="0" err="1"/>
              <a:t>людину</a:t>
            </a:r>
            <a:r>
              <a:rPr lang="ru-RU" dirty="0"/>
              <a:t> в силу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сформованих</a:t>
            </a:r>
            <a:r>
              <a:rPr lang="ru-RU" dirty="0"/>
              <a:t> </a:t>
            </a:r>
            <a:r>
              <a:rPr lang="ru-RU" dirty="0" err="1"/>
              <a:t>стереотипних</a:t>
            </a:r>
            <a:r>
              <a:rPr lang="ru-RU" dirty="0"/>
              <a:t> </a:t>
            </a:r>
            <a:r>
              <a:rPr lang="ru-RU" dirty="0" err="1"/>
              <a:t>переконань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9218" name="Picture 2" descr="ДЕРЖАВНІ МАНІПУЛЯЦІЇ АБО МАНІПУЛЯЦІЇ НАВКОЛО КРИМСЬКОГО ОСВІТНЬОГО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637" y="3990109"/>
            <a:ext cx="6530515" cy="278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897091" y="3975677"/>
            <a:ext cx="409150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Метод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відволікання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використовується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журналістами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щоб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відвернути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аудиторію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від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однієї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інформації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і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перемкнути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її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увагу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па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іншу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тему,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подану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в максимально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сенсаційному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вигляді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. Мета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нової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інформації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-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створити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відволікаючу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альтернативу і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знизити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актуальність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попередньої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інформації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3984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254" y="145472"/>
            <a:ext cx="9601200" cy="1485900"/>
          </a:xfrm>
        </p:spPr>
        <p:txBody>
          <a:bodyPr/>
          <a:lstStyle/>
          <a:p>
            <a:r>
              <a:rPr lang="ru-RU" b="1" dirty="0"/>
              <a:t>М</a:t>
            </a:r>
            <a:r>
              <a:rPr lang="ru-RU" b="1" dirty="0" smtClean="0"/>
              <a:t>етод </a:t>
            </a:r>
            <a:r>
              <a:rPr lang="ru-RU" b="1" dirty="0" err="1"/>
              <a:t>формування</a:t>
            </a:r>
            <a:r>
              <a:rPr lang="ru-RU" b="1" dirty="0"/>
              <a:t> </a:t>
            </a:r>
            <a:r>
              <a:rPr lang="ru-RU" dirty="0" err="1"/>
              <a:t>стереотипів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51418" y="1087581"/>
            <a:ext cx="5541817" cy="4682837"/>
          </a:xfrm>
        </p:spPr>
        <p:txBody>
          <a:bodyPr>
            <a:normAutofit/>
          </a:bodyPr>
          <a:lstStyle/>
          <a:p>
            <a:r>
              <a:rPr lang="ru-RU" dirty="0" err="1"/>
              <a:t>Психологічно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сприйняття</a:t>
            </a:r>
            <a:r>
              <a:rPr lang="ru-RU" dirty="0"/>
              <a:t> </a:t>
            </a:r>
            <a:r>
              <a:rPr lang="ru-RU" dirty="0" err="1"/>
              <a:t>включає</a:t>
            </a:r>
            <a:r>
              <a:rPr lang="ru-RU" dirty="0"/>
              <a:t> </a:t>
            </a:r>
            <a:r>
              <a:rPr lang="ru-RU" dirty="0" err="1"/>
              <a:t>певну</a:t>
            </a:r>
            <a:r>
              <a:rPr lang="ru-RU" dirty="0"/>
              <a:t> </a:t>
            </a:r>
            <a:r>
              <a:rPr lang="ru-RU" dirty="0" err="1"/>
              <a:t>підгонку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невідомого</a:t>
            </a:r>
            <a:r>
              <a:rPr lang="ru-RU" dirty="0"/>
              <a:t> </a:t>
            </a:r>
            <a:r>
              <a:rPr lang="ru-RU" dirty="0" err="1"/>
              <a:t>явища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стійку</a:t>
            </a:r>
            <a:r>
              <a:rPr lang="ru-RU" dirty="0"/>
              <a:t> </a:t>
            </a:r>
            <a:r>
              <a:rPr lang="ru-RU" dirty="0" err="1"/>
              <a:t>загальну</a:t>
            </a:r>
            <a:r>
              <a:rPr lang="ru-RU" dirty="0"/>
              <a:t> формулу (стереотип). Тому </a:t>
            </a:r>
            <a:r>
              <a:rPr lang="ru-RU" dirty="0" err="1"/>
              <a:t>преса</a:t>
            </a:r>
            <a:r>
              <a:rPr lang="ru-RU" dirty="0"/>
              <a:t> </a:t>
            </a:r>
            <a:r>
              <a:rPr lang="ru-RU" dirty="0" err="1"/>
              <a:t>стандартизує</a:t>
            </a:r>
            <a:r>
              <a:rPr lang="ru-RU" dirty="0"/>
              <a:t> </a:t>
            </a:r>
            <a:r>
              <a:rPr lang="ru-RU" dirty="0" err="1"/>
              <a:t>повідомлення</a:t>
            </a:r>
            <a:r>
              <a:rPr lang="ru-RU" dirty="0"/>
              <a:t> і </a:t>
            </a:r>
            <a:r>
              <a:rPr lang="ru-RU" dirty="0" err="1"/>
              <a:t>особливим</a:t>
            </a:r>
            <a:r>
              <a:rPr lang="ru-RU" dirty="0"/>
              <a:t> чином "</a:t>
            </a:r>
            <a:r>
              <a:rPr lang="ru-RU" dirty="0" err="1"/>
              <a:t>підводить</a:t>
            </a:r>
            <a:r>
              <a:rPr lang="ru-RU" dirty="0"/>
              <a:t>" </a:t>
            </a:r>
            <a:r>
              <a:rPr lang="ru-RU" dirty="0" err="1"/>
              <a:t>інформацію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стереотип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загальна</a:t>
            </a:r>
            <a:r>
              <a:rPr lang="ru-RU" dirty="0"/>
              <a:t> думка. Людина повинна </a:t>
            </a:r>
            <a:r>
              <a:rPr lang="ru-RU" dirty="0" err="1"/>
              <a:t>сприймати</a:t>
            </a:r>
            <a:r>
              <a:rPr lang="ru-RU" dirty="0"/>
              <a:t> </a:t>
            </a:r>
            <a:r>
              <a:rPr lang="ru-RU" dirty="0" err="1"/>
              <a:t>повідомлення</a:t>
            </a:r>
            <a:r>
              <a:rPr lang="ru-RU" dirty="0"/>
              <a:t> без </a:t>
            </a:r>
            <a:r>
              <a:rPr lang="ru-RU" dirty="0" err="1"/>
              <a:t>зусиль</a:t>
            </a:r>
            <a:r>
              <a:rPr lang="ru-RU" dirty="0"/>
              <a:t> і </a:t>
            </a:r>
            <a:r>
              <a:rPr lang="ru-RU" dirty="0" err="1"/>
              <a:t>беззастережно</a:t>
            </a:r>
            <a:r>
              <a:rPr lang="ru-RU" dirty="0"/>
              <a:t>, без </a:t>
            </a:r>
            <a:r>
              <a:rPr lang="ru-RU" dirty="0" err="1"/>
              <a:t>внутрішньої</a:t>
            </a:r>
            <a:r>
              <a:rPr lang="ru-RU" dirty="0"/>
              <a:t> </a:t>
            </a:r>
            <a:r>
              <a:rPr lang="ru-RU" dirty="0" err="1"/>
              <a:t>боротьби</a:t>
            </a:r>
            <a:r>
              <a:rPr lang="ru-RU" dirty="0"/>
              <a:t> і критичного </a:t>
            </a:r>
            <a:r>
              <a:rPr lang="ru-RU" dirty="0" err="1"/>
              <a:t>аналізу</a:t>
            </a:r>
            <a:r>
              <a:rPr lang="ru-RU" dirty="0"/>
              <a:t>.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стереотипів</a:t>
            </a:r>
            <a:r>
              <a:rPr lang="ru-RU" dirty="0"/>
              <a:t> легко </a:t>
            </a:r>
            <a:r>
              <a:rPr lang="ru-RU" dirty="0" err="1"/>
              <a:t>маніпулювати</a:t>
            </a:r>
            <a:r>
              <a:rPr lang="ru-RU" dirty="0"/>
              <a:t> </a:t>
            </a:r>
            <a:r>
              <a:rPr lang="ru-RU" dirty="0" err="1"/>
              <a:t>свідомістю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стереотип </a:t>
            </a:r>
            <a:r>
              <a:rPr lang="ru-RU" dirty="0" err="1"/>
              <a:t>тісно</a:t>
            </a:r>
            <a:r>
              <a:rPr lang="ru-RU" dirty="0"/>
              <a:t> </a:t>
            </a:r>
            <a:r>
              <a:rPr lang="ru-RU" dirty="0" err="1"/>
              <a:t>пов'язаний</a:t>
            </a:r>
            <a:r>
              <a:rPr lang="ru-RU" dirty="0"/>
              <a:t> з </a:t>
            </a:r>
            <a:r>
              <a:rPr lang="ru-RU" dirty="0" err="1"/>
              <a:t>життєдіяльністю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 в </a:t>
            </a:r>
            <a:r>
              <a:rPr lang="ru-RU" dirty="0" err="1"/>
              <a:t>цілому</a:t>
            </a:r>
            <a:r>
              <a:rPr lang="ru-RU" dirty="0"/>
              <a:t> і </a:t>
            </a:r>
            <a:r>
              <a:rPr lang="ru-RU" dirty="0" err="1"/>
              <a:t>конкретних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 людей </a:t>
            </a:r>
            <a:r>
              <a:rPr lang="ru-RU" dirty="0" err="1"/>
              <a:t>зокрема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10242" name="Picture 2" descr="стереотип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51" y="2830075"/>
            <a:ext cx="4885170" cy="366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124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064327" y="1226127"/>
            <a:ext cx="1330036" cy="14859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6582" y="0"/>
            <a:ext cx="5791200" cy="6608618"/>
          </a:xfrm>
        </p:spPr>
        <p:txBody>
          <a:bodyPr/>
          <a:lstStyle/>
          <a:p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ефективним</a:t>
            </a:r>
            <a:r>
              <a:rPr lang="ru-RU" dirty="0"/>
              <a:t> методом, </a:t>
            </a:r>
            <a:r>
              <a:rPr lang="ru-RU" dirty="0" err="1"/>
              <a:t>використовуваним</a:t>
            </a:r>
            <a:r>
              <a:rPr lang="ru-RU" dirty="0"/>
              <a:t> ЗМІ, є </a:t>
            </a:r>
            <a:r>
              <a:rPr lang="ru-RU" b="1" dirty="0" err="1"/>
              <a:t>міфотворчість</a:t>
            </a:r>
            <a:r>
              <a:rPr lang="ru-RU" b="1" dirty="0"/>
              <a:t>, при </a:t>
            </a:r>
            <a:r>
              <a:rPr lang="ru-RU" b="1" dirty="0" err="1"/>
              <a:t>якому</a:t>
            </a:r>
            <a:r>
              <a:rPr lang="ru-RU" b="1" dirty="0"/>
              <a:t> </a:t>
            </a:r>
            <a:r>
              <a:rPr lang="ru-RU" b="1" dirty="0" err="1"/>
              <a:t>міфи</a:t>
            </a:r>
            <a:r>
              <a:rPr lang="ru-RU" b="1" dirty="0"/>
              <a:t> </a:t>
            </a:r>
            <a:r>
              <a:rPr lang="ru-RU" b="1" dirty="0" err="1"/>
              <a:t>впроваджуються</a:t>
            </a:r>
            <a:r>
              <a:rPr lang="ru-RU" b="1" dirty="0"/>
              <a:t> у </a:t>
            </a:r>
            <a:r>
              <a:rPr lang="ru-RU" b="1" dirty="0" err="1"/>
              <a:t>свідомість</a:t>
            </a:r>
            <a:r>
              <a:rPr lang="ru-RU" b="1" dirty="0"/>
              <a:t>, </a:t>
            </a:r>
            <a:r>
              <a:rPr lang="ru-RU" b="1" dirty="0" err="1"/>
              <a:t>впливають</a:t>
            </a:r>
            <a:r>
              <a:rPr lang="ru-RU" b="1" dirty="0"/>
              <a:t> на </a:t>
            </a:r>
            <a:r>
              <a:rPr lang="ru-RU" b="1" dirty="0" err="1"/>
              <a:t>почуття</a:t>
            </a:r>
            <a:r>
              <a:rPr lang="ru-RU" b="1" dirty="0"/>
              <a:t> і </a:t>
            </a:r>
            <a:r>
              <a:rPr lang="ru-RU" b="1" dirty="0" err="1"/>
              <a:t>поведінку</a:t>
            </a:r>
            <a:r>
              <a:rPr lang="ru-RU" b="1" dirty="0"/>
              <a:t> людей. 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міфи</a:t>
            </a:r>
            <a:r>
              <a:rPr lang="ru-RU" dirty="0"/>
              <a:t> </a:t>
            </a:r>
            <a:r>
              <a:rPr lang="ru-RU" dirty="0" err="1"/>
              <a:t>створюються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яскравих</a:t>
            </a:r>
            <a:r>
              <a:rPr lang="ru-RU" dirty="0"/>
              <a:t> </a:t>
            </a:r>
            <a:r>
              <a:rPr lang="ru-RU" dirty="0" err="1"/>
              <a:t>емоцій</a:t>
            </a:r>
            <a:r>
              <a:rPr lang="ru-RU" dirty="0"/>
              <a:t>, </a:t>
            </a:r>
            <a:r>
              <a:rPr lang="ru-RU" dirty="0" err="1"/>
              <a:t>звертаючись</a:t>
            </a:r>
            <a:r>
              <a:rPr lang="ru-RU" dirty="0"/>
              <a:t> до </a:t>
            </a:r>
            <a:r>
              <a:rPr lang="ru-RU" dirty="0" err="1"/>
              <a:t>стародавніх</a:t>
            </a:r>
            <a:r>
              <a:rPr lang="ru-RU" dirty="0"/>
              <a:t> </a:t>
            </a:r>
            <a:r>
              <a:rPr lang="ru-RU" dirty="0" err="1"/>
              <a:t>архетипів</a:t>
            </a:r>
            <a:r>
              <a:rPr lang="ru-RU" dirty="0"/>
              <a:t> </a:t>
            </a:r>
            <a:r>
              <a:rPr lang="ru-RU" dirty="0" err="1"/>
              <a:t>свідомості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 "</a:t>
            </a:r>
            <a:r>
              <a:rPr lang="ru-RU" dirty="0" err="1"/>
              <a:t>імперія</a:t>
            </a:r>
            <a:r>
              <a:rPr lang="ru-RU" dirty="0"/>
              <a:t> зла", "</a:t>
            </a:r>
            <a:r>
              <a:rPr lang="ru-RU" dirty="0" err="1"/>
              <a:t>вісь</a:t>
            </a:r>
            <a:r>
              <a:rPr lang="ru-RU" dirty="0"/>
              <a:t> зла", "вороги </a:t>
            </a:r>
            <a:r>
              <a:rPr lang="ru-RU" dirty="0" err="1"/>
              <a:t>цивілізації</a:t>
            </a:r>
            <a:r>
              <a:rPr lang="ru-RU" dirty="0"/>
              <a:t>", "вороги </a:t>
            </a:r>
            <a:r>
              <a:rPr lang="ru-RU" dirty="0" err="1"/>
              <a:t>демократії</a:t>
            </a:r>
            <a:r>
              <a:rPr lang="ru-RU" dirty="0"/>
              <a:t>". </a:t>
            </a:r>
            <a:r>
              <a:rPr lang="ru-RU" dirty="0" err="1"/>
              <a:t>Подія</a:t>
            </a:r>
            <a:r>
              <a:rPr lang="ru-RU" dirty="0"/>
              <a:t>, </a:t>
            </a:r>
            <a:r>
              <a:rPr lang="ru-RU" dirty="0" err="1"/>
              <a:t>істинність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люди не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перевірити</a:t>
            </a:r>
            <a:r>
              <a:rPr lang="ru-RU" dirty="0"/>
              <a:t>, </a:t>
            </a:r>
            <a:r>
              <a:rPr lang="ru-RU" dirty="0" err="1"/>
              <a:t>здається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правдоподібним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моделі</a:t>
            </a:r>
            <a:r>
              <a:rPr lang="ru-RU" dirty="0"/>
              <a:t> </a:t>
            </a:r>
            <a:r>
              <a:rPr lang="ru-RU" dirty="0" err="1"/>
              <a:t>міфу</a:t>
            </a:r>
            <a:r>
              <a:rPr lang="ru-RU" dirty="0"/>
              <a:t>, а </a:t>
            </a:r>
            <a:r>
              <a:rPr lang="ru-RU" dirty="0" err="1"/>
              <a:t>справжні</a:t>
            </a:r>
            <a:r>
              <a:rPr lang="ru-RU" dirty="0"/>
              <a:t> </a:t>
            </a:r>
            <a:r>
              <a:rPr lang="ru-RU" dirty="0" err="1"/>
              <a:t>факти</a:t>
            </a:r>
            <a:r>
              <a:rPr lang="ru-RU" dirty="0"/>
              <a:t> часто </a:t>
            </a:r>
            <a:r>
              <a:rPr lang="ru-RU" dirty="0" err="1"/>
              <a:t>сприймаються</a:t>
            </a:r>
            <a:r>
              <a:rPr lang="ru-RU" dirty="0"/>
              <a:t> як </a:t>
            </a:r>
            <a:r>
              <a:rPr lang="ru-RU" dirty="0" err="1"/>
              <a:t>небилиці</a:t>
            </a:r>
            <a:r>
              <a:rPr lang="ru-RU" dirty="0"/>
              <a:t>. </a:t>
            </a:r>
            <a:r>
              <a:rPr lang="ru-RU" dirty="0" err="1"/>
              <a:t>Швидкому</a:t>
            </a:r>
            <a:r>
              <a:rPr lang="ru-RU" dirty="0"/>
              <a:t> </a:t>
            </a:r>
            <a:r>
              <a:rPr lang="ru-RU" dirty="0" err="1"/>
              <a:t>поширенню</a:t>
            </a:r>
            <a:r>
              <a:rPr lang="ru-RU" dirty="0"/>
              <a:t> </a:t>
            </a:r>
            <a:r>
              <a:rPr lang="ru-RU" dirty="0" err="1"/>
              <a:t>міфів</a:t>
            </a:r>
            <a:r>
              <a:rPr lang="ru-RU" dirty="0"/>
              <a:t> </a:t>
            </a:r>
            <a:r>
              <a:rPr lang="ru-RU" dirty="0" err="1"/>
              <a:t>сприяють</a:t>
            </a:r>
            <a:r>
              <a:rPr lang="ru-RU" dirty="0"/>
              <a:t> </a:t>
            </a:r>
            <a:r>
              <a:rPr lang="ru-RU" dirty="0" err="1"/>
              <a:t>низька</a:t>
            </a:r>
            <a:r>
              <a:rPr lang="ru-RU" dirty="0"/>
              <a:t> </a:t>
            </a:r>
            <a:r>
              <a:rPr lang="ru-RU" dirty="0" err="1"/>
              <a:t>інформаційна</a:t>
            </a:r>
            <a:r>
              <a:rPr lang="ru-RU" dirty="0"/>
              <a:t> культура, </a:t>
            </a:r>
            <a:r>
              <a:rPr lang="ru-RU" dirty="0" err="1"/>
              <a:t>схильність</a:t>
            </a:r>
            <a:r>
              <a:rPr lang="ru-RU" dirty="0"/>
              <a:t> до некритичного </a:t>
            </a:r>
            <a:r>
              <a:rPr lang="ru-RU" dirty="0" err="1"/>
              <a:t>сприйняття</a:t>
            </a:r>
            <a:r>
              <a:rPr lang="ru-RU" dirty="0"/>
              <a:t> </a:t>
            </a:r>
            <a:r>
              <a:rPr lang="ru-RU" dirty="0" err="1"/>
              <a:t>дійсності</a:t>
            </a:r>
            <a:r>
              <a:rPr lang="ru-RU" dirty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664036" y="0"/>
            <a:ext cx="55279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політичній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практиці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важливим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методом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впливу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що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дозволяє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формувати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громадську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думку, є </a:t>
            </a:r>
            <a:r>
              <a:rPr lang="ru-RU" b="0" i="1" dirty="0" err="1" smtClean="0">
                <a:solidFill>
                  <a:srgbClr val="000000"/>
                </a:solidFill>
                <a:effectLst/>
                <a:latin typeface="Open Sans"/>
              </a:rPr>
              <a:t>іміджологія</a:t>
            </a:r>
            <a:r>
              <a:rPr lang="ru-RU" b="0" i="1" dirty="0" smtClean="0">
                <a:solidFill>
                  <a:srgbClr val="000000"/>
                </a:solidFill>
                <a:effectLst/>
                <a:latin typeface="Open Sans"/>
              </a:rPr>
              <a:t>,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 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або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 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Open Sans"/>
              </a:rPr>
              <a:t>створення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Open Sans"/>
              </a:rPr>
              <a:t> 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іміджів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Імідж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створюється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шляхом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акцентування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певних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асоціацій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образі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політика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;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він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завжди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пов'язаний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з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уявою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;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він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створює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реальну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соціально-психологічну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установку,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що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визначає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поведінку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людей по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відношенню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до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лідера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Формуючи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імідж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політиків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, ЗМІ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привертають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до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нього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увагу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населення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. Особливо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запам'ятовуються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виглядають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яскраві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оригінальні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навіть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епатажні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образи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. Для того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щоб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образ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політика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не став "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затертим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", ЗМІ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періодично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представляють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його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дещо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іншому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світлі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що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часто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знову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привертає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аудиторію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.</a:t>
            </a:r>
            <a:endParaRPr lang="ru-RU" dirty="0"/>
          </a:p>
        </p:txBody>
      </p:sp>
      <p:pic>
        <p:nvPicPr>
          <p:cNvPr id="11268" name="Picture 4" descr="Имиджелогия: Политический имидж. Структу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405" y="4476750"/>
            <a:ext cx="3524250" cy="2381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612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-1592826" y="2536722"/>
            <a:ext cx="2964426" cy="77060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06478"/>
            <a:ext cx="9601200" cy="3581400"/>
          </a:xfrm>
        </p:spPr>
        <p:txBody>
          <a:bodyPr/>
          <a:lstStyle/>
          <a:p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відомих</a:t>
            </a:r>
            <a:r>
              <a:rPr lang="ru-RU" dirty="0"/>
              <a:t> </a:t>
            </a:r>
            <a:r>
              <a:rPr lang="ru-RU" dirty="0" err="1"/>
              <a:t>учених</a:t>
            </a:r>
            <a:r>
              <a:rPr lang="ru-RU" dirty="0"/>
              <a:t> належать до числа </a:t>
            </a:r>
            <a:r>
              <a:rPr lang="ru-RU" dirty="0" err="1"/>
              <a:t>активних</a:t>
            </a:r>
            <a:r>
              <a:rPr lang="ru-RU" dirty="0"/>
              <a:t> </a:t>
            </a:r>
            <a:r>
              <a:rPr lang="ru-RU" dirty="0" err="1"/>
              <a:t>противників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засобами</a:t>
            </a:r>
            <a:r>
              <a:rPr lang="ru-RU" dirty="0"/>
              <a:t> </a:t>
            </a:r>
            <a:r>
              <a:rPr lang="ru-RU" dirty="0" err="1"/>
              <a:t>масової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 </a:t>
            </a:r>
            <a:r>
              <a:rPr lang="ru-RU" dirty="0" err="1"/>
              <a:t>маніпулювання</a:t>
            </a:r>
            <a:r>
              <a:rPr lang="ru-RU" dirty="0"/>
              <a:t> </a:t>
            </a:r>
            <a:r>
              <a:rPr lang="ru-RU" dirty="0" err="1"/>
              <a:t>громадською</a:t>
            </a:r>
            <a:r>
              <a:rPr lang="ru-RU" dirty="0"/>
              <a:t> </a:t>
            </a:r>
            <a:r>
              <a:rPr lang="ru-RU" dirty="0" err="1"/>
              <a:t>думкою</a:t>
            </a:r>
            <a:r>
              <a:rPr lang="ru-RU" dirty="0"/>
              <a:t>. </a:t>
            </a:r>
            <a:r>
              <a:rPr lang="ru-RU" dirty="0" err="1"/>
              <a:t>Зокрема</a:t>
            </a:r>
            <a:r>
              <a:rPr lang="ru-RU" dirty="0"/>
              <a:t>, </a:t>
            </a:r>
            <a:r>
              <a:rPr lang="ru-RU" dirty="0" err="1"/>
              <a:t>відомий</a:t>
            </a:r>
            <a:r>
              <a:rPr lang="ru-RU" dirty="0"/>
              <a:t> </a:t>
            </a:r>
            <a:r>
              <a:rPr lang="ru-RU" dirty="0" err="1"/>
              <a:t>німецький</a:t>
            </a:r>
            <a:r>
              <a:rPr lang="ru-RU" dirty="0"/>
              <a:t> </a:t>
            </a:r>
            <a:r>
              <a:rPr lang="ru-RU" dirty="0" err="1"/>
              <a:t>філософ</a:t>
            </a:r>
            <a:r>
              <a:rPr lang="ru-RU" dirty="0"/>
              <a:t> і психолог </a:t>
            </a:r>
            <a:r>
              <a:rPr lang="ru-RU" dirty="0" err="1"/>
              <a:t>Еріх</a:t>
            </a:r>
            <a:r>
              <a:rPr lang="ru-RU" dirty="0"/>
              <a:t> </a:t>
            </a:r>
            <a:r>
              <a:rPr lang="ru-RU" dirty="0" err="1"/>
              <a:t>Фромм</a:t>
            </a:r>
            <a:r>
              <a:rPr lang="ru-RU" dirty="0"/>
              <a:t> (1900-1980) </a:t>
            </a:r>
            <a:r>
              <a:rPr lang="ru-RU" dirty="0" err="1"/>
              <a:t>наполягав</a:t>
            </a:r>
            <a:r>
              <a:rPr lang="ru-RU" dirty="0"/>
              <a:t> на тому, </a:t>
            </a:r>
            <a:r>
              <a:rPr lang="ru-RU" dirty="0" err="1"/>
              <a:t>щоб</a:t>
            </a:r>
            <a:r>
              <a:rPr lang="ru-RU" dirty="0"/>
              <a:t> "</a:t>
            </a:r>
            <a:r>
              <a:rPr lang="ru-RU" dirty="0" err="1"/>
              <a:t>заборонити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" </a:t>
            </a:r>
            <a:r>
              <a:rPr lang="ru-RU" dirty="0" err="1"/>
              <a:t>промивання</a:t>
            </a:r>
            <a:r>
              <a:rPr lang="ru-RU" dirty="0"/>
              <a:t> </a:t>
            </a:r>
            <a:r>
              <a:rPr lang="ru-RU" dirty="0" err="1"/>
              <a:t>мізків</a:t>
            </a:r>
            <a:r>
              <a:rPr lang="ru-RU" dirty="0"/>
              <a:t> ",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в </a:t>
            </a:r>
            <a:r>
              <a:rPr lang="ru-RU" dirty="0" err="1"/>
              <a:t>промисловій</a:t>
            </a:r>
            <a:r>
              <a:rPr lang="ru-RU" dirty="0"/>
              <a:t> </a:t>
            </a:r>
            <a:r>
              <a:rPr lang="ru-RU" dirty="0" err="1"/>
              <a:t>рекламі</a:t>
            </a:r>
            <a:r>
              <a:rPr lang="ru-RU" dirty="0"/>
              <a:t> та </a:t>
            </a:r>
            <a:r>
              <a:rPr lang="ru-RU" dirty="0" err="1"/>
              <a:t>політичній</a:t>
            </a:r>
            <a:r>
              <a:rPr lang="ru-RU" dirty="0"/>
              <a:t> </a:t>
            </a:r>
            <a:r>
              <a:rPr lang="ru-RU" dirty="0" err="1"/>
              <a:t>пропаганді</a:t>
            </a:r>
            <a:r>
              <a:rPr lang="ru-RU" dirty="0"/>
              <a:t>" </a:t>
            </a:r>
            <a:r>
              <a:rPr lang="ru-RU" dirty="0" smtClean="0"/>
              <a:t>. </a:t>
            </a:r>
            <a:r>
              <a:rPr lang="ru-RU" dirty="0" err="1"/>
              <a:t>Менш</a:t>
            </a:r>
            <a:r>
              <a:rPr lang="ru-RU" dirty="0"/>
              <a:t> </a:t>
            </a:r>
            <a:r>
              <a:rPr lang="ru-RU" dirty="0" err="1"/>
              <a:t>категоричні</a:t>
            </a:r>
            <a:r>
              <a:rPr lang="ru-RU" dirty="0"/>
              <a:t> </a:t>
            </a:r>
            <a:r>
              <a:rPr lang="ru-RU" dirty="0" err="1"/>
              <a:t>американські</a:t>
            </a:r>
            <a:r>
              <a:rPr lang="ru-RU" dirty="0"/>
              <a:t> </a:t>
            </a:r>
            <a:r>
              <a:rPr lang="ru-RU" dirty="0" err="1"/>
              <a:t>політологи</a:t>
            </a:r>
            <a:r>
              <a:rPr lang="ru-RU" dirty="0"/>
              <a:t> Роджер </a:t>
            </a:r>
            <a:r>
              <a:rPr lang="ru-RU" dirty="0" err="1"/>
              <a:t>Фішер</a:t>
            </a:r>
            <a:r>
              <a:rPr lang="ru-RU" dirty="0"/>
              <a:t> і </a:t>
            </a:r>
            <a:r>
              <a:rPr lang="ru-RU" dirty="0" err="1"/>
              <a:t>Уїльям</a:t>
            </a:r>
            <a:r>
              <a:rPr lang="ru-RU" dirty="0"/>
              <a:t> </a:t>
            </a:r>
            <a:r>
              <a:rPr lang="ru-RU" dirty="0" err="1"/>
              <a:t>Юрі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закликають</a:t>
            </a:r>
            <a:r>
              <a:rPr lang="ru-RU" dirty="0"/>
              <a:t> </a:t>
            </a:r>
            <a:r>
              <a:rPr lang="ru-RU" dirty="0" err="1"/>
              <a:t>викривати</a:t>
            </a:r>
            <a:r>
              <a:rPr lang="ru-RU" dirty="0"/>
              <a:t>, </a:t>
            </a:r>
            <a:r>
              <a:rPr lang="ru-RU" dirty="0" err="1"/>
              <a:t>виносити</a:t>
            </a:r>
            <a:r>
              <a:rPr lang="ru-RU" dirty="0"/>
              <a:t> на </a:t>
            </a:r>
            <a:r>
              <a:rPr lang="ru-RU" dirty="0" err="1"/>
              <a:t>обговорення</a:t>
            </a:r>
            <a:r>
              <a:rPr lang="ru-RU" dirty="0"/>
              <a:t> і </a:t>
            </a:r>
            <a:r>
              <a:rPr lang="ru-RU" dirty="0" err="1"/>
              <a:t>тим</a:t>
            </a:r>
            <a:r>
              <a:rPr lang="ru-RU" dirty="0"/>
              <a:t> самим </a:t>
            </a:r>
            <a:r>
              <a:rPr lang="ru-RU" dirty="0" err="1"/>
              <a:t>нейтралізовувати</a:t>
            </a:r>
            <a:r>
              <a:rPr lang="ru-RU" dirty="0"/>
              <a:t> </a:t>
            </a:r>
            <a:r>
              <a:rPr lang="ru-RU" dirty="0" err="1"/>
              <a:t>маніпулятивні</a:t>
            </a:r>
            <a:r>
              <a:rPr lang="ru-RU" dirty="0"/>
              <a:t> </a:t>
            </a:r>
            <a:r>
              <a:rPr lang="ru-RU" dirty="0" err="1"/>
              <a:t>прийоми</a:t>
            </a:r>
            <a:r>
              <a:rPr lang="ru-RU" dirty="0"/>
              <a:t> на переговорах </a:t>
            </a:r>
            <a:r>
              <a:rPr lang="ru-RU" dirty="0"/>
              <a:t>.</a:t>
            </a:r>
            <a:r>
              <a:rPr lang="ru-RU" dirty="0" err="1" smtClean="0"/>
              <a:t>Мабуть</a:t>
            </a:r>
            <a:r>
              <a:rPr lang="ru-RU" dirty="0"/>
              <a:t>, друга </a:t>
            </a:r>
            <a:r>
              <a:rPr lang="ru-RU" dirty="0" err="1"/>
              <a:t>позиція</a:t>
            </a:r>
            <a:r>
              <a:rPr lang="ru-RU" dirty="0"/>
              <a:t> </a:t>
            </a:r>
            <a:r>
              <a:rPr lang="ru-RU" dirty="0" err="1"/>
              <a:t>сьогодні</a:t>
            </a:r>
            <a:r>
              <a:rPr lang="ru-RU" dirty="0"/>
              <a:t> </a:t>
            </a:r>
            <a:r>
              <a:rPr lang="ru-RU" dirty="0" err="1"/>
              <a:t>виглядає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реалістичною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інформаційні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 стали </a:t>
            </a:r>
            <a:r>
              <a:rPr lang="ru-RU" dirty="0" err="1"/>
              <a:t>частиною</a:t>
            </a:r>
            <a:r>
              <a:rPr lang="ru-RU" dirty="0"/>
              <a:t> </a:t>
            </a:r>
            <a:r>
              <a:rPr lang="ru-RU" dirty="0" err="1"/>
              <a:t>нашого</a:t>
            </a:r>
            <a:r>
              <a:rPr lang="ru-RU" dirty="0"/>
              <a:t> </a:t>
            </a:r>
            <a:r>
              <a:rPr lang="ru-RU" dirty="0" err="1"/>
              <a:t>політичного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і </a:t>
            </a:r>
            <a:r>
              <a:rPr lang="ru-RU" dirty="0" err="1"/>
              <a:t>їх</a:t>
            </a:r>
            <a:r>
              <a:rPr lang="ru-RU" dirty="0"/>
              <a:t> уже </a:t>
            </a:r>
            <a:r>
              <a:rPr lang="ru-RU" dirty="0" err="1"/>
              <a:t>неможливо</a:t>
            </a:r>
            <a:r>
              <a:rPr lang="ru-RU" dirty="0"/>
              <a:t> </a:t>
            </a:r>
            <a:r>
              <a:rPr lang="ru-RU" dirty="0" err="1"/>
              <a:t>заборонити</a:t>
            </a:r>
            <a:r>
              <a:rPr lang="ru-RU" dirty="0"/>
              <a:t>.</a:t>
            </a:r>
            <a:endParaRPr lang="ru-RU" dirty="0"/>
          </a:p>
        </p:txBody>
      </p:sp>
      <p:sp>
        <p:nvSpPr>
          <p:cNvPr id="4" name="AutoShape 2" descr="Мир Культуры » ЭРИХ ФРОММ. 100 великих мыслител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2" name="Picture 4" descr="Мир Культуры » ЭРИХ ФРОММ. 100 великих мыслител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568" y="3558047"/>
            <a:ext cx="6572250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216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1381" y="140109"/>
            <a:ext cx="9601200" cy="1485900"/>
          </a:xfrm>
        </p:spPr>
        <p:txBody>
          <a:bodyPr/>
          <a:lstStyle/>
          <a:p>
            <a:r>
              <a:rPr lang="ru-RU" dirty="0" err="1" smtClean="0"/>
              <a:t>Заключення</a:t>
            </a:r>
            <a:r>
              <a:rPr lang="ru-RU" dirty="0" smtClean="0"/>
              <a:t> в</a:t>
            </a:r>
            <a:r>
              <a:rPr lang="uk-UA" dirty="0" err="1" smtClean="0"/>
              <a:t>ідносно</a:t>
            </a:r>
            <a:r>
              <a:rPr lang="uk-UA" dirty="0" smtClean="0"/>
              <a:t> України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8142" y="1080319"/>
            <a:ext cx="6268064" cy="6274825"/>
          </a:xfrm>
        </p:spPr>
        <p:txBody>
          <a:bodyPr/>
          <a:lstStyle/>
          <a:p>
            <a:r>
              <a:rPr lang="ru-RU" dirty="0" err="1" smtClean="0"/>
              <a:t>Україна</a:t>
            </a:r>
            <a:r>
              <a:rPr lang="ru-RU" dirty="0" smtClean="0"/>
              <a:t> </a:t>
            </a:r>
            <a:r>
              <a:rPr lang="ru-RU" dirty="0" err="1"/>
              <a:t>робить</a:t>
            </a:r>
            <a:r>
              <a:rPr lang="ru-RU" dirty="0"/>
              <a:t> </a:t>
            </a:r>
            <a:r>
              <a:rPr lang="ru-RU" dirty="0" err="1"/>
              <a:t>певні</a:t>
            </a:r>
            <a:r>
              <a:rPr lang="ru-RU" dirty="0"/>
              <a:t> кроки для </a:t>
            </a:r>
            <a:r>
              <a:rPr lang="ru-RU" dirty="0" err="1"/>
              <a:t>впровадження</a:t>
            </a:r>
            <a:r>
              <a:rPr lang="ru-RU" dirty="0"/>
              <a:t> та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інформаційно-комунікаційних</a:t>
            </a:r>
            <a:r>
              <a:rPr lang="ru-RU" dirty="0"/>
              <a:t> у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суспільні</a:t>
            </a:r>
            <a:r>
              <a:rPr lang="ru-RU" dirty="0"/>
              <a:t> </a:t>
            </a:r>
            <a:r>
              <a:rPr lang="ru-RU" dirty="0" err="1"/>
              <a:t>сфери</a:t>
            </a:r>
            <a:r>
              <a:rPr lang="ru-RU" dirty="0"/>
              <a:t>. </a:t>
            </a:r>
            <a:r>
              <a:rPr lang="ru-RU" dirty="0" err="1"/>
              <a:t>Проте</a:t>
            </a:r>
            <a:r>
              <a:rPr lang="ru-RU" dirty="0"/>
              <a:t> при </a:t>
            </a:r>
            <a:r>
              <a:rPr lang="ru-RU" dirty="0" err="1"/>
              <a:t>використанні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 органами </a:t>
            </a:r>
            <a:r>
              <a:rPr lang="ru-RU" dirty="0" err="1"/>
              <a:t>виконавчої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 </a:t>
            </a:r>
            <a:r>
              <a:rPr lang="ru-RU" dirty="0" err="1"/>
              <a:t>виникає</a:t>
            </a:r>
            <a:r>
              <a:rPr lang="ru-RU" dirty="0"/>
              <a:t> </a:t>
            </a:r>
            <a:r>
              <a:rPr lang="ru-RU" dirty="0" err="1"/>
              <a:t>значна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проблем,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виокремлено</a:t>
            </a:r>
            <a:r>
              <a:rPr lang="ru-RU" dirty="0"/>
              <a:t> </a:t>
            </a:r>
            <a:r>
              <a:rPr lang="ru-RU" dirty="0" err="1"/>
              <a:t>основні</a:t>
            </a:r>
            <a:r>
              <a:rPr lang="ru-RU" dirty="0"/>
              <a:t>: </a:t>
            </a:r>
            <a:r>
              <a:rPr lang="ru-RU" dirty="0" err="1"/>
              <a:t>недостатнє</a:t>
            </a:r>
            <a:r>
              <a:rPr lang="ru-RU" dirty="0"/>
              <a:t> </a:t>
            </a:r>
            <a:r>
              <a:rPr lang="ru-RU" dirty="0" err="1"/>
              <a:t>фінансування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інформаційно-комунікаційних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, </a:t>
            </a:r>
            <a:r>
              <a:rPr lang="ru-RU" dirty="0" err="1"/>
              <a:t>низький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кваліфікованості</a:t>
            </a:r>
            <a:r>
              <a:rPr lang="ru-RU" dirty="0"/>
              <a:t> </a:t>
            </a:r>
            <a:r>
              <a:rPr lang="ru-RU" dirty="0" err="1"/>
              <a:t>державних</a:t>
            </a:r>
            <a:r>
              <a:rPr lang="ru-RU" dirty="0"/>
              <a:t> </a:t>
            </a:r>
            <a:r>
              <a:rPr lang="ru-RU" dirty="0" err="1"/>
              <a:t>службовців</a:t>
            </a:r>
            <a:r>
              <a:rPr lang="ru-RU" dirty="0"/>
              <a:t>, </a:t>
            </a:r>
            <a:r>
              <a:rPr lang="ru-RU" dirty="0" err="1"/>
              <a:t>недосконала</a:t>
            </a:r>
            <a:r>
              <a:rPr lang="ru-RU" dirty="0"/>
              <a:t> </a:t>
            </a:r>
            <a:r>
              <a:rPr lang="ru-RU" dirty="0" err="1"/>
              <a:t>законодавча</a:t>
            </a:r>
            <a:r>
              <a:rPr lang="ru-RU" dirty="0"/>
              <a:t> база, </a:t>
            </a:r>
            <a:r>
              <a:rPr lang="ru-RU" dirty="0" err="1"/>
              <a:t>обмежений</a:t>
            </a:r>
            <a:r>
              <a:rPr lang="ru-RU" dirty="0"/>
              <a:t> доступ </a:t>
            </a:r>
            <a:r>
              <a:rPr lang="ru-RU" dirty="0" err="1"/>
              <a:t>громадян</a:t>
            </a:r>
            <a:r>
              <a:rPr lang="ru-RU" dirty="0"/>
              <a:t> до </a:t>
            </a:r>
            <a:r>
              <a:rPr lang="ru-RU" dirty="0" err="1"/>
              <a:t>Всесвітньої</a:t>
            </a:r>
            <a:r>
              <a:rPr lang="ru-RU" dirty="0"/>
              <a:t> </a:t>
            </a:r>
            <a:r>
              <a:rPr lang="ru-RU" dirty="0" err="1"/>
              <a:t>мережі</a:t>
            </a:r>
            <a:r>
              <a:rPr lang="ru-RU" dirty="0"/>
              <a:t> </a:t>
            </a:r>
            <a:r>
              <a:rPr lang="ru-RU" dirty="0" err="1"/>
              <a:t>Інтернет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 </a:t>
            </a:r>
            <a:r>
              <a:rPr lang="ru-RU" dirty="0" err="1"/>
              <a:t>Аби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інформаційно-комунікаційних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 у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виконавчої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ефективним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здійснити</a:t>
            </a:r>
            <a:r>
              <a:rPr lang="ru-RU" dirty="0"/>
              <a:t> </a:t>
            </a:r>
            <a:r>
              <a:rPr lang="ru-RU" dirty="0" err="1"/>
              <a:t>певні</a:t>
            </a:r>
            <a:r>
              <a:rPr lang="ru-RU" dirty="0"/>
              <a:t> </a:t>
            </a:r>
            <a:r>
              <a:rPr lang="ru-RU" dirty="0" err="1"/>
              <a:t>реформування</a:t>
            </a:r>
            <a:r>
              <a:rPr lang="ru-RU" dirty="0"/>
              <a:t>, </a:t>
            </a:r>
            <a:r>
              <a:rPr lang="ru-RU" dirty="0" err="1"/>
              <a:t>виробити</a:t>
            </a:r>
            <a:r>
              <a:rPr lang="ru-RU" dirty="0"/>
              <a:t> </a:t>
            </a:r>
            <a:r>
              <a:rPr lang="ru-RU" dirty="0" err="1"/>
              <a:t>єдину</a:t>
            </a:r>
            <a:r>
              <a:rPr lang="ru-RU" dirty="0"/>
              <a:t> </a:t>
            </a:r>
            <a:r>
              <a:rPr lang="ru-RU" dirty="0" err="1"/>
              <a:t>державну</a:t>
            </a:r>
            <a:r>
              <a:rPr lang="ru-RU" dirty="0"/>
              <a:t> </a:t>
            </a:r>
            <a:r>
              <a:rPr lang="ru-RU" dirty="0" err="1"/>
              <a:t>політику</a:t>
            </a:r>
            <a:r>
              <a:rPr lang="ru-RU" dirty="0"/>
              <a:t>, </a:t>
            </a:r>
            <a:r>
              <a:rPr lang="ru-RU" dirty="0" err="1"/>
              <a:t>виробити</a:t>
            </a:r>
            <a:r>
              <a:rPr lang="ru-RU" dirty="0"/>
              <a:t> </a:t>
            </a:r>
            <a:r>
              <a:rPr lang="ru-RU" dirty="0" err="1"/>
              <a:t>стратегію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13314" name="Picture 2" descr="Ассоциация «Информационные технологии Украины» | Дети в городе Кие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2874091"/>
            <a:ext cx="3703689" cy="37036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218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0763" y="242454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Роль </a:t>
            </a:r>
            <a:r>
              <a:rPr lang="ru-RU" b="1" dirty="0" err="1"/>
              <a:t>інформаційних</a:t>
            </a:r>
            <a:r>
              <a:rPr lang="ru-RU" b="1" dirty="0"/>
              <a:t> </a:t>
            </a:r>
            <a:r>
              <a:rPr lang="ru-RU" b="1" dirty="0" err="1"/>
              <a:t>технологій</a:t>
            </a:r>
            <a:r>
              <a:rPr lang="ru-RU" b="1" dirty="0"/>
              <a:t> у </a:t>
            </a:r>
            <a:r>
              <a:rPr lang="ru-RU" b="1" dirty="0" err="1"/>
              <a:t>політичній</a:t>
            </a:r>
            <a:r>
              <a:rPr lang="ru-RU" b="1" dirty="0"/>
              <a:t> </a:t>
            </a:r>
            <a:r>
              <a:rPr lang="ru-RU" b="1" dirty="0" err="1"/>
              <a:t>практиці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57455" y="1633103"/>
            <a:ext cx="6234545" cy="3872345"/>
          </a:xfrm>
        </p:spPr>
        <p:txBody>
          <a:bodyPr>
            <a:normAutofit/>
          </a:bodyPr>
          <a:lstStyle/>
          <a:p>
            <a:r>
              <a:rPr lang="ru-RU" dirty="0" err="1"/>
              <a:t>Використання</a:t>
            </a:r>
            <a:r>
              <a:rPr lang="ru-RU" dirty="0"/>
              <a:t> ІТ в </a:t>
            </a:r>
            <a:r>
              <a:rPr lang="ru-RU" dirty="0" err="1"/>
              <a:t>політичному</a:t>
            </a:r>
            <a:r>
              <a:rPr lang="ru-RU" dirty="0"/>
              <a:t>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здатне</a:t>
            </a:r>
            <a:r>
              <a:rPr lang="ru-RU" dirty="0"/>
              <a:t> </a:t>
            </a:r>
            <a:r>
              <a:rPr lang="ru-RU" dirty="0" err="1"/>
              <a:t>забезпечувати</a:t>
            </a:r>
            <a:r>
              <a:rPr lang="ru-RU" dirty="0"/>
              <a:t> </a:t>
            </a:r>
            <a:r>
              <a:rPr lang="ru-RU" dirty="0" err="1"/>
              <a:t>державним</a:t>
            </a:r>
            <a:r>
              <a:rPr lang="ru-RU" dirty="0"/>
              <a:t> </a:t>
            </a:r>
            <a:r>
              <a:rPr lang="ru-RU" dirty="0" err="1"/>
              <a:t>інститутам</a:t>
            </a:r>
            <a:r>
              <a:rPr lang="ru-RU" dirty="0"/>
              <a:t> 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консультування</a:t>
            </a:r>
            <a:r>
              <a:rPr lang="ru-RU" dirty="0"/>
              <a:t> з </a:t>
            </a:r>
            <a:r>
              <a:rPr lang="ru-RU" dirty="0" err="1"/>
              <a:t>громадянами</a:t>
            </a:r>
            <a:r>
              <a:rPr lang="ru-RU" dirty="0"/>
              <a:t> в </a:t>
            </a:r>
            <a:r>
              <a:rPr lang="ru-RU" dirty="0" err="1"/>
              <a:t>найкоротші</a:t>
            </a:r>
            <a:r>
              <a:rPr lang="ru-RU" dirty="0"/>
              <a:t> сроки.  В такому </a:t>
            </a:r>
            <a:r>
              <a:rPr lang="ru-RU" dirty="0" err="1"/>
              <a:t>аспекті</a:t>
            </a:r>
            <a:r>
              <a:rPr lang="ru-RU" dirty="0"/>
              <a:t>, </a:t>
            </a:r>
            <a:r>
              <a:rPr lang="ru-RU" dirty="0" err="1"/>
              <a:t>найімовірніше</a:t>
            </a:r>
            <a:r>
              <a:rPr lang="ru-RU" dirty="0"/>
              <a:t>, </a:t>
            </a:r>
            <a:r>
              <a:rPr lang="ru-RU" dirty="0" err="1"/>
              <a:t>збільшується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інтерес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 до </a:t>
            </a:r>
            <a:r>
              <a:rPr lang="ru-RU" dirty="0" err="1"/>
              <a:t>політики</a:t>
            </a:r>
            <a:r>
              <a:rPr lang="ru-RU" dirty="0"/>
              <a:t>, але й, як </a:t>
            </a:r>
            <a:r>
              <a:rPr lang="ru-RU" dirty="0" err="1"/>
              <a:t>наслідок</a:t>
            </a:r>
            <a:r>
              <a:rPr lang="ru-RU" dirty="0"/>
              <a:t>, активна участь </a:t>
            </a:r>
            <a:r>
              <a:rPr lang="ru-RU" dirty="0" err="1"/>
              <a:t>мас</a:t>
            </a:r>
            <a:r>
              <a:rPr lang="ru-RU" dirty="0"/>
              <a:t> у </a:t>
            </a:r>
            <a:r>
              <a:rPr lang="ru-RU" dirty="0" err="1"/>
              <a:t>політичних</a:t>
            </a:r>
            <a:r>
              <a:rPr lang="ru-RU" dirty="0"/>
              <a:t> </a:t>
            </a:r>
            <a:r>
              <a:rPr lang="ru-RU" dirty="0" err="1"/>
              <a:t>процесах</a:t>
            </a:r>
            <a:r>
              <a:rPr lang="ru-RU" dirty="0"/>
              <a:t>. </a:t>
            </a:r>
            <a:r>
              <a:rPr lang="ru-RU" dirty="0" err="1"/>
              <a:t>Сьогодні</a:t>
            </a:r>
            <a:r>
              <a:rPr lang="ru-RU" dirty="0"/>
              <a:t> </a:t>
            </a:r>
            <a:r>
              <a:rPr lang="ru-RU" dirty="0" err="1"/>
              <a:t>політична</a:t>
            </a:r>
            <a:r>
              <a:rPr lang="ru-RU" dirty="0"/>
              <a:t> </a:t>
            </a:r>
            <a:r>
              <a:rPr lang="ru-RU" dirty="0" err="1"/>
              <a:t>влада</a:t>
            </a:r>
            <a:r>
              <a:rPr lang="ru-RU" dirty="0"/>
              <a:t> без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інформаційних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  не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існувати</a:t>
            </a:r>
            <a:r>
              <a:rPr lang="ru-RU" dirty="0"/>
              <a:t>.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ефективна</a:t>
            </a:r>
            <a:r>
              <a:rPr lang="ru-RU" dirty="0"/>
              <a:t> </a:t>
            </a:r>
            <a:r>
              <a:rPr lang="ru-RU" dirty="0" err="1"/>
              <a:t>інформаційно</a:t>
            </a:r>
            <a:r>
              <a:rPr lang="ru-RU" dirty="0"/>
              <a:t> - </a:t>
            </a:r>
            <a:r>
              <a:rPr lang="ru-RU" dirty="0" err="1"/>
              <a:t>комунікаційна</a:t>
            </a:r>
            <a:r>
              <a:rPr lang="ru-RU" dirty="0"/>
              <a:t> </a:t>
            </a:r>
            <a:r>
              <a:rPr lang="ru-RU" dirty="0" err="1"/>
              <a:t>політична</a:t>
            </a:r>
            <a:r>
              <a:rPr lang="ru-RU" dirty="0"/>
              <a:t> </a:t>
            </a:r>
            <a:r>
              <a:rPr lang="ru-RU" dirty="0" err="1"/>
              <a:t>конкуренція</a:t>
            </a:r>
            <a:r>
              <a:rPr lang="ru-RU" dirty="0"/>
              <a:t> є </a:t>
            </a:r>
            <a:r>
              <a:rPr lang="ru-RU" dirty="0" err="1"/>
              <a:t>визначальним</a:t>
            </a:r>
            <a:r>
              <a:rPr lang="ru-RU" dirty="0"/>
              <a:t> фактором у </a:t>
            </a:r>
            <a:r>
              <a:rPr lang="ru-RU" dirty="0" err="1"/>
              <a:t>завоюванні</a:t>
            </a:r>
            <a:r>
              <a:rPr lang="ru-RU" dirty="0"/>
              <a:t> та </a:t>
            </a:r>
            <a:r>
              <a:rPr lang="ru-RU" dirty="0" err="1"/>
              <a:t>зберіганні</a:t>
            </a:r>
            <a:r>
              <a:rPr lang="ru-RU" dirty="0"/>
              <a:t> </a:t>
            </a:r>
            <a:r>
              <a:rPr lang="ru-RU" dirty="0" err="1"/>
              <a:t>політичної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 в </a:t>
            </a:r>
            <a:r>
              <a:rPr lang="ru-RU" dirty="0" err="1"/>
              <a:t>сучасному</a:t>
            </a:r>
            <a:r>
              <a:rPr lang="ru-RU" dirty="0"/>
              <a:t> </a:t>
            </a:r>
            <a:r>
              <a:rPr lang="ru-RU" dirty="0" err="1"/>
              <a:t>суспільстві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1026" name="Picture 2" descr="Информационные технолог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42" y="3119003"/>
            <a:ext cx="5382735" cy="33957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18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87236" y="4031672"/>
            <a:ext cx="1787236" cy="1295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346363"/>
            <a:ext cx="6248400" cy="3879273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Комп'ютерні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і в </a:t>
            </a:r>
            <a:r>
              <a:rPr lang="ru-RU" dirty="0" err="1"/>
              <a:t>діяльності</a:t>
            </a:r>
            <a:r>
              <a:rPr lang="ru-RU" dirty="0"/>
              <a:t> парламенту </a:t>
            </a:r>
            <a:r>
              <a:rPr lang="ru-RU" dirty="0" err="1"/>
              <a:t>різних</a:t>
            </a:r>
            <a:r>
              <a:rPr lang="ru-RU" dirty="0"/>
              <a:t> держав – США, </a:t>
            </a:r>
            <a:r>
              <a:rPr lang="ru-RU" dirty="0" err="1"/>
              <a:t>Великобританії</a:t>
            </a:r>
            <a:r>
              <a:rPr lang="ru-RU" dirty="0"/>
              <a:t>, </a:t>
            </a:r>
            <a:r>
              <a:rPr lang="ru-RU" dirty="0" err="1"/>
              <a:t>Швейцарії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  в </a:t>
            </a:r>
            <a:r>
              <a:rPr lang="ru-RU" dirty="0" err="1"/>
              <a:t>Україні</a:t>
            </a:r>
            <a:r>
              <a:rPr lang="ru-RU" dirty="0"/>
              <a:t>. Алгоритм </a:t>
            </a:r>
            <a:r>
              <a:rPr lang="ru-RU" dirty="0" err="1"/>
              <a:t>використання</a:t>
            </a:r>
            <a:r>
              <a:rPr lang="ru-RU" dirty="0"/>
              <a:t> ІТ </a:t>
            </a:r>
            <a:r>
              <a:rPr lang="ru-RU" dirty="0" err="1"/>
              <a:t>виражається</a:t>
            </a:r>
            <a:r>
              <a:rPr lang="ru-RU" dirty="0"/>
              <a:t> шляхом </a:t>
            </a:r>
            <a:r>
              <a:rPr lang="ru-RU" dirty="0" err="1"/>
              <a:t>реєстрації</a:t>
            </a:r>
            <a:r>
              <a:rPr lang="ru-RU" dirty="0"/>
              <a:t> </a:t>
            </a:r>
            <a:r>
              <a:rPr lang="ru-RU" dirty="0" err="1"/>
              <a:t>депутатів</a:t>
            </a:r>
            <a:r>
              <a:rPr lang="ru-RU" dirty="0"/>
              <a:t>, </a:t>
            </a:r>
            <a:r>
              <a:rPr lang="ru-RU" dirty="0" err="1"/>
              <a:t>електронного</a:t>
            </a:r>
            <a:r>
              <a:rPr lang="ru-RU" dirty="0"/>
              <a:t> </a:t>
            </a:r>
            <a:r>
              <a:rPr lang="ru-RU" dirty="0" err="1"/>
              <a:t>голосування</a:t>
            </a:r>
            <a:r>
              <a:rPr lang="ru-RU" dirty="0"/>
              <a:t>, доступу до </a:t>
            </a:r>
            <a:r>
              <a:rPr lang="ru-RU" dirty="0" err="1"/>
              <a:t>світових</a:t>
            </a:r>
            <a:r>
              <a:rPr lang="ru-RU" dirty="0"/>
              <a:t> </a:t>
            </a:r>
            <a:r>
              <a:rPr lang="ru-RU" dirty="0" err="1"/>
              <a:t>бібліотечних</a:t>
            </a:r>
            <a:r>
              <a:rPr lang="ru-RU" dirty="0"/>
              <a:t> </a:t>
            </a:r>
            <a:r>
              <a:rPr lang="ru-RU" dirty="0" err="1"/>
              <a:t>центрів</a:t>
            </a:r>
            <a:r>
              <a:rPr lang="ru-RU" dirty="0"/>
              <a:t> і </a:t>
            </a:r>
            <a:r>
              <a:rPr lang="ru-RU" dirty="0" err="1"/>
              <a:t>довідкових</a:t>
            </a:r>
            <a:r>
              <a:rPr lang="ru-RU" dirty="0"/>
              <a:t> баз </a:t>
            </a:r>
            <a:r>
              <a:rPr lang="ru-RU" dirty="0" err="1"/>
              <a:t>даних</a:t>
            </a:r>
            <a:r>
              <a:rPr lang="ru-RU" dirty="0"/>
              <a:t> при </a:t>
            </a:r>
            <a:r>
              <a:rPr lang="ru-RU" dirty="0" err="1"/>
              <a:t>розробці</a:t>
            </a:r>
            <a:r>
              <a:rPr lang="ru-RU" dirty="0"/>
              <a:t>, </a:t>
            </a:r>
            <a:r>
              <a:rPr lang="ru-RU" dirty="0" err="1"/>
              <a:t>експертизі</a:t>
            </a:r>
            <a:r>
              <a:rPr lang="ru-RU" dirty="0"/>
              <a:t>, </a:t>
            </a:r>
            <a:r>
              <a:rPr lang="ru-RU" dirty="0" err="1"/>
              <a:t>прийнятті</a:t>
            </a:r>
            <a:r>
              <a:rPr lang="ru-RU" dirty="0"/>
              <a:t> </a:t>
            </a:r>
            <a:r>
              <a:rPr lang="ru-RU" dirty="0" err="1"/>
              <a:t>законів</a:t>
            </a:r>
            <a:r>
              <a:rPr lang="ru-RU" dirty="0"/>
              <a:t>, </a:t>
            </a:r>
            <a:r>
              <a:rPr lang="ru-RU" dirty="0" err="1"/>
              <a:t>рішень</a:t>
            </a:r>
            <a:r>
              <a:rPr lang="ru-RU" dirty="0"/>
              <a:t>;  у </a:t>
            </a:r>
            <a:r>
              <a:rPr lang="ru-RU" dirty="0" err="1"/>
              <a:t>контролі</a:t>
            </a:r>
            <a:r>
              <a:rPr lang="ru-RU" dirty="0"/>
              <a:t> за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виконанням</a:t>
            </a:r>
            <a:r>
              <a:rPr lang="ru-RU" dirty="0"/>
              <a:t>, </a:t>
            </a:r>
            <a:r>
              <a:rPr lang="ru-RU" dirty="0" err="1"/>
              <a:t>отримання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факс-</a:t>
            </a:r>
            <a:r>
              <a:rPr lang="ru-RU" dirty="0" err="1"/>
              <a:t>модемів</a:t>
            </a:r>
            <a:r>
              <a:rPr lang="ru-RU" dirty="0"/>
              <a:t> </a:t>
            </a:r>
            <a:r>
              <a:rPr lang="ru-RU" dirty="0" err="1"/>
              <a:t>електронних</a:t>
            </a:r>
            <a:r>
              <a:rPr lang="ru-RU" dirty="0"/>
              <a:t> </a:t>
            </a:r>
            <a:r>
              <a:rPr lang="ru-RU" dirty="0" err="1"/>
              <a:t>версій</a:t>
            </a:r>
            <a:r>
              <a:rPr lang="ru-RU" dirty="0"/>
              <a:t> книг, газет, </a:t>
            </a:r>
            <a:r>
              <a:rPr lang="ru-RU" dirty="0" err="1"/>
              <a:t>документів</a:t>
            </a:r>
            <a:r>
              <a:rPr lang="ru-RU" dirty="0"/>
              <a:t>, </a:t>
            </a:r>
            <a:r>
              <a:rPr lang="ru-RU" dirty="0" err="1"/>
              <a:t>прогнозуванні</a:t>
            </a:r>
            <a:r>
              <a:rPr lang="ru-RU" dirty="0"/>
              <a:t> </a:t>
            </a:r>
            <a:r>
              <a:rPr lang="ru-RU" dirty="0" err="1"/>
              <a:t>участі</a:t>
            </a:r>
            <a:r>
              <a:rPr lang="ru-RU" dirty="0"/>
              <a:t> </a:t>
            </a:r>
            <a:r>
              <a:rPr lang="ru-RU" dirty="0" err="1"/>
              <a:t>фракцій</a:t>
            </a:r>
            <a:r>
              <a:rPr lang="ru-RU" dirty="0"/>
              <a:t> і </a:t>
            </a:r>
            <a:r>
              <a:rPr lang="ru-RU" dirty="0" err="1"/>
              <a:t>лобістських</a:t>
            </a:r>
            <a:r>
              <a:rPr lang="ru-RU" dirty="0"/>
              <a:t> </a:t>
            </a:r>
            <a:r>
              <a:rPr lang="ru-RU" dirty="0" err="1"/>
              <a:t>угруповань</a:t>
            </a:r>
            <a:r>
              <a:rPr lang="ru-RU" dirty="0"/>
              <a:t> в </a:t>
            </a:r>
            <a:r>
              <a:rPr lang="ru-RU" dirty="0" err="1"/>
              <a:t>проходженні</a:t>
            </a:r>
            <a:r>
              <a:rPr lang="ru-RU" dirty="0"/>
              <a:t> тих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законопроектів</a:t>
            </a:r>
            <a:r>
              <a:rPr lang="ru-RU" dirty="0"/>
              <a:t> (США, </a:t>
            </a:r>
            <a:r>
              <a:rPr lang="ru-RU" dirty="0" err="1"/>
              <a:t>Великобританія</a:t>
            </a:r>
            <a:r>
              <a:rPr lang="ru-RU" dirty="0"/>
              <a:t>), у  </a:t>
            </a:r>
            <a:r>
              <a:rPr lang="ru-RU" dirty="0" err="1"/>
              <a:t>комп'ютерній</a:t>
            </a:r>
            <a:r>
              <a:rPr lang="ru-RU" dirty="0"/>
              <a:t> </a:t>
            </a:r>
            <a:r>
              <a:rPr lang="ru-RU" dirty="0" err="1"/>
              <a:t>видавничій</a:t>
            </a:r>
            <a:r>
              <a:rPr lang="ru-RU" dirty="0"/>
              <a:t> </a:t>
            </a:r>
            <a:r>
              <a:rPr lang="ru-RU" dirty="0" err="1"/>
              <a:t>системі</a:t>
            </a:r>
            <a:r>
              <a:rPr lang="ru-RU" dirty="0"/>
              <a:t>, </a:t>
            </a:r>
            <a:r>
              <a:rPr lang="ru-RU" dirty="0" err="1"/>
              <a:t>обробці</a:t>
            </a:r>
            <a:r>
              <a:rPr lang="ru-RU" dirty="0"/>
              <a:t> </a:t>
            </a:r>
            <a:r>
              <a:rPr lang="ru-RU" dirty="0" err="1"/>
              <a:t>виступів</a:t>
            </a:r>
            <a:r>
              <a:rPr lang="ru-RU" dirty="0"/>
              <a:t> </a:t>
            </a:r>
            <a:r>
              <a:rPr lang="ru-RU" dirty="0" err="1"/>
              <a:t>депутатів</a:t>
            </a:r>
            <a:r>
              <a:rPr lang="ru-RU" dirty="0"/>
              <a:t> та </a:t>
            </a:r>
            <a:r>
              <a:rPr lang="ru-RU" dirty="0" err="1"/>
              <a:t>інформації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виборців</a:t>
            </a:r>
            <a:r>
              <a:rPr lang="ru-RU" dirty="0"/>
              <a:t>, </a:t>
            </a:r>
            <a:r>
              <a:rPr lang="ru-RU" dirty="0" err="1"/>
              <a:t>зв'язку</a:t>
            </a:r>
            <a:r>
              <a:rPr lang="ru-RU" dirty="0"/>
              <a:t> з </a:t>
            </a:r>
            <a:r>
              <a:rPr lang="ru-RU" dirty="0" err="1"/>
              <a:t>регіонами</a:t>
            </a:r>
            <a:r>
              <a:rPr lang="ru-RU" dirty="0"/>
              <a:t>, </a:t>
            </a:r>
            <a:r>
              <a:rPr lang="ru-RU" dirty="0" err="1"/>
              <a:t>електронній</a:t>
            </a:r>
            <a:r>
              <a:rPr lang="ru-RU" dirty="0"/>
              <a:t> </a:t>
            </a:r>
            <a:r>
              <a:rPr lang="ru-RU" dirty="0" err="1"/>
              <a:t>пошті</a:t>
            </a:r>
            <a:r>
              <a:rPr lang="ru-RU" dirty="0"/>
              <a:t> та т.д.</a:t>
            </a:r>
            <a:endParaRPr lang="ru-RU" dirty="0"/>
          </a:p>
        </p:txBody>
      </p:sp>
      <p:pic>
        <p:nvPicPr>
          <p:cNvPr id="3074" name="Picture 2" descr="Ящик пандоры – Война нового типа в исполнении России пугает СШ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8783">
            <a:off x="8011102" y="346363"/>
            <a:ext cx="3432752" cy="2242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Британия закрывает все общепит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4506">
            <a:off x="8560051" y="2283646"/>
            <a:ext cx="3452901" cy="22907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Избиратели поддержали закон против гомофобии в Швейцарии - Газета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0188">
            <a:off x="8112601" y="4235910"/>
            <a:ext cx="3910970" cy="21823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Нужны IT-услуги — «Информационные технологии Украины» предоставит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6046">
            <a:off x="4801139" y="4413096"/>
            <a:ext cx="3612861" cy="24176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41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0"/>
            <a:ext cx="9437166" cy="1385882"/>
          </a:xfrm>
        </p:spPr>
        <p:txBody>
          <a:bodyPr>
            <a:noAutofit/>
          </a:bodyPr>
          <a:lstStyle/>
          <a:p>
            <a:r>
              <a:rPr lang="ru-RU" sz="2400" dirty="0"/>
              <a:t>США — самая большая в мире экономика. </a:t>
            </a:r>
            <a:r>
              <a:rPr lang="ru-RU" sz="2400" dirty="0" err="1"/>
              <a:t>Apple</a:t>
            </a:r>
            <a:r>
              <a:rPr lang="ru-RU" sz="2400" dirty="0"/>
              <a:t>, </a:t>
            </a:r>
            <a:r>
              <a:rPr lang="ru-RU" sz="2400" dirty="0" err="1"/>
              <a:t>Google</a:t>
            </a:r>
            <a:r>
              <a:rPr lang="ru-RU" sz="2400" dirty="0"/>
              <a:t> и </a:t>
            </a:r>
            <a:r>
              <a:rPr lang="ru-RU" sz="2400" dirty="0" err="1"/>
              <a:t>Microsoft</a:t>
            </a:r>
            <a:r>
              <a:rPr lang="ru-RU" sz="2400" dirty="0"/>
              <a:t> — крупнейшие по рыночной стоимости компании США — относятся к сектору информационных технологий.</a:t>
            </a:r>
            <a:endParaRPr lang="ru-RU" sz="2400" dirty="0"/>
          </a:p>
        </p:txBody>
      </p:sp>
      <p:pic>
        <p:nvPicPr>
          <p:cNvPr id="2050" name="Picture 2" descr="FXIT ETF — инвестиции в информационные технологии. Чем интересен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273" y="1048443"/>
            <a:ext cx="7759093" cy="502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90800" y="607215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ru-RU" b="1" i="0" dirty="0" smtClean="0">
                <a:solidFill>
                  <a:srgbClr val="363636"/>
                </a:solidFill>
                <a:effectLst/>
                <a:latin typeface="inherit"/>
              </a:rPr>
              <a:t>Доходность индексов MSCI IMI по секторам экономики</a:t>
            </a:r>
            <a:endParaRPr lang="ru-RU" b="0" i="0" dirty="0" smtClean="0">
              <a:solidFill>
                <a:srgbClr val="363636"/>
              </a:solidFill>
              <a:effectLst/>
              <a:latin typeface="Roboto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9882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382" y="339436"/>
            <a:ext cx="7481454" cy="3359728"/>
          </a:xfrm>
        </p:spPr>
        <p:txBody>
          <a:bodyPr>
            <a:noAutofit/>
          </a:bodyPr>
          <a:lstStyle/>
          <a:p>
            <a:r>
              <a:rPr lang="ru-RU" sz="2400" dirty="0"/>
              <a:t> На </a:t>
            </a:r>
            <a:r>
              <a:rPr lang="ru-RU" sz="2400" dirty="0" err="1"/>
              <a:t>сьогоднішній</a:t>
            </a:r>
            <a:r>
              <a:rPr lang="ru-RU" sz="2400" dirty="0"/>
              <a:t> день </a:t>
            </a:r>
            <a:r>
              <a:rPr lang="ru-RU" sz="2400" dirty="0" err="1"/>
              <a:t>інформація</a:t>
            </a:r>
            <a:r>
              <a:rPr lang="ru-RU" sz="2400" dirty="0"/>
              <a:t> є базисом для </a:t>
            </a:r>
            <a:r>
              <a:rPr lang="ru-RU" sz="2400" dirty="0" err="1"/>
              <a:t>політичних</a:t>
            </a:r>
            <a:r>
              <a:rPr lang="ru-RU" sz="2400" dirty="0"/>
              <a:t> </a:t>
            </a:r>
            <a:r>
              <a:rPr lang="ru-RU" sz="2400" dirty="0" err="1"/>
              <a:t>явищ</a:t>
            </a:r>
            <a:r>
              <a:rPr lang="ru-RU" sz="2400" dirty="0"/>
              <a:t>. В </a:t>
            </a:r>
            <a:r>
              <a:rPr lang="ru-RU" sz="2400" dirty="0" err="1"/>
              <a:t>результаті</a:t>
            </a:r>
            <a:r>
              <a:rPr lang="ru-RU" sz="2400" dirty="0"/>
              <a:t> </a:t>
            </a:r>
            <a:r>
              <a:rPr lang="ru-RU" sz="2400" dirty="0" err="1"/>
              <a:t>наявності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відсутності</a:t>
            </a:r>
            <a:r>
              <a:rPr lang="ru-RU" sz="2400" dirty="0"/>
              <a:t> </a:t>
            </a:r>
            <a:r>
              <a:rPr lang="ru-RU" sz="2400" dirty="0" err="1"/>
              <a:t>належної</a:t>
            </a:r>
            <a:r>
              <a:rPr lang="ru-RU" sz="2400" dirty="0"/>
              <a:t> </a:t>
            </a:r>
            <a:r>
              <a:rPr lang="ru-RU" sz="2400" dirty="0" err="1"/>
              <a:t>інформації</a:t>
            </a:r>
            <a:r>
              <a:rPr lang="ru-RU" sz="2400" dirty="0"/>
              <a:t> </a:t>
            </a:r>
            <a:r>
              <a:rPr lang="ru-RU" sz="2400" dirty="0" err="1"/>
              <a:t>суб'єкт</a:t>
            </a:r>
            <a:r>
              <a:rPr lang="ru-RU" sz="2400" dirty="0"/>
              <a:t> </a:t>
            </a:r>
            <a:r>
              <a:rPr lang="ru-RU" sz="2400" dirty="0" err="1"/>
              <a:t>може</a:t>
            </a:r>
            <a:r>
              <a:rPr lang="ru-RU" sz="2400" dirty="0"/>
              <a:t> набути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втратити</a:t>
            </a:r>
            <a:r>
              <a:rPr lang="ru-RU" sz="2400" dirty="0"/>
              <a:t> </a:t>
            </a:r>
            <a:r>
              <a:rPr lang="ru-RU" sz="2400" dirty="0" err="1"/>
              <a:t>владу</a:t>
            </a:r>
            <a:r>
              <a:rPr lang="ru-RU" sz="2400" dirty="0"/>
              <a:t>, </a:t>
            </a:r>
            <a:r>
              <a:rPr lang="ru-RU" sz="2400" dirty="0" err="1"/>
              <a:t>можливості</a:t>
            </a:r>
            <a:r>
              <a:rPr lang="ru-RU" sz="2400" dirty="0"/>
              <a:t> </a:t>
            </a:r>
            <a:r>
              <a:rPr lang="ru-RU" sz="2400" dirty="0" err="1"/>
              <a:t>впливу</a:t>
            </a:r>
            <a:r>
              <a:rPr lang="ru-RU" sz="2400" dirty="0"/>
              <a:t>, </a:t>
            </a:r>
            <a:r>
              <a:rPr lang="ru-RU" sz="2400" dirty="0" err="1"/>
              <a:t>реалізації</a:t>
            </a:r>
            <a:r>
              <a:rPr lang="ru-RU" sz="2400" dirty="0"/>
              <a:t> </a:t>
            </a:r>
            <a:r>
              <a:rPr lang="ru-RU" sz="2400" dirty="0" err="1"/>
              <a:t>своїх</a:t>
            </a:r>
            <a:r>
              <a:rPr lang="ru-RU" sz="2400" dirty="0"/>
              <a:t> </a:t>
            </a:r>
            <a:r>
              <a:rPr lang="ru-RU" sz="2400" dirty="0" err="1"/>
              <a:t>інтересів</a:t>
            </a:r>
            <a:r>
              <a:rPr lang="ru-RU" sz="2400" dirty="0"/>
              <a:t> у </a:t>
            </a:r>
            <a:r>
              <a:rPr lang="ru-RU" sz="2400" dirty="0" err="1"/>
              <a:t>політичній</a:t>
            </a:r>
            <a:r>
              <a:rPr lang="ru-RU" sz="2400" dirty="0"/>
              <a:t> </a:t>
            </a:r>
            <a:r>
              <a:rPr lang="ru-RU" sz="2400" dirty="0" err="1"/>
              <a:t>сфері</a:t>
            </a:r>
            <a:r>
              <a:rPr lang="ru-RU" sz="2400" dirty="0"/>
              <a:t>. </a:t>
            </a:r>
            <a:r>
              <a:rPr lang="ru-RU" sz="2400" dirty="0" err="1"/>
              <a:t>Інформація</a:t>
            </a:r>
            <a:r>
              <a:rPr lang="ru-RU" sz="2400" dirty="0"/>
              <a:t> є </a:t>
            </a:r>
            <a:r>
              <a:rPr lang="ru-RU" sz="2400" dirty="0" err="1"/>
              <a:t>механізмом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забезпечує</a:t>
            </a:r>
            <a:r>
              <a:rPr lang="ru-RU" sz="2400" dirty="0"/>
              <a:t> </a:t>
            </a:r>
            <a:r>
              <a:rPr lang="ru-RU" sz="2400" dirty="0" err="1"/>
              <a:t>цілеспрямовані</a:t>
            </a:r>
            <a:r>
              <a:rPr lang="ru-RU" sz="2400" dirty="0"/>
              <a:t> </a:t>
            </a:r>
            <a:r>
              <a:rPr lang="ru-RU" sz="2400" dirty="0" err="1"/>
              <a:t>дії</a:t>
            </a:r>
            <a:r>
              <a:rPr lang="ru-RU" sz="2400" dirty="0"/>
              <a:t> </a:t>
            </a:r>
            <a:r>
              <a:rPr lang="ru-RU" sz="2400" dirty="0" err="1"/>
              <a:t>суб'єктів</a:t>
            </a:r>
            <a:r>
              <a:rPr lang="ru-RU" sz="2400" dirty="0"/>
              <a:t>, а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накопичення</a:t>
            </a:r>
            <a:r>
              <a:rPr lang="ru-RU" sz="2400" dirty="0"/>
              <a:t> </a:t>
            </a:r>
            <a:r>
              <a:rPr lang="ru-RU" sz="2400" dirty="0" err="1"/>
              <a:t>дозволяє</a:t>
            </a:r>
            <a:r>
              <a:rPr lang="ru-RU" sz="2400" dirty="0"/>
              <a:t> </a:t>
            </a:r>
            <a:r>
              <a:rPr lang="ru-RU" sz="2400" dirty="0" err="1"/>
              <a:t>здійснювати</a:t>
            </a:r>
            <a:r>
              <a:rPr lang="ru-RU" sz="2400" dirty="0"/>
              <a:t> </a:t>
            </a:r>
            <a:r>
              <a:rPr lang="ru-RU" sz="2400" dirty="0" err="1"/>
              <a:t>корекцію</a:t>
            </a:r>
            <a:r>
              <a:rPr lang="ru-RU" sz="2400" dirty="0"/>
              <a:t> </a:t>
            </a:r>
            <a:r>
              <a:rPr lang="ru-RU" sz="2400" dirty="0" err="1"/>
              <a:t>поведінки</a:t>
            </a:r>
            <a:r>
              <a:rPr lang="ru-RU" sz="2400" dirty="0"/>
              <a:t> </a:t>
            </a:r>
            <a:r>
              <a:rPr lang="ru-RU" sz="2400" dirty="0" err="1"/>
              <a:t>суб'єктів</a:t>
            </a:r>
            <a:r>
              <a:rPr lang="ru-RU" sz="2400" dirty="0"/>
              <a:t> та </a:t>
            </a:r>
            <a:r>
              <a:rPr lang="ru-RU" sz="2400" dirty="0" err="1"/>
              <a:t>інститутів</a:t>
            </a:r>
            <a:r>
              <a:rPr lang="ru-RU" sz="2400" dirty="0"/>
              <a:t> </a:t>
            </a:r>
            <a:r>
              <a:rPr lang="ru-RU" sz="2400" dirty="0" err="1"/>
              <a:t>влади</a:t>
            </a:r>
            <a:r>
              <a:rPr lang="ru-RU" sz="2400" dirty="0"/>
              <a:t> 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70363" y="7342909"/>
            <a:ext cx="401782" cy="47798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30982" y="5521036"/>
            <a:ext cx="74398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0" dirty="0" smtClean="0">
                <a:latin typeface="Arial" panose="020B0604020202020204" pitchFamily="34" charset="0"/>
              </a:rPr>
              <a:t>  У </a:t>
            </a:r>
            <a:r>
              <a:rPr lang="ru-RU" i="0" dirty="0" err="1" smtClean="0">
                <a:latin typeface="Arial" panose="020B0604020202020204" pitchFamily="34" charset="0"/>
              </a:rPr>
              <a:t>контексті</a:t>
            </a:r>
            <a:r>
              <a:rPr lang="ru-RU" i="0" dirty="0" smtClean="0">
                <a:latin typeface="Arial" panose="020B0604020202020204" pitchFamily="34" charset="0"/>
              </a:rPr>
              <a:t> </a:t>
            </a:r>
            <a:r>
              <a:rPr lang="ru-RU" i="0" dirty="0" err="1" smtClean="0">
                <a:latin typeface="Arial" panose="020B0604020202020204" pitchFamily="34" charset="0"/>
              </a:rPr>
              <a:t>сучасних</a:t>
            </a:r>
            <a:r>
              <a:rPr lang="ru-RU" i="0" dirty="0" smtClean="0">
                <a:latin typeface="Arial" panose="020B0604020202020204" pitchFamily="34" charset="0"/>
              </a:rPr>
              <a:t> </a:t>
            </a:r>
            <a:r>
              <a:rPr lang="ru-RU" i="0" dirty="0" err="1" smtClean="0">
                <a:latin typeface="Arial" panose="020B0604020202020204" pitchFamily="34" charset="0"/>
              </a:rPr>
              <a:t>тенденцій</a:t>
            </a:r>
            <a:r>
              <a:rPr lang="ru-RU" i="0" dirty="0" smtClean="0">
                <a:latin typeface="Arial" panose="020B0604020202020204" pitchFamily="34" charset="0"/>
              </a:rPr>
              <a:t> </a:t>
            </a:r>
            <a:r>
              <a:rPr lang="ru-RU" i="0" dirty="0" err="1" smtClean="0">
                <a:latin typeface="Arial" panose="020B0604020202020204" pitchFamily="34" charset="0"/>
              </a:rPr>
              <a:t>інформація</a:t>
            </a:r>
            <a:r>
              <a:rPr lang="ru-RU" i="0" dirty="0" smtClean="0">
                <a:latin typeface="Arial" panose="020B0604020202020204" pitchFamily="34" charset="0"/>
              </a:rPr>
              <a:t> </a:t>
            </a:r>
            <a:r>
              <a:rPr lang="ru-RU" i="0" dirty="0" err="1" smtClean="0">
                <a:latin typeface="Arial" panose="020B0604020202020204" pitchFamily="34" charset="0"/>
              </a:rPr>
              <a:t>передається</a:t>
            </a:r>
            <a:r>
              <a:rPr lang="ru-RU" i="0" dirty="0" smtClean="0">
                <a:latin typeface="Arial" panose="020B0604020202020204" pitchFamily="34" charset="0"/>
              </a:rPr>
              <a:t>, </a:t>
            </a:r>
            <a:r>
              <a:rPr lang="ru-RU" i="0" dirty="0" err="1" smtClean="0">
                <a:latin typeface="Arial" panose="020B0604020202020204" pitchFamily="34" charset="0"/>
              </a:rPr>
              <a:t>зберігається</a:t>
            </a:r>
            <a:r>
              <a:rPr lang="ru-RU" i="0" dirty="0" smtClean="0">
                <a:latin typeface="Arial" panose="020B0604020202020204" pitchFamily="34" charset="0"/>
              </a:rPr>
              <a:t> і </a:t>
            </a:r>
            <a:r>
              <a:rPr lang="ru-RU" i="0" dirty="0" err="1" smtClean="0">
                <a:latin typeface="Arial" panose="020B0604020202020204" pitchFamily="34" charset="0"/>
              </a:rPr>
              <a:t>обробляється</a:t>
            </a:r>
            <a:r>
              <a:rPr lang="ru-RU" i="0" dirty="0" smtClean="0">
                <a:latin typeface="Arial" panose="020B0604020202020204" pitchFamily="34" charset="0"/>
              </a:rPr>
              <a:t> за </a:t>
            </a:r>
            <a:r>
              <a:rPr lang="ru-RU" i="0" dirty="0" err="1" smtClean="0">
                <a:latin typeface="Arial" panose="020B0604020202020204" pitchFamily="34" charset="0"/>
              </a:rPr>
              <a:t>допомогою</a:t>
            </a:r>
            <a:r>
              <a:rPr lang="ru-RU" i="0" dirty="0" smtClean="0">
                <a:latin typeface="Arial" panose="020B0604020202020204" pitchFamily="34" charset="0"/>
              </a:rPr>
              <a:t> </a:t>
            </a:r>
            <a:r>
              <a:rPr lang="ru-RU" i="0" dirty="0" err="1" smtClean="0">
                <a:latin typeface="Arial" panose="020B0604020202020204" pitchFamily="34" charset="0"/>
              </a:rPr>
              <a:t>інформаційних</a:t>
            </a:r>
            <a:r>
              <a:rPr lang="ru-RU" i="0" dirty="0" smtClean="0">
                <a:latin typeface="Arial" panose="020B0604020202020204" pitchFamily="34" charset="0"/>
              </a:rPr>
              <a:t> </a:t>
            </a:r>
            <a:r>
              <a:rPr lang="ru-RU" i="0" dirty="0" err="1" smtClean="0">
                <a:latin typeface="Arial" panose="020B0604020202020204" pitchFamily="34" charset="0"/>
              </a:rPr>
              <a:t>технологій</a:t>
            </a:r>
            <a:r>
              <a:rPr lang="ru-RU" i="0" dirty="0" smtClean="0"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  <p:pic>
        <p:nvPicPr>
          <p:cNvPr id="4098" name="Picture 2" descr="Украина заняла 90-е место в рейтинге стран по развитию I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591" y="1922319"/>
            <a:ext cx="3834535" cy="2684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Информационные технологии | Блог ЦНТИ &quot;Прогресс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736" y="3088997"/>
            <a:ext cx="3667991" cy="24320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608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6073" y="228600"/>
            <a:ext cx="9601200" cy="1485900"/>
          </a:xfrm>
        </p:spPr>
        <p:txBody>
          <a:bodyPr>
            <a:noAutofit/>
          </a:bodyPr>
          <a:lstStyle/>
          <a:p>
            <a:r>
              <a:rPr lang="ru-RU" sz="2400" dirty="0"/>
              <a:t> </a:t>
            </a:r>
            <a:r>
              <a:rPr lang="ru-RU" sz="2400" dirty="0" err="1"/>
              <a:t>Інформаційні</a:t>
            </a:r>
            <a:r>
              <a:rPr lang="ru-RU" sz="2400" dirty="0"/>
              <a:t> </a:t>
            </a:r>
            <a:r>
              <a:rPr lang="ru-RU" sz="2400" dirty="0" err="1"/>
              <a:t>технології</a:t>
            </a:r>
            <a:r>
              <a:rPr lang="ru-RU" sz="2400" dirty="0"/>
              <a:t> </a:t>
            </a:r>
            <a:r>
              <a:rPr lang="ru-RU" sz="2400" dirty="0" err="1"/>
              <a:t>проникають</a:t>
            </a:r>
            <a:r>
              <a:rPr lang="ru-RU" sz="2400" dirty="0"/>
              <a:t> в </a:t>
            </a:r>
            <a:r>
              <a:rPr lang="ru-RU" sz="2400" dirty="0" err="1"/>
              <a:t>усі</a:t>
            </a:r>
            <a:r>
              <a:rPr lang="ru-RU" sz="2400" dirty="0"/>
              <a:t> </a:t>
            </a:r>
            <a:r>
              <a:rPr lang="ru-RU" sz="2400" dirty="0" err="1"/>
              <a:t>сфери</a:t>
            </a:r>
            <a:r>
              <a:rPr lang="ru-RU" sz="2400" dirty="0"/>
              <a:t> </a:t>
            </a:r>
            <a:r>
              <a:rPr lang="ru-RU" sz="2400" dirty="0" err="1"/>
              <a:t>суспільного</a:t>
            </a:r>
            <a:r>
              <a:rPr lang="ru-RU" sz="2400" dirty="0"/>
              <a:t> </a:t>
            </a:r>
            <a:r>
              <a:rPr lang="ru-RU" sz="2400" dirty="0" err="1"/>
              <a:t>життя</a:t>
            </a:r>
            <a:r>
              <a:rPr lang="ru-RU" sz="2400" dirty="0"/>
              <a:t>, але </a:t>
            </a:r>
            <a:r>
              <a:rPr lang="ru-RU" sz="2400" dirty="0" err="1"/>
              <a:t>найбільш</a:t>
            </a:r>
            <a:r>
              <a:rPr lang="ru-RU" sz="2400" dirty="0"/>
              <a:t> </a:t>
            </a:r>
            <a:r>
              <a:rPr lang="ru-RU" sz="2400" dirty="0" err="1"/>
              <a:t>помітно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вплив</a:t>
            </a:r>
            <a:r>
              <a:rPr lang="ru-RU" sz="2400" dirty="0"/>
              <a:t> у </a:t>
            </a:r>
            <a:r>
              <a:rPr lang="ru-RU" sz="2400" dirty="0" err="1"/>
              <a:t>політиці</a:t>
            </a:r>
            <a:r>
              <a:rPr lang="ru-RU" sz="2400" dirty="0"/>
              <a:t>. В </a:t>
            </a:r>
            <a:r>
              <a:rPr lang="ru-RU" sz="2400" dirty="0" err="1"/>
              <a:t>останні</a:t>
            </a:r>
            <a:r>
              <a:rPr lang="ru-RU" sz="2400" dirty="0"/>
              <a:t> роки </a:t>
            </a:r>
            <a:r>
              <a:rPr lang="ru-RU" sz="2400" dirty="0" err="1"/>
              <a:t>суспільно-політичний</a:t>
            </a:r>
            <a:r>
              <a:rPr lang="ru-RU" sz="2400" dirty="0"/>
              <a:t> лексикон </a:t>
            </a:r>
            <a:r>
              <a:rPr lang="ru-RU" sz="2400" dirty="0" err="1"/>
              <a:t>збагатився</a:t>
            </a:r>
            <a:r>
              <a:rPr lang="ru-RU" sz="2400" dirty="0"/>
              <a:t> </a:t>
            </a:r>
            <a:r>
              <a:rPr lang="ru-RU" sz="2400" dirty="0" err="1"/>
              <a:t>поняттями</a:t>
            </a:r>
            <a:r>
              <a:rPr lang="ru-RU" sz="2400" dirty="0"/>
              <a:t> «</a:t>
            </a:r>
            <a:r>
              <a:rPr lang="ru-RU" sz="2400" dirty="0" err="1"/>
              <a:t>електронний</a:t>
            </a:r>
            <a:r>
              <a:rPr lang="ru-RU" sz="2400" dirty="0"/>
              <a:t> уряд», «</a:t>
            </a:r>
            <a:r>
              <a:rPr lang="ru-RU" sz="2400" dirty="0" err="1"/>
              <a:t>кіберполітіка</a:t>
            </a:r>
            <a:r>
              <a:rPr lang="ru-RU" sz="2400" dirty="0"/>
              <a:t>», «</a:t>
            </a:r>
            <a:r>
              <a:rPr lang="ru-RU" sz="2400" dirty="0" err="1"/>
              <a:t>кібердемократія</a:t>
            </a:r>
            <a:r>
              <a:rPr lang="ru-RU" sz="2400" dirty="0"/>
              <a:t>», «</a:t>
            </a:r>
            <a:r>
              <a:rPr lang="ru-RU" sz="2400" dirty="0" err="1"/>
              <a:t>цифрова</a:t>
            </a:r>
            <a:r>
              <a:rPr lang="ru-RU" sz="2400" dirty="0"/>
              <a:t> (</a:t>
            </a:r>
            <a:r>
              <a:rPr lang="ru-RU" sz="2400" dirty="0" err="1"/>
              <a:t>дигітальная</a:t>
            </a:r>
            <a:r>
              <a:rPr lang="ru-RU" sz="2400" dirty="0"/>
              <a:t>) </a:t>
            </a:r>
            <a:r>
              <a:rPr lang="ru-RU" sz="2400" dirty="0" err="1"/>
              <a:t>демократія</a:t>
            </a:r>
            <a:r>
              <a:rPr lang="ru-RU" sz="2400" dirty="0"/>
              <a:t>», «</a:t>
            </a:r>
            <a:r>
              <a:rPr lang="ru-RU" sz="2400" dirty="0" err="1"/>
              <a:t>комунікаційна</a:t>
            </a:r>
            <a:r>
              <a:rPr lang="ru-RU" sz="2400" dirty="0"/>
              <a:t> </a:t>
            </a:r>
            <a:r>
              <a:rPr lang="ru-RU" sz="2400" dirty="0" err="1"/>
              <a:t>демократія</a:t>
            </a:r>
            <a:r>
              <a:rPr lang="ru-RU" sz="2400" dirty="0"/>
              <a:t>», «</a:t>
            </a:r>
            <a:r>
              <a:rPr lang="ru-RU" sz="2400" dirty="0" err="1"/>
              <a:t>електронне</a:t>
            </a:r>
            <a:r>
              <a:rPr lang="ru-RU" sz="2400" dirty="0"/>
              <a:t> </a:t>
            </a:r>
            <a:r>
              <a:rPr lang="ru-RU" sz="2400" dirty="0" err="1"/>
              <a:t>громадянство</a:t>
            </a:r>
            <a:r>
              <a:rPr lang="ru-RU" sz="2400" dirty="0"/>
              <a:t>» та </a:t>
            </a:r>
            <a:r>
              <a:rPr lang="ru-RU" sz="2400" dirty="0" err="1"/>
              <a:t>ін</a:t>
            </a:r>
            <a:r>
              <a:rPr lang="ru-RU" sz="2400" dirty="0"/>
              <a:t>. Активно </a:t>
            </a:r>
            <a:r>
              <a:rPr lang="ru-RU" sz="2400" dirty="0" err="1"/>
              <a:t>проникаючи</a:t>
            </a:r>
            <a:r>
              <a:rPr lang="ru-RU" sz="2400" dirty="0"/>
              <a:t> в сферу </a:t>
            </a:r>
            <a:r>
              <a:rPr lang="ru-RU" sz="2400" dirty="0" err="1"/>
              <a:t>політики</a:t>
            </a:r>
            <a:r>
              <a:rPr lang="ru-RU" sz="2400" dirty="0"/>
              <a:t>, </a:t>
            </a:r>
            <a:r>
              <a:rPr lang="ru-RU" sz="2400" dirty="0" err="1"/>
              <a:t>нові</a:t>
            </a:r>
            <a:r>
              <a:rPr lang="ru-RU" sz="2400" dirty="0"/>
              <a:t> </a:t>
            </a:r>
            <a:r>
              <a:rPr lang="ru-RU" sz="2400" dirty="0" err="1"/>
              <a:t>інформаційні</a:t>
            </a:r>
            <a:r>
              <a:rPr lang="ru-RU" sz="2400" dirty="0"/>
              <a:t> </a:t>
            </a:r>
            <a:r>
              <a:rPr lang="ru-RU" sz="2400" dirty="0" err="1"/>
              <a:t>технології</a:t>
            </a:r>
            <a:r>
              <a:rPr lang="ru-RU" sz="2400" dirty="0"/>
              <a:t> не </a:t>
            </a:r>
            <a:r>
              <a:rPr lang="ru-RU" sz="2400" dirty="0" err="1"/>
              <a:t>тільки</a:t>
            </a:r>
            <a:r>
              <a:rPr lang="ru-RU" sz="2400" dirty="0"/>
              <a:t> </a:t>
            </a:r>
            <a:r>
              <a:rPr lang="ru-RU" sz="2400" dirty="0" err="1"/>
              <a:t>якісно</a:t>
            </a:r>
            <a:r>
              <a:rPr lang="ru-RU" sz="2400" dirty="0"/>
              <a:t> </a:t>
            </a:r>
            <a:r>
              <a:rPr lang="ru-RU" sz="2400" dirty="0" err="1"/>
              <a:t>видозмінили</a:t>
            </a:r>
            <a:r>
              <a:rPr lang="ru-RU" sz="2400" dirty="0"/>
              <a:t> </a:t>
            </a:r>
            <a:r>
              <a:rPr lang="ru-RU" sz="2400" dirty="0" err="1"/>
              <a:t>старі</a:t>
            </a:r>
            <a:r>
              <a:rPr lang="ru-RU" sz="2400" dirty="0"/>
              <a:t> </a:t>
            </a:r>
            <a:r>
              <a:rPr lang="ru-RU" sz="2400" dirty="0" err="1"/>
              <a:t>уявлення</a:t>
            </a:r>
            <a:r>
              <a:rPr lang="ru-RU" sz="2400" dirty="0"/>
              <a:t>, установки, </a:t>
            </a:r>
            <a:r>
              <a:rPr lang="ru-RU" sz="2400" dirty="0" err="1"/>
              <a:t>стереотипи</a:t>
            </a:r>
            <a:r>
              <a:rPr lang="ru-RU" sz="2400" dirty="0"/>
              <a:t>, але й створили  </a:t>
            </a:r>
            <a:r>
              <a:rPr lang="ru-RU" sz="2400" dirty="0" err="1"/>
              <a:t>нові</a:t>
            </a:r>
            <a:r>
              <a:rPr lang="ru-RU" sz="2400" dirty="0"/>
              <a:t> </a:t>
            </a:r>
            <a:r>
              <a:rPr lang="ru-RU" sz="2400" dirty="0" err="1"/>
              <a:t>форми</a:t>
            </a:r>
            <a:r>
              <a:rPr lang="ru-RU" sz="2400" dirty="0"/>
              <a:t> </a:t>
            </a:r>
            <a:r>
              <a:rPr lang="ru-RU" sz="2400" dirty="0" err="1"/>
              <a:t>поведінки</a:t>
            </a:r>
            <a:r>
              <a:rPr lang="ru-RU" sz="2400" dirty="0"/>
              <a:t> та  </a:t>
            </a:r>
            <a:r>
              <a:rPr lang="ru-RU" sz="2400" dirty="0" err="1"/>
              <a:t>моделі</a:t>
            </a:r>
            <a:r>
              <a:rPr lang="ru-RU" sz="2400" dirty="0"/>
              <a:t> </a:t>
            </a:r>
            <a:r>
              <a:rPr lang="ru-RU" sz="2400" dirty="0" err="1"/>
              <a:t>взаємовідносин</a:t>
            </a:r>
            <a:r>
              <a:rPr lang="ru-RU" sz="2400" dirty="0"/>
              <a:t> </a:t>
            </a:r>
            <a:r>
              <a:rPr lang="ru-RU" sz="2400" dirty="0" err="1"/>
              <a:t>між</a:t>
            </a:r>
            <a:r>
              <a:rPr lang="ru-RU" sz="2400" dirty="0"/>
              <a:t> </a:t>
            </a:r>
            <a:r>
              <a:rPr lang="ru-RU" sz="2400" dirty="0" err="1"/>
              <a:t>політичними</a:t>
            </a:r>
            <a:r>
              <a:rPr lang="ru-RU" sz="2400" dirty="0"/>
              <a:t> </a:t>
            </a:r>
            <a:r>
              <a:rPr lang="ru-RU" sz="2400" dirty="0" err="1"/>
              <a:t>інститутами</a:t>
            </a:r>
            <a:r>
              <a:rPr lang="ru-RU" sz="2400" dirty="0"/>
              <a:t> та </a:t>
            </a:r>
            <a:r>
              <a:rPr lang="ru-RU" sz="2400" dirty="0" err="1"/>
              <a:t>індивідами</a:t>
            </a:r>
            <a:r>
              <a:rPr lang="ru-RU" sz="2400" dirty="0"/>
              <a:t>.</a:t>
            </a:r>
            <a:endParaRPr lang="ru-RU" sz="2400" dirty="0"/>
          </a:p>
        </p:txBody>
      </p:sp>
      <p:pic>
        <p:nvPicPr>
          <p:cNvPr id="5122" name="Picture 2" descr="Електронний уряд ✅ Е-уряд та цифровізація відносин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948" y="3494975"/>
            <a:ext cx="4842052" cy="336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36073" y="3587750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Нові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технічні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засоби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і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прийоми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в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політичному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процесі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можуть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бути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використані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для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проведення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опитувань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громадської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думки з «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моментальним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»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підбиттям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їх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результатів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.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Такі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опитування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мають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більш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високу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результативність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,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оскільки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характеризуються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мобільністю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і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безконтактністю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між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дослідником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  та респондентом,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що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позбавляє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суб'єктивних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факторів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та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ангажованості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.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Подібний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досвід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був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в таких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країнах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, як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Норвегія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,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Швейцарія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,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Німеччина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13260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10836"/>
            <a:ext cx="10210800" cy="2060864"/>
          </a:xfrm>
        </p:spPr>
        <p:txBody>
          <a:bodyPr>
            <a:noAutofit/>
          </a:bodyPr>
          <a:lstStyle/>
          <a:p>
            <a:r>
              <a:rPr lang="ru-RU" sz="2400" dirty="0"/>
              <a:t>Тим не </a:t>
            </a:r>
            <a:r>
              <a:rPr lang="ru-RU" sz="2400" dirty="0" err="1"/>
              <a:t>менш</a:t>
            </a:r>
            <a:r>
              <a:rPr lang="ru-RU" sz="2400" dirty="0"/>
              <a:t>, </a:t>
            </a:r>
            <a:r>
              <a:rPr lang="ru-RU" sz="2400" dirty="0" err="1"/>
              <a:t>комп'ютерне</a:t>
            </a:r>
            <a:r>
              <a:rPr lang="ru-RU" sz="2400" dirty="0"/>
              <a:t> </a:t>
            </a:r>
            <a:r>
              <a:rPr lang="ru-RU" sz="2400" dirty="0" err="1"/>
              <a:t>моделювання</a:t>
            </a:r>
            <a:r>
              <a:rPr lang="ru-RU" sz="2400" dirty="0"/>
              <a:t> </a:t>
            </a:r>
            <a:r>
              <a:rPr lang="ru-RU" sz="2400" dirty="0" err="1"/>
              <a:t>знаходить</a:t>
            </a:r>
            <a:r>
              <a:rPr lang="ru-RU" sz="2400" dirty="0"/>
              <a:t> все </a:t>
            </a:r>
            <a:r>
              <a:rPr lang="ru-RU" sz="2400" dirty="0" err="1"/>
              <a:t>більш</a:t>
            </a:r>
            <a:r>
              <a:rPr lang="ru-RU" sz="2400" dirty="0"/>
              <a:t> </a:t>
            </a:r>
            <a:r>
              <a:rPr lang="ru-RU" sz="2400" dirty="0" err="1"/>
              <a:t>широке</a:t>
            </a:r>
            <a:r>
              <a:rPr lang="ru-RU" sz="2400" dirty="0"/>
              <a:t> </a:t>
            </a:r>
            <a:r>
              <a:rPr lang="ru-RU" sz="2400" dirty="0" err="1"/>
              <a:t>застосування</a:t>
            </a:r>
            <a:r>
              <a:rPr lang="ru-RU" sz="2400" dirty="0"/>
              <a:t> в </a:t>
            </a:r>
            <a:r>
              <a:rPr lang="ru-RU" sz="2400" dirty="0" err="1"/>
              <a:t>прикладних</a:t>
            </a:r>
            <a:r>
              <a:rPr lang="ru-RU" sz="2400" dirty="0"/>
              <a:t> </a:t>
            </a:r>
            <a:r>
              <a:rPr lang="ru-RU" sz="2400" dirty="0" err="1"/>
              <a:t>дослідженнях</a:t>
            </a:r>
            <a:r>
              <a:rPr lang="ru-RU" sz="2400" dirty="0"/>
              <a:t>. Область </a:t>
            </a:r>
            <a:r>
              <a:rPr lang="ru-RU" sz="2400" dirty="0" err="1"/>
              <a:t>застосування</a:t>
            </a:r>
            <a:r>
              <a:rPr lang="ru-RU" sz="2400" dirty="0"/>
              <a:t> </a:t>
            </a:r>
            <a:r>
              <a:rPr lang="ru-RU" sz="2400" dirty="0" err="1"/>
              <a:t>комп'ютерного</a:t>
            </a:r>
            <a:r>
              <a:rPr lang="ru-RU" sz="2400" dirty="0"/>
              <a:t> </a:t>
            </a:r>
            <a:r>
              <a:rPr lang="ru-RU" sz="2400" dirty="0" err="1"/>
              <a:t>моделювання</a:t>
            </a:r>
            <a:r>
              <a:rPr lang="ru-RU" sz="2400" dirty="0"/>
              <a:t> для </a:t>
            </a:r>
            <a:r>
              <a:rPr lang="ru-RU" sz="2400" dirty="0" err="1"/>
              <a:t>вивчення</a:t>
            </a:r>
            <a:r>
              <a:rPr lang="ru-RU" sz="2400" dirty="0"/>
              <a:t> і </a:t>
            </a:r>
            <a:r>
              <a:rPr lang="ru-RU" sz="2400" dirty="0" err="1"/>
              <a:t>прогнозування</a:t>
            </a:r>
            <a:r>
              <a:rPr lang="ru-RU" sz="2400" dirty="0"/>
              <a:t> </a:t>
            </a:r>
            <a:r>
              <a:rPr lang="ru-RU" sz="2400" dirty="0" err="1"/>
              <a:t>процесів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протікають</a:t>
            </a:r>
            <a:r>
              <a:rPr lang="ru-RU" sz="2400" dirty="0"/>
              <a:t> в </a:t>
            </a:r>
            <a:r>
              <a:rPr lang="ru-RU" sz="2400" dirty="0" err="1"/>
              <a:t>соціально-політичній</a:t>
            </a:r>
            <a:r>
              <a:rPr lang="ru-RU" sz="2400" dirty="0"/>
              <a:t> </a:t>
            </a:r>
            <a:r>
              <a:rPr lang="ru-RU" sz="2400" dirty="0" err="1"/>
              <a:t>сфері</a:t>
            </a:r>
            <a:r>
              <a:rPr lang="ru-RU" sz="2400" dirty="0"/>
              <a:t>, </a:t>
            </a:r>
            <a:r>
              <a:rPr lang="ru-RU" sz="2400" dirty="0" err="1"/>
              <a:t>досить</a:t>
            </a:r>
            <a:r>
              <a:rPr lang="ru-RU" sz="2400" dirty="0"/>
              <a:t> широка.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виявлення</a:t>
            </a:r>
            <a:r>
              <a:rPr lang="ru-RU" sz="2400" dirty="0"/>
              <a:t> </a:t>
            </a:r>
            <a:r>
              <a:rPr lang="ru-RU" sz="2400" dirty="0" err="1"/>
              <a:t>реальних</a:t>
            </a:r>
            <a:r>
              <a:rPr lang="ru-RU" sz="2400" dirty="0"/>
              <a:t> </a:t>
            </a:r>
            <a:r>
              <a:rPr lang="ru-RU" sz="2400" dirty="0" err="1"/>
              <a:t>структурних</a:t>
            </a:r>
            <a:r>
              <a:rPr lang="ru-RU" sz="2400" dirty="0"/>
              <a:t> </a:t>
            </a:r>
            <a:r>
              <a:rPr lang="ru-RU" sz="2400" dirty="0" err="1"/>
              <a:t>елементів</a:t>
            </a:r>
            <a:r>
              <a:rPr lang="ru-RU" sz="2400" dirty="0"/>
              <a:t> </a:t>
            </a:r>
            <a:r>
              <a:rPr lang="ru-RU" sz="2400" dirty="0" err="1"/>
              <a:t>середовища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впливають</a:t>
            </a:r>
            <a:r>
              <a:rPr lang="ru-RU" sz="2400" dirty="0"/>
              <a:t> на </a:t>
            </a:r>
            <a:r>
              <a:rPr lang="ru-RU" sz="2400" dirty="0" err="1"/>
              <a:t>розвиток</a:t>
            </a:r>
            <a:r>
              <a:rPr lang="ru-RU" sz="2400" dirty="0"/>
              <a:t> </a:t>
            </a:r>
            <a:r>
              <a:rPr lang="ru-RU" sz="2400" dirty="0" err="1"/>
              <a:t>політичної</a:t>
            </a:r>
            <a:r>
              <a:rPr lang="ru-RU" sz="2400" dirty="0"/>
              <a:t> </a:t>
            </a:r>
            <a:r>
              <a:rPr lang="ru-RU" sz="2400" dirty="0" err="1"/>
              <a:t>ситуації</a:t>
            </a:r>
            <a:r>
              <a:rPr lang="ru-RU" sz="2400" dirty="0"/>
              <a:t>, </a:t>
            </a:r>
            <a:r>
              <a:rPr lang="ru-RU" sz="2400" dirty="0" err="1"/>
              <a:t>оцінка</a:t>
            </a:r>
            <a:r>
              <a:rPr lang="ru-RU" sz="2400" dirty="0"/>
              <a:t> </a:t>
            </a:r>
            <a:r>
              <a:rPr lang="ru-RU" sz="2400" dirty="0" err="1"/>
              <a:t>можливих</a:t>
            </a:r>
            <a:r>
              <a:rPr lang="ru-RU" sz="2400" dirty="0"/>
              <a:t> </a:t>
            </a:r>
            <a:r>
              <a:rPr lang="ru-RU" sz="2400" dirty="0" err="1"/>
              <a:t>варіантів</a:t>
            </a:r>
            <a:r>
              <a:rPr lang="ru-RU" sz="2400" dirty="0"/>
              <a:t> </a:t>
            </a:r>
            <a:r>
              <a:rPr lang="ru-RU" sz="2400" dirty="0" err="1"/>
              <a:t>розвитку</a:t>
            </a:r>
            <a:r>
              <a:rPr lang="ru-RU" sz="2400" dirty="0"/>
              <a:t> </a:t>
            </a:r>
            <a:r>
              <a:rPr lang="ru-RU" sz="2400" dirty="0" err="1"/>
              <a:t>подій</a:t>
            </a:r>
            <a:r>
              <a:rPr lang="ru-RU" sz="2400" dirty="0"/>
              <a:t> і </a:t>
            </a:r>
            <a:r>
              <a:rPr lang="ru-RU" sz="2400" dirty="0" err="1"/>
              <a:t>ризику</a:t>
            </a:r>
            <a:r>
              <a:rPr lang="ru-RU" sz="2400" dirty="0"/>
              <a:t> в </a:t>
            </a:r>
            <a:r>
              <a:rPr lang="ru-RU" sz="2400" dirty="0" err="1"/>
              <a:t>результаті</a:t>
            </a:r>
            <a:r>
              <a:rPr lang="ru-RU" sz="2400" dirty="0"/>
              <a:t> </a:t>
            </a:r>
            <a:r>
              <a:rPr lang="ru-RU" sz="2400" dirty="0" err="1"/>
              <a:t>передбачуваних</a:t>
            </a:r>
            <a:r>
              <a:rPr lang="ru-RU" sz="2400" dirty="0"/>
              <a:t> </a:t>
            </a:r>
            <a:r>
              <a:rPr lang="ru-RU" sz="2400" dirty="0" err="1"/>
              <a:t>дій</a:t>
            </a:r>
            <a:r>
              <a:rPr lang="ru-RU" sz="2400" dirty="0"/>
              <a:t> </a:t>
            </a:r>
            <a:r>
              <a:rPr lang="ru-RU" sz="2400" dirty="0" err="1"/>
              <a:t>суб'єкта</a:t>
            </a:r>
            <a:r>
              <a:rPr lang="ru-RU" sz="2400" dirty="0"/>
              <a:t> </a:t>
            </a:r>
            <a:r>
              <a:rPr lang="ru-RU" sz="2400" dirty="0" err="1"/>
              <a:t>політики</a:t>
            </a:r>
            <a:r>
              <a:rPr lang="ru-RU" sz="2400" dirty="0"/>
              <a:t> і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потенційної</a:t>
            </a:r>
            <a:r>
              <a:rPr lang="ru-RU" sz="2400" dirty="0"/>
              <a:t> </a:t>
            </a:r>
            <a:r>
              <a:rPr lang="ru-RU" sz="2400" dirty="0" err="1"/>
              <a:t>соціальної</a:t>
            </a:r>
            <a:r>
              <a:rPr lang="ru-RU" sz="2400" dirty="0"/>
              <a:t> опори, </a:t>
            </a:r>
            <a:r>
              <a:rPr lang="ru-RU" sz="2400" dirty="0" err="1"/>
              <a:t>прогнозування</a:t>
            </a:r>
            <a:r>
              <a:rPr lang="ru-RU" sz="2400" dirty="0"/>
              <a:t> </a:t>
            </a:r>
            <a:r>
              <a:rPr lang="ru-RU" sz="2400" dirty="0" err="1"/>
              <a:t>результатів</a:t>
            </a:r>
            <a:r>
              <a:rPr lang="ru-RU" sz="2400" dirty="0"/>
              <a:t> </a:t>
            </a:r>
            <a:r>
              <a:rPr lang="ru-RU" sz="2400" dirty="0" err="1"/>
              <a:t>виборів</a:t>
            </a:r>
            <a:r>
              <a:rPr lang="ru-RU" sz="2400" dirty="0"/>
              <a:t> і </a:t>
            </a:r>
            <a:r>
              <a:rPr lang="ru-RU" sz="2400" dirty="0" err="1"/>
              <a:t>внесення</a:t>
            </a:r>
            <a:r>
              <a:rPr lang="ru-RU" sz="2400" dirty="0"/>
              <a:t> </a:t>
            </a:r>
            <a:r>
              <a:rPr lang="ru-RU" sz="2400" dirty="0" err="1"/>
              <a:t>коректив</a:t>
            </a:r>
            <a:r>
              <a:rPr lang="ru-RU" sz="2400" dirty="0"/>
              <a:t> у </a:t>
            </a:r>
            <a:r>
              <a:rPr lang="ru-RU" sz="2400" dirty="0" err="1"/>
              <a:t>хід</a:t>
            </a:r>
            <a:r>
              <a:rPr lang="ru-RU" sz="2400" dirty="0"/>
              <a:t> </a:t>
            </a:r>
            <a:r>
              <a:rPr lang="ru-RU" sz="2400" dirty="0" err="1"/>
              <a:t>виборчої</a:t>
            </a:r>
            <a:r>
              <a:rPr lang="ru-RU" sz="2400" dirty="0"/>
              <a:t> </a:t>
            </a:r>
            <a:r>
              <a:rPr lang="ru-RU" sz="2400" dirty="0" err="1"/>
              <a:t>компанії</a:t>
            </a:r>
            <a:r>
              <a:rPr lang="ru-RU" sz="2400" dirty="0"/>
              <a:t> .</a:t>
            </a:r>
            <a:br>
              <a:rPr lang="ru-RU" sz="2400" dirty="0"/>
            </a:br>
            <a:r>
              <a:rPr lang="ru-RU" sz="2400" dirty="0"/>
              <a:t>    </a:t>
            </a:r>
            <a:r>
              <a:rPr lang="ru-RU" sz="2400" dirty="0" err="1"/>
              <a:t>Фахівцями</a:t>
            </a:r>
            <a:r>
              <a:rPr lang="ru-RU" sz="2400" dirty="0"/>
              <a:t> </a:t>
            </a:r>
            <a:r>
              <a:rPr lang="ru-RU" sz="2400" dirty="0" err="1"/>
              <a:t>були</a:t>
            </a:r>
            <a:r>
              <a:rPr lang="ru-RU" sz="2400" dirty="0"/>
              <a:t> </a:t>
            </a:r>
            <a:r>
              <a:rPr lang="ru-RU" sz="2400" dirty="0" err="1"/>
              <a:t>розроблені</a:t>
            </a:r>
            <a:r>
              <a:rPr lang="ru-RU" sz="2400" dirty="0"/>
              <a:t> </a:t>
            </a:r>
            <a:r>
              <a:rPr lang="ru-RU" sz="2400" dirty="0" err="1"/>
              <a:t>певні</a:t>
            </a:r>
            <a:r>
              <a:rPr lang="ru-RU" sz="2400" dirty="0"/>
              <a:t> </a:t>
            </a:r>
            <a:r>
              <a:rPr lang="ru-RU" sz="2400" dirty="0" err="1"/>
              <a:t>програми</a:t>
            </a:r>
            <a:r>
              <a:rPr lang="ru-RU" sz="2400" dirty="0"/>
              <a:t> для </a:t>
            </a:r>
            <a:r>
              <a:rPr lang="ru-RU" sz="2400" dirty="0" err="1"/>
              <a:t>різних</a:t>
            </a:r>
            <a:r>
              <a:rPr lang="ru-RU" sz="2400" dirty="0"/>
              <a:t> контент- та </a:t>
            </a:r>
            <a:r>
              <a:rPr lang="ru-RU" sz="2400" dirty="0" err="1"/>
              <a:t>івент</a:t>
            </a:r>
            <a:r>
              <a:rPr lang="ru-RU" sz="2400" dirty="0"/>
              <a:t>- </a:t>
            </a:r>
            <a:r>
              <a:rPr lang="ru-RU" sz="2400" dirty="0" err="1"/>
              <a:t>аналізів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дозволяють</a:t>
            </a:r>
            <a:r>
              <a:rPr lang="ru-RU" sz="2400" dirty="0"/>
              <a:t> </a:t>
            </a:r>
            <a:r>
              <a:rPr lang="ru-RU" sz="2400" dirty="0" err="1"/>
              <a:t>дати</a:t>
            </a:r>
            <a:r>
              <a:rPr lang="ru-RU" sz="2400" dirty="0"/>
              <a:t> </a:t>
            </a:r>
            <a:r>
              <a:rPr lang="ru-RU" sz="2400" dirty="0" err="1"/>
              <a:t>узагальнену</a:t>
            </a:r>
            <a:r>
              <a:rPr lang="ru-RU" sz="2400" dirty="0"/>
              <a:t> </a:t>
            </a:r>
            <a:r>
              <a:rPr lang="ru-RU" sz="2400" dirty="0" err="1"/>
              <a:t>інформацію</a:t>
            </a:r>
            <a:r>
              <a:rPr lang="ru-RU" sz="2400" dirty="0"/>
              <a:t> про </a:t>
            </a:r>
            <a:r>
              <a:rPr lang="ru-RU" sz="2400" dirty="0" err="1"/>
              <a:t>політичний</a:t>
            </a:r>
            <a:r>
              <a:rPr lang="ru-RU" sz="2400" dirty="0"/>
              <a:t> </a:t>
            </a:r>
            <a:r>
              <a:rPr lang="ru-RU" sz="2400" dirty="0" err="1"/>
              <a:t>текстовий</a:t>
            </a:r>
            <a:r>
              <a:rPr lang="ru-RU" sz="2400" dirty="0"/>
              <a:t> </a:t>
            </a:r>
            <a:r>
              <a:rPr lang="ru-RU" sz="2400" dirty="0" err="1"/>
              <a:t>масив</a:t>
            </a:r>
            <a:r>
              <a:rPr lang="ru-RU" sz="2400" dirty="0"/>
              <a:t> та  </a:t>
            </a:r>
            <a:r>
              <a:rPr lang="ru-RU" sz="2400" dirty="0" err="1"/>
              <a:t>події</a:t>
            </a:r>
            <a:r>
              <a:rPr lang="ru-RU" sz="2400" dirty="0"/>
              <a:t>. </a:t>
            </a:r>
            <a:r>
              <a:rPr lang="ru-RU" sz="2400" dirty="0" err="1"/>
              <a:t>Серед</a:t>
            </a:r>
            <a:r>
              <a:rPr lang="ru-RU" sz="2400" dirty="0"/>
              <a:t> них - </a:t>
            </a:r>
            <a:r>
              <a:rPr lang="en-US" sz="2400" dirty="0" err="1"/>
              <a:t>Yoshikoder</a:t>
            </a:r>
            <a:r>
              <a:rPr lang="en-US" sz="2400" dirty="0"/>
              <a:t>, CATRAC, DIMAR, </a:t>
            </a:r>
            <a:r>
              <a:rPr lang="ru-RU" sz="2400" dirty="0" err="1"/>
              <a:t>Лекса</a:t>
            </a:r>
            <a:r>
              <a:rPr lang="ru-RU" sz="2400" dirty="0"/>
              <a:t>, </a:t>
            </a:r>
            <a:r>
              <a:rPr lang="en-US" sz="2400" dirty="0" err="1"/>
              <a:t>TextAnalyst</a:t>
            </a:r>
            <a:r>
              <a:rPr lang="en-US" sz="2400" dirty="0"/>
              <a:t> </a:t>
            </a:r>
            <a:r>
              <a:rPr lang="ru-RU" sz="2400" dirty="0"/>
              <a:t>та </a:t>
            </a:r>
            <a:r>
              <a:rPr lang="ru-RU" sz="2400" dirty="0" err="1"/>
              <a:t>ін</a:t>
            </a:r>
            <a:r>
              <a:rPr lang="ru-RU" sz="2400" dirty="0"/>
              <a:t>. На </a:t>
            </a:r>
            <a:r>
              <a:rPr lang="ru-RU" sz="2400" dirty="0" err="1"/>
              <a:t>основі</a:t>
            </a:r>
            <a:r>
              <a:rPr lang="ru-RU" sz="2400" dirty="0"/>
              <a:t> </a:t>
            </a:r>
            <a:r>
              <a:rPr lang="ru-RU" sz="2400" dirty="0" err="1"/>
              <a:t>результатів</a:t>
            </a:r>
            <a:r>
              <a:rPr lang="ru-RU" sz="2400" dirty="0"/>
              <a:t> за </a:t>
            </a:r>
            <a:r>
              <a:rPr lang="ru-RU" sz="2400" dirty="0" err="1"/>
              <a:t>допомогою</a:t>
            </a:r>
            <a:r>
              <a:rPr lang="ru-RU" sz="2400" dirty="0"/>
              <a:t> </a:t>
            </a:r>
            <a:r>
              <a:rPr lang="ru-RU" sz="2400" dirty="0" err="1"/>
              <a:t>комп'ютерних</a:t>
            </a:r>
            <a:r>
              <a:rPr lang="ru-RU" sz="2400" dirty="0"/>
              <a:t> </a:t>
            </a:r>
            <a:r>
              <a:rPr lang="ru-RU" sz="2400" dirty="0" err="1"/>
              <a:t>програм</a:t>
            </a:r>
            <a:r>
              <a:rPr lang="ru-RU" sz="2400" dirty="0"/>
              <a:t> </a:t>
            </a:r>
            <a:r>
              <a:rPr lang="ru-RU" sz="2400" dirty="0" err="1"/>
              <a:t>дослідник</a:t>
            </a:r>
            <a:r>
              <a:rPr lang="ru-RU" sz="2400" dirty="0"/>
              <a:t> </a:t>
            </a:r>
            <a:r>
              <a:rPr lang="ru-RU" sz="2400" dirty="0" err="1"/>
              <a:t>створює</a:t>
            </a:r>
            <a:r>
              <a:rPr lang="ru-RU" sz="2400" dirty="0"/>
              <a:t> характеристики і </a:t>
            </a:r>
            <a:r>
              <a:rPr lang="ru-RU" sz="2400" dirty="0" err="1"/>
              <a:t>дає</a:t>
            </a:r>
            <a:r>
              <a:rPr lang="ru-RU" sz="2400" dirty="0"/>
              <a:t> </a:t>
            </a:r>
            <a:r>
              <a:rPr lang="ru-RU" sz="2400" dirty="0" err="1"/>
              <a:t>оцінку</a:t>
            </a:r>
            <a:r>
              <a:rPr lang="ru-RU" sz="2400" dirty="0"/>
              <a:t> </a:t>
            </a:r>
            <a:r>
              <a:rPr lang="ru-RU" sz="2400" dirty="0" err="1"/>
              <a:t>цим</a:t>
            </a:r>
            <a:r>
              <a:rPr lang="ru-RU" sz="2400" dirty="0"/>
              <a:t> </a:t>
            </a:r>
            <a:r>
              <a:rPr lang="ru-RU" sz="2400" dirty="0" err="1"/>
              <a:t>об'єктам</a:t>
            </a:r>
            <a:r>
              <a:rPr lang="ru-RU" sz="2400" dirty="0"/>
              <a:t> </a:t>
            </a:r>
            <a:r>
              <a:rPr lang="ru-RU" sz="2400" dirty="0" err="1"/>
              <a:t>дослідження</a:t>
            </a:r>
            <a:r>
              <a:rPr lang="ru-RU" sz="2400" dirty="0"/>
              <a:t> </a:t>
            </a:r>
            <a:br>
              <a:rPr lang="ru-RU" sz="2400" dirty="0"/>
            </a:br>
            <a:r>
              <a:rPr lang="ru-RU" sz="2400" dirty="0"/>
              <a:t> За </a:t>
            </a:r>
            <a:r>
              <a:rPr lang="ru-RU" sz="2400" dirty="0" err="1"/>
              <a:t>допомогою</a:t>
            </a:r>
            <a:r>
              <a:rPr lang="ru-RU" sz="2400" dirty="0"/>
              <a:t> ІТ </a:t>
            </a:r>
            <a:r>
              <a:rPr lang="ru-RU" sz="2400" dirty="0" err="1"/>
              <a:t>можливий</a:t>
            </a:r>
            <a:r>
              <a:rPr lang="ru-RU" sz="2400" dirty="0"/>
              <a:t> </a:t>
            </a:r>
            <a:r>
              <a:rPr lang="ru-RU" sz="2400" dirty="0" err="1"/>
              <a:t>швидкий</a:t>
            </a:r>
            <a:r>
              <a:rPr lang="ru-RU" sz="2400" dirty="0"/>
              <a:t> і </a:t>
            </a:r>
            <a:r>
              <a:rPr lang="ru-RU" sz="2400" dirty="0" err="1"/>
              <a:t>ефективний</a:t>
            </a:r>
            <a:r>
              <a:rPr lang="ru-RU" sz="2400" dirty="0"/>
              <a:t> </a:t>
            </a:r>
            <a:r>
              <a:rPr lang="ru-RU" sz="2400" dirty="0" err="1"/>
              <a:t>кореляційний</a:t>
            </a:r>
            <a:r>
              <a:rPr lang="ru-RU" sz="2400" dirty="0"/>
              <a:t> і </a:t>
            </a:r>
            <a:r>
              <a:rPr lang="ru-RU" sz="2400" dirty="0" err="1"/>
              <a:t>синергетичний</a:t>
            </a:r>
            <a:r>
              <a:rPr lang="ru-RU" sz="2400" dirty="0"/>
              <a:t> </a:t>
            </a:r>
            <a:r>
              <a:rPr lang="ru-RU" sz="2400" dirty="0" err="1"/>
              <a:t>аналізи</a:t>
            </a:r>
            <a:r>
              <a:rPr lang="ru-RU" sz="2400" dirty="0"/>
              <a:t>. </a:t>
            </a:r>
            <a:r>
              <a:rPr lang="ru-RU" sz="2400" dirty="0" err="1"/>
              <a:t>Створення</a:t>
            </a:r>
            <a:r>
              <a:rPr lang="ru-RU" sz="2400" dirty="0"/>
              <a:t> баз і </a:t>
            </a:r>
            <a:r>
              <a:rPr lang="ru-RU" sz="2400" dirty="0" err="1"/>
              <a:t>банків</a:t>
            </a:r>
            <a:r>
              <a:rPr lang="ru-RU" sz="2400" dirty="0"/>
              <a:t> </a:t>
            </a:r>
            <a:r>
              <a:rPr lang="ru-RU" sz="2400" dirty="0" err="1"/>
              <a:t>даних</a:t>
            </a:r>
            <a:r>
              <a:rPr lang="ru-RU" sz="2400" dirty="0"/>
              <a:t> </a:t>
            </a:r>
            <a:r>
              <a:rPr lang="ru-RU" sz="2400" dirty="0" err="1"/>
              <a:t>також</a:t>
            </a:r>
            <a:r>
              <a:rPr lang="ru-RU" sz="2400" dirty="0"/>
              <a:t> є </a:t>
            </a:r>
            <a:r>
              <a:rPr lang="ru-RU" sz="2400" dirty="0" err="1"/>
              <a:t>важливим</a:t>
            </a:r>
            <a:r>
              <a:rPr lang="ru-RU" sz="2400" dirty="0"/>
              <a:t> </a:t>
            </a:r>
            <a:r>
              <a:rPr lang="ru-RU" sz="2400" dirty="0" err="1"/>
              <a:t>етапом</a:t>
            </a:r>
            <a:r>
              <a:rPr lang="ru-RU" sz="2400" dirty="0"/>
              <a:t> у </a:t>
            </a:r>
            <a:r>
              <a:rPr lang="ru-RU" sz="2400" dirty="0" err="1"/>
              <a:t>політологічному</a:t>
            </a:r>
            <a:r>
              <a:rPr lang="ru-RU" sz="2400" dirty="0"/>
              <a:t> </a:t>
            </a:r>
            <a:r>
              <a:rPr lang="ru-RU" sz="2400" dirty="0" err="1"/>
              <a:t>дослідженні</a:t>
            </a:r>
            <a:r>
              <a:rPr lang="ru-RU" sz="2400" dirty="0"/>
              <a:t>, у </a:t>
            </a:r>
            <a:r>
              <a:rPr lang="ru-RU" sz="2400" dirty="0" err="1"/>
              <a:t>якому</a:t>
            </a:r>
            <a:r>
              <a:rPr lang="ru-RU" sz="2400" dirty="0"/>
              <a:t> </a:t>
            </a:r>
            <a:r>
              <a:rPr lang="ru-RU" sz="2400" dirty="0" err="1"/>
              <a:t>неможливо</a:t>
            </a:r>
            <a:r>
              <a:rPr lang="ru-RU" sz="2400" dirty="0"/>
              <a:t> </a:t>
            </a:r>
            <a:r>
              <a:rPr lang="ru-RU" sz="2400" dirty="0" err="1"/>
              <a:t>обійтися</a:t>
            </a:r>
            <a:r>
              <a:rPr lang="ru-RU" sz="2400" dirty="0"/>
              <a:t> без </a:t>
            </a:r>
            <a:r>
              <a:rPr lang="ru-RU" sz="2400" dirty="0" err="1"/>
              <a:t>комп'ютерних</a:t>
            </a:r>
            <a:r>
              <a:rPr lang="ru-RU" sz="2400" dirty="0"/>
              <a:t> </a:t>
            </a:r>
            <a:r>
              <a:rPr lang="ru-RU" sz="2400" dirty="0" err="1"/>
              <a:t>технологій</a:t>
            </a:r>
            <a:r>
              <a:rPr lang="ru-RU" sz="2400" dirty="0"/>
              <a:t>.</a:t>
            </a:r>
            <a:endParaRPr lang="ru-RU" sz="1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0" y="-969819"/>
            <a:ext cx="2549236" cy="364374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2999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-2743200" y="4686300"/>
            <a:ext cx="2521527" cy="21717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2718" y="685800"/>
            <a:ext cx="9601200" cy="3581400"/>
          </a:xfrm>
        </p:spPr>
        <p:txBody>
          <a:bodyPr/>
          <a:lstStyle/>
          <a:p>
            <a:r>
              <a:rPr lang="ru-RU" dirty="0"/>
              <a:t>   Таким чином,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розвиненої</a:t>
            </a:r>
            <a:r>
              <a:rPr lang="ru-RU" dirty="0"/>
              <a:t> </a:t>
            </a:r>
            <a:r>
              <a:rPr lang="ru-RU" dirty="0" err="1"/>
              <a:t>інформаційної</a:t>
            </a:r>
            <a:r>
              <a:rPr lang="ru-RU" dirty="0"/>
              <a:t> </a:t>
            </a:r>
            <a:r>
              <a:rPr lang="ru-RU" dirty="0" err="1"/>
              <a:t>інфраструктури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інтегрує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державного </a:t>
            </a:r>
            <a:r>
              <a:rPr lang="ru-RU" dirty="0" err="1"/>
              <a:t>влади</a:t>
            </a:r>
            <a:r>
              <a:rPr lang="ru-RU" dirty="0"/>
              <a:t> та </a:t>
            </a:r>
            <a:r>
              <a:rPr lang="ru-RU" dirty="0" err="1"/>
              <a:t>управління</a:t>
            </a:r>
            <a:r>
              <a:rPr lang="ru-RU" dirty="0"/>
              <a:t>,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ефективних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збору</a:t>
            </a:r>
            <a:r>
              <a:rPr lang="ru-RU" dirty="0"/>
              <a:t>, </a:t>
            </a:r>
            <a:r>
              <a:rPr lang="ru-RU" dirty="0" err="1"/>
              <a:t>систематизації</a:t>
            </a:r>
            <a:r>
              <a:rPr lang="ru-RU" dirty="0"/>
              <a:t>, </a:t>
            </a:r>
            <a:r>
              <a:rPr lang="ru-RU" dirty="0" err="1"/>
              <a:t>класифікації</a:t>
            </a:r>
            <a:r>
              <a:rPr lang="ru-RU" dirty="0"/>
              <a:t>, </a:t>
            </a:r>
            <a:r>
              <a:rPr lang="ru-RU" dirty="0" err="1"/>
              <a:t>передачі</a:t>
            </a:r>
            <a:r>
              <a:rPr lang="ru-RU" dirty="0"/>
              <a:t> та </a:t>
            </a:r>
            <a:r>
              <a:rPr lang="ru-RU" dirty="0" err="1"/>
              <a:t>зберігання</a:t>
            </a:r>
            <a:r>
              <a:rPr lang="ru-RU" dirty="0"/>
              <a:t> великих </a:t>
            </a:r>
            <a:r>
              <a:rPr lang="ru-RU" dirty="0" err="1"/>
              <a:t>обсягів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, </a:t>
            </a:r>
            <a:r>
              <a:rPr lang="ru-RU" dirty="0" err="1"/>
              <a:t>сучасних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 </a:t>
            </a:r>
            <a:r>
              <a:rPr lang="ru-RU" dirty="0" err="1"/>
              <a:t>отримання</a:t>
            </a:r>
            <a:r>
              <a:rPr lang="ru-RU" dirty="0"/>
              <a:t> і </a:t>
            </a:r>
            <a:r>
              <a:rPr lang="ru-RU" dirty="0" err="1"/>
              <a:t>обробки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аналізу</a:t>
            </a:r>
            <a:r>
              <a:rPr lang="ru-RU" dirty="0"/>
              <a:t> та </a:t>
            </a:r>
            <a:r>
              <a:rPr lang="ru-RU" dirty="0" err="1"/>
              <a:t>моделювання</a:t>
            </a:r>
            <a:r>
              <a:rPr lang="ru-RU" dirty="0"/>
              <a:t> є </a:t>
            </a:r>
            <a:r>
              <a:rPr lang="ru-RU" dirty="0" err="1"/>
              <a:t>умова</a:t>
            </a:r>
            <a:r>
              <a:rPr lang="ru-RU" dirty="0"/>
              <a:t> і </a:t>
            </a:r>
            <a:r>
              <a:rPr lang="ru-RU" dirty="0" err="1"/>
              <a:t>показник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політико</a:t>
            </a:r>
            <a:r>
              <a:rPr lang="ru-RU" dirty="0"/>
              <a:t> - </a:t>
            </a:r>
            <a:r>
              <a:rPr lang="ru-RU" dirty="0" err="1"/>
              <a:t>адміністративного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. Разом з </a:t>
            </a:r>
            <a:r>
              <a:rPr lang="ru-RU" dirty="0" err="1"/>
              <a:t>цим</a:t>
            </a:r>
            <a:r>
              <a:rPr lang="ru-RU" dirty="0"/>
              <a:t>, </a:t>
            </a:r>
            <a:r>
              <a:rPr lang="ru-RU" dirty="0" err="1"/>
              <a:t>безпосередньо</a:t>
            </a:r>
            <a:r>
              <a:rPr lang="ru-RU" dirty="0"/>
              <a:t> в </a:t>
            </a:r>
            <a:r>
              <a:rPr lang="ru-RU" dirty="0" err="1"/>
              <a:t>політологічній</a:t>
            </a:r>
            <a:r>
              <a:rPr lang="ru-RU" dirty="0"/>
              <a:t> </a:t>
            </a:r>
            <a:r>
              <a:rPr lang="ru-RU" dirty="0" err="1"/>
              <a:t>науці</a:t>
            </a:r>
            <a:r>
              <a:rPr lang="ru-RU" dirty="0"/>
              <a:t>, </a:t>
            </a:r>
            <a:r>
              <a:rPr lang="ru-RU" dirty="0" err="1"/>
              <a:t>зростає</a:t>
            </a:r>
            <a:r>
              <a:rPr lang="ru-RU" dirty="0"/>
              <a:t> роль </a:t>
            </a:r>
            <a:r>
              <a:rPr lang="ru-RU" dirty="0" err="1"/>
              <a:t>інформаційних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 як </a:t>
            </a:r>
            <a:r>
              <a:rPr lang="ru-RU" dirty="0" err="1"/>
              <a:t>інструменту</a:t>
            </a:r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якісних</a:t>
            </a:r>
            <a:r>
              <a:rPr lang="ru-RU" dirty="0"/>
              <a:t> </a:t>
            </a:r>
            <a:r>
              <a:rPr lang="ru-RU" dirty="0" err="1"/>
              <a:t>досліджень</a:t>
            </a:r>
            <a:r>
              <a:rPr lang="ru-RU" dirty="0"/>
              <a:t>. </a:t>
            </a:r>
            <a:r>
              <a:rPr lang="ru-RU" dirty="0" err="1"/>
              <a:t>Розроблені</a:t>
            </a:r>
            <a:r>
              <a:rPr lang="ru-RU" dirty="0"/>
              <a:t> </a:t>
            </a:r>
            <a:r>
              <a:rPr lang="ru-RU" dirty="0" err="1"/>
              <a:t>програмні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дозволяють</a:t>
            </a:r>
            <a:r>
              <a:rPr lang="ru-RU" dirty="0"/>
              <a:t> </a:t>
            </a:r>
            <a:r>
              <a:rPr lang="ru-RU" dirty="0" err="1"/>
              <a:t>ефективно</a:t>
            </a:r>
            <a:r>
              <a:rPr lang="ru-RU" dirty="0"/>
              <a:t> </a:t>
            </a:r>
            <a:r>
              <a:rPr lang="ru-RU" dirty="0" err="1"/>
              <a:t>розглянути</a:t>
            </a:r>
            <a:r>
              <a:rPr lang="ru-RU" dirty="0"/>
              <a:t> будь -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аспекти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цікавлять</a:t>
            </a:r>
            <a:r>
              <a:rPr lang="ru-RU" dirty="0"/>
              <a:t> </a:t>
            </a:r>
            <a:r>
              <a:rPr lang="ru-RU" dirty="0" err="1"/>
              <a:t>політолога</a:t>
            </a:r>
            <a:r>
              <a:rPr lang="ru-RU" dirty="0"/>
              <a:t>, </a:t>
            </a:r>
            <a:r>
              <a:rPr lang="ru-RU" dirty="0" err="1"/>
              <a:t>тим</a:t>
            </a:r>
            <a:r>
              <a:rPr lang="ru-RU" dirty="0"/>
              <a:t> самим </a:t>
            </a:r>
            <a:r>
              <a:rPr lang="ru-RU" dirty="0" err="1"/>
              <a:t>допомагають</a:t>
            </a:r>
            <a:r>
              <a:rPr lang="ru-RU" dirty="0"/>
              <a:t> у </a:t>
            </a:r>
            <a:r>
              <a:rPr lang="ru-RU" dirty="0" err="1"/>
              <a:t>вирішенні</a:t>
            </a:r>
            <a:r>
              <a:rPr lang="ru-RU" dirty="0"/>
              <a:t> </a:t>
            </a:r>
            <a:r>
              <a:rPr lang="ru-RU" dirty="0" err="1"/>
              <a:t>можливих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проблем, </a:t>
            </a:r>
            <a:r>
              <a:rPr lang="ru-RU" dirty="0" err="1"/>
              <a:t>дають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проаналізувати</a:t>
            </a:r>
            <a:r>
              <a:rPr lang="ru-RU" dirty="0"/>
              <a:t> </a:t>
            </a:r>
            <a:r>
              <a:rPr lang="ru-RU" dirty="0" err="1"/>
              <a:t>політичні</a:t>
            </a:r>
            <a:r>
              <a:rPr lang="ru-RU" dirty="0"/>
              <a:t> </a:t>
            </a:r>
            <a:r>
              <a:rPr lang="ru-RU" dirty="0" err="1"/>
              <a:t>реалії</a:t>
            </a:r>
            <a:r>
              <a:rPr lang="ru-RU" dirty="0"/>
              <a:t> і  </a:t>
            </a:r>
            <a:r>
              <a:rPr lang="ru-RU" dirty="0" err="1"/>
              <a:t>спрогнозувати</a:t>
            </a:r>
            <a:r>
              <a:rPr lang="ru-RU" dirty="0"/>
              <a:t>  </a:t>
            </a:r>
            <a:r>
              <a:rPr lang="ru-RU" dirty="0" err="1"/>
              <a:t>подальший</a:t>
            </a:r>
            <a:r>
              <a:rPr lang="ru-RU" dirty="0"/>
              <a:t> </a:t>
            </a:r>
            <a:r>
              <a:rPr lang="ru-RU" dirty="0" err="1"/>
              <a:t>політичний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6150" name="Picture 6" descr="ІТ систе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973" y="4710545"/>
            <a:ext cx="8506690" cy="178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866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307" y="654628"/>
            <a:ext cx="9601200" cy="1485900"/>
          </a:xfrm>
        </p:spPr>
        <p:txBody>
          <a:bodyPr>
            <a:noAutofit/>
          </a:bodyPr>
          <a:lstStyle/>
          <a:p>
            <a:r>
              <a:rPr lang="ru-RU" sz="2000" dirty="0" err="1"/>
              <a:t>Політтехнологи</a:t>
            </a:r>
            <a:r>
              <a:rPr lang="ru-RU" sz="2000" dirty="0"/>
              <a:t> </a:t>
            </a:r>
            <a:r>
              <a:rPr lang="ru-RU" sz="2000" dirty="0" err="1"/>
              <a:t>підкреслюють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вся </a:t>
            </a:r>
            <a:r>
              <a:rPr lang="ru-RU" sz="2000" dirty="0" err="1"/>
              <a:t>публічна</a:t>
            </a:r>
            <a:r>
              <a:rPr lang="ru-RU" sz="2000" dirty="0"/>
              <a:t> </a:t>
            </a:r>
            <a:r>
              <a:rPr lang="ru-RU" sz="2000" dirty="0" err="1"/>
              <a:t>політика</a:t>
            </a:r>
            <a:r>
              <a:rPr lang="ru-RU" sz="2000" dirty="0"/>
              <a:t> </a:t>
            </a:r>
            <a:r>
              <a:rPr lang="ru-RU" sz="2000" dirty="0" err="1"/>
              <a:t>будується</a:t>
            </a:r>
            <a:r>
              <a:rPr lang="ru-RU" sz="2000" dirty="0"/>
              <a:t> </a:t>
            </a:r>
            <a:r>
              <a:rPr lang="ru-RU" sz="2000" dirty="0" err="1"/>
              <a:t>переважно</a:t>
            </a:r>
            <a:r>
              <a:rPr lang="ru-RU" sz="2000" dirty="0"/>
              <a:t> на </a:t>
            </a:r>
            <a:r>
              <a:rPr lang="ru-RU" sz="2000" i="1" dirty="0" err="1"/>
              <a:t>емоціях</a:t>
            </a:r>
            <a:r>
              <a:rPr lang="ru-RU" sz="2000" i="1" dirty="0"/>
              <a:t>:</a:t>
            </a:r>
            <a:r>
              <a:rPr lang="ru-RU" sz="2000" dirty="0"/>
              <a:t> </a:t>
            </a:r>
            <a:r>
              <a:rPr lang="ru-RU" sz="2000" dirty="0" err="1"/>
              <a:t>саме</a:t>
            </a:r>
            <a:r>
              <a:rPr lang="ru-RU" sz="2000" dirty="0"/>
              <a:t> </a:t>
            </a:r>
            <a:r>
              <a:rPr lang="ru-RU" sz="2000" dirty="0" err="1"/>
              <a:t>порушені</a:t>
            </a:r>
            <a:r>
              <a:rPr lang="ru-RU" sz="2000" dirty="0"/>
              <a:t> </a:t>
            </a:r>
            <a:r>
              <a:rPr lang="ru-RU" sz="2000" dirty="0" err="1"/>
              <a:t>емоції</a:t>
            </a:r>
            <a:r>
              <a:rPr lang="ru-RU" sz="2000" dirty="0"/>
              <a:t> є </a:t>
            </a:r>
            <a:r>
              <a:rPr lang="ru-RU" sz="2000" dirty="0" err="1"/>
              <a:t>провідником</a:t>
            </a:r>
            <a:r>
              <a:rPr lang="ru-RU" sz="2000" dirty="0"/>
              <a:t> </a:t>
            </a:r>
            <a:r>
              <a:rPr lang="ru-RU" sz="2000" dirty="0" err="1"/>
              <a:t>більшості</a:t>
            </a:r>
            <a:r>
              <a:rPr lang="ru-RU" sz="2000" dirty="0"/>
              <a:t> </a:t>
            </a:r>
            <a:r>
              <a:rPr lang="ru-RU" sz="2000" dirty="0" err="1"/>
              <a:t>маніпулятивних</a:t>
            </a:r>
            <a:r>
              <a:rPr lang="ru-RU" sz="2000" dirty="0"/>
              <a:t> </a:t>
            </a:r>
            <a:r>
              <a:rPr lang="ru-RU" sz="2000" dirty="0" err="1"/>
              <a:t>впливів</a:t>
            </a:r>
            <a:r>
              <a:rPr lang="ru-RU" sz="2000" dirty="0"/>
              <a:t>. </a:t>
            </a:r>
            <a:r>
              <a:rPr lang="ru-RU" sz="2000" dirty="0" err="1"/>
              <a:t>Найбільш</a:t>
            </a:r>
            <a:r>
              <a:rPr lang="ru-RU" sz="2000" dirty="0"/>
              <a:t> часто </a:t>
            </a:r>
            <a:r>
              <a:rPr lang="ru-RU" sz="2000" dirty="0" err="1"/>
              <a:t>експлуатуються</a:t>
            </a:r>
            <a:r>
              <a:rPr lang="ru-RU" sz="2000" dirty="0"/>
              <a:t> </a:t>
            </a:r>
            <a:r>
              <a:rPr lang="ru-RU" sz="2000" dirty="0" err="1"/>
              <a:t>політиками</a:t>
            </a:r>
            <a:r>
              <a:rPr lang="ru-RU" sz="2000" dirty="0"/>
              <a:t> </a:t>
            </a:r>
            <a:r>
              <a:rPr lang="ru-RU" sz="2000" dirty="0" err="1"/>
              <a:t>такі</a:t>
            </a:r>
            <a:r>
              <a:rPr lang="ru-RU" sz="2000" dirty="0"/>
              <a:t> </a:t>
            </a:r>
            <a:r>
              <a:rPr lang="ru-RU" sz="2000" dirty="0" err="1"/>
              <a:t>емоції</a:t>
            </a:r>
            <a:r>
              <a:rPr lang="ru-RU" sz="2000" dirty="0"/>
              <a:t>, як потреба в </a:t>
            </a:r>
            <a:r>
              <a:rPr lang="ru-RU" sz="2000" dirty="0" err="1"/>
              <a:t>любові</a:t>
            </a:r>
            <a:r>
              <a:rPr lang="ru-RU" sz="2000" dirty="0"/>
              <a:t> і </a:t>
            </a:r>
            <a:r>
              <a:rPr lang="ru-RU" sz="2000" dirty="0" err="1"/>
              <a:t>схваленні</a:t>
            </a:r>
            <a:r>
              <a:rPr lang="ru-RU" sz="2000" dirty="0"/>
              <a:t>; </a:t>
            </a:r>
            <a:r>
              <a:rPr lang="ru-RU" sz="2000" dirty="0" err="1"/>
              <a:t>почуття</a:t>
            </a:r>
            <a:r>
              <a:rPr lang="ru-RU" sz="2000" dirty="0"/>
              <a:t> </a:t>
            </a:r>
            <a:r>
              <a:rPr lang="ru-RU" sz="2000" dirty="0" err="1"/>
              <a:t>небезпеки</a:t>
            </a:r>
            <a:r>
              <a:rPr lang="ru-RU" sz="2000" dirty="0"/>
              <a:t>; страх перед </a:t>
            </a:r>
            <a:r>
              <a:rPr lang="ru-RU" sz="2000" dirty="0" err="1"/>
              <a:t>невизначеністю</a:t>
            </a:r>
            <a:r>
              <a:rPr lang="ru-RU" sz="2000" dirty="0"/>
              <a:t>; </a:t>
            </a:r>
            <a:r>
              <a:rPr lang="ru-RU" sz="2000" dirty="0" err="1"/>
              <a:t>престижні</a:t>
            </a:r>
            <a:r>
              <a:rPr lang="ru-RU" sz="2000" dirty="0"/>
              <a:t> </a:t>
            </a:r>
            <a:r>
              <a:rPr lang="ru-RU" sz="2000" dirty="0" err="1"/>
              <a:t>цінності</a:t>
            </a:r>
            <a:r>
              <a:rPr lang="ru-RU" sz="2000" dirty="0"/>
              <a:t>; </a:t>
            </a:r>
            <a:r>
              <a:rPr lang="ru-RU" sz="2000" dirty="0" err="1"/>
              <a:t>сексуальні</a:t>
            </a:r>
            <a:r>
              <a:rPr lang="ru-RU" sz="2000" dirty="0"/>
              <a:t> </a:t>
            </a:r>
            <a:r>
              <a:rPr lang="ru-RU" sz="2000" dirty="0" err="1"/>
              <a:t>інстинкти</a:t>
            </a:r>
            <a:r>
              <a:rPr lang="ru-RU" sz="2000" dirty="0"/>
              <a:t>; </a:t>
            </a:r>
            <a:r>
              <a:rPr lang="ru-RU" sz="2000" dirty="0" err="1"/>
              <a:t>почуття</a:t>
            </a:r>
            <a:r>
              <a:rPr lang="ru-RU" sz="2000" dirty="0"/>
              <a:t> </a:t>
            </a:r>
            <a:r>
              <a:rPr lang="ru-RU" sz="2000" dirty="0" err="1"/>
              <a:t>обов'язку</a:t>
            </a:r>
            <a:r>
              <a:rPr lang="ru-RU" sz="2000" dirty="0"/>
              <a:t> і </a:t>
            </a:r>
            <a:r>
              <a:rPr lang="ru-RU" sz="2000" dirty="0" err="1"/>
              <a:t>справедливості</a:t>
            </a:r>
            <a:r>
              <a:rPr lang="ru-RU" sz="2000" dirty="0"/>
              <a:t>; </a:t>
            </a:r>
            <a:r>
              <a:rPr lang="ru-RU" sz="2000" dirty="0" err="1"/>
              <a:t>почуття</a:t>
            </a:r>
            <a:r>
              <a:rPr lang="ru-RU" sz="2000" dirty="0"/>
              <a:t> </a:t>
            </a:r>
            <a:r>
              <a:rPr lang="ru-RU" sz="2000" dirty="0" err="1"/>
              <a:t>провини</a:t>
            </a:r>
            <a:endParaRPr lang="ru-RU" sz="2000" dirty="0"/>
          </a:p>
        </p:txBody>
      </p:sp>
      <p:pic>
        <p:nvPicPr>
          <p:cNvPr id="7170" name="Picture 2" descr="Политтехнологи назвали три сценария президентских выборов | Статьи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580" y="2618509"/>
            <a:ext cx="5556877" cy="3124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307" y="2286000"/>
            <a:ext cx="525087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Слід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підкреслити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що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маніпуляція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-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це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 </a:t>
            </a:r>
            <a:r>
              <a:rPr lang="ru-RU" b="0" i="1" dirty="0" err="1" smtClean="0">
                <a:solidFill>
                  <a:srgbClr val="000000"/>
                </a:solidFill>
                <a:effectLst/>
                <a:latin typeface="Open Sans"/>
              </a:rPr>
              <a:t>прихований</a:t>
            </a:r>
            <a:r>
              <a:rPr lang="ru-RU" b="0" i="1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1" dirty="0" err="1" smtClean="0">
                <a:solidFill>
                  <a:srgbClr val="000000"/>
                </a:solidFill>
                <a:effectLst/>
                <a:latin typeface="Open Sans"/>
              </a:rPr>
              <a:t>вплив</a:t>
            </a:r>
            <a:r>
              <a:rPr lang="ru-RU" b="0" i="1" dirty="0" smtClean="0">
                <a:solidFill>
                  <a:srgbClr val="000000"/>
                </a:solidFill>
                <a:effectLst/>
                <a:latin typeface="Open Sans"/>
              </a:rPr>
              <a:t>,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 яке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нс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має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бути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помічено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: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якщо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спроба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маніпулювання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розкривається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стає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відомою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маніпуляція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зазвичай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припиняється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. Природа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маніпуляції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розкривається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через </a:t>
            </a:r>
            <a:r>
              <a:rPr lang="ru-RU" b="0" i="1" dirty="0" err="1" smtClean="0">
                <a:solidFill>
                  <a:srgbClr val="000000"/>
                </a:solidFill>
                <a:effectLst/>
                <a:latin typeface="Open Sans"/>
              </a:rPr>
              <a:t>подвійний</a:t>
            </a:r>
            <a:r>
              <a:rPr lang="ru-RU" b="0" i="1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1" dirty="0" err="1" smtClean="0">
                <a:solidFill>
                  <a:srgbClr val="000000"/>
                </a:solidFill>
                <a:effectLst/>
                <a:latin typeface="Open Sans"/>
              </a:rPr>
              <a:t>вплив</a:t>
            </a:r>
            <a:r>
              <a:rPr lang="ru-RU" b="0" i="1" dirty="0" smtClean="0">
                <a:solidFill>
                  <a:srgbClr val="000000"/>
                </a:solidFill>
                <a:effectLst/>
                <a:latin typeface="Open Sans"/>
              </a:rPr>
              <a:t>: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 разом з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посланим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відкрито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повідомленням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маніпулятор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відправляє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адресату "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закодований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" сигнал,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сподіваючись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на те,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що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цей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сигнал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розбудить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свідомості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певні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емоційно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забарвлені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образи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які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потрібні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маніпулятору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. Таким чином,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мистецтво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маніпулювання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полягає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в тому,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щоб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спрямувати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процес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уяви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потрібне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русло,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щоб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людина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не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помітив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прихованого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емоційного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Open Sans"/>
              </a:rPr>
              <a:t>впливу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8511200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TM10001105[[fn=Урожай]]</Template>
  <TotalTime>119</TotalTime>
  <Words>630</Words>
  <Application>Microsoft Office PowerPoint</Application>
  <PresentationFormat>Широкоэкранный</PresentationFormat>
  <Paragraphs>27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Franklin Gothic Book</vt:lpstr>
      <vt:lpstr>inherit</vt:lpstr>
      <vt:lpstr>Open Sans</vt:lpstr>
      <vt:lpstr>Roboto</vt:lpstr>
      <vt:lpstr>Wingdings</vt:lpstr>
      <vt:lpstr>Crop</vt:lpstr>
      <vt:lpstr>Використання інформаційних технологій у сучасних політичних дослідженнях</vt:lpstr>
      <vt:lpstr>Роль інформаційних технологій у політичній практиці </vt:lpstr>
      <vt:lpstr>Презентация PowerPoint</vt:lpstr>
      <vt:lpstr>США — самая большая в мире экономика. Apple, Google и Microsoft — крупнейшие по рыночной стоимости компании США — относятся к сектору информационных технологий.</vt:lpstr>
      <vt:lpstr> На сьогоднішній день інформація є базисом для політичних явищ. В результаті наявності або відсутності належної інформації суб'єкт може набути або втратити владу, можливості впливу, реалізації своїх інтересів у політичній сфері. Інформація є механізмом, що забезпечує цілеспрямовані дії суб'єктів, а її накопичення дозволяє здійснювати корекцію поведінки суб'єктів та інститутів влади </vt:lpstr>
      <vt:lpstr> Інформаційні технології проникають в усі сфери суспільного життя, але найбільш помітно їх вплив у політиці. В останні роки суспільно-політичний лексикон збагатився поняттями «електронний уряд», «кіберполітіка», «кібердемократія», «цифрова (дигітальная) демократія», «комунікаційна демократія», «електронне громадянство» та ін. Активно проникаючи в сферу політики, нові інформаційні технології не тільки якісно видозмінили старі уявлення, установки, стереотипи, але й створили  нові форми поведінки та  моделі взаємовідносин між політичними інститутами та індивідами.</vt:lpstr>
      <vt:lpstr>Тим не менш, комп'ютерне моделювання знаходить все більш широке застосування в прикладних дослідженнях. Область застосування комп'ютерного моделювання для вивчення і прогнозування процесів, що протікають в соціально-політичній сфері, досить широка. Це виявлення реальних структурних елементів середовища, що впливають на розвиток політичної ситуації, оцінка можливих варіантів розвитку подій і ризику в результаті передбачуваних дій суб'єкта політики і його потенційної соціальної опори, прогнозування результатів виборів і внесення коректив у хід виборчої компанії .     Фахівцями були розроблені певні програми для різних контент- та івент- аналізів, які дозволяють дати узагальнену інформацію про політичний текстовий масив та  події. Серед них - Yoshikoder, CATRAC, DIMAR, Лекса, TextAnalyst та ін. На основі результатів за допомогою комп'ютерних програм дослідник створює характеристики і дає оцінку цим об'єктам дослідження   За допомогою ІТ можливий швидкий і ефективний кореляційний і синергетичний аналізи. Створення баз і банків даних також є важливим етапом у політологічному дослідженні, у якому неможливо обійтися без комп'ютерних технологій.</vt:lpstr>
      <vt:lpstr>Презентация PowerPoint</vt:lpstr>
      <vt:lpstr>Політтехнологи підкреслюють, що вся публічна політика будується переважно на емоціях: саме порушені емоції є провідником більшості маніпулятивних впливів. Найбільш часто експлуатуються політиками такі емоції, як потреба в любові і схваленні; почуття небезпеки; страх перед невизначеністю; престижні цінності; сексуальні інстинкти; почуття обов'язку і справедливості; почуття провини</vt:lpstr>
      <vt:lpstr>Презентация PowerPoint</vt:lpstr>
      <vt:lpstr>Метод семантичного маніпулювання</vt:lpstr>
      <vt:lpstr>Метод формування стереотипів</vt:lpstr>
      <vt:lpstr>Презентация PowerPoint</vt:lpstr>
      <vt:lpstr>Презентация PowerPoint</vt:lpstr>
      <vt:lpstr>Заключення відносно України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Використання інформаційних технологій у сучасних політичних дослідженнях</dc:title>
  <dc:creator>Александра Сидоренко</dc:creator>
  <cp:lastModifiedBy>Александра Сидоренко</cp:lastModifiedBy>
  <cp:revision>10</cp:revision>
  <dcterms:created xsi:type="dcterms:W3CDTF">2020-04-01T20:12:18Z</dcterms:created>
  <dcterms:modified xsi:type="dcterms:W3CDTF">2020-04-01T22:12:15Z</dcterms:modified>
</cp:coreProperties>
</file>