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63" r:id="rId16"/>
    <p:sldId id="264" r:id="rId17"/>
    <p:sldId id="275" r:id="rId18"/>
    <p:sldId id="276" r:id="rId19"/>
    <p:sldId id="277" r:id="rId20"/>
    <p:sldId id="278" r:id="rId21"/>
    <p:sldId id="279" r:id="rId22"/>
    <p:sldId id="274" r:id="rId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125" d="100"/>
          <a:sy n="125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67729-F268-49CD-A884-B877B297F4A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5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7FD4F-E5A6-4C1B-BB20-D2C892E2F3A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0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AD273-6AB3-4AAD-86B7-6DB4E703017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0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F5423-8922-40E9-A11F-8071BAD917D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794A0-B4CF-48C8-B201-A821C31C7831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2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166B1-EBB3-4883-91BA-4C735C14D8C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2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BD399-3BF2-46F8-A508-21663DEB21D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08335-EB92-42E3-B518-F7FDBC2D993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0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3F309-A826-4FF8-A327-5D465CDA743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C32D-D150-47F4-B7A2-FC00AC7B4AA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2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FE1C7-D41C-46E2-90BB-72DBFB0A56D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4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E31957A-E5D2-4240-8ADF-CC73503DA980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776" y="2132856"/>
            <a:ext cx="6404075" cy="2088232"/>
          </a:xfrm>
        </p:spPr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Завдання соціальних працівників в громаді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sz="3200" dirty="0" smtClean="0">
                <a:solidFill>
                  <a:schemeClr val="tx1"/>
                </a:solidFill>
              </a:rPr>
              <a:t>Лекція 7</a:t>
            </a:r>
            <a:endParaRPr lang="es-E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3600" dirty="0"/>
              <a:t>Принцип </a:t>
            </a:r>
            <a:r>
              <a:rPr lang="ru-RU" sz="3600" dirty="0" err="1"/>
              <a:t>неперервного</a:t>
            </a:r>
            <a:r>
              <a:rPr lang="ru-RU" sz="3600" dirty="0"/>
              <a:t> догляду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12776"/>
            <a:ext cx="8784976" cy="1584176"/>
          </a:xfrm>
        </p:spPr>
        <p:txBody>
          <a:bodyPr/>
          <a:lstStyle/>
          <a:p>
            <a:r>
              <a:rPr lang="ru-RU" sz="2400" dirty="0" err="1" smtClean="0"/>
              <a:t>Забезпечення</a:t>
            </a:r>
            <a:r>
              <a:rPr lang="ru-RU" sz="2400" dirty="0" smtClean="0"/>
              <a:t> </a:t>
            </a:r>
            <a:r>
              <a:rPr lang="ru-RU" sz="2400" dirty="0" err="1"/>
              <a:t>підтримки</a:t>
            </a:r>
            <a:r>
              <a:rPr lang="ru-RU" sz="2400" dirty="0"/>
              <a:t> </a:t>
            </a:r>
            <a:r>
              <a:rPr lang="ru-RU" sz="2400" dirty="0" err="1"/>
              <a:t>користувачів</a:t>
            </a:r>
            <a:r>
              <a:rPr lang="ru-RU" sz="2400" dirty="0"/>
              <a:t> </a:t>
            </a:r>
            <a:r>
              <a:rPr lang="ru-RU" sz="2400" dirty="0" err="1"/>
              <a:t>послуг</a:t>
            </a:r>
            <a:r>
              <a:rPr lang="ru-RU" sz="2400" dirty="0"/>
              <a:t> на </a:t>
            </a:r>
            <a:r>
              <a:rPr lang="ru-RU" sz="2400" dirty="0" err="1" smtClean="0"/>
              <a:t>їх</a:t>
            </a:r>
            <a:r>
              <a:rPr lang="ru-RU" sz="2400" dirty="0" smtClean="0"/>
              <a:t> </a:t>
            </a:r>
            <a:r>
              <a:rPr lang="ru-RU" sz="2400" dirty="0" err="1"/>
              <a:t>життєвих</a:t>
            </a:r>
            <a:r>
              <a:rPr lang="ru-RU" sz="2400" dirty="0"/>
              <a:t> </a:t>
            </a:r>
            <a:r>
              <a:rPr lang="ru-RU" sz="2400" dirty="0" err="1"/>
              <a:t>етапах</a:t>
            </a:r>
            <a:r>
              <a:rPr lang="ru-RU" sz="2400" dirty="0"/>
              <a:t>, </a:t>
            </a:r>
            <a:r>
              <a:rPr lang="ru-RU" sz="2400" dirty="0" err="1"/>
              <a:t>тобто</a:t>
            </a:r>
            <a:r>
              <a:rPr lang="ru-RU" sz="2400" dirty="0"/>
              <a:t> </a:t>
            </a:r>
            <a:r>
              <a:rPr lang="ru-RU" sz="2400" dirty="0" err="1"/>
              <a:t>організацію</a:t>
            </a:r>
            <a:r>
              <a:rPr lang="ru-RU" sz="2400" dirty="0"/>
              <a:t> схем та </a:t>
            </a:r>
            <a:r>
              <a:rPr lang="ru-RU" sz="2400" dirty="0" err="1"/>
              <a:t>програм</a:t>
            </a:r>
            <a:r>
              <a:rPr lang="ru-RU" sz="2400" dirty="0"/>
              <a:t> </a:t>
            </a:r>
            <a:r>
              <a:rPr lang="ru-RU" sz="2400" dirty="0" err="1"/>
              <a:t>відповідно</a:t>
            </a:r>
            <a:r>
              <a:rPr lang="ru-RU" sz="2400" dirty="0"/>
              <a:t> до </a:t>
            </a:r>
            <a:r>
              <a:rPr lang="ru-RU" sz="2400" dirty="0" err="1"/>
              <a:t>вікових</a:t>
            </a:r>
            <a:r>
              <a:rPr lang="ru-RU" sz="2400" dirty="0"/>
              <a:t> потреб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780928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3600" dirty="0" err="1"/>
              <a:t>Орієнтація</a:t>
            </a:r>
            <a:r>
              <a:rPr lang="ru-RU" sz="3600" dirty="0"/>
              <a:t> на потреби </a:t>
            </a:r>
            <a:r>
              <a:rPr lang="ru-RU" sz="3600" dirty="0" err="1"/>
              <a:t>клієнта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12776"/>
            <a:ext cx="9036496" cy="3240360"/>
          </a:xfrm>
        </p:spPr>
        <p:txBody>
          <a:bodyPr/>
          <a:lstStyle/>
          <a:p>
            <a:r>
              <a:rPr lang="ru-RU" sz="2400" dirty="0" err="1"/>
              <a:t>Послуги</a:t>
            </a:r>
            <a:r>
              <a:rPr lang="ru-RU" sz="2400" dirty="0"/>
              <a:t> в </a:t>
            </a:r>
            <a:r>
              <a:rPr lang="ru-RU" sz="2400" dirty="0" err="1"/>
              <a:t>громаді</a:t>
            </a:r>
            <a:r>
              <a:rPr lang="ru-RU" sz="2400" dirty="0"/>
              <a:t> </a:t>
            </a:r>
            <a:r>
              <a:rPr lang="ru-RU" sz="2400" dirty="0" err="1"/>
              <a:t>надають</a:t>
            </a:r>
            <a:r>
              <a:rPr lang="ru-RU" sz="2400" dirty="0"/>
              <a:t>, </a:t>
            </a:r>
            <a:r>
              <a:rPr lang="ru-RU" sz="2400" dirty="0" err="1"/>
              <a:t>передусім</a:t>
            </a:r>
            <a:r>
              <a:rPr lang="ru-RU" sz="2400" dirty="0"/>
              <a:t>, </a:t>
            </a:r>
            <a:r>
              <a:rPr lang="ru-RU" sz="2400" dirty="0" err="1"/>
              <a:t>служби</a:t>
            </a:r>
            <a:r>
              <a:rPr lang="ru-RU" sz="2400" dirty="0"/>
              <a:t>, </a:t>
            </a:r>
            <a:r>
              <a:rPr lang="ru-RU" sz="2400" dirty="0" err="1"/>
              <a:t>проекти</a:t>
            </a:r>
            <a:r>
              <a:rPr lang="ru-RU" sz="2400" dirty="0"/>
              <a:t> і </a:t>
            </a:r>
            <a:r>
              <a:rPr lang="ru-RU" sz="2400" dirty="0" err="1"/>
              <a:t>програми</a:t>
            </a:r>
            <a:r>
              <a:rPr lang="ru-RU" sz="2400" dirty="0"/>
              <a:t>, </a:t>
            </a:r>
            <a:r>
              <a:rPr lang="ru-RU" sz="2400" dirty="0" err="1"/>
              <a:t>спрямовані</a:t>
            </a:r>
            <a:r>
              <a:rPr lang="ru-RU" sz="2400" dirty="0"/>
              <a:t> на </a:t>
            </a:r>
            <a:r>
              <a:rPr lang="ru-RU" sz="2400" dirty="0" err="1"/>
              <a:t>забезпечення</a:t>
            </a:r>
            <a:r>
              <a:rPr lang="ru-RU" sz="2400" dirty="0"/>
              <a:t> </a:t>
            </a:r>
            <a:r>
              <a:rPr lang="ru-RU" sz="2400" dirty="0" err="1"/>
              <a:t>різнопланових</a:t>
            </a:r>
            <a:r>
              <a:rPr lang="ru-RU" sz="2400" dirty="0"/>
              <a:t> потреб </a:t>
            </a:r>
            <a:r>
              <a:rPr lang="ru-RU" sz="2400" dirty="0" err="1"/>
              <a:t>соціально</a:t>
            </a:r>
            <a:r>
              <a:rPr lang="ru-RU" sz="2400" dirty="0"/>
              <a:t> </a:t>
            </a:r>
            <a:r>
              <a:rPr lang="ru-RU" sz="2400" dirty="0" err="1"/>
              <a:t>вразливих</a:t>
            </a:r>
            <a:r>
              <a:rPr lang="ru-RU" sz="2400" dirty="0"/>
              <a:t> </a:t>
            </a:r>
            <a:r>
              <a:rPr lang="ru-RU" sz="2400" dirty="0" err="1"/>
              <a:t>груп</a:t>
            </a:r>
            <a:r>
              <a:rPr lang="ru-RU" sz="2400" dirty="0"/>
              <a:t> людей за </a:t>
            </a:r>
            <a:r>
              <a:rPr lang="ru-RU" sz="2400" dirty="0" err="1"/>
              <a:t>місцем</a:t>
            </a:r>
            <a:r>
              <a:rPr lang="ru-RU" sz="2400" dirty="0"/>
              <a:t> </a:t>
            </a:r>
            <a:r>
              <a:rPr lang="ru-RU" sz="2400" dirty="0" err="1"/>
              <a:t>проживання</a:t>
            </a:r>
            <a:r>
              <a:rPr lang="ru-RU" sz="2400" dirty="0"/>
              <a:t>. При </a:t>
            </a:r>
            <a:r>
              <a:rPr lang="ru-RU" sz="2400" dirty="0" err="1"/>
              <a:t>визначенні</a:t>
            </a:r>
            <a:r>
              <a:rPr lang="ru-RU" sz="2400" dirty="0"/>
              <a:t> плану догляду за </a:t>
            </a:r>
            <a:r>
              <a:rPr lang="ru-RU" sz="2400" dirty="0" err="1"/>
              <a:t>конкретним</a:t>
            </a:r>
            <a:r>
              <a:rPr lang="ru-RU" sz="2400" dirty="0"/>
              <a:t> </a:t>
            </a:r>
            <a:r>
              <a:rPr lang="ru-RU" sz="2400" dirty="0" err="1"/>
              <a:t>клієнтом</a:t>
            </a:r>
            <a:r>
              <a:rPr lang="ru-RU" sz="2400" dirty="0"/>
              <a:t> </a:t>
            </a:r>
            <a:r>
              <a:rPr lang="ru-RU" sz="2400" dirty="0" err="1"/>
              <a:t>вирішальним</a:t>
            </a:r>
            <a:r>
              <a:rPr lang="ru-RU" sz="2400" dirty="0"/>
              <a:t> є </a:t>
            </a:r>
            <a:r>
              <a:rPr lang="ru-RU" sz="2400" dirty="0" err="1"/>
              <a:t>оцінювання</a:t>
            </a:r>
            <a:r>
              <a:rPr lang="ru-RU" sz="2400" dirty="0"/>
              <a:t> потреб </a:t>
            </a:r>
            <a:r>
              <a:rPr lang="ru-RU" sz="2400" dirty="0" err="1"/>
              <a:t>людини</a:t>
            </a:r>
            <a:r>
              <a:rPr lang="ru-RU" sz="2400" dirty="0"/>
              <a:t> та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ресурсів</a:t>
            </a:r>
            <a:r>
              <a:rPr lang="ru-RU" sz="24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861048"/>
            <a:ext cx="586849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3600" dirty="0" err="1"/>
              <a:t>Деінституціалізація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8520" y="1471946"/>
            <a:ext cx="3600400" cy="5269422"/>
          </a:xfrm>
        </p:spPr>
        <p:txBody>
          <a:bodyPr/>
          <a:lstStyle/>
          <a:p>
            <a:r>
              <a:rPr lang="ru-RU" sz="2400" b="1" dirty="0" err="1"/>
              <a:t>Деінституціалізація</a:t>
            </a:r>
            <a:r>
              <a:rPr lang="ru-RU" sz="2400" i="1" dirty="0"/>
              <a:t> </a:t>
            </a:r>
            <a:r>
              <a:rPr lang="ru-RU" sz="2400" dirty="0" err="1" smtClean="0"/>
              <a:t>означає</a:t>
            </a:r>
            <a:r>
              <a:rPr lang="ru-RU" sz="2400" dirty="0" smtClean="0"/>
              <a:t> </a:t>
            </a:r>
            <a:r>
              <a:rPr lang="ru-RU" sz="2400" dirty="0" err="1"/>
              <a:t>орієнтацію</a:t>
            </a:r>
            <a:r>
              <a:rPr lang="ru-RU" sz="2400" dirty="0"/>
              <a:t> на </a:t>
            </a:r>
            <a:r>
              <a:rPr lang="ru-RU" sz="2400" dirty="0" err="1"/>
              <a:t>адаптацію</a:t>
            </a:r>
            <a:r>
              <a:rPr lang="ru-RU" sz="2400" dirty="0"/>
              <a:t> </a:t>
            </a:r>
            <a:r>
              <a:rPr lang="ru-RU" sz="2400" dirty="0" smtClean="0"/>
              <a:t>особи з </a:t>
            </a:r>
            <a:r>
              <a:rPr lang="ru-RU" sz="2400" dirty="0" err="1" smtClean="0"/>
              <a:t>особливими</a:t>
            </a:r>
            <a:r>
              <a:rPr lang="ru-RU" sz="2400" dirty="0" smtClean="0"/>
              <a:t> потребами до </a:t>
            </a:r>
            <a:r>
              <a:rPr lang="ru-RU" sz="2400" dirty="0" err="1"/>
              <a:t>життя</a:t>
            </a:r>
            <a:r>
              <a:rPr lang="ru-RU" sz="2400" dirty="0"/>
              <a:t> в </a:t>
            </a:r>
            <a:r>
              <a:rPr lang="ru-RU" sz="2400" dirty="0" err="1"/>
              <a:t>соціумі</a:t>
            </a:r>
            <a:r>
              <a:rPr lang="ru-RU" sz="2400" dirty="0"/>
              <a:t> на </a:t>
            </a:r>
            <a:r>
              <a:rPr lang="ru-RU" sz="2400" dirty="0" err="1"/>
              <a:t>противагу</a:t>
            </a:r>
            <a:r>
              <a:rPr lang="ru-RU" sz="2400" dirty="0"/>
              <a:t> </a:t>
            </a:r>
            <a:r>
              <a:rPr lang="ru-RU" sz="2400" dirty="0" err="1"/>
              <a:t>відлученню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звичай­ного</a:t>
            </a:r>
            <a:r>
              <a:rPr lang="ru-RU" sz="2400" dirty="0"/>
              <a:t> </a:t>
            </a:r>
            <a:r>
              <a:rPr lang="ru-RU" sz="2400" dirty="0" err="1"/>
              <a:t>родинного</a:t>
            </a:r>
            <a:r>
              <a:rPr lang="ru-RU" sz="2400" dirty="0"/>
              <a:t> </a:t>
            </a:r>
            <a:r>
              <a:rPr lang="ru-RU" sz="2400" dirty="0" err="1"/>
              <a:t>оточення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відбувається</a:t>
            </a:r>
            <a:r>
              <a:rPr lang="ru-RU" sz="2400" dirty="0"/>
              <a:t> в </a:t>
            </a:r>
            <a:r>
              <a:rPr lang="ru-RU" sz="2400" dirty="0" err="1"/>
              <a:t>разі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влаштування</a:t>
            </a:r>
            <a:r>
              <a:rPr lang="ru-RU" sz="2400" dirty="0"/>
              <a:t> у </a:t>
            </a:r>
            <a:r>
              <a:rPr lang="ru-RU" sz="2400" dirty="0" err="1"/>
              <a:t>відпо­відному</a:t>
            </a:r>
            <a:r>
              <a:rPr lang="ru-RU" sz="2400" dirty="0"/>
              <a:t> </a:t>
            </a:r>
            <a:r>
              <a:rPr lang="ru-RU" sz="2400" dirty="0" err="1" smtClean="0"/>
              <a:t>інтернаті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2132856"/>
            <a:ext cx="539796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3600" dirty="0" err="1"/>
              <a:t>Принципи</a:t>
            </a:r>
            <a:r>
              <a:rPr lang="ru-RU" sz="3600" dirty="0"/>
              <a:t> </a:t>
            </a:r>
            <a:r>
              <a:rPr lang="ru-RU" sz="3600" dirty="0" err="1"/>
              <a:t>нормалізації</a:t>
            </a:r>
            <a:r>
              <a:rPr lang="ru-RU" sz="3600" dirty="0"/>
              <a:t> та </a:t>
            </a:r>
            <a:r>
              <a:rPr lang="ru-RU" sz="3600" dirty="0" err="1"/>
              <a:t>інтеграції</a:t>
            </a:r>
            <a:r>
              <a:rPr lang="ru-RU" sz="3600" i="1" dirty="0"/>
              <a:t> </a:t>
            </a:r>
            <a:r>
              <a:rPr lang="ru-RU" sz="3600" dirty="0" smtClean="0"/>
              <a:t>у </a:t>
            </a:r>
            <a:r>
              <a:rPr lang="ru-RU" sz="3600" dirty="0" err="1"/>
              <a:t>суспільство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84784"/>
            <a:ext cx="8856984" cy="2088232"/>
          </a:xfrm>
        </p:spPr>
        <p:txBody>
          <a:bodyPr/>
          <a:lstStyle/>
          <a:p>
            <a:r>
              <a:rPr lang="ru-RU" sz="2400" dirty="0"/>
              <a:t>Принцип </a:t>
            </a:r>
            <a:r>
              <a:rPr lang="ru-RU" sz="2400" dirty="0" err="1"/>
              <a:t>нормалізації</a:t>
            </a:r>
            <a:r>
              <a:rPr lang="ru-RU" sz="2400" dirty="0"/>
              <a:t>, </a:t>
            </a:r>
            <a:r>
              <a:rPr lang="ru-RU" sz="2400" dirty="0" err="1"/>
              <a:t>або</a:t>
            </a:r>
            <a:r>
              <a:rPr lang="ru-RU" sz="2400" dirty="0"/>
              <a:t> «</a:t>
            </a:r>
            <a:r>
              <a:rPr lang="ru-RU" sz="2400" dirty="0" err="1"/>
              <a:t>соціальної</a:t>
            </a:r>
            <a:r>
              <a:rPr lang="ru-RU" sz="2400" dirty="0"/>
              <a:t> </a:t>
            </a:r>
            <a:r>
              <a:rPr lang="ru-RU" sz="2400" dirty="0" err="1"/>
              <a:t>валоризації</a:t>
            </a:r>
            <a:r>
              <a:rPr lang="ru-RU" sz="2400" dirty="0"/>
              <a:t>», </a:t>
            </a:r>
            <a:r>
              <a:rPr lang="ru-RU" sz="2400" dirty="0" err="1"/>
              <a:t>ґрунтується</a:t>
            </a:r>
            <a:r>
              <a:rPr lang="ru-RU" sz="2400" dirty="0"/>
              <a:t> на </a:t>
            </a:r>
            <a:r>
              <a:rPr lang="ru-RU" sz="2400" dirty="0" err="1"/>
              <a:t>переконанні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«</a:t>
            </a:r>
            <a:r>
              <a:rPr lang="ru-RU" sz="2400" dirty="0" err="1"/>
              <a:t>перебування</a:t>
            </a:r>
            <a:r>
              <a:rPr lang="ru-RU" sz="2400" dirty="0"/>
              <a:t> в </a:t>
            </a:r>
            <a:r>
              <a:rPr lang="ru-RU" sz="2400" dirty="0" err="1"/>
              <a:t>установах</a:t>
            </a:r>
            <a:r>
              <a:rPr lang="ru-RU" sz="2400" dirty="0"/>
              <a:t> </a:t>
            </a:r>
            <a:r>
              <a:rPr lang="ru-RU" sz="2400" dirty="0" err="1"/>
              <a:t>закритого</a:t>
            </a:r>
            <a:r>
              <a:rPr lang="ru-RU" sz="2400" dirty="0"/>
              <a:t> типу </a:t>
            </a:r>
            <a:r>
              <a:rPr lang="ru-RU" sz="2400" dirty="0" err="1"/>
              <a:t>небажане</a:t>
            </a:r>
            <a:r>
              <a:rPr lang="ru-RU" sz="2400" dirty="0"/>
              <a:t> для людей </a:t>
            </a:r>
            <a:r>
              <a:rPr lang="ru-RU" sz="2400" dirty="0" err="1"/>
              <a:t>із</a:t>
            </a:r>
            <a:r>
              <a:rPr lang="ru-RU" sz="2400" dirty="0"/>
              <a:t> будь-</a:t>
            </a:r>
            <a:r>
              <a:rPr lang="ru-RU" sz="2400" dirty="0" err="1"/>
              <a:t>яким</a:t>
            </a:r>
            <a:r>
              <a:rPr lang="ru-RU" sz="2400" dirty="0"/>
              <a:t> типом </a:t>
            </a:r>
            <a:r>
              <a:rPr lang="ru-RU" sz="2400" dirty="0" err="1"/>
              <a:t>патології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майже</a:t>
            </a:r>
            <a:r>
              <a:rPr lang="ru-RU" sz="2400" dirty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особи, </a:t>
            </a:r>
            <a:r>
              <a:rPr lang="ru-RU" sz="2400" dirty="0" err="1"/>
              <a:t>навіть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стійкими</a:t>
            </a:r>
            <a:r>
              <a:rPr lang="ru-RU" sz="2400" dirty="0"/>
              <a:t> </a:t>
            </a:r>
            <a:r>
              <a:rPr lang="ru-RU" sz="2400" dirty="0" err="1"/>
              <a:t>вадами</a:t>
            </a:r>
            <a:r>
              <a:rPr lang="ru-RU" sz="2400" dirty="0"/>
              <a:t>, </a:t>
            </a:r>
            <a:r>
              <a:rPr lang="ru-RU" sz="2400" dirty="0" err="1"/>
              <a:t>можуть</a:t>
            </a:r>
            <a:r>
              <a:rPr lang="ru-RU" sz="2400" dirty="0"/>
              <a:t> і </a:t>
            </a:r>
            <a:r>
              <a:rPr lang="ru-RU" sz="2400" dirty="0" err="1"/>
              <a:t>повинні</a:t>
            </a:r>
            <a:r>
              <a:rPr lang="ru-RU" sz="2400" dirty="0"/>
              <a:t> </a:t>
            </a:r>
            <a:r>
              <a:rPr lang="ru-RU" sz="2400" dirty="0" err="1"/>
              <a:t>мати</a:t>
            </a:r>
            <a:r>
              <a:rPr lang="ru-RU" sz="2400" dirty="0"/>
              <a:t> </a:t>
            </a:r>
            <a:r>
              <a:rPr lang="ru-RU" sz="2400" dirty="0" err="1"/>
              <a:t>якомога</a:t>
            </a:r>
            <a:r>
              <a:rPr lang="ru-RU" sz="2400" dirty="0"/>
              <a:t> </a:t>
            </a:r>
            <a:r>
              <a:rPr lang="ru-RU" sz="2400" dirty="0" err="1"/>
              <a:t>нормальніше</a:t>
            </a:r>
            <a:r>
              <a:rPr lang="ru-RU" sz="2400" dirty="0"/>
              <a:t> і </a:t>
            </a:r>
            <a:r>
              <a:rPr lang="ru-RU" sz="2400" dirty="0" err="1"/>
              <a:t>повноцінніше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у </a:t>
            </a:r>
            <a:r>
              <a:rPr lang="ru-RU" sz="2400" dirty="0" err="1"/>
              <a:t>спільноті</a:t>
            </a:r>
            <a:r>
              <a:rPr lang="ru-RU" sz="2400" dirty="0"/>
              <a:t>, </a:t>
            </a:r>
            <a:r>
              <a:rPr lang="ru-RU" sz="2400" dirty="0" err="1"/>
              <a:t>отримуючи</a:t>
            </a:r>
            <a:r>
              <a:rPr lang="ru-RU" sz="2400" dirty="0"/>
              <a:t> </a:t>
            </a:r>
            <a:r>
              <a:rPr lang="ru-RU" sz="2400" dirty="0" err="1"/>
              <a:t>необхідну</a:t>
            </a:r>
            <a:r>
              <a:rPr lang="ru-RU" sz="2400" dirty="0"/>
              <a:t> </a:t>
            </a:r>
            <a:r>
              <a:rPr lang="ru-RU" sz="2400" dirty="0" err="1"/>
              <a:t>їм</a:t>
            </a:r>
            <a:r>
              <a:rPr lang="ru-RU" sz="2400" dirty="0"/>
              <a:t> для </a:t>
            </a:r>
            <a:r>
              <a:rPr lang="ru-RU" sz="2400" dirty="0" err="1"/>
              <a:t>цього</a:t>
            </a:r>
            <a:r>
              <a:rPr lang="ru-RU" sz="2400" dirty="0"/>
              <a:t> </a:t>
            </a:r>
            <a:r>
              <a:rPr lang="ru-RU" sz="2400" dirty="0" err="1"/>
              <a:t>індивідуальну</a:t>
            </a:r>
            <a:r>
              <a:rPr lang="ru-RU" sz="2400" dirty="0"/>
              <a:t> </a:t>
            </a:r>
            <a:r>
              <a:rPr lang="ru-RU" sz="2400" dirty="0" err="1"/>
              <a:t>підтримку</a:t>
            </a:r>
            <a:r>
              <a:rPr lang="ru-RU" sz="2400" dirty="0" smtClean="0"/>
              <a:t>»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149080"/>
            <a:ext cx="5037217" cy="312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3938142"/>
            <a:ext cx="4242420" cy="2919858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3600" dirty="0" err="1"/>
              <a:t>Дестигматизація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84784"/>
            <a:ext cx="8949680" cy="2808312"/>
          </a:xfrm>
        </p:spPr>
        <p:txBody>
          <a:bodyPr/>
          <a:lstStyle/>
          <a:p>
            <a:r>
              <a:rPr lang="ru-RU" sz="2400" dirty="0" err="1"/>
              <a:t>Перетворення</a:t>
            </a:r>
            <a:r>
              <a:rPr lang="ru-RU" sz="2400" dirty="0"/>
              <a:t> </a:t>
            </a:r>
            <a:r>
              <a:rPr lang="ru-RU" sz="2400" dirty="0" err="1"/>
              <a:t>окремої</a:t>
            </a:r>
            <a:r>
              <a:rPr lang="ru-RU" sz="2400" dirty="0"/>
              <a:t> </a:t>
            </a:r>
            <a:r>
              <a:rPr lang="ru-RU" sz="2400" dirty="0" err="1"/>
              <a:t>риси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 на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глобальну</a:t>
            </a:r>
            <a:r>
              <a:rPr lang="ru-RU" sz="2400" dirty="0"/>
              <a:t> характеристику, </a:t>
            </a:r>
            <a:r>
              <a:rPr lang="ru-RU" sz="2400" dirty="0" err="1"/>
              <a:t>окрему</a:t>
            </a:r>
            <a:r>
              <a:rPr lang="ru-RU" sz="2400" dirty="0"/>
              <a:t> </a:t>
            </a:r>
            <a:r>
              <a:rPr lang="ru-RU" sz="2400" dirty="0" err="1"/>
              <a:t>ваду</a:t>
            </a:r>
            <a:r>
              <a:rPr lang="ru-RU" sz="2400" dirty="0"/>
              <a:t> на </a:t>
            </a:r>
            <a:r>
              <a:rPr lang="ru-RU" sz="2400" dirty="0" err="1"/>
              <a:t>загальну</a:t>
            </a:r>
            <a:r>
              <a:rPr lang="ru-RU" sz="2400" dirty="0"/>
              <a:t> </a:t>
            </a:r>
            <a:r>
              <a:rPr lang="ru-RU" sz="2400" dirty="0" err="1"/>
              <a:t>негативну</a:t>
            </a:r>
            <a:r>
              <a:rPr lang="ru-RU" sz="2400" dirty="0"/>
              <a:t> </a:t>
            </a:r>
            <a:r>
              <a:rPr lang="ru-RU" sz="2400" dirty="0" err="1"/>
              <a:t>оцінку</a:t>
            </a:r>
            <a:r>
              <a:rPr lang="ru-RU" sz="2400" dirty="0"/>
              <a:t> і тавро для </a:t>
            </a:r>
            <a:r>
              <a:rPr lang="ru-RU" sz="2400" dirty="0" err="1"/>
              <a:t>цілої</a:t>
            </a:r>
            <a:r>
              <a:rPr lang="ru-RU" sz="2400" dirty="0"/>
              <a:t> </a:t>
            </a:r>
            <a:r>
              <a:rPr lang="ru-RU" sz="2400" dirty="0" err="1"/>
              <a:t>соціальної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 </a:t>
            </a:r>
            <a:r>
              <a:rPr lang="ru-RU" sz="2400" dirty="0" err="1"/>
              <a:t>називають</a:t>
            </a:r>
            <a:r>
              <a:rPr lang="ru-RU" sz="2400" dirty="0"/>
              <a:t> «</a:t>
            </a:r>
            <a:r>
              <a:rPr lang="ru-RU" sz="2400" dirty="0" err="1"/>
              <a:t>стигматизацією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Таким </a:t>
            </a:r>
            <a:r>
              <a:rPr lang="ru-RU" sz="2400" dirty="0"/>
              <a:t>чином</a:t>
            </a:r>
            <a:r>
              <a:rPr lang="ru-RU" sz="2400" dirty="0" smtClean="0"/>
              <a:t>,</a:t>
            </a:r>
            <a:r>
              <a:rPr lang="ru-RU" sz="2400" dirty="0"/>
              <a:t> </a:t>
            </a:r>
            <a:r>
              <a:rPr lang="ru-RU" sz="2400" b="1" dirty="0"/>
              <a:t>стигма</a:t>
            </a:r>
            <a:r>
              <a:rPr lang="ru-RU" sz="2400" dirty="0"/>
              <a:t>  </a:t>
            </a:r>
            <a:r>
              <a:rPr lang="ru-RU" sz="2400" dirty="0" smtClean="0"/>
              <a:t>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/>
              <a:t>соціальне</a:t>
            </a:r>
            <a:r>
              <a:rPr lang="ru-RU" sz="2400" dirty="0"/>
              <a:t> становище </a:t>
            </a:r>
            <a:r>
              <a:rPr lang="ru-RU" sz="2400" dirty="0" err="1"/>
              <a:t>індивіда</a:t>
            </a:r>
            <a:r>
              <a:rPr lang="ru-RU" sz="2400" dirty="0"/>
              <a:t> та </a:t>
            </a:r>
            <a:r>
              <a:rPr lang="ru-RU" sz="2400" dirty="0" err="1"/>
              <a:t>пов'язані</a:t>
            </a:r>
            <a:r>
              <a:rPr lang="ru-RU" sz="2400" dirty="0"/>
              <a:t> з </a:t>
            </a:r>
            <a:r>
              <a:rPr lang="ru-RU" sz="2400" dirty="0" err="1"/>
              <a:t>цим</a:t>
            </a:r>
            <a:r>
              <a:rPr lang="ru-RU" sz="2400" dirty="0"/>
              <a:t> </a:t>
            </a:r>
            <a:r>
              <a:rPr lang="ru-RU" sz="2400" dirty="0" err="1"/>
              <a:t>суб'єктивні</a:t>
            </a:r>
            <a:r>
              <a:rPr lang="ru-RU" sz="2400" dirty="0"/>
              <a:t> </a:t>
            </a:r>
            <a:r>
              <a:rPr lang="ru-RU" sz="2400" dirty="0" err="1"/>
              <a:t>переживання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сприймаються</a:t>
            </a:r>
            <a:r>
              <a:rPr lang="ru-RU" sz="2400" dirty="0"/>
              <a:t> в </a:t>
            </a:r>
            <a:r>
              <a:rPr lang="ru-RU" sz="2400" dirty="0" err="1"/>
              <a:t>даному</a:t>
            </a:r>
            <a:r>
              <a:rPr lang="ru-RU" sz="2400" dirty="0"/>
              <a:t> </a:t>
            </a:r>
            <a:r>
              <a:rPr lang="ru-RU" sz="2400" dirty="0" err="1"/>
              <a:t>середовищі</a:t>
            </a:r>
            <a:r>
              <a:rPr lang="ru-RU" sz="2400" dirty="0"/>
              <a:t> як </a:t>
            </a:r>
            <a:r>
              <a:rPr lang="ru-RU" sz="2400" dirty="0" err="1" smtClean="0"/>
              <a:t>принизливі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703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Соціальна робота в громаді = командна робота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-108520" y="1267912"/>
            <a:ext cx="9073008" cy="555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None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Команда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соціальних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працівників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—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це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, 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по-перше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персонал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установ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,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що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надають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соціальні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послуги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мешканцям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певного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регіону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endParaRPr lang="ru-RU" sz="2400" dirty="0" smtClean="0">
              <a:solidFill>
                <a:srgbClr val="000000"/>
              </a:solidFill>
              <a:latin typeface="+mn-lt"/>
            </a:endParaRPr>
          </a:p>
          <a:p>
            <a:pPr indent="0">
              <a:buNone/>
            </a:pPr>
            <a:r>
              <a:rPr lang="ru-RU" sz="2400" b="1" dirty="0" err="1" smtClean="0">
                <a:solidFill>
                  <a:srgbClr val="000000"/>
                </a:solidFill>
                <a:latin typeface="+mn-lt"/>
              </a:rPr>
              <a:t>Головні</a:t>
            </a: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 характеристики </a:t>
            </a:r>
            <a:r>
              <a:rPr lang="ru-RU" sz="2400" b="1" dirty="0" err="1" smtClean="0">
                <a:solidFill>
                  <a:srgbClr val="000000"/>
                </a:solidFill>
                <a:latin typeface="+mn-lt"/>
              </a:rPr>
              <a:t>команди</a:t>
            </a:r>
            <a:r>
              <a:rPr lang="ru-RU" sz="2400" b="1" dirty="0" smtClean="0">
                <a:solidFill>
                  <a:srgbClr val="000000"/>
                </a:solidFill>
                <a:latin typeface="+mn-lt"/>
              </a:rPr>
              <a:t>:</a:t>
            </a:r>
            <a:endParaRPr lang="ru-RU" sz="2400" b="1" dirty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чіткі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+mn-lt"/>
              </a:rPr>
              <a:t>завдання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+mn-lt"/>
              </a:rPr>
              <a:t>погоджені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цілі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;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відвертість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та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протиборство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підтримка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та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довіра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співпраця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виважені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+mn-lt"/>
              </a:rPr>
              <a:t>логічні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процедури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endParaRPr lang="ru-RU" sz="2400" dirty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належне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+mn-lt"/>
              </a:rPr>
              <a:t>професійне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керівництво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індивідуальний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розвиток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+mn-lt"/>
              </a:rPr>
              <a:t>міцні</a:t>
            </a:r>
            <a:r>
              <a:rPr lang="ru-RU" sz="24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+mn-lt"/>
              </a:rPr>
              <a:t>міжгрупові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+mn-lt"/>
              </a:rPr>
              <a:t>стосунки</a:t>
            </a:r>
            <a:r>
              <a:rPr lang="ru-RU" sz="240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565" y="5055750"/>
            <a:ext cx="3508923" cy="1770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10" y="2410912"/>
            <a:ext cx="2612232" cy="261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Схема розвитку роботи команди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1916832"/>
            <a:ext cx="9144000" cy="42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Моделі командної роботи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8" y="1340768"/>
            <a:ext cx="8820472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None/>
            </a:pPr>
            <a:r>
              <a:rPr lang="ru-RU" sz="2400" dirty="0" err="1"/>
              <a:t>Виділяють</a:t>
            </a:r>
            <a:r>
              <a:rPr lang="ru-RU" sz="2400" dirty="0"/>
              <a:t> три </a:t>
            </a:r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взаємопов´язані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</a:t>
            </a:r>
            <a:r>
              <a:rPr lang="ru-RU" sz="2400" dirty="0" err="1"/>
              <a:t>командної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: </a:t>
            </a:r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err="1" smtClean="0"/>
              <a:t>мультидисциплінарна</a:t>
            </a:r>
            <a:r>
              <a:rPr lang="ru-RU" sz="2400" dirty="0" smtClean="0"/>
              <a:t>; </a:t>
            </a:r>
          </a:p>
          <a:p>
            <a:pPr>
              <a:buFontTx/>
              <a:buChar char="-"/>
            </a:pPr>
            <a:r>
              <a:rPr lang="ru-RU" sz="2400" dirty="0"/>
              <a:t> </a:t>
            </a:r>
            <a:r>
              <a:rPr lang="ru-RU" sz="2400" dirty="0" err="1" smtClean="0"/>
              <a:t>міждисциплінарна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міжпрофесійна</a:t>
            </a:r>
            <a:r>
              <a:rPr lang="ru-RU" sz="2400" dirty="0" smtClean="0"/>
              <a:t>);</a:t>
            </a:r>
          </a:p>
          <a:p>
            <a:pPr>
              <a:buFontTx/>
              <a:buChar char="-"/>
            </a:pPr>
            <a:r>
              <a:rPr lang="ru-RU" sz="2400" dirty="0"/>
              <a:t> </a:t>
            </a:r>
            <a:r>
              <a:rPr lang="ru-RU" sz="2400" dirty="0" err="1" smtClean="0"/>
              <a:t>трансдисциплінарна</a:t>
            </a:r>
            <a:r>
              <a:rPr lang="ru-RU" sz="2400" dirty="0"/>
              <a:t>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477002"/>
            <a:ext cx="6778724" cy="338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6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Моделі командної роботи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2" y="1519859"/>
            <a:ext cx="4824536" cy="496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None/>
            </a:pPr>
            <a:r>
              <a:rPr lang="ru-RU" sz="2400" b="1" dirty="0" err="1"/>
              <a:t>Мультидисциплінарна</a:t>
            </a:r>
            <a:r>
              <a:rPr lang="ru-RU" sz="2400" dirty="0"/>
              <a:t> — </a:t>
            </a:r>
            <a:r>
              <a:rPr lang="ru-RU" sz="2400" dirty="0" err="1"/>
              <a:t>сукупність</a:t>
            </a:r>
            <a:r>
              <a:rPr lang="ru-RU" sz="2400" dirty="0"/>
              <a:t> </a:t>
            </a:r>
            <a:r>
              <a:rPr lang="ru-RU" sz="2400" dirty="0" err="1"/>
              <a:t>незалежних</a:t>
            </a:r>
            <a:r>
              <a:rPr lang="ru-RU" sz="2400" dirty="0"/>
              <a:t> </a:t>
            </a:r>
            <a:r>
              <a:rPr lang="ru-RU" sz="2400" dirty="0" err="1"/>
              <a:t>експертів</a:t>
            </a:r>
            <a:r>
              <a:rPr lang="ru-RU" sz="2400" dirty="0"/>
              <a:t> з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дисциплінарних</a:t>
            </a:r>
            <a:r>
              <a:rPr lang="ru-RU" sz="2400" dirty="0"/>
              <a:t> сфер, робота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керується</a:t>
            </a:r>
            <a:r>
              <a:rPr lang="ru-RU" sz="2400" dirty="0"/>
              <a:t> </a:t>
            </a:r>
            <a:r>
              <a:rPr lang="ru-RU" sz="2400" dirty="0" err="1"/>
              <a:t>окремим</a:t>
            </a:r>
            <a:r>
              <a:rPr lang="ru-RU" sz="2400" dirty="0"/>
              <a:t> планом </a:t>
            </a:r>
            <a:r>
              <a:rPr lang="ru-RU" sz="2400" dirty="0" err="1"/>
              <a:t>розвитку</a:t>
            </a:r>
            <a:r>
              <a:rPr lang="ru-RU" sz="2400" dirty="0"/>
              <a:t> і </a:t>
            </a:r>
            <a:r>
              <a:rPr lang="ru-RU" sz="2400" dirty="0" err="1"/>
              <a:t>визначенням</a:t>
            </a:r>
            <a:r>
              <a:rPr lang="ru-RU" sz="2400" dirty="0"/>
              <a:t> </a:t>
            </a:r>
            <a:r>
              <a:rPr lang="ru-RU" sz="2400" dirty="0" err="1"/>
              <a:t>напрямків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. </a:t>
            </a:r>
            <a:endParaRPr lang="ru-RU" sz="2400" dirty="0" smtClean="0"/>
          </a:p>
          <a:p>
            <a:pPr indent="0">
              <a:buNone/>
            </a:pPr>
            <a:r>
              <a:rPr lang="ru-RU" sz="2400" dirty="0" err="1" smtClean="0"/>
              <a:t>Внутрішні</a:t>
            </a:r>
            <a:r>
              <a:rPr lang="ru-RU" sz="2400" dirty="0" smtClean="0"/>
              <a:t> </a:t>
            </a:r>
            <a:r>
              <a:rPr lang="ru-RU" sz="2400" dirty="0" err="1"/>
              <a:t>взаємозв´язки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спеціалістами</a:t>
            </a:r>
            <a:r>
              <a:rPr lang="ru-RU" sz="2400" dirty="0"/>
              <a:t> </a:t>
            </a:r>
            <a:r>
              <a:rPr lang="ru-RU" sz="2400" dirty="0" err="1"/>
              <a:t>порівнюються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</a:t>
            </a:r>
            <a:r>
              <a:rPr lang="ru-RU" sz="2400" dirty="0" err="1"/>
              <a:t>взаємовідносинами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дітьми</a:t>
            </a:r>
            <a:r>
              <a:rPr lang="ru-RU" sz="2400" dirty="0"/>
              <a:t>: </a:t>
            </a:r>
            <a:r>
              <a:rPr lang="ru-RU" sz="2400" dirty="0" err="1"/>
              <a:t>пліч</a:t>
            </a:r>
            <a:r>
              <a:rPr lang="ru-RU" sz="2400" dirty="0"/>
              <a:t>-о-</a:t>
            </a:r>
            <a:r>
              <a:rPr lang="ru-RU" sz="2400" dirty="0" err="1"/>
              <a:t>пліч</a:t>
            </a:r>
            <a:r>
              <a:rPr lang="ru-RU" sz="2400" dirty="0"/>
              <a:t>, </a:t>
            </a:r>
            <a:r>
              <a:rPr lang="ru-RU" sz="2400" dirty="0" err="1"/>
              <a:t>однак</a:t>
            </a:r>
            <a:r>
              <a:rPr lang="ru-RU" sz="2400" dirty="0"/>
              <a:t> </a:t>
            </a:r>
            <a:r>
              <a:rPr lang="ru-RU" sz="2400" dirty="0" err="1"/>
              <a:t>окремо</a:t>
            </a:r>
            <a:r>
              <a:rPr lang="ru-RU" sz="2400" dirty="0"/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17638"/>
            <a:ext cx="4083113" cy="2572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04" y="4437112"/>
            <a:ext cx="4036535" cy="22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Моделі командної роботи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496" y="1524667"/>
            <a:ext cx="417646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None/>
            </a:pPr>
            <a:r>
              <a:rPr lang="ru-RU" sz="2400" b="1" dirty="0" err="1"/>
              <a:t>Міждисциплінарна</a:t>
            </a:r>
            <a:r>
              <a:rPr lang="ru-RU" sz="2400" dirty="0"/>
              <a:t> — </a:t>
            </a:r>
            <a:r>
              <a:rPr lang="ru-RU" sz="2400" dirty="0" err="1"/>
              <a:t>міжпрофесійний</a:t>
            </a:r>
            <a:r>
              <a:rPr lang="ru-RU" sz="2400" dirty="0"/>
              <a:t> </a:t>
            </a:r>
            <a:r>
              <a:rPr lang="ru-RU" sz="2400" dirty="0" err="1"/>
              <a:t>напрямок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 </a:t>
            </a:r>
            <a:r>
              <a:rPr lang="ru-RU" sz="2400" dirty="0" err="1"/>
              <a:t>спеціалістів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характеризується</a:t>
            </a:r>
            <a:r>
              <a:rPr lang="ru-RU" sz="2400" dirty="0"/>
              <a:t>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довготривалими</a:t>
            </a:r>
            <a:r>
              <a:rPr lang="ru-RU" sz="2400" dirty="0"/>
              <a:t> і </a:t>
            </a:r>
            <a:r>
              <a:rPr lang="ru-RU" sz="2400" dirty="0" err="1"/>
              <a:t>стійкими</a:t>
            </a:r>
            <a:r>
              <a:rPr lang="ru-RU" sz="2400" dirty="0"/>
              <a:t> </a:t>
            </a:r>
            <a:r>
              <a:rPr lang="ru-RU" sz="2400" dirty="0" err="1"/>
              <a:t>взаємовідносинами</a:t>
            </a:r>
            <a:r>
              <a:rPr lang="ru-RU" sz="2400" dirty="0"/>
              <a:t> </a:t>
            </a:r>
            <a:r>
              <a:rPr lang="ru-RU" sz="2400" dirty="0" err="1"/>
              <a:t>спеціалістів</a:t>
            </a:r>
            <a:r>
              <a:rPr lang="ru-RU" sz="2400" dirty="0"/>
              <a:t> у </a:t>
            </a:r>
            <a:r>
              <a:rPr lang="ru-RU" sz="2400" dirty="0" err="1"/>
              <a:t>команді</a:t>
            </a:r>
            <a:r>
              <a:rPr lang="ru-RU" sz="2400" dirty="0"/>
              <a:t>,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високим</a:t>
            </a:r>
            <a:r>
              <a:rPr lang="ru-RU" sz="2400" dirty="0"/>
              <a:t> </a:t>
            </a:r>
            <a:r>
              <a:rPr lang="ru-RU" sz="2400" dirty="0" err="1"/>
              <a:t>рівнем</a:t>
            </a:r>
            <a:r>
              <a:rPr lang="ru-RU" sz="2400" dirty="0"/>
              <a:t> </a:t>
            </a:r>
            <a:r>
              <a:rPr lang="ru-RU" sz="2400" dirty="0" err="1"/>
              <a:t>професійного</a:t>
            </a:r>
            <a:r>
              <a:rPr lang="ru-RU" sz="2400" dirty="0"/>
              <a:t> </a:t>
            </a:r>
            <a:r>
              <a:rPr lang="ru-RU" sz="2400" dirty="0" err="1"/>
              <a:t>взаєморозуміння</a:t>
            </a:r>
            <a:r>
              <a:rPr lang="ru-RU" sz="2400" dirty="0"/>
              <a:t> й </a:t>
            </a:r>
            <a:r>
              <a:rPr lang="ru-RU" sz="2400" dirty="0" err="1"/>
              <a:t>узгодженості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. 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1628800"/>
            <a:ext cx="4104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+mn-lt"/>
              </a:rPr>
              <a:t>Етапи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роботи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міждисциплінарної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групи</a:t>
            </a:r>
            <a:r>
              <a:rPr lang="ru-RU" sz="2400" b="1" dirty="0" smtClean="0">
                <a:latin typeface="+mn-lt"/>
              </a:rPr>
              <a:t>:</a:t>
            </a:r>
          </a:p>
          <a:p>
            <a:endParaRPr lang="ru-RU" sz="2400" dirty="0">
              <a:latin typeface="+mn-lt"/>
            </a:endParaRPr>
          </a:p>
          <a:p>
            <a:r>
              <a:rPr lang="ru-RU" sz="2400" dirty="0" smtClean="0">
                <a:latin typeface="+mn-lt"/>
              </a:rPr>
              <a:t>1</a:t>
            </a:r>
            <a:r>
              <a:rPr lang="ru-RU" sz="2400" dirty="0">
                <a:latin typeface="+mn-lt"/>
              </a:rPr>
              <a:t>) </a:t>
            </a:r>
            <a:r>
              <a:rPr lang="ru-RU" sz="2400" dirty="0" err="1">
                <a:latin typeface="+mn-lt"/>
              </a:rPr>
              <a:t>розгляд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випадку</a:t>
            </a:r>
            <a:r>
              <a:rPr lang="ru-RU" sz="2400" dirty="0">
                <a:latin typeface="+mn-lt"/>
              </a:rPr>
              <a:t>;</a:t>
            </a:r>
          </a:p>
          <a:p>
            <a:r>
              <a:rPr lang="ru-RU" sz="2400" dirty="0" smtClean="0">
                <a:latin typeface="+mn-lt"/>
              </a:rPr>
              <a:t>2</a:t>
            </a:r>
            <a:r>
              <a:rPr lang="ru-RU" sz="2400" dirty="0">
                <a:latin typeface="+mn-lt"/>
              </a:rPr>
              <a:t>) </a:t>
            </a:r>
            <a:r>
              <a:rPr lang="ru-RU" sz="2400" dirty="0" err="1">
                <a:latin typeface="+mn-lt"/>
              </a:rPr>
              <a:t>обмін</a:t>
            </a:r>
            <a:r>
              <a:rPr lang="ru-RU" sz="2400" dirty="0">
                <a:latin typeface="+mn-lt"/>
              </a:rPr>
              <a:t> думками;</a:t>
            </a:r>
          </a:p>
          <a:p>
            <a:r>
              <a:rPr lang="ru-RU" sz="2400" dirty="0" smtClean="0">
                <a:latin typeface="+mn-lt"/>
              </a:rPr>
              <a:t>3</a:t>
            </a:r>
            <a:r>
              <a:rPr lang="ru-RU" sz="2400" dirty="0">
                <a:latin typeface="+mn-lt"/>
              </a:rPr>
              <a:t>) </a:t>
            </a:r>
            <a:r>
              <a:rPr lang="ru-RU" sz="2400" dirty="0" err="1">
                <a:latin typeface="+mn-lt"/>
              </a:rPr>
              <a:t>розподіл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обов´язків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між</a:t>
            </a:r>
            <a:r>
              <a:rPr lang="ru-RU" sz="2400" dirty="0">
                <a:latin typeface="+mn-lt"/>
              </a:rPr>
              <a:t> членами </a:t>
            </a:r>
            <a:r>
              <a:rPr lang="ru-RU" sz="2400" dirty="0" err="1">
                <a:latin typeface="+mn-lt"/>
              </a:rPr>
              <a:t>групи</a:t>
            </a:r>
            <a:r>
              <a:rPr lang="ru-RU" sz="2400" dirty="0">
                <a:latin typeface="+mn-lt"/>
              </a:rPr>
              <a:t>;</a:t>
            </a:r>
          </a:p>
          <a:p>
            <a:r>
              <a:rPr lang="ru-RU" sz="2400" dirty="0" smtClean="0">
                <a:latin typeface="+mn-lt"/>
              </a:rPr>
              <a:t>4</a:t>
            </a:r>
            <a:r>
              <a:rPr lang="ru-RU" sz="2400" dirty="0">
                <a:latin typeface="+mn-lt"/>
              </a:rPr>
              <a:t>) </a:t>
            </a:r>
            <a:r>
              <a:rPr lang="ru-RU" sz="2400" dirty="0" err="1">
                <a:latin typeface="+mn-lt"/>
              </a:rPr>
              <a:t>оцінювання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ситуації</a:t>
            </a:r>
            <a:r>
              <a:rPr lang="ru-RU" sz="2400" dirty="0">
                <a:latin typeface="+mn-lt"/>
              </a:rPr>
              <a:t> і </a:t>
            </a:r>
            <a:r>
              <a:rPr lang="ru-RU" sz="2400" dirty="0" err="1">
                <a:latin typeface="+mn-lt"/>
              </a:rPr>
              <a:t>планування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роботи</a:t>
            </a:r>
            <a:r>
              <a:rPr lang="ru-RU" sz="2400" dirty="0">
                <a:latin typeface="+mn-lt"/>
              </a:rPr>
              <a:t>;</a:t>
            </a:r>
          </a:p>
          <a:p>
            <a:r>
              <a:rPr lang="ru-RU" sz="2400" dirty="0" smtClean="0">
                <a:latin typeface="+mn-lt"/>
              </a:rPr>
              <a:t>5</a:t>
            </a:r>
            <a:r>
              <a:rPr lang="ru-RU" sz="2400" dirty="0">
                <a:latin typeface="+mn-lt"/>
              </a:rPr>
              <a:t>) </a:t>
            </a:r>
            <a:r>
              <a:rPr lang="ru-RU" sz="2400" dirty="0" err="1">
                <a:latin typeface="+mn-lt"/>
              </a:rPr>
              <a:t>аналіз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роботи</a:t>
            </a:r>
            <a:r>
              <a:rPr lang="ru-RU" sz="2400" dirty="0">
                <a:latin typeface="+mn-lt"/>
              </a:rPr>
              <a:t>;</a:t>
            </a:r>
          </a:p>
          <a:p>
            <a:r>
              <a:rPr lang="ru-RU" sz="2400" dirty="0" smtClean="0">
                <a:latin typeface="+mn-lt"/>
              </a:rPr>
              <a:t>6</a:t>
            </a:r>
            <a:r>
              <a:rPr lang="ru-RU" sz="2400" dirty="0">
                <a:latin typeface="+mn-lt"/>
              </a:rPr>
              <a:t>) </a:t>
            </a:r>
            <a:r>
              <a:rPr lang="ru-RU" sz="2400" dirty="0" err="1">
                <a:latin typeface="+mn-lt"/>
              </a:rPr>
              <a:t>завершення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err="1">
                <a:latin typeface="+mn-lt"/>
              </a:rPr>
              <a:t>роботи</a:t>
            </a:r>
            <a:r>
              <a:rPr lang="ru-RU" sz="24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24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План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250704" cy="42050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2400" dirty="0" smtClean="0"/>
              <a:t>Ключові риси громади.</a:t>
            </a:r>
          </a:p>
          <a:p>
            <a:pPr marL="514350" indent="-514350">
              <a:buAutoNum type="arabicPeriod"/>
            </a:pPr>
            <a:r>
              <a:rPr lang="uk-UA" sz="2400" dirty="0" smtClean="0"/>
              <a:t>Принципи надання послуг в громаді.</a:t>
            </a:r>
          </a:p>
          <a:p>
            <a:pPr marL="514350" indent="-514350">
              <a:buAutoNum type="arabicPeriod"/>
            </a:pPr>
            <a:r>
              <a:rPr lang="uk-UA" sz="2400" dirty="0" smtClean="0"/>
              <a:t>Робота в команді: схема розвитку, моделі командної роботи.</a:t>
            </a:r>
          </a:p>
          <a:p>
            <a:pPr marL="514350" indent="-514350">
              <a:buAutoNum type="arabicPeriod"/>
            </a:pPr>
            <a:endParaRPr lang="uk-UA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046547"/>
            <a:ext cx="5277055" cy="3312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Моделі командної роботи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-36512" y="1536986"/>
            <a:ext cx="4248472" cy="5336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None/>
            </a:pPr>
            <a:r>
              <a:rPr lang="ru-RU" sz="2400" b="1" dirty="0" err="1" smtClean="0"/>
              <a:t>Трансдисциплінарна</a:t>
            </a:r>
            <a:r>
              <a:rPr lang="ru-RU" sz="2400" i="1" dirty="0"/>
              <a:t> </a:t>
            </a:r>
            <a:r>
              <a:rPr lang="ru-RU" sz="2400" dirty="0"/>
              <a:t>модель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запозичена</a:t>
            </a:r>
            <a:r>
              <a:rPr lang="ru-RU" sz="2400" dirty="0"/>
              <a:t> з </a:t>
            </a:r>
            <a:r>
              <a:rPr lang="ru-RU" sz="2400" dirty="0" err="1"/>
              <a:t>дошкільної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 і є </a:t>
            </a:r>
            <a:r>
              <a:rPr lang="ru-RU" sz="2400" dirty="0" err="1"/>
              <a:t>найновішим</a:t>
            </a:r>
            <a:r>
              <a:rPr lang="ru-RU" sz="2400" dirty="0"/>
              <a:t> </a:t>
            </a:r>
            <a:r>
              <a:rPr lang="ru-RU" sz="2400" dirty="0" err="1"/>
              <a:t>напрямком</a:t>
            </a:r>
            <a:r>
              <a:rPr lang="ru-RU" sz="2400" dirty="0"/>
              <a:t> у </a:t>
            </a:r>
            <a:r>
              <a:rPr lang="ru-RU" sz="2400" dirty="0" err="1"/>
              <a:t>командній</a:t>
            </a:r>
            <a:r>
              <a:rPr lang="ru-RU" sz="2400" dirty="0"/>
              <a:t> </a:t>
            </a:r>
            <a:r>
              <a:rPr lang="ru-RU" sz="2400" dirty="0" err="1" smtClean="0"/>
              <a:t>роботі</a:t>
            </a:r>
            <a:r>
              <a:rPr lang="ru-RU" sz="2400" dirty="0" smtClean="0"/>
              <a:t>. </a:t>
            </a:r>
          </a:p>
          <a:p>
            <a:pPr indent="0">
              <a:buNone/>
            </a:pPr>
            <a:r>
              <a:rPr lang="ru-RU" sz="2400" dirty="0" smtClean="0"/>
              <a:t>За </a:t>
            </a:r>
            <a:r>
              <a:rPr lang="ru-RU" sz="2400" dirty="0" err="1"/>
              <a:t>цією</a:t>
            </a:r>
            <a:r>
              <a:rPr lang="ru-RU" sz="2400" dirty="0"/>
              <a:t>  </a:t>
            </a:r>
            <a:r>
              <a:rPr lang="ru-RU" sz="2400" dirty="0" err="1" smtClean="0"/>
              <a:t>моделлю</a:t>
            </a:r>
            <a:r>
              <a:rPr lang="ru-RU" sz="2400" dirty="0"/>
              <a:t> </a:t>
            </a:r>
            <a:r>
              <a:rPr lang="ru-RU" sz="2400" dirty="0" smtClean="0"/>
              <a:t>один </a:t>
            </a:r>
            <a:r>
              <a:rPr lang="ru-RU" sz="2400" dirty="0"/>
              <a:t> </a:t>
            </a:r>
            <a:r>
              <a:rPr lang="ru-RU" sz="2400" dirty="0" err="1" smtClean="0"/>
              <a:t>фахівець</a:t>
            </a:r>
            <a:r>
              <a:rPr lang="ru-RU" sz="2400" dirty="0"/>
              <a:t> </a:t>
            </a:r>
            <a:r>
              <a:rPr lang="ru-RU" sz="2400" dirty="0" err="1" smtClean="0"/>
              <a:t>тримає</a:t>
            </a:r>
            <a:r>
              <a:rPr lang="ru-RU" sz="2400" dirty="0" smtClean="0"/>
              <a:t> </a:t>
            </a:r>
            <a:r>
              <a:rPr lang="ru-RU" sz="2400" dirty="0"/>
              <a:t> </a:t>
            </a:r>
            <a:r>
              <a:rPr lang="ru-RU" sz="2400" dirty="0" err="1"/>
              <a:t>прямий</a:t>
            </a:r>
            <a:r>
              <a:rPr lang="ru-RU" sz="2400" dirty="0"/>
              <a:t>  </a:t>
            </a:r>
            <a:r>
              <a:rPr lang="ru-RU" sz="2400" dirty="0" err="1"/>
              <a:t>зв'язок</a:t>
            </a:r>
            <a:r>
              <a:rPr lang="ru-RU" sz="2400" dirty="0"/>
              <a:t> з батьками / </a:t>
            </a:r>
            <a:r>
              <a:rPr lang="ru-RU" sz="2400" dirty="0" err="1" smtClean="0"/>
              <a:t>доглядальником</a:t>
            </a:r>
            <a:r>
              <a:rPr lang="ru-RU" sz="2400" dirty="0"/>
              <a:t> </a:t>
            </a:r>
            <a:r>
              <a:rPr lang="ru-RU" sz="2400" dirty="0" smtClean="0"/>
              <a:t>особи,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цього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потребує</a:t>
            </a:r>
            <a:r>
              <a:rPr lang="ru-RU" sz="2400" dirty="0" smtClean="0"/>
              <a:t> </a:t>
            </a:r>
            <a:r>
              <a:rPr lang="ru-RU" sz="2400" dirty="0"/>
              <a:t>і таким чином </a:t>
            </a:r>
            <a:r>
              <a:rPr lang="ru-RU" sz="2400" dirty="0" err="1"/>
              <a:t>здійснює</a:t>
            </a:r>
            <a:r>
              <a:rPr lang="ru-RU" sz="2400" dirty="0"/>
              <a:t> </a:t>
            </a:r>
            <a:r>
              <a:rPr lang="ru-RU" sz="2400" dirty="0" err="1"/>
              <a:t>основне</a:t>
            </a:r>
            <a:r>
              <a:rPr lang="ru-RU" sz="2400" dirty="0"/>
              <a:t> </a:t>
            </a:r>
            <a:r>
              <a:rPr lang="ru-RU" sz="2400" dirty="0" err="1"/>
              <a:t>представництво</a:t>
            </a:r>
            <a:r>
              <a:rPr lang="ru-RU" sz="2400" dirty="0"/>
              <a:t> </a:t>
            </a:r>
            <a:r>
              <a:rPr lang="ru-RU" sz="2400" dirty="0" err="1"/>
              <a:t>команди</a:t>
            </a:r>
            <a:r>
              <a:rPr lang="ru-RU" sz="2400" dirty="0"/>
              <a:t>.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348880"/>
            <a:ext cx="4766602" cy="325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Кожен соц</a:t>
            </a:r>
            <a:r>
              <a:rPr lang="uk-UA" sz="3600" dirty="0" smtClean="0">
                <a:solidFill>
                  <a:schemeClr val="tx1"/>
                </a:solidFill>
              </a:rPr>
              <a:t>іальний працівник дещо </a:t>
            </a:r>
            <a:r>
              <a:rPr lang="uk-UA" sz="3600" dirty="0" err="1" smtClean="0">
                <a:solidFill>
                  <a:schemeClr val="tx1"/>
                </a:solidFill>
              </a:rPr>
              <a:t>супергерой</a:t>
            </a:r>
            <a:r>
              <a:rPr lang="uk-UA" sz="3600" dirty="0" smtClean="0">
                <a:solidFill>
                  <a:schemeClr val="tx1"/>
                </a:solidFill>
              </a:rPr>
              <a:t>…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4" name="Superman Социальный работник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1484784"/>
            <a:ext cx="626469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5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Питання на семінарське заняття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04" y="1340768"/>
            <a:ext cx="86868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14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buNone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Творче завдання:</a:t>
            </a:r>
          </a:p>
          <a:p>
            <a:pPr indent="0">
              <a:buNone/>
            </a:pPr>
            <a:endParaRPr kumimoji="0" lang="ru-RU" altLang="ru-RU" sz="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Підготувати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повідомлення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на тему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«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Соціальний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працівник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– супергерой». </a:t>
            </a:r>
          </a:p>
          <a:p>
            <a:pPr indent="0">
              <a:buNone/>
            </a:pPr>
            <a:r>
              <a:rPr lang="uk-UA" sz="24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Розповісти на семінарському занятті історію вітчизняного чи західного соціального робітника, на якого ви можете рівнятися.</a:t>
            </a:r>
          </a:p>
          <a:p>
            <a:pPr indent="0">
              <a:buNone/>
            </a:pPr>
            <a:r>
              <a:rPr lang="uk-UA" sz="2400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Фото, відео, презентації вітаються.</a:t>
            </a:r>
            <a:endParaRPr lang="ru-RU" sz="2400" dirty="0">
              <a:solidFill>
                <a:srgbClr val="000000"/>
              </a:solidFill>
              <a:latin typeface="+mn-lt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imes New Roman" panose="02020603050405020304" pitchFamily="18" charset="0"/>
              </a:rPr>
              <a:t>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979" y="4315166"/>
            <a:ext cx="3795850" cy="24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88640"/>
            <a:ext cx="8651304" cy="850106"/>
          </a:xfrm>
        </p:spPr>
        <p:txBody>
          <a:bodyPr/>
          <a:lstStyle/>
          <a:p>
            <a:r>
              <a:rPr lang="uk-UA" sz="4000" dirty="0" smtClean="0">
                <a:solidFill>
                  <a:schemeClr val="tx1"/>
                </a:solidFill>
              </a:rPr>
              <a:t>Робота соціального працівника в громаді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348" y="1556792"/>
            <a:ext cx="4690864" cy="4925144"/>
          </a:xfrm>
        </p:spPr>
        <p:txBody>
          <a:bodyPr/>
          <a:lstStyle/>
          <a:p>
            <a:r>
              <a:rPr lang="ru-RU" sz="2400" dirty="0"/>
              <a:t>У </a:t>
            </a:r>
            <a:r>
              <a:rPr lang="ru-RU" sz="2400" dirty="0" err="1"/>
              <a:t>системі</a:t>
            </a:r>
            <a:r>
              <a:rPr lang="ru-RU" sz="2400" dirty="0"/>
              <a:t> </a:t>
            </a:r>
            <a:r>
              <a:rPr lang="ru-RU" sz="2400" dirty="0" err="1"/>
              <a:t>соціального</a:t>
            </a:r>
            <a:r>
              <a:rPr lang="ru-RU" sz="2400" dirty="0"/>
              <a:t> </a:t>
            </a:r>
            <a:r>
              <a:rPr lang="ru-RU" sz="2400" dirty="0" err="1"/>
              <a:t>захисту</a:t>
            </a:r>
            <a:r>
              <a:rPr lang="ru-RU" sz="2400" dirty="0"/>
              <a:t> </a:t>
            </a:r>
            <a:r>
              <a:rPr lang="ru-RU" sz="2400" dirty="0" err="1"/>
              <a:t>соціальна</a:t>
            </a:r>
            <a:r>
              <a:rPr lang="ru-RU" sz="2400" dirty="0"/>
              <a:t> робота </a:t>
            </a:r>
            <a:r>
              <a:rPr lang="ru-RU" sz="2400" b="1" dirty="0"/>
              <a:t>є </a:t>
            </a:r>
            <a:r>
              <a:rPr lang="ru-RU" sz="2400" b="1" dirty="0" err="1"/>
              <a:t>ланкою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поєднує</a:t>
            </a:r>
            <a:r>
              <a:rPr lang="ru-RU" sz="2400" b="1" dirty="0"/>
              <a:t> </a:t>
            </a:r>
            <a:r>
              <a:rPr lang="ru-RU" sz="2400" b="1" dirty="0" err="1" smtClean="0"/>
              <a:t>адміністративно-правову</a:t>
            </a:r>
            <a:r>
              <a:rPr lang="ru-RU" sz="2400" b="1" dirty="0" smtClean="0"/>
              <a:t> </a:t>
            </a:r>
            <a:r>
              <a:rPr lang="ru-RU" sz="2400" b="1" dirty="0"/>
              <a:t>систему </a:t>
            </a:r>
            <a:r>
              <a:rPr lang="ru-RU" sz="2400" b="1" dirty="0" err="1"/>
              <a:t>соціального</a:t>
            </a:r>
            <a:r>
              <a:rPr lang="ru-RU" sz="2400" b="1" dirty="0"/>
              <a:t> </a:t>
            </a:r>
            <a:r>
              <a:rPr lang="ru-RU" sz="2400" b="1" dirty="0" err="1"/>
              <a:t>захисту</a:t>
            </a:r>
            <a:r>
              <a:rPr lang="ru-RU" sz="2400" b="1" dirty="0"/>
              <a:t> з </a:t>
            </a:r>
            <a:r>
              <a:rPr lang="ru-RU" sz="2400" b="1" dirty="0" err="1"/>
              <a:t>тими</a:t>
            </a:r>
            <a:r>
              <a:rPr lang="ru-RU" sz="2400" b="1" dirty="0"/>
              <a:t>, для кого вона </a:t>
            </a:r>
            <a:r>
              <a:rPr lang="ru-RU" sz="2400" b="1" dirty="0" err="1"/>
              <a:t>призначена</a:t>
            </a:r>
            <a:r>
              <a:rPr lang="ru-RU" sz="2400" b="1" dirty="0"/>
              <a:t> – </a:t>
            </a:r>
            <a:r>
              <a:rPr lang="ru-RU" sz="2400" b="1" dirty="0" err="1"/>
              <a:t>населенням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r>
              <a:rPr lang="ru-RU" sz="2400" dirty="0" err="1" smtClean="0"/>
              <a:t>Носієм</a:t>
            </a:r>
            <a:r>
              <a:rPr lang="ru-RU" sz="2400" dirty="0" smtClean="0"/>
              <a:t> </a:t>
            </a:r>
            <a:r>
              <a:rPr lang="ru-RU" sz="2400" dirty="0" err="1" smtClean="0"/>
              <a:t>функції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поєднання</a:t>
            </a:r>
            <a:r>
              <a:rPr lang="ru-RU" sz="2400" dirty="0" smtClean="0"/>
              <a:t> </a:t>
            </a:r>
            <a:r>
              <a:rPr lang="ru-RU" sz="2400" dirty="0"/>
              <a:t>є </a:t>
            </a:r>
            <a:r>
              <a:rPr lang="ru-RU" sz="2400" dirty="0" err="1"/>
              <a:t>соціальний</a:t>
            </a:r>
            <a:r>
              <a:rPr lang="ru-RU" sz="2400" dirty="0"/>
              <a:t> </a:t>
            </a:r>
            <a:r>
              <a:rPr lang="ru-RU" sz="2400" dirty="0" err="1"/>
              <a:t>працівник</a:t>
            </a:r>
            <a:r>
              <a:rPr lang="ru-RU" sz="2400" dirty="0"/>
              <a:t>, </a:t>
            </a:r>
            <a:r>
              <a:rPr lang="ru-RU" sz="2400" dirty="0" err="1"/>
              <a:t>основне</a:t>
            </a:r>
            <a:r>
              <a:rPr lang="ru-RU" sz="2400" dirty="0"/>
              <a:t> </a:t>
            </a:r>
            <a:r>
              <a:rPr lang="ru-RU" sz="2400" dirty="0" err="1"/>
              <a:t>завдання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– </a:t>
            </a:r>
            <a:r>
              <a:rPr lang="ru-RU" sz="2400" dirty="0" err="1"/>
              <a:t>зробити</a:t>
            </a:r>
            <a:r>
              <a:rPr lang="ru-RU" sz="2400" dirty="0"/>
              <a:t> </a:t>
            </a:r>
            <a:r>
              <a:rPr lang="ru-RU" sz="2400" dirty="0" err="1"/>
              <a:t>доступними</a:t>
            </a:r>
            <a:r>
              <a:rPr lang="ru-RU" sz="2400" dirty="0"/>
              <a:t> </a:t>
            </a:r>
            <a:r>
              <a:rPr lang="ru-RU" sz="2400" dirty="0" err="1"/>
              <a:t>наявні</a:t>
            </a:r>
            <a:r>
              <a:rPr lang="ru-RU" sz="2400" dirty="0"/>
              <a:t> </a:t>
            </a:r>
            <a:r>
              <a:rPr lang="ru-RU" sz="2400" dirty="0" err="1" smtClean="0"/>
              <a:t>соціальні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служби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клієнтів</a:t>
            </a:r>
            <a:r>
              <a:rPr lang="ru-RU" sz="24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76872"/>
            <a:ext cx="4392488" cy="3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uk-UA" sz="4000" dirty="0">
                <a:solidFill>
                  <a:schemeClr val="tx1"/>
                </a:solidFill>
              </a:rPr>
              <a:t>Робота соціального працівника в громаді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84784"/>
            <a:ext cx="5842992" cy="4853136"/>
          </a:xfrm>
        </p:spPr>
        <p:txBody>
          <a:bodyPr/>
          <a:lstStyle/>
          <a:p>
            <a:r>
              <a:rPr lang="ru-RU" sz="2400" dirty="0" err="1"/>
              <a:t>Соціальна</a:t>
            </a:r>
            <a:r>
              <a:rPr lang="ru-RU" sz="2400" dirty="0"/>
              <a:t> робота – </a:t>
            </a:r>
            <a:r>
              <a:rPr lang="ru-RU" sz="2400" dirty="0" err="1"/>
              <a:t>діяльність</a:t>
            </a:r>
            <a:r>
              <a:rPr lang="ru-RU" sz="2400" dirty="0"/>
              <a:t>, </a:t>
            </a:r>
            <a:r>
              <a:rPr lang="ru-RU" sz="2400" dirty="0" err="1"/>
              <a:t>спрямована</a:t>
            </a:r>
            <a:r>
              <a:rPr lang="ru-RU" sz="2400" dirty="0"/>
              <a:t> на </a:t>
            </a:r>
            <a:r>
              <a:rPr lang="ru-RU" sz="2400" dirty="0" err="1"/>
              <a:t>допомогу</a:t>
            </a:r>
            <a:r>
              <a:rPr lang="ru-RU" sz="2400" dirty="0"/>
              <a:t> людям,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опинилися</a:t>
            </a:r>
            <a:r>
              <a:rPr lang="ru-RU" sz="2400" dirty="0"/>
              <a:t> у </a:t>
            </a:r>
            <a:r>
              <a:rPr lang="ru-RU" sz="2400" dirty="0" err="1"/>
              <a:t>скрутних</a:t>
            </a:r>
            <a:r>
              <a:rPr lang="ru-RU" sz="2400" dirty="0"/>
              <a:t> </a:t>
            </a:r>
            <a:r>
              <a:rPr lang="ru-RU" sz="2400" dirty="0" err="1"/>
              <a:t>життєвих</a:t>
            </a:r>
            <a:r>
              <a:rPr lang="ru-RU" sz="2400" dirty="0"/>
              <a:t> </a:t>
            </a:r>
            <a:r>
              <a:rPr lang="ru-RU" sz="2400" dirty="0" err="1"/>
              <a:t>обставинах</a:t>
            </a:r>
            <a:r>
              <a:rPr lang="ru-RU" sz="2400" dirty="0"/>
              <a:t>, на </a:t>
            </a:r>
            <a:r>
              <a:rPr lang="ru-RU" sz="2400" dirty="0" err="1"/>
              <a:t>забезпечення</a:t>
            </a:r>
            <a:r>
              <a:rPr lang="ru-RU" sz="2400" dirty="0"/>
              <a:t> </a:t>
            </a:r>
            <a:r>
              <a:rPr lang="ru-RU" sz="2400" dirty="0" err="1"/>
              <a:t>соціальної</a:t>
            </a:r>
            <a:r>
              <a:rPr lang="ru-RU" sz="2400" dirty="0"/>
              <a:t> </a:t>
            </a:r>
            <a:r>
              <a:rPr lang="ru-RU" sz="2400" dirty="0" err="1"/>
              <a:t>підтримки</a:t>
            </a:r>
            <a:r>
              <a:rPr lang="ru-RU" sz="2400" dirty="0"/>
              <a:t> </a:t>
            </a:r>
            <a:r>
              <a:rPr lang="ru-RU" sz="2400" dirty="0" err="1"/>
              <a:t>найменш</a:t>
            </a:r>
            <a:r>
              <a:rPr lang="ru-RU" sz="2400" dirty="0"/>
              <a:t> </a:t>
            </a:r>
            <a:r>
              <a:rPr lang="ru-RU" sz="2400" dirty="0" err="1"/>
              <a:t>захищених</a:t>
            </a:r>
            <a:r>
              <a:rPr lang="ru-RU" sz="2400" dirty="0"/>
              <a:t> </a:t>
            </a:r>
            <a:r>
              <a:rPr lang="ru-RU" sz="2400" dirty="0" err="1"/>
              <a:t>верств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b="1" dirty="0" err="1" smtClean="0"/>
              <a:t>Основна</a:t>
            </a:r>
            <a:r>
              <a:rPr lang="ru-RU" sz="2400" b="1" dirty="0" smtClean="0"/>
              <a:t> </a:t>
            </a:r>
            <a:r>
              <a:rPr lang="ru-RU" sz="2400" b="1" dirty="0" err="1"/>
              <a:t>функція</a:t>
            </a:r>
            <a:r>
              <a:rPr lang="ru-RU" sz="2400" b="1" dirty="0"/>
              <a:t> </a:t>
            </a:r>
            <a:r>
              <a:rPr lang="ru-RU" sz="2400" b="1" dirty="0" err="1"/>
              <a:t>соціального</a:t>
            </a:r>
            <a:r>
              <a:rPr lang="ru-RU" sz="2400" b="1" dirty="0"/>
              <a:t> </a:t>
            </a:r>
            <a:r>
              <a:rPr lang="ru-RU" sz="2400" b="1" dirty="0" err="1"/>
              <a:t>працівника</a:t>
            </a:r>
            <a:r>
              <a:rPr lang="ru-RU" sz="2400" b="1" dirty="0"/>
              <a:t> </a:t>
            </a:r>
            <a:r>
              <a:rPr lang="ru-RU" sz="2400" dirty="0" err="1"/>
              <a:t>полягає</a:t>
            </a:r>
            <a:r>
              <a:rPr lang="ru-RU" sz="2400" dirty="0"/>
              <a:t> в </a:t>
            </a:r>
            <a:r>
              <a:rPr lang="ru-RU" sz="2400" dirty="0" err="1"/>
              <a:t>допомозі</a:t>
            </a:r>
            <a:r>
              <a:rPr lang="ru-RU" sz="2400" dirty="0"/>
              <a:t> людям </a:t>
            </a:r>
            <a:r>
              <a:rPr lang="ru-RU" sz="2400" dirty="0" err="1"/>
              <a:t>пристосуватися</a:t>
            </a:r>
            <a:r>
              <a:rPr lang="ru-RU" sz="2400" dirty="0"/>
              <a:t> до складного, </a:t>
            </a:r>
            <a:r>
              <a:rPr lang="ru-RU" sz="2400" dirty="0" err="1"/>
              <a:t>спеціалізованого</a:t>
            </a:r>
            <a:r>
              <a:rPr lang="ru-RU" sz="2400" dirty="0"/>
              <a:t>, </a:t>
            </a:r>
            <a:r>
              <a:rPr lang="ru-RU" sz="2400" dirty="0" err="1"/>
              <a:t>технологічно</a:t>
            </a:r>
            <a:r>
              <a:rPr lang="ru-RU" sz="2400" dirty="0"/>
              <a:t> </a:t>
            </a:r>
            <a:r>
              <a:rPr lang="ru-RU" sz="2400" dirty="0" err="1"/>
              <a:t>орієнтованого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, </a:t>
            </a:r>
            <a:r>
              <a:rPr lang="ru-RU" sz="2400" dirty="0" err="1"/>
              <a:t>частиною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є </a:t>
            </a:r>
            <a:r>
              <a:rPr lang="ru-RU" sz="2400" dirty="0" err="1"/>
              <a:t>найближче</a:t>
            </a:r>
            <a:r>
              <a:rPr lang="ru-RU" sz="2400" dirty="0"/>
              <a:t> </a:t>
            </a:r>
            <a:r>
              <a:rPr lang="ru-RU" sz="2400" dirty="0" err="1"/>
              <a:t>оточення</a:t>
            </a:r>
            <a:r>
              <a:rPr lang="ru-RU" sz="2400" dirty="0"/>
              <a:t> – </a:t>
            </a:r>
            <a:r>
              <a:rPr lang="ru-RU" sz="2400" dirty="0" err="1"/>
              <a:t>сім’я</a:t>
            </a:r>
            <a:r>
              <a:rPr lang="ru-RU" sz="2400" dirty="0"/>
              <a:t>, </a:t>
            </a:r>
            <a:r>
              <a:rPr lang="ru-RU" sz="2400" dirty="0" err="1"/>
              <a:t>трудовий</a:t>
            </a:r>
            <a:r>
              <a:rPr lang="ru-RU" sz="2400" dirty="0"/>
              <a:t> </a:t>
            </a:r>
            <a:r>
              <a:rPr lang="ru-RU" sz="2400" dirty="0" err="1"/>
              <a:t>колектив,сусіди</a:t>
            </a:r>
            <a:r>
              <a:rPr lang="ru-RU" sz="2400" dirty="0"/>
              <a:t>, </a:t>
            </a:r>
            <a:r>
              <a:rPr lang="ru-RU" sz="2400" dirty="0" err="1"/>
              <a:t>однолітки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468388"/>
            <a:ext cx="3155876" cy="31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8229600" cy="1143000"/>
          </a:xfrm>
        </p:spPr>
        <p:txBody>
          <a:bodyPr/>
          <a:lstStyle/>
          <a:p>
            <a:r>
              <a:rPr lang="uk-UA" sz="4000" dirty="0">
                <a:solidFill>
                  <a:schemeClr val="tx1"/>
                </a:solidFill>
              </a:rPr>
              <a:t>Робота соціального працівника в громаді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556792"/>
            <a:ext cx="5554960" cy="5069160"/>
          </a:xfrm>
        </p:spPr>
        <p:txBody>
          <a:bodyPr/>
          <a:lstStyle/>
          <a:p>
            <a:r>
              <a:rPr lang="ru-RU" sz="2400" dirty="0" err="1" smtClean="0"/>
              <a:t>Особистісні</a:t>
            </a:r>
            <a:r>
              <a:rPr lang="ru-RU" sz="2400" dirty="0" smtClean="0"/>
              <a:t> </a:t>
            </a:r>
            <a:r>
              <a:rPr lang="ru-RU" sz="2400" dirty="0" err="1" smtClean="0"/>
              <a:t>якості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необхідні</a:t>
            </a:r>
            <a:r>
              <a:rPr lang="ru-RU" sz="2400" dirty="0" smtClean="0"/>
              <a:t> для того, </a:t>
            </a:r>
            <a:r>
              <a:rPr lang="ru-RU" sz="2400" dirty="0" err="1" smtClean="0"/>
              <a:t>щоб</a:t>
            </a:r>
            <a:r>
              <a:rPr lang="ru-RU" sz="2400" dirty="0" smtClean="0"/>
              <a:t> бути </a:t>
            </a:r>
            <a:r>
              <a:rPr lang="ru-RU" sz="2400" dirty="0" err="1" smtClean="0"/>
              <a:t>соціальним</a:t>
            </a:r>
            <a:r>
              <a:rPr lang="ru-RU" sz="2400" dirty="0" smtClean="0"/>
              <a:t> </a:t>
            </a:r>
            <a:r>
              <a:rPr lang="ru-RU" sz="2400" dirty="0" err="1" smtClean="0"/>
              <a:t>пррацівником</a:t>
            </a:r>
            <a:r>
              <a:rPr lang="ru-RU" sz="2400" dirty="0" smtClean="0"/>
              <a:t>:</a:t>
            </a:r>
          </a:p>
          <a:p>
            <a:r>
              <a:rPr lang="ru-RU" sz="2400" dirty="0" err="1"/>
              <a:t>психологічні</a:t>
            </a:r>
            <a:r>
              <a:rPr lang="ru-RU" sz="2400" dirty="0"/>
              <a:t> характеристики, </a:t>
            </a:r>
            <a:r>
              <a:rPr lang="ru-RU" sz="2400" dirty="0" err="1"/>
              <a:t>що</a:t>
            </a:r>
            <a:r>
              <a:rPr lang="ru-RU" sz="2400" dirty="0"/>
              <a:t> є </a:t>
            </a:r>
            <a:r>
              <a:rPr lang="ru-RU" sz="2400" dirty="0" err="1"/>
              <a:t>складовою</a:t>
            </a:r>
            <a:r>
              <a:rPr lang="ru-RU" sz="2400" dirty="0"/>
              <a:t> </a:t>
            </a:r>
            <a:r>
              <a:rPr lang="ru-RU" sz="2400" dirty="0" err="1"/>
              <a:t>частиною</a:t>
            </a:r>
            <a:r>
              <a:rPr lang="ru-RU" sz="2400" dirty="0"/>
              <a:t> </a:t>
            </a:r>
            <a:r>
              <a:rPr lang="ru-RU" sz="2400" dirty="0" err="1"/>
              <a:t>придатності</a:t>
            </a:r>
            <a:r>
              <a:rPr lang="ru-RU" sz="2400" dirty="0"/>
              <a:t> до </a:t>
            </a:r>
            <a:r>
              <a:rPr lang="ru-RU" sz="2400" dirty="0" err="1"/>
              <a:t>соціальної</a:t>
            </a:r>
            <a:r>
              <a:rPr lang="ru-RU" sz="2400" dirty="0"/>
              <a:t> </a:t>
            </a:r>
            <a:r>
              <a:rPr lang="ru-RU" sz="2400" dirty="0" err="1"/>
              <a:t>роботи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smtClean="0"/>
              <a:t>психолого-</a:t>
            </a:r>
            <a:r>
              <a:rPr lang="ru-RU" sz="2400" dirty="0" err="1" smtClean="0"/>
              <a:t>педагогічні</a:t>
            </a:r>
            <a:r>
              <a:rPr lang="ru-RU" sz="2400" dirty="0" smtClean="0"/>
              <a:t> </a:t>
            </a:r>
            <a:r>
              <a:rPr lang="ru-RU" sz="2400" dirty="0" err="1"/>
              <a:t>якості</a:t>
            </a:r>
            <a:r>
              <a:rPr lang="ru-RU" sz="2400" dirty="0"/>
              <a:t>, </a:t>
            </a:r>
            <a:r>
              <a:rPr lang="ru-RU" sz="2400" dirty="0" err="1"/>
              <a:t>орієнтовані</a:t>
            </a:r>
            <a:r>
              <a:rPr lang="ru-RU" sz="2400" dirty="0"/>
              <a:t> на </a:t>
            </a:r>
            <a:r>
              <a:rPr lang="ru-RU" sz="2400" dirty="0" err="1"/>
              <a:t>вдосконалення</a:t>
            </a:r>
            <a:r>
              <a:rPr lang="ru-RU" sz="2400" dirty="0"/>
              <a:t> </a:t>
            </a:r>
            <a:r>
              <a:rPr lang="ru-RU" sz="2400" dirty="0" err="1"/>
              <a:t>утвердження</a:t>
            </a:r>
            <a:r>
              <a:rPr lang="ru-RU" sz="2400" dirty="0"/>
              <a:t> </a:t>
            </a:r>
            <a:r>
              <a:rPr lang="ru-RU" sz="2400" dirty="0" err="1"/>
              <a:t>соціального</a:t>
            </a:r>
            <a:r>
              <a:rPr lang="ru-RU" sz="2400" dirty="0"/>
              <a:t> </a:t>
            </a:r>
            <a:r>
              <a:rPr lang="ru-RU" sz="2400" dirty="0" err="1"/>
              <a:t>працівника</a:t>
            </a:r>
            <a:r>
              <a:rPr lang="ru-RU" sz="2400" dirty="0"/>
              <a:t> як </a:t>
            </a:r>
            <a:r>
              <a:rPr lang="ru-RU" sz="2400" dirty="0" err="1"/>
              <a:t>особистості</a:t>
            </a:r>
            <a:r>
              <a:rPr lang="ru-RU" sz="2400" dirty="0"/>
              <a:t>; </a:t>
            </a:r>
            <a:endParaRPr lang="ru-RU" sz="2400" dirty="0" smtClean="0"/>
          </a:p>
          <a:p>
            <a:r>
              <a:rPr lang="ru-RU" sz="2400" dirty="0" err="1" smtClean="0"/>
              <a:t>методичні</a:t>
            </a:r>
            <a:r>
              <a:rPr lang="ru-RU" sz="2400" dirty="0" smtClean="0"/>
              <a:t> </a:t>
            </a:r>
            <a:r>
              <a:rPr lang="ru-RU" sz="2400" dirty="0" err="1"/>
              <a:t>навички</a:t>
            </a:r>
            <a:r>
              <a:rPr lang="ru-RU" sz="2400" dirty="0"/>
              <a:t> і </a:t>
            </a:r>
            <a:r>
              <a:rPr lang="ru-RU" sz="2400" dirty="0" err="1"/>
              <a:t>зусилля</a:t>
            </a:r>
            <a:r>
              <a:rPr lang="ru-RU" sz="2400" dirty="0"/>
              <a:t>, </a:t>
            </a:r>
            <a:r>
              <a:rPr lang="ru-RU" sz="2400" dirty="0" err="1"/>
              <a:t>спрямовані</a:t>
            </a:r>
            <a:r>
              <a:rPr lang="ru-RU" sz="2400" dirty="0"/>
              <a:t> на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особистого</a:t>
            </a:r>
            <a:r>
              <a:rPr lang="ru-RU" sz="2400" dirty="0"/>
              <a:t> </a:t>
            </a:r>
            <a:r>
              <a:rPr lang="ru-RU" sz="2400" dirty="0" err="1"/>
              <a:t>іміджу</a:t>
            </a:r>
            <a:r>
              <a:rPr lang="ru-RU" sz="2400" dirty="0"/>
              <a:t> (</a:t>
            </a:r>
            <a:r>
              <a:rPr lang="ru-RU" sz="2400" dirty="0" err="1"/>
              <a:t>привабливості</a:t>
            </a:r>
            <a:r>
              <a:rPr lang="ru-RU" sz="2400" dirty="0"/>
              <a:t>).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3504" y="2216985"/>
            <a:ext cx="5548583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</a:rPr>
              <a:t>Ключові риси громади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dirty="0" smtClean="0"/>
              <a:t>Громада </a:t>
            </a:r>
            <a:r>
              <a:rPr lang="ru-RU" sz="2400" dirty="0"/>
              <a:t>— </a:t>
            </a:r>
            <a:r>
              <a:rPr lang="ru-RU" sz="2400" dirty="0" err="1"/>
              <a:t>доволі</a:t>
            </a:r>
            <a:r>
              <a:rPr lang="ru-RU" sz="2400" dirty="0"/>
              <a:t> </a:t>
            </a:r>
            <a:r>
              <a:rPr lang="ru-RU" sz="2400" dirty="0" err="1"/>
              <a:t>суперечливе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У </a:t>
            </a:r>
            <a:r>
              <a:rPr lang="ru-RU" sz="2400" dirty="0" err="1"/>
              <a:t>професійній</a:t>
            </a:r>
            <a:r>
              <a:rPr lang="ru-RU" sz="2400" dirty="0"/>
              <a:t> </a:t>
            </a:r>
            <a:r>
              <a:rPr lang="ru-RU" sz="2400" dirty="0" err="1"/>
              <a:t>соціальній</a:t>
            </a:r>
            <a:r>
              <a:rPr lang="ru-RU" sz="2400" dirty="0"/>
              <a:t> </a:t>
            </a:r>
            <a:r>
              <a:rPr lang="ru-RU" sz="2400" dirty="0" err="1"/>
              <a:t>роботі</a:t>
            </a:r>
            <a:r>
              <a:rPr lang="ru-RU" sz="2400" dirty="0"/>
              <a:t> </a:t>
            </a:r>
            <a:r>
              <a:rPr lang="ru-RU" sz="2400" dirty="0" err="1"/>
              <a:t>термін</a:t>
            </a:r>
            <a:r>
              <a:rPr lang="ru-RU" sz="2400" dirty="0"/>
              <a:t> </a:t>
            </a:r>
            <a:r>
              <a:rPr lang="ru-RU" sz="2400" b="1" dirty="0"/>
              <a:t>«громада»</a:t>
            </a:r>
            <a:r>
              <a:rPr lang="ru-RU" sz="2400" i="1" dirty="0"/>
              <a:t> </a:t>
            </a:r>
            <a:r>
              <a:rPr lang="ru-RU" sz="2400" dirty="0" err="1"/>
              <a:t>найчастіше</a:t>
            </a:r>
            <a:r>
              <a:rPr lang="ru-RU" sz="2400" dirty="0"/>
              <a:t> </a:t>
            </a:r>
            <a:r>
              <a:rPr lang="ru-RU" sz="2400" dirty="0" err="1"/>
              <a:t>вжи­вають</a:t>
            </a:r>
            <a:r>
              <a:rPr lang="ru-RU" sz="2400" dirty="0"/>
              <a:t> у </a:t>
            </a:r>
            <a:r>
              <a:rPr lang="ru-RU" sz="2400" dirty="0" err="1"/>
              <a:t>двох</a:t>
            </a:r>
            <a:r>
              <a:rPr lang="ru-RU" sz="2400" dirty="0"/>
              <a:t> </a:t>
            </a:r>
            <a:r>
              <a:rPr lang="ru-RU" sz="2400" dirty="0" err="1"/>
              <a:t>значеннях</a:t>
            </a:r>
            <a:r>
              <a:rPr lang="ru-RU" sz="2400" dirty="0"/>
              <a:t>: </a:t>
            </a:r>
            <a:r>
              <a:rPr lang="ru-RU" sz="2400" dirty="0" err="1"/>
              <a:t>територіальна</a:t>
            </a:r>
            <a:r>
              <a:rPr lang="ru-RU" sz="2400" dirty="0"/>
              <a:t> громада та громада за </a:t>
            </a:r>
            <a:r>
              <a:rPr lang="ru-RU" sz="2400" dirty="0" err="1" smtClean="0"/>
              <a:t>інтереса­ми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934464"/>
            <a:ext cx="3519786" cy="2639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4" y="3934464"/>
            <a:ext cx="3512279" cy="23256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326" y="3934464"/>
            <a:ext cx="2932237" cy="29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Ключові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громади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360" y="1438618"/>
            <a:ext cx="8682136" cy="3790582"/>
          </a:xfrm>
        </p:spPr>
        <p:txBody>
          <a:bodyPr/>
          <a:lstStyle/>
          <a:p>
            <a:r>
              <a:rPr lang="ru-RU" sz="2400" b="1" dirty="0" err="1"/>
              <a:t>Спільна</a:t>
            </a:r>
            <a:r>
              <a:rPr lang="ru-RU" sz="2400" b="1" dirty="0"/>
              <a:t> </a:t>
            </a:r>
            <a:r>
              <a:rPr lang="ru-RU" sz="2400" b="1" dirty="0" err="1"/>
              <a:t>ситуація</a:t>
            </a:r>
            <a:r>
              <a:rPr lang="ru-RU" sz="2400" b="1" dirty="0"/>
              <a:t>: </a:t>
            </a:r>
            <a:r>
              <a:rPr lang="ru-RU" sz="2400" dirty="0" smtClean="0"/>
              <a:t>люди, </a:t>
            </a:r>
            <a:r>
              <a:rPr lang="ru-RU" sz="2400" dirty="0" err="1" smtClean="0"/>
              <a:t>які</a:t>
            </a:r>
            <a:r>
              <a:rPr lang="ru-RU" sz="2400" dirty="0"/>
              <a:t> 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спільні</a:t>
            </a:r>
            <a:r>
              <a:rPr lang="ru-RU" sz="2400" dirty="0"/>
              <a:t> </a:t>
            </a:r>
            <a:r>
              <a:rPr lang="ru-RU" sz="2400" dirty="0" err="1"/>
              <a:t>ознаки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пов'язують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одне</a:t>
            </a:r>
            <a:r>
              <a:rPr lang="ru-RU" sz="2400" dirty="0"/>
              <a:t> з </a:t>
            </a:r>
            <a:r>
              <a:rPr lang="ru-RU" sz="2400" dirty="0" smtClean="0"/>
              <a:t>одним: </a:t>
            </a:r>
            <a:r>
              <a:rPr lang="ru-RU" sz="2400" dirty="0" err="1" smtClean="0"/>
              <a:t>місце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проживання</a:t>
            </a:r>
            <a:r>
              <a:rPr lang="ru-RU" sz="2400" dirty="0" smtClean="0"/>
              <a:t>, </a:t>
            </a:r>
            <a:r>
              <a:rPr lang="ru-RU" sz="2400" dirty="0" err="1" smtClean="0"/>
              <a:t>клас</a:t>
            </a:r>
            <a:r>
              <a:rPr lang="ru-RU" sz="2400" dirty="0"/>
              <a:t>, </a:t>
            </a:r>
            <a:r>
              <a:rPr lang="ru-RU" sz="2400" dirty="0" err="1"/>
              <a:t>етнічність</a:t>
            </a:r>
            <a:r>
              <a:rPr lang="ru-RU" sz="2400" dirty="0"/>
              <a:t>, </a:t>
            </a:r>
            <a:r>
              <a:rPr lang="ru-RU" sz="2400" dirty="0" err="1" smtClean="0"/>
              <a:t>релігія</a:t>
            </a:r>
            <a:r>
              <a:rPr lang="ru-RU" sz="2400" dirty="0" smtClean="0"/>
              <a:t>, </a:t>
            </a:r>
            <a:r>
              <a:rPr lang="ru-RU" sz="2400" dirty="0" err="1" smtClean="0"/>
              <a:t>тощо</a:t>
            </a:r>
            <a:r>
              <a:rPr lang="ru-RU" sz="2400" dirty="0" smtClean="0"/>
              <a:t>.</a:t>
            </a:r>
            <a:r>
              <a:rPr lang="ru-RU" sz="2400" dirty="0"/>
              <a:t> </a:t>
            </a:r>
          </a:p>
          <a:p>
            <a:r>
              <a:rPr lang="ru-RU" sz="2400" b="1" dirty="0"/>
              <a:t>Мережа </a:t>
            </a:r>
            <a:r>
              <a:rPr lang="ru-RU" sz="2400" b="1" dirty="0" err="1"/>
              <a:t>взаємин</a:t>
            </a:r>
            <a:r>
              <a:rPr lang="ru-RU" sz="2400" b="1" dirty="0"/>
              <a:t>: </a:t>
            </a:r>
            <a:r>
              <a:rPr lang="ru-RU" sz="2400" dirty="0" err="1"/>
              <a:t>громади</a:t>
            </a:r>
            <a:r>
              <a:rPr lang="ru-RU" sz="2400" dirty="0"/>
              <a:t> </a:t>
            </a:r>
            <a:r>
              <a:rPr lang="ru-RU" sz="2400" dirty="0" smtClean="0"/>
              <a:t>не </a:t>
            </a:r>
            <a:r>
              <a:rPr lang="ru-RU" sz="2400" dirty="0" err="1"/>
              <a:t>обмежені</a:t>
            </a:r>
            <a:r>
              <a:rPr lang="ru-RU" sz="2400" dirty="0"/>
              <a:t> </a:t>
            </a:r>
            <a:r>
              <a:rPr lang="ru-RU" sz="2400" dirty="0" err="1"/>
              <a:t>тільки</a:t>
            </a:r>
            <a:r>
              <a:rPr lang="ru-RU" sz="2400" dirty="0"/>
              <a:t> </a:t>
            </a:r>
            <a:r>
              <a:rPr lang="ru-RU" sz="2400" dirty="0" err="1"/>
              <a:t>роботою</a:t>
            </a:r>
            <a:r>
              <a:rPr lang="ru-RU" sz="2400" dirty="0"/>
              <a:t>, </a:t>
            </a:r>
            <a:r>
              <a:rPr lang="ru-RU" sz="2400" dirty="0" err="1"/>
              <a:t>політикою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спортом.</a:t>
            </a:r>
          </a:p>
          <a:p>
            <a:r>
              <a:rPr lang="ru-RU" sz="2400" b="1" dirty="0" err="1"/>
              <a:t>Колективна</a:t>
            </a:r>
            <a:r>
              <a:rPr lang="ru-RU" sz="2400" b="1" dirty="0"/>
              <a:t> </a:t>
            </a:r>
            <a:r>
              <a:rPr lang="ru-RU" sz="2400" b="1" dirty="0" err="1"/>
              <a:t>дія</a:t>
            </a:r>
            <a:r>
              <a:rPr lang="ru-RU" sz="2400" b="1" dirty="0"/>
              <a:t>:</a:t>
            </a:r>
            <a:r>
              <a:rPr lang="ru-RU" sz="2400" i="1" dirty="0"/>
              <a:t> </a:t>
            </a:r>
            <a:r>
              <a:rPr lang="ru-RU" sz="2400" dirty="0"/>
              <a:t>люди </a:t>
            </a:r>
            <a:r>
              <a:rPr lang="ru-RU" sz="2400" dirty="0" err="1"/>
              <a:t>усвідомлюють</a:t>
            </a:r>
            <a:r>
              <a:rPr lang="ru-RU" sz="2400" dirty="0"/>
              <a:t> </a:t>
            </a:r>
            <a:r>
              <a:rPr lang="ru-RU" sz="2400" dirty="0" err="1"/>
              <a:t>спільний</a:t>
            </a:r>
            <a:r>
              <a:rPr lang="ru-RU" sz="2400" dirty="0"/>
              <a:t> </a:t>
            </a:r>
            <a:r>
              <a:rPr lang="ru-RU" sz="2400" dirty="0" err="1"/>
              <a:t>інтерес</a:t>
            </a:r>
            <a:r>
              <a:rPr lang="ru-RU" sz="2400" dirty="0"/>
              <a:t> і </a:t>
            </a:r>
            <a:r>
              <a:rPr lang="ru-RU" sz="2400" dirty="0" err="1"/>
              <a:t>спроможні</a:t>
            </a:r>
            <a:r>
              <a:rPr lang="ru-RU" sz="2400" dirty="0"/>
              <a:t> на </a:t>
            </a:r>
            <a:r>
              <a:rPr lang="ru-RU" sz="2400" dirty="0" err="1"/>
              <a:t>організацію</a:t>
            </a:r>
            <a:r>
              <a:rPr lang="ru-RU" sz="2400" dirty="0"/>
              <a:t> </a:t>
            </a:r>
            <a:r>
              <a:rPr lang="ru-RU" sz="2400" dirty="0" err="1"/>
              <a:t>колективної</a:t>
            </a:r>
            <a:r>
              <a:rPr lang="ru-RU" sz="2400" dirty="0"/>
              <a:t> </a:t>
            </a:r>
            <a:r>
              <a:rPr lang="ru-RU" sz="2400" dirty="0" err="1" smtClean="0"/>
              <a:t>дії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b="1" dirty="0"/>
              <a:t>Сформована </a:t>
            </a:r>
            <a:r>
              <a:rPr lang="ru-RU" sz="2400" b="1" dirty="0" err="1"/>
              <a:t>ідентичність</a:t>
            </a:r>
            <a:r>
              <a:rPr lang="ru-RU" sz="2400" b="1" dirty="0"/>
              <a:t>:</a:t>
            </a:r>
            <a:r>
              <a:rPr lang="ru-RU" sz="2400" i="1" dirty="0"/>
              <a:t> </a:t>
            </a:r>
            <a:r>
              <a:rPr lang="ru-RU" sz="2400" dirty="0" err="1"/>
              <a:t>людина</a:t>
            </a:r>
            <a:r>
              <a:rPr lang="ru-RU" sz="2400" dirty="0"/>
              <a:t> у </a:t>
            </a:r>
            <a:r>
              <a:rPr lang="ru-RU" sz="2400" dirty="0" err="1"/>
              <a:t>громаді</a:t>
            </a:r>
            <a:r>
              <a:rPr lang="ru-RU" sz="2400" dirty="0"/>
              <a:t> </a:t>
            </a:r>
            <a:r>
              <a:rPr lang="ru-RU" sz="2400" dirty="0" err="1"/>
              <a:t>отримує</a:t>
            </a:r>
            <a:r>
              <a:rPr lang="ru-RU" sz="2400" dirty="0"/>
              <a:t> </a:t>
            </a:r>
            <a:r>
              <a:rPr lang="ru-RU" sz="2400" dirty="0" err="1"/>
              <a:t>громадську</a:t>
            </a:r>
            <a:r>
              <a:rPr lang="ru-RU" sz="2400" dirty="0"/>
              <a:t> </a:t>
            </a:r>
            <a:r>
              <a:rPr lang="ru-RU" sz="2400" dirty="0" err="1"/>
              <a:t>ідентичність</a:t>
            </a:r>
            <a:r>
              <a:rPr lang="ru-RU" sz="2400" dirty="0" smtClean="0"/>
              <a:t>,</a:t>
            </a:r>
            <a:r>
              <a:rPr lang="ru-RU" sz="2400" dirty="0"/>
              <a:t> з </a:t>
            </a:r>
            <a:r>
              <a:rPr lang="ru-RU" sz="2400" dirty="0" err="1"/>
              <a:t>якою</a:t>
            </a:r>
            <a:r>
              <a:rPr lang="ru-RU" sz="2400" dirty="0"/>
              <a:t> </a:t>
            </a:r>
            <a:r>
              <a:rPr lang="ru-RU" sz="2400" dirty="0" err="1"/>
              <a:t>настає</a:t>
            </a:r>
            <a:r>
              <a:rPr lang="ru-RU" sz="2400" dirty="0"/>
              <a:t> </a:t>
            </a:r>
            <a:r>
              <a:rPr lang="ru-RU" sz="2400" dirty="0" err="1"/>
              <a:t>певна</a:t>
            </a:r>
            <a:r>
              <a:rPr lang="ru-RU" sz="2400" dirty="0"/>
              <a:t> </a:t>
            </a:r>
            <a:r>
              <a:rPr lang="ru-RU" sz="2400" dirty="0" err="1"/>
              <a:t>емоційна</a:t>
            </a:r>
            <a:r>
              <a:rPr lang="ru-RU" sz="2400" dirty="0"/>
              <a:t> </a:t>
            </a:r>
            <a:r>
              <a:rPr lang="ru-RU" sz="2400" dirty="0" err="1" smtClean="0"/>
              <a:t>відповідальність</a:t>
            </a:r>
            <a:r>
              <a:rPr lang="ru-RU" sz="240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337" y="5094684"/>
            <a:ext cx="2605663" cy="173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5099800"/>
            <a:ext cx="2344266" cy="175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60" y="5377136"/>
            <a:ext cx="2268102" cy="151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1284"/>
            <a:ext cx="8229600" cy="1143000"/>
          </a:xfrm>
        </p:spPr>
        <p:txBody>
          <a:bodyPr/>
          <a:lstStyle/>
          <a:p>
            <a:r>
              <a:rPr lang="ru-RU" sz="3600" dirty="0" err="1" smtClean="0"/>
              <a:t>Принципи</a:t>
            </a:r>
            <a:r>
              <a:rPr lang="ru-RU" sz="3600" dirty="0" smtClean="0"/>
              <a:t> </a:t>
            </a:r>
            <a:r>
              <a:rPr lang="ru-RU" sz="3600" dirty="0" err="1" smtClean="0"/>
              <a:t>надання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послуг</a:t>
            </a:r>
            <a:r>
              <a:rPr lang="ru-RU" sz="3600" dirty="0" smtClean="0"/>
              <a:t> в </a:t>
            </a:r>
            <a:r>
              <a:rPr lang="ru-RU" sz="3600" dirty="0" err="1" smtClean="0"/>
              <a:t>громаді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402716"/>
            <a:ext cx="3096344" cy="5194636"/>
          </a:xfrm>
        </p:spPr>
        <p:txBody>
          <a:bodyPr/>
          <a:lstStyle/>
          <a:p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послуг</a:t>
            </a:r>
            <a:r>
              <a:rPr lang="ru-RU" sz="2400" dirty="0"/>
              <a:t> у </a:t>
            </a:r>
            <a:r>
              <a:rPr lang="ru-RU" sz="2400" dirty="0" err="1"/>
              <a:t>громаді</a:t>
            </a:r>
            <a:r>
              <a:rPr lang="ru-RU" sz="2400" dirty="0"/>
              <a:t> </a:t>
            </a:r>
            <a:r>
              <a:rPr lang="ru-RU" sz="2400" dirty="0" err="1"/>
              <a:t>ґрунтується</a:t>
            </a:r>
            <a:r>
              <a:rPr lang="ru-RU" sz="2400" dirty="0"/>
              <a:t> на </a:t>
            </a:r>
            <a:r>
              <a:rPr lang="ru-RU" sz="2400" dirty="0" err="1"/>
              <a:t>низці</a:t>
            </a:r>
            <a:r>
              <a:rPr lang="ru-RU" sz="2400" dirty="0"/>
              <a:t> </a:t>
            </a:r>
            <a:r>
              <a:rPr lang="ru-RU" sz="2400" dirty="0" err="1"/>
              <a:t>принципів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ціннісні</a:t>
            </a:r>
            <a:r>
              <a:rPr lang="ru-RU" sz="2400" dirty="0"/>
              <a:t> </a:t>
            </a:r>
            <a:r>
              <a:rPr lang="ru-RU" sz="2400" dirty="0" err="1"/>
              <a:t>підходи</a:t>
            </a:r>
            <a:r>
              <a:rPr lang="ru-RU" sz="2400" dirty="0"/>
              <a:t> до </a:t>
            </a:r>
            <a:r>
              <a:rPr lang="ru-RU" sz="2400" dirty="0" err="1"/>
              <a:t>планування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</a:t>
            </a:r>
            <a:r>
              <a:rPr lang="ru-RU" sz="2400" dirty="0" err="1"/>
              <a:t>місцевих</a:t>
            </a:r>
            <a:r>
              <a:rPr lang="ru-RU" sz="2400" dirty="0"/>
              <a:t> </a:t>
            </a:r>
            <a:r>
              <a:rPr lang="ru-RU" sz="2400" dirty="0" err="1"/>
              <a:t>державних</a:t>
            </a:r>
            <a:r>
              <a:rPr lang="ru-RU" sz="2400" dirty="0"/>
              <a:t> і </a:t>
            </a:r>
            <a:r>
              <a:rPr lang="ru-RU" sz="2400" dirty="0" err="1"/>
              <a:t>недержавних</a:t>
            </a:r>
            <a:r>
              <a:rPr lang="ru-RU" sz="2400" dirty="0"/>
              <a:t> </a:t>
            </a:r>
            <a:r>
              <a:rPr lang="ru-RU" sz="2400" dirty="0" err="1"/>
              <a:t>соціальних</a:t>
            </a:r>
            <a:r>
              <a:rPr lang="ru-RU" sz="2400" dirty="0"/>
              <a:t> служб.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507" y="1916832"/>
            <a:ext cx="6070011" cy="42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16632"/>
            <a:ext cx="8229600" cy="1143000"/>
          </a:xfrm>
        </p:spPr>
        <p:txBody>
          <a:bodyPr/>
          <a:lstStyle/>
          <a:p>
            <a:r>
              <a:rPr lang="ru-RU" sz="3600" dirty="0" err="1"/>
              <a:t>Відмова</a:t>
            </a:r>
            <a:r>
              <a:rPr lang="ru-RU" sz="3600" dirty="0"/>
              <a:t>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біологічного</a:t>
            </a:r>
            <a:r>
              <a:rPr lang="ru-RU" sz="3600" dirty="0"/>
              <a:t> </a:t>
            </a:r>
            <a:r>
              <a:rPr lang="ru-RU" sz="3600" dirty="0" err="1"/>
              <a:t>підходу</a:t>
            </a:r>
            <a:r>
              <a:rPr lang="ru-RU" sz="3600" dirty="0"/>
              <a:t>. </a:t>
            </a:r>
            <a:r>
              <a:rPr lang="ru-RU" sz="3600" dirty="0" err="1"/>
              <a:t>Холістичний</a:t>
            </a:r>
            <a:r>
              <a:rPr lang="ru-RU" sz="3600" dirty="0"/>
              <a:t> </a:t>
            </a:r>
            <a:r>
              <a:rPr lang="ru-RU" sz="3600" dirty="0" err="1"/>
              <a:t>підхід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6168" y="1412776"/>
            <a:ext cx="4968552" cy="4968552"/>
          </a:xfrm>
        </p:spPr>
        <p:txBody>
          <a:bodyPr/>
          <a:lstStyle/>
          <a:p>
            <a:r>
              <a:rPr lang="ru-RU" sz="2400" b="1" dirty="0" err="1"/>
              <a:t>Холізм</a:t>
            </a:r>
            <a:r>
              <a:rPr lang="ru-RU" sz="2400" i="1" dirty="0"/>
              <a:t> </a:t>
            </a:r>
            <a:r>
              <a:rPr lang="ru-RU" sz="2400" dirty="0"/>
              <a:t>(</a:t>
            </a:r>
            <a:r>
              <a:rPr lang="ru-RU" sz="2400" dirty="0" err="1"/>
              <a:t>від</a:t>
            </a:r>
            <a:r>
              <a:rPr lang="ru-RU" sz="2400" dirty="0"/>
              <a:t> англ. —  </a:t>
            </a:r>
            <a:r>
              <a:rPr lang="ru-RU" sz="2400" dirty="0" err="1"/>
              <a:t>цілісний</a:t>
            </a:r>
            <a:r>
              <a:rPr lang="ru-RU" sz="2400" dirty="0"/>
              <a:t>) </a:t>
            </a:r>
            <a:r>
              <a:rPr lang="ru-RU" sz="2400" dirty="0" err="1"/>
              <a:t>тлумачить</a:t>
            </a:r>
            <a:r>
              <a:rPr lang="ru-RU" sz="2400" dirty="0"/>
              <a:t> </a:t>
            </a:r>
            <a:r>
              <a:rPr lang="ru-RU" sz="2400" dirty="0" err="1"/>
              <a:t>здоров'я</a:t>
            </a:r>
            <a:r>
              <a:rPr lang="ru-RU" sz="2400" dirty="0"/>
              <a:t> як «</a:t>
            </a:r>
            <a:r>
              <a:rPr lang="ru-RU" sz="2400" dirty="0" err="1"/>
              <a:t>самостійну</a:t>
            </a:r>
            <a:r>
              <a:rPr lang="ru-RU" sz="2400" dirty="0"/>
              <a:t> </a:t>
            </a:r>
            <a:r>
              <a:rPr lang="ru-RU" sz="2400" dirty="0" err="1"/>
              <a:t>цінність</a:t>
            </a:r>
            <a:r>
              <a:rPr lang="ru-RU" sz="2400" dirty="0"/>
              <a:t>, </a:t>
            </a:r>
            <a:r>
              <a:rPr lang="ru-RU" sz="2400" dirty="0" err="1"/>
              <a:t>єдність</a:t>
            </a:r>
            <a:r>
              <a:rPr lang="ru-RU" sz="2400" dirty="0"/>
              <a:t> </a:t>
            </a:r>
            <a:r>
              <a:rPr lang="ru-RU" sz="2400" dirty="0" err="1"/>
              <a:t>розуму</a:t>
            </a:r>
            <a:r>
              <a:rPr lang="ru-RU" sz="2400" dirty="0"/>
              <a:t>, </a:t>
            </a:r>
            <a:r>
              <a:rPr lang="ru-RU" sz="2400" dirty="0" err="1"/>
              <a:t>тіла</a:t>
            </a:r>
            <a:r>
              <a:rPr lang="ru-RU" sz="2400" dirty="0"/>
              <a:t> та духу, за </a:t>
            </a:r>
            <a:r>
              <a:rPr lang="ru-RU" sz="2400" dirty="0" err="1"/>
              <a:t>підтримку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несе</a:t>
            </a:r>
            <a:r>
              <a:rPr lang="ru-RU" sz="2400" dirty="0"/>
              <a:t> </a:t>
            </a:r>
            <a:r>
              <a:rPr lang="ru-RU" sz="2400" dirty="0" err="1"/>
              <a:t>відповідальність</a:t>
            </a:r>
            <a:r>
              <a:rPr lang="ru-RU" sz="2400" dirty="0"/>
              <a:t> </a:t>
            </a:r>
            <a:r>
              <a:rPr lang="ru-RU" sz="2400" dirty="0" err="1"/>
              <a:t>кожен</a:t>
            </a:r>
            <a:r>
              <a:rPr lang="ru-RU" sz="2400" dirty="0"/>
              <a:t> </a:t>
            </a:r>
            <a:r>
              <a:rPr lang="ru-RU" sz="2400" dirty="0" err="1"/>
              <a:t>із</a:t>
            </a:r>
            <a:r>
              <a:rPr lang="ru-RU" sz="2400" dirty="0"/>
              <a:t> нас</a:t>
            </a:r>
            <a:r>
              <a:rPr lang="ru-RU" sz="2400" dirty="0" smtClean="0"/>
              <a:t>».</a:t>
            </a:r>
          </a:p>
          <a:p>
            <a:r>
              <a:rPr lang="ru-RU" sz="2400" dirty="0" err="1"/>
              <a:t>Холістичний</a:t>
            </a:r>
            <a:r>
              <a:rPr lang="ru-RU" sz="2400" dirty="0"/>
              <a:t> </a:t>
            </a:r>
            <a:r>
              <a:rPr lang="ru-RU" sz="2400" dirty="0" err="1"/>
              <a:t>підхід</a:t>
            </a:r>
            <a:r>
              <a:rPr lang="ru-RU" sz="2400" dirty="0"/>
              <a:t> </a:t>
            </a:r>
            <a:r>
              <a:rPr lang="ru-RU" sz="2400" dirty="0" err="1"/>
              <a:t>передбачає</a:t>
            </a:r>
            <a:r>
              <a:rPr lang="ru-RU" sz="2400" dirty="0"/>
              <a:t> </a:t>
            </a:r>
            <a:r>
              <a:rPr lang="ru-RU" sz="2400" dirty="0" err="1"/>
              <a:t>ставлення</a:t>
            </a:r>
            <a:r>
              <a:rPr lang="ru-RU" sz="2400" dirty="0"/>
              <a:t> до </a:t>
            </a:r>
            <a:r>
              <a:rPr lang="ru-RU" sz="2400" dirty="0" err="1"/>
              <a:t>всіх</a:t>
            </a:r>
            <a:r>
              <a:rPr lang="ru-RU" sz="2400" dirty="0"/>
              <a:t> </a:t>
            </a:r>
            <a:r>
              <a:rPr lang="ru-RU" sz="2400" dirty="0" err="1"/>
              <a:t>користувачів</a:t>
            </a:r>
            <a:r>
              <a:rPr lang="ru-RU" sz="2400" dirty="0"/>
              <a:t> </a:t>
            </a:r>
            <a:r>
              <a:rPr lang="ru-RU" sz="2400" dirty="0" err="1"/>
              <a:t>соціальних</a:t>
            </a:r>
            <a:r>
              <a:rPr lang="ru-RU" sz="2400" dirty="0"/>
              <a:t> </a:t>
            </a:r>
            <a:r>
              <a:rPr lang="ru-RU" sz="2400" dirty="0" err="1"/>
              <a:t>послуг</a:t>
            </a:r>
            <a:r>
              <a:rPr lang="ru-RU" sz="2400" dirty="0"/>
              <a:t>, </a:t>
            </a:r>
            <a:r>
              <a:rPr lang="ru-RU" sz="2400" dirty="0" err="1"/>
              <a:t>зокрема</a:t>
            </a:r>
            <a:r>
              <a:rPr lang="ru-RU" sz="2400" dirty="0"/>
              <a:t> й до </a:t>
            </a:r>
            <a:r>
              <a:rPr lang="ru-RU" sz="2400" dirty="0" err="1"/>
              <a:t>розумово</a:t>
            </a:r>
            <a:r>
              <a:rPr lang="ru-RU" sz="2400" dirty="0"/>
              <a:t> </a:t>
            </a:r>
            <a:r>
              <a:rPr lang="ru-RU" sz="2400" dirty="0" err="1"/>
              <a:t>відсталої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, не як до </a:t>
            </a:r>
            <a:r>
              <a:rPr lang="ru-RU" sz="2400" dirty="0" err="1"/>
              <a:t>патологічного</a:t>
            </a:r>
            <a:r>
              <a:rPr lang="ru-RU" sz="2400" dirty="0"/>
              <a:t> </a:t>
            </a:r>
            <a:r>
              <a:rPr lang="ru-RU" sz="2400" dirty="0" err="1"/>
              <a:t>суб'єкта</a:t>
            </a:r>
            <a:r>
              <a:rPr lang="ru-RU" sz="2400" dirty="0"/>
              <a:t>, а </a:t>
            </a:r>
            <a:r>
              <a:rPr lang="ru-RU" sz="2400" dirty="0" err="1"/>
              <a:t>передусім</a:t>
            </a:r>
            <a:r>
              <a:rPr lang="ru-RU" sz="2400" dirty="0"/>
              <a:t> як до </a:t>
            </a:r>
            <a:r>
              <a:rPr lang="ru-RU" sz="2400" dirty="0" err="1"/>
              <a:t>особистості</a:t>
            </a:r>
            <a:r>
              <a:rPr lang="ru-RU" sz="2400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412776"/>
            <a:ext cx="2562225" cy="152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541931"/>
            <a:ext cx="3670395" cy="28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3600</TotalTime>
  <Words>567</Words>
  <Application>Microsoft Office PowerPoint</Application>
  <PresentationFormat>Экран (4:3)</PresentationFormat>
  <Paragraphs>82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Diseño predeterminado</vt:lpstr>
      <vt:lpstr>Завдання соціальних працівників в громаді Лекція 7</vt:lpstr>
      <vt:lpstr>План</vt:lpstr>
      <vt:lpstr>Робота соціального працівника в громаді</vt:lpstr>
      <vt:lpstr>Робота соціального працівника в громаді</vt:lpstr>
      <vt:lpstr>Робота соціального працівника в громаді</vt:lpstr>
      <vt:lpstr>Ключові риси громади</vt:lpstr>
      <vt:lpstr>Ключові риси громади</vt:lpstr>
      <vt:lpstr>Принципи надання послуг в громаді</vt:lpstr>
      <vt:lpstr>Відмова від біологічного підходу. Холістичний підхід</vt:lpstr>
      <vt:lpstr>Принцип неперервного догляду</vt:lpstr>
      <vt:lpstr>Орієнтація на потреби клієнта</vt:lpstr>
      <vt:lpstr>Деінституціалізація</vt:lpstr>
      <vt:lpstr>Принципи нормалізації та інтеграції у суспільство</vt:lpstr>
      <vt:lpstr>Дестигматизація</vt:lpstr>
      <vt:lpstr>Соціальна робота в громаді = командна робота</vt:lpstr>
      <vt:lpstr>Схема розвитку роботи команди</vt:lpstr>
      <vt:lpstr>Моделі командної роботи</vt:lpstr>
      <vt:lpstr>Моделі командної роботи</vt:lpstr>
      <vt:lpstr>Моделі командної роботи</vt:lpstr>
      <vt:lpstr>Моделі командної роботи</vt:lpstr>
      <vt:lpstr>Кожен соціальний працівник дещо супергерой…</vt:lpstr>
      <vt:lpstr>Питання на семінарське заняття</vt:lpstr>
    </vt:vector>
  </TitlesOfParts>
  <Company>Siracusa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Mariajose</dc:creator>
  <cp:lastModifiedBy>RePack by Diakov</cp:lastModifiedBy>
  <cp:revision>52</cp:revision>
  <dcterms:created xsi:type="dcterms:W3CDTF">2009-03-26T20:51:52Z</dcterms:created>
  <dcterms:modified xsi:type="dcterms:W3CDTF">2017-11-29T10:36:08Z</dcterms:modified>
</cp:coreProperties>
</file>