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90" r:id="rId4"/>
    <p:sldId id="258" r:id="rId5"/>
    <p:sldId id="259" r:id="rId6"/>
    <p:sldId id="282" r:id="rId7"/>
    <p:sldId id="260" r:id="rId8"/>
    <p:sldId id="261" r:id="rId9"/>
    <p:sldId id="283" r:id="rId10"/>
    <p:sldId id="262" r:id="rId11"/>
    <p:sldId id="263" r:id="rId12"/>
    <p:sldId id="264" r:id="rId13"/>
    <p:sldId id="265" r:id="rId14"/>
    <p:sldId id="266" r:id="rId15"/>
    <p:sldId id="284" r:id="rId16"/>
    <p:sldId id="285" r:id="rId17"/>
    <p:sldId id="287" r:id="rId18"/>
    <p:sldId id="268" r:id="rId19"/>
    <p:sldId id="269" r:id="rId20"/>
    <p:sldId id="270" r:id="rId21"/>
    <p:sldId id="271" r:id="rId22"/>
    <p:sldId id="272" r:id="rId23"/>
    <p:sldId id="288" r:id="rId24"/>
    <p:sldId id="273" r:id="rId25"/>
    <p:sldId id="274" r:id="rId26"/>
    <p:sldId id="289" r:id="rId27"/>
    <p:sldId id="275" r:id="rId28"/>
    <p:sldId id="276" r:id="rId29"/>
    <p:sldId id="277" r:id="rId30"/>
    <p:sldId id="279" r:id="rId31"/>
    <p:sldId id="280" r:id="rId32"/>
    <p:sldId id="281" r:id="rId33"/>
  </p:sldIdLst>
  <p:sldSz cx="9144000" cy="5143500" type="screen16x9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90" d="100"/>
          <a:sy n="90" d="100"/>
        </p:scale>
        <p:origin x="-58" y="2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1471C9-B479-47BB-9F32-25235D782CB7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A7935E-6740-4EA0-AA91-BA0EF1281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C186DE-8921-4330-B8B5-DDF0B58B4ED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F6A7E9-60DE-4ADC-B674-11AF75A0644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9768D0-36A7-463A-B493-F4C843AA6B9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904F8B-FD64-42AB-A402-BDAEB7B8037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0"/>
            <a:ext cx="9144000" cy="2200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7"/>
          <p:cNvCxnSpPr/>
          <p:nvPr/>
        </p:nvCxnSpPr>
        <p:spPr>
          <a:xfrm>
            <a:off x="0" y="2193925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/>
          <p:nvPr/>
        </p:nvSpPr>
        <p:spPr>
          <a:xfrm>
            <a:off x="2514600" y="1771650"/>
            <a:ext cx="4114800" cy="846138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2284095"/>
            <a:ext cx="4013200" cy="321469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1798320"/>
            <a:ext cx="4013200" cy="44958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15E27FE8-0543-45C2-84B9-CD6EC6678DD7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60D60-8C74-4AB0-8BA9-6C8D46BA5C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9CC0A-A56F-4F93-ABBE-1C227388067A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ED87-4B99-4CBF-9E7F-33D5D08EC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 rot="5400000">
            <a:off x="5124451" y="2570162"/>
            <a:ext cx="5143500" cy="317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/>
          <p:nvPr/>
        </p:nvSpPr>
        <p:spPr bwMode="hidden">
          <a:xfrm>
            <a:off x="0" y="0"/>
            <a:ext cx="7696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629400" cy="3771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85801"/>
            <a:ext cx="926980" cy="3771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0B83A-0513-46ED-B90A-0C842D43B3DB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CEAAF-9F57-4C9B-ABFA-01371A392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1515618"/>
            <a:ext cx="8229600" cy="30563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FB318-F308-40EC-ABEA-BFE26DDA253F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BD164-FC4D-46E5-B36A-479F75F4C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2941638"/>
            <a:ext cx="9144000" cy="2201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0"/>
          <p:cNvCxnSpPr/>
          <p:nvPr/>
        </p:nvCxnSpPr>
        <p:spPr>
          <a:xfrm>
            <a:off x="0" y="2941638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/>
          <p:cNvSpPr/>
          <p:nvPr/>
        </p:nvSpPr>
        <p:spPr>
          <a:xfrm>
            <a:off x="2514600" y="2525713"/>
            <a:ext cx="4114800" cy="846137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3" y="2525435"/>
            <a:ext cx="4085897" cy="530116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bIns="0" rtlCol="0" anchor="b"/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3" y="3063433"/>
            <a:ext cx="4106917" cy="297821"/>
          </a:xfrm>
        </p:spPr>
        <p:txBody>
          <a:bodyPr tIns="0" anchor="t" anchorCtr="0"/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964E-FD71-4E9A-B15E-7095A5DC93C8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E64AB-E072-47C3-995C-B3E025F09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1515618"/>
            <a:ext cx="4023360" cy="30038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1515618"/>
            <a:ext cx="4023360" cy="30038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1142C-EE50-43D8-9F0E-EB4CD9E14E89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DA91B-EAC4-413F-9A59-70376BFBA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114550"/>
            <a:ext cx="4023360" cy="24071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112264"/>
            <a:ext cx="4023360" cy="24071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15618"/>
            <a:ext cx="4023360" cy="528066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1515618"/>
            <a:ext cx="4023360" cy="528066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BF016-9944-4A01-B893-51E9BB7D2AB4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80D90-C7ED-480E-B7F4-4FC1A3AF8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6BC9A-D775-494A-A0F5-1AF6BA420746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E029F-01BA-4FAF-9B52-1AB2E14E2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AE5BD-7960-4F54-A8C7-0C44DD18AB83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6DE3-2359-41D8-B6CA-C27CAA6F3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435894"/>
            <a:ext cx="6172200" cy="26331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4135374"/>
            <a:ext cx="5669280" cy="411480"/>
          </a:xfrm>
        </p:spPr>
        <p:txBody>
          <a:bodyPr t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D1BCB-91A1-4F21-AAB8-9E579E2294FD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99763-D837-4A28-AAD7-604C2B26C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1520188"/>
            <a:ext cx="5439582" cy="2447813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4137660"/>
            <a:ext cx="5669280" cy="41148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731520"/>
            <a:ext cx="4114800" cy="5257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2A5EA-0DD5-448A-A25F-DDC04F86E96E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E2EC-32CF-4FB4-B0A1-7FA46017B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001713"/>
            <a:ext cx="9144000" cy="414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5"/>
            <a:ext cx="8229600" cy="308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04788"/>
            <a:ext cx="3181350" cy="219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cap="all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ECD2DD7-1563-4911-A101-59B18114DDB2}" type="datetimeFigureOut">
              <a:rPr lang="ru-RU"/>
              <a:pPr>
                <a:defRPr/>
              </a:pPr>
              <a:t>31.07.2021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4865688"/>
            <a:ext cx="6248400" cy="219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="0" cap="all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4629150"/>
            <a:ext cx="1066800" cy="2286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75F4057-785B-4832-9EFE-3F5186C73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98538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731838"/>
            <a:ext cx="4114800" cy="52546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67" r:id="rId8"/>
    <p:sldLayoutId id="2147483666" r:id="rId9"/>
    <p:sldLayoutId id="2147483665" r:id="rId10"/>
    <p:sldLayoutId id="2147483675" r:id="rId11"/>
  </p:sldLayoutIdLst>
  <p:txStyles>
    <p:titleStyle>
      <a:lvl1pPr algn="ctr" rtl="0" eaLnBrk="0" fontAlgn="base" hangingPunct="0">
        <a:spcBef>
          <a:spcPts val="400"/>
        </a:spcBef>
        <a:spcAft>
          <a:spcPct val="0"/>
        </a:spcAft>
        <a:defRPr b="1" kern="1200" cap="all">
          <a:solidFill>
            <a:srgbClr val="404040"/>
          </a:solidFill>
          <a:latin typeface="+mj-lt"/>
          <a:ea typeface="Tunga" pitchFamily="2"/>
          <a:cs typeface="Tunga" pitchFamily="2"/>
        </a:defRPr>
      </a:lvl1pPr>
      <a:lvl2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2pPr>
      <a:lvl3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3pPr>
      <a:lvl4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4pPr>
      <a:lvl5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5pPr>
      <a:lvl6pPr marL="4572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6pPr>
      <a:lvl7pPr marL="9144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7pPr>
      <a:lvl8pPr marL="13716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8pPr>
      <a:lvl9pPr marL="18288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9pPr>
    </p:titleStyle>
    <p:bodyStyle>
      <a:lvl1pPr marL="342900" indent="-342900" algn="ctr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defRPr sz="2000"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742950" indent="-28575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11430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16002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20574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236538" y="87313"/>
            <a:ext cx="86407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РОСІЙСЬКІ ІМПЕРСЬКІ МІФИ ПРО ІСТОРІЮ УКРАЇНИ</a:t>
            </a:r>
            <a:endParaRPr lang="ru-RU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SASHA\Desktop\P117088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635125"/>
            <a:ext cx="5113338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5659438" y="700088"/>
            <a:ext cx="34845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«Розумієте, до XI, XII, XIII століття у нас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 було ніякої різниці в мові.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тільки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результаті полонізації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та частина українців, яка жила на території, яка перебувала під владою Речі Посполитої, тільки десь, по-моєму,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XVI столітті з'явилися перші мовні відмінності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заявив  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опублікованому на сайті Кремля 21 лютого 2020 р.</a:t>
            </a:r>
          </a:p>
        </p:txBody>
      </p:sp>
      <p:pic>
        <p:nvPicPr>
          <p:cNvPr id="25602" name="Picture 2" descr="C:\Users\SASHA\Desktop\Кие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71513"/>
            <a:ext cx="54451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5364163" y="195263"/>
            <a:ext cx="36004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«Українцями називали людей, які жили на рубежах Російської держави.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Українці були у Пскові, українцями називали тих, хто захищали з півдня від набігів кримського хана. На Уралі.</a:t>
            </a:r>
            <a:r>
              <a:rPr lang="uk-UA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Кругом були українці»,</a:t>
            </a:r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опублікованому на сайті Кремля 21 лютого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26626" name="Picture 2" descr="C:\Users\SASHA\Desktop\р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3825"/>
            <a:ext cx="43688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76225" y="4592638"/>
            <a:ext cx="4895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Володимир Путін – президент РФ</a:t>
            </a:r>
          </a:p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(з 2000 по 2008 рр.; з 2012 р.)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4356100" y="195263"/>
            <a:ext cx="46736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«На федералізацію ніколи Київ не піде, по скільки він не в змозі вже чимось керувати. На лице параліч влади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це, на жаль, нещаслива доля будь-яких спроб України створити державу.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300 років тому Мазепа метався з російським царем, зі шведами, з турками, з поляками;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ось вони мучаться хто більше заплатить і програвали весь час. І дійсно вони перебували між. У турків не вистачило сил добити їх, для поляків важко – далеко на схід,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нам вони були не потрібні, вони самі просилися до нас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бо відчували релігійні гноблення».</a:t>
            </a:r>
          </a:p>
          <a:p>
            <a:pPr algn="r"/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(З виступу В. Жириновського у березні </a:t>
            </a: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2014 р.)</a:t>
            </a:r>
          </a:p>
        </p:txBody>
      </p:sp>
      <p:pic>
        <p:nvPicPr>
          <p:cNvPr id="27650" name="Picture 2" descr="C:\Users\SASHA\Desktop\____26081_650x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31888"/>
            <a:ext cx="4068762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1547813" y="1058863"/>
            <a:ext cx="640873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«Життя ж складне й різноманітне. У нас складно влаштована країна і стільки етносів проживає. Розумієте, ми деякі речі забуваємо. Ось у нас суперечка з Україною йде.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Є українська ідентичність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Вона сформована.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Хто був автором </a:t>
            </a:r>
            <a:r>
              <a:rPr lang="ru-RU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граф Потоцький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відомий дослідник і науковець і письменник, який вперше заговорив про українців, як про окремий етнос. Потім були інші польські дослідження, які взагалі викреслили українців з числа слов'ян.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стверджували, що це нащадки якихось кочових народів»,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(З виступу 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Путіна на щорічній прес-конференції 19 грудня 2019 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FFFFFF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5148263" y="85725"/>
            <a:ext cx="38481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«Батьки-засновники українського націоналізму – вони ж ніколи не говорили, що потрібно обов'язково посваритися з Росією. Як це не здасться дивним, в їх фундаментальних працях ХІХ століття написано, що Україна: а)вона багатонаціональна і повинна бути федеративною державою і б)вибудувати обов'язково хороші відносини з Росією. Нинішні націоналісти це, мабуть, забули»,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зазначив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у лютому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29698" name="Picture 2" descr="C:\Users\SASHA\Desktop\Portrait_of_Historian_M._Kostomarov_by_Nikolay_G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5725"/>
            <a:ext cx="345598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684213" y="4457700"/>
            <a:ext cx="3455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200">
                <a:latin typeface="Times New Roman" pitchFamily="18" charset="0"/>
                <a:cs typeface="Times New Roman" pitchFamily="18" charset="0"/>
              </a:rPr>
              <a:t>Микола Костомаров – український історик, член Кирило-Мефодіївського товариства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4284663" y="268288"/>
            <a:ext cx="47879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Програмні положення Кирило-Мефодіївського братства викладені в «Книзі буття українського народу», «Статуті Слов’янського братства Св. Кирила і Мефодія».</a:t>
            </a:r>
          </a:p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 основу документів було покладено ідеї панславізму та українського національного відродження. </a:t>
            </a:r>
          </a:p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Головне завдання братства полягало в побудові майбутнього суспільства на засадах християнської моралі, шляхом здійснення цілого ряду реформ, зокрема, створенні демократичної федерації слов'янських народів на принципах рівності і суверенності на чолі з Україною; знищенні царату, скасуванні кріпацтва; встановленні демократичних прав і свобод  громадян; зрівнянні у правах всіх слов'янських народів, їх мов, культури та освіти.</a:t>
            </a:r>
          </a:p>
        </p:txBody>
      </p:sp>
      <p:pic>
        <p:nvPicPr>
          <p:cNvPr id="30722" name="Picture 2" descr="C:\Users\SASHA\Desktop\Книга_буття_українського_народ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00025"/>
            <a:ext cx="33337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" descr="Результат пошуку зображень за запитом &quot;міхновський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-1588"/>
            <a:ext cx="3167062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5148263" y="1058863"/>
            <a:ext cx="33845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«…через увесь час свого історичного існування нація наша з найбільшим зусиллям пильнує вилитись у форму держави самостійної і незалежної».</a:t>
            </a:r>
          </a:p>
          <a:p>
            <a:pPr algn="r"/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М. Міхновський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225425" y="4481513"/>
            <a:ext cx="408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«Самостійна Україна» М. Міхновського </a:t>
            </a:r>
            <a:r>
              <a:rPr lang="ru-RU" sz="12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програма РУП (до 1903 р.), програма УНП.</a:t>
            </a:r>
            <a:endParaRPr lang="ru-RU" sz="12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5003800" y="268288"/>
            <a:ext cx="352742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 сучасному світі об'єднання зусиль дає нам колосальні конкурентні переваги. І навпаки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роз'єднання робить нас слабкішими. Особливо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український фактор почав розігруватися напередодні Першої світової війни австрійською спецслужбою.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Чому? Це відома справа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розділяй і володарюй. Це абсолютно зрозуміла річ»,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 у лютому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33794" name="Picture 2" descr="C:\Users\SASHA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555625"/>
            <a:ext cx="2954338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1"/>
          <p:cNvSpPr>
            <a:spLocks noChangeArrowheads="1"/>
          </p:cNvSpPr>
          <p:nvPr/>
        </p:nvSpPr>
        <p:spPr bwMode="auto">
          <a:xfrm>
            <a:off x="4906963" y="195263"/>
            <a:ext cx="40767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«Ось ця територія, нехай не ображаються українці, там завжди була зрада,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всіх зраджували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шведів, поляків, німців, австрійців, турок, євреїв, росіян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всіх зраджували завжди. Ви пам'ятаєте: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Петлюра, він же разом з німцями так, але він спеціально хоче увійти першим в Київ, і повертає кулемети, він готовий німців розстрілювати.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Ніяких договорів, нічого там не діє. Суцільна махновщина. Тому що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територія без держави.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Територія є і люди кажуть, що начебто якась українська мова є. Але держави то немає».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Жириновський в ефірі програми «Вечір з Володимиром Соловйовим» на телеканалі «Росія-1» від 25 липня 2019 р.</a:t>
            </a:r>
            <a:endParaRPr lang="ru-RU" sz="1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3" descr="C:\Users\SASHA\Desktop\Без названия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63" y="771525"/>
            <a:ext cx="4624387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5219700" y="268288"/>
            <a:ext cx="3783013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В.Черномирдін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про присвоєння С.Бандері і Р.Шухевичу звання Героїв України: </a:t>
            </a:r>
          </a:p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«Я сприйняв це як образу ... Як ви могли таке допустити? «Це наша історія». Яка ваша історія?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і наша історія (мається на увазі російська).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Наших людей розстрілювали, в тому числі і російських, росіян і українців, і євреїв. Ну як ви могли це зробити? Нюрнберзький процес </a:t>
            </a:r>
            <a:r>
              <a:rPr lang="uk-UA" sz="1600" b="1" i="1">
                <a:latin typeface="Constantia" pitchFamily="18" charset="0"/>
              </a:rPr>
              <a:t>–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там ніяких змін немає і там все було прописано. І вони фашисти і посібники.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яку вони Україну боролися? Від кого вони звільняли Україну?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r"/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Фрагмент інтерв'ю Д.Гордона з В.Черномирдіним 2010 р.</a:t>
            </a:r>
          </a:p>
        </p:txBody>
      </p:sp>
      <p:pic>
        <p:nvPicPr>
          <p:cNvPr id="35842" name="Picture 3" descr="C:\Users\SASHA\Desktop\пощ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141288"/>
            <a:ext cx="46609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Users\SASHA\Desktop\26154439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" y="2844800"/>
            <a:ext cx="364807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Прямоугольник 2"/>
          <p:cNvSpPr>
            <a:spLocks noChangeArrowheads="1"/>
          </p:cNvSpPr>
          <p:nvPr/>
        </p:nvSpPr>
        <p:spPr bwMode="auto">
          <a:xfrm>
            <a:off x="1111250" y="4665663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С. Бандера</a:t>
            </a:r>
          </a:p>
        </p:txBody>
      </p:sp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2554288" y="466566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Р. Шухевич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3897313" y="136525"/>
            <a:ext cx="522128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«Коли вперше зазвучало слово українці?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Київська Русь - було поняття «українці»? Володимир Мономах хрестив святу Русь - було поняття «українці»?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Ось воно з'явилося,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створене австрійцями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те, щоб західних слов'ян в особі російського народу відірвати від матері Росії. Щоб було зрозуміло звідки це почалося, коли це почалося, що таке Львів, що він був в складі Австрії. Це споконвічні польські землі, угорські землі, румунські землі, російські, з чого складалася середньовічна Україна. Чи була вона?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Чи є пам'ятники давньоукраїнської писемності? Ось є «Руська правда», а де українською мовою пам'ятники, які викладені 10 століть назад, 5 століть?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Нічого ж цього немає».</a:t>
            </a:r>
          </a:p>
          <a:p>
            <a:pPr algn="r"/>
            <a:r>
              <a:rPr lang="uk-UA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 (З в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иступу В. Жириновського у березні 2014 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ASHA\Desktop\The_instance_Sinodal`niy_of_Pravda_Ruskaya_page_1_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9512" y="237161"/>
            <a:ext cx="3672407" cy="4053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179388" y="4275138"/>
            <a:ext cx="36718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Перша сторінка Синодального списку Руської правди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1"/>
          <p:cNvSpPr>
            <a:spLocks noChangeArrowheads="1"/>
          </p:cNvSpPr>
          <p:nvPr/>
        </p:nvSpPr>
        <p:spPr bwMode="auto">
          <a:xfrm>
            <a:off x="4643438" y="160338"/>
            <a:ext cx="4284662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«Скільки було молодих фахівців направлено</a:t>
            </a:r>
            <a:r>
              <a:rPr lang="uk-UA" i="1">
                <a:latin typeface="Constantia" pitchFamily="18" charset="0"/>
              </a:rPr>
              <a:t> 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лікарів, вчителів, партійних працівників на Західну Україну, щоб якось там все ось це привести в порядок, переконувати, розповідати, лікувати, навчати. А скільки фахівців було з науки, адже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Львові жодного інституту не було, жодного підприємства не було.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Туди ж одразу і підприємства направили, туди ж фахівців направили, а їх вбивали. Це як розуміти? А скільки молодих фахівців зі Східних регіонів України, а їх за що вбивали?»</a:t>
            </a: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Фрагмент інтерв'ю Д. Гордона з</a:t>
            </a:r>
            <a:r>
              <a:rPr lang="ru-RU" sz="1600" b="1">
                <a:latin typeface="Constantia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 Черномирдіним 2010 р.</a:t>
            </a:r>
          </a:p>
        </p:txBody>
      </p:sp>
      <p:pic>
        <p:nvPicPr>
          <p:cNvPr id="36866" name="Picture 2" descr="C:\Users\SASHA\Desktop\Новоросія. Міфи\test-26-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8288"/>
            <a:ext cx="2914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5580063" y="0"/>
            <a:ext cx="3024187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«…століттями знущалися над православними. Але ми замовчували все це, заради цієї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фіктивної дружби народів, заради цього фіктивного інтернаціоналізму.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тому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жителі України не знають хто ворог, хто друг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і що взагалі відбувалося, і хто вони такі: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Бандера, Шухевич і ОУН, УПА. Проти кого вони повставали?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Чому вони були одягнені в німецьку форму?»</a:t>
            </a:r>
            <a:endParaRPr lang="ru-RU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Виступ від фракції ЛДПР 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Жириновського у березні 2014 р.</a:t>
            </a:r>
          </a:p>
        </p:txBody>
      </p:sp>
      <p:pic>
        <p:nvPicPr>
          <p:cNvPr id="1028" name="Picture 4" descr="C:\Users\SASHA\Desktop\Владимир-Жириновский.jpg"/>
          <p:cNvPicPr>
            <a:picLocks noChangeAspect="1" noChangeArrowheads="1"/>
          </p:cNvPicPr>
          <p:nvPr/>
        </p:nvPicPr>
        <p:blipFill rotWithShape="1">
          <a:blip r:embed="rId2"/>
          <a:srcRect r="15276"/>
          <a:stretch/>
        </p:blipFill>
        <p:spPr bwMode="auto">
          <a:xfrm>
            <a:off x="184150" y="709613"/>
            <a:ext cx="5008563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4859338" y="1203325"/>
            <a:ext cx="4062412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«Так склалося, добре. Але в 1954 році взяли Крим і туди віддали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порушення чинного тоді союзного законодавства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яке вимагало згоди Верховної Ради Української РСР, вирішено було президією Верховної Ради»,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В. Путін 14 грудня     2017 р.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3" descr="C:\Users\SASHA\Desktop\The_transfer_of_Crim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54000"/>
            <a:ext cx="34194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/>
          <p:cNvSpPr txBox="1">
            <a:spLocks noChangeArrowheads="1"/>
          </p:cNvSpPr>
          <p:nvPr/>
        </p:nvSpPr>
        <p:spPr bwMode="auto">
          <a:xfrm>
            <a:off x="2987675" y="268288"/>
            <a:ext cx="60325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 точки зору тодішнього законодавства, процедура передачі Криму Україні була повністю витримана. Спочатку це питання розглядалося на Президії Верховної Ради РРФСР у присутності представників Кримської облради і Севастопольської міськради. Було прийняте позитивне рішення, яке аргументувалося спільністю економіки, тісними господарськими і культурними зв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язками Криму та України, територіальною близькістю. Цю Постанову направили до Верховної Ради СРСР. Питання про передачу Криму Україні розглядалося і на Президії Верховної Ради УРСР. 19 лютого 1954 р. відбулося урочисте засідання Президії Верховної Ради СРСР за участю представників керівних органів України і Росії, Кримської області і міста Севастополя. Було прийняте рішення і підписаний відповідний указ. Процес передачі був завершений на сесії Верховної Ради СРСР, яка затвердила указ від 19 лютого і внесла відповідні зміни до Конституції СРСР.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Турченко Ф., Турченко Г. Проект «Новоросія» і новітня російсько-українська війна. Ки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їв: Інститут історії України, 2015. С. 122-123.</a:t>
            </a:r>
            <a:endParaRPr lang="ru-RU" sz="16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SASHA\Desktop\unname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81050"/>
            <a:ext cx="222567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5"/>
          <p:cNvSpPr>
            <a:spLocks noChangeArrowheads="1"/>
          </p:cNvSpPr>
          <p:nvPr/>
        </p:nvSpPr>
        <p:spPr bwMode="auto">
          <a:xfrm>
            <a:off x="2286000" y="19716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5284788" y="231775"/>
            <a:ext cx="379888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«Україна – її не було ніколи!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Її створили більшовики!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Дайте мені документ XVIII століття, де буде написано «українська держава з кимось уклала угоду». Дайте мені документ ХІХ століття! Немає жодного документа! Ніхто ніколи не укладав жодних угод з Україною!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породження радянської влади!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Всі говорили російською і були росіянами!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Ми вас зробили! 80% росіян змусили записати себе в паспортах «українець»! З України ви всі вперті, тупі й хворі! Вони напівросіяни, напівукраїнці. Напівдержава, напівтериторія!»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кричав В. Жириновський в ефірі програми «60 хвилин» 16 липня 2019р. на телеканалі «Росія-1».</a:t>
            </a:r>
          </a:p>
        </p:txBody>
      </p:sp>
      <p:pic>
        <p:nvPicPr>
          <p:cNvPr id="40962" name="Picture 2" descr="C:\Users\SASHA\Desktop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411163"/>
            <a:ext cx="4619625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SASHA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2517775"/>
            <a:ext cx="47879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Прямоугольник 1"/>
          <p:cNvSpPr>
            <a:spLocks noChangeArrowheads="1"/>
          </p:cNvSpPr>
          <p:nvPr/>
        </p:nvSpPr>
        <p:spPr bwMode="auto">
          <a:xfrm>
            <a:off x="5364163" y="141288"/>
            <a:ext cx="35750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«Під час створення СРСР Україна отримала землі, до яких не мала відношення.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Споконвіку російські території, які взагалі не мають відношення до України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все Причорномор'я, західні російські землі,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були передані Україні з дивним формулюванням «для підвищення процентного співвідношення пролетаріату в Україні».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Тому що Україна була сільською територією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вважалося, що це дрібнобуржуазні представники селян. Їх розкуркулювали поспіль у всій країні. Це дивне рішення, це все спадщина державного устрою Володимира Ілліча Леніна»,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резюмував В. Путін на щорічній прес-конференції 19 грудня 2019 р.</a:t>
            </a:r>
            <a:endParaRPr lang="ru-RU" sz="1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SASHA\Desktop\Юз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411163"/>
            <a:ext cx="496887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411163" y="3363913"/>
            <a:ext cx="4608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Металургійний завод Джона Юза, м. Юзівка (нині м. Донецьк), кінець ХІХ століття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SASHA\Desktop\Ол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5072063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179388" y="3508375"/>
            <a:ext cx="49291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Олександрівський Південно-Російський залізообробний і залізопрокатний завод (Катеринославська губ.), 1887 р.</a:t>
            </a: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2" descr="C:\Users\SASHA\Desktop\Хар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339725"/>
            <a:ext cx="41624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4981575" y="4371975"/>
            <a:ext cx="4162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Харківський паровозобудівний завод, </a:t>
            </a:r>
          </a:p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кінець ХІХ ст.</a:t>
            </a: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рямоугольник 1"/>
          <p:cNvSpPr>
            <a:spLocks noChangeArrowheads="1"/>
          </p:cNvSpPr>
          <p:nvPr/>
        </p:nvSpPr>
        <p:spPr bwMode="auto">
          <a:xfrm>
            <a:off x="5867400" y="100013"/>
            <a:ext cx="309086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Нагадаю, що це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Новоросія.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Харків, Луганськ, Донецьк, Херсон, Миколаїв, Одеса </a:t>
            </a:r>
            <a:r>
              <a:rPr lang="ru-RU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не входили до складу України в царські часи.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все території, які передав Україні радянський уряд. Навіщо вони це зробили, Бог його знає»,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Путін під час спілкування з росіянами 17 квітня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2014 </a:t>
            </a:r>
            <a:r>
              <a:rPr lang="uk-UA" sz="1600" b="1">
                <a:latin typeface="Times New Roman" pitchFamily="18" charset="0"/>
                <a:cs typeface="Times New Roman" pitchFamily="18" charset="0"/>
              </a:rPr>
              <a:t>р.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Прямоугольник 2"/>
          <p:cNvSpPr>
            <a:spLocks noChangeArrowheads="1"/>
          </p:cNvSpPr>
          <p:nvPr/>
        </p:nvSpPr>
        <p:spPr bwMode="auto">
          <a:xfrm>
            <a:off x="4999038" y="4435475"/>
            <a:ext cx="24145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1400">
                <a:solidFill>
                  <a:srgbClr val="FFFFFF"/>
                </a:solidFill>
                <a:latin typeface="Times New Roman" pitchFamily="18" charset="0"/>
              </a:rPr>
              <a:t>Карта з офісу КПУ в Києві </a:t>
            </a:r>
          </a:p>
          <a:p>
            <a:pPr algn="just">
              <a:spcBef>
                <a:spcPct val="50000"/>
              </a:spcBef>
            </a:pPr>
            <a:r>
              <a:rPr lang="uk-UA" altLang="ru-RU" sz="1400">
                <a:solidFill>
                  <a:srgbClr val="FFFFFF"/>
                </a:solidFill>
                <a:latin typeface="Times New Roman" pitchFamily="18" charset="0"/>
              </a:rPr>
              <a:t>2014 р.</a:t>
            </a:r>
            <a:endParaRPr lang="ru-RU" alt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44035" name="Picture 2" descr="C:\Users\SASHA\Desktop\pu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69850"/>
            <a:ext cx="43561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2476500"/>
            <a:ext cx="43561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Прямоугольник 1"/>
          <p:cNvSpPr>
            <a:spLocks noChangeArrowheads="1"/>
          </p:cNvSpPr>
          <p:nvPr/>
        </p:nvSpPr>
        <p:spPr bwMode="auto">
          <a:xfrm>
            <a:off x="5003800" y="161925"/>
            <a:ext cx="4059238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Революція Гідності</a:t>
            </a:r>
            <a:r>
              <a:rPr lang="uk-UA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 років тому, лютий. Ось вони стоять 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представники України, але вони ж не скажуть уже, що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революція криміналу, революція підлості, революція загибелі людей. Ніякої гідності там не було</a:t>
            </a:r>
            <a:r>
              <a:rPr lang="uk-UA" sz="20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Слова В. Жириновського в ефірі програми «Вечір з Володимиром Соловйовим» на телеканалі </a:t>
            </a:r>
          </a:p>
          <a:p>
            <a:pPr algn="r"/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«Росія-1» від 25 липня 2019 р.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>
              <a:latin typeface="Constantia" pitchFamily="18" charset="0"/>
            </a:endParaRPr>
          </a:p>
        </p:txBody>
      </p:sp>
      <p:pic>
        <p:nvPicPr>
          <p:cNvPr id="45058" name="Picture 2" descr="C:\Users\SASHA\Desktop\maxresdefault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996950"/>
            <a:ext cx="48593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Прямоугольник 1"/>
          <p:cNvSpPr>
            <a:spLocks noChangeArrowheads="1"/>
          </p:cNvSpPr>
          <p:nvPr/>
        </p:nvSpPr>
        <p:spPr bwMode="auto">
          <a:xfrm>
            <a:off x="4418013" y="219075"/>
            <a:ext cx="4556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26 квітня 2019 р. в мережі було опубліковано відео, на якому В. Жириновський ріже торт у вигляді України і примовляє: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Чернігів, Суми, Донецьк, Запоріжжя – це все Росія.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Ми Києву залишаємо те, з чим він до нас прийшов –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Київ, Поділ, щось ще.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Ідеальний варіант, щоб вони не ображалися – ми залишаємо Україні 1/3, у напрямку заходу.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Решта – це Південно-Східна Росія, Малоросія і Новоросія.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 тут нехай називається Галичина – це я залишаю їм».</a:t>
            </a:r>
            <a:endParaRPr lang="ru-RU" sz="16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SASHA\Desktop\Без назван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949575"/>
            <a:ext cx="408305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Users\SASHA\Desktop\5fb819897f67cccb6f7ec69f87a755e1.jpg"/>
          <p:cNvPicPr>
            <a:picLocks noChangeAspect="1" noChangeArrowheads="1"/>
          </p:cNvPicPr>
          <p:nvPr/>
        </p:nvPicPr>
        <p:blipFill>
          <a:blip r:embed="rId3"/>
          <a:srcRect l="3143" t="2808" r="3372"/>
          <a:stretch>
            <a:fillRect/>
          </a:stretch>
        </p:blipFill>
        <p:spPr bwMode="auto">
          <a:xfrm>
            <a:off x="179388" y="339725"/>
            <a:ext cx="4176712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SASHA\Desktop\53845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9425"/>
            <a:ext cx="2906712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4211638" y="555625"/>
            <a:ext cx="4445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Мовою, якою розмовляли жителі Київської Русі російський історик Б. Рибаков назвав мову, якою спілкуються нині селяни Київської області: 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«Від'їжджайте на 20 кілометрів від Києва, і ви почуєте цю мову»</a:t>
            </a: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Турченко Ф., Турченко Г. Проект «Новоросія» і новітня російсько-українська війна. Ки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їв: Інститут історії України, 2015. С. 173.</a:t>
            </a:r>
            <a:endParaRPr lang="ru-RU" sz="16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1"/>
          <p:cNvSpPr>
            <a:spLocks noChangeArrowheads="1"/>
          </p:cNvSpPr>
          <p:nvPr/>
        </p:nvSpPr>
        <p:spPr bwMode="auto">
          <a:xfrm>
            <a:off x="4716463" y="195263"/>
            <a:ext cx="431958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«Чому формула Штайнмаєра? Німець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 якого дива?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Спеціально навіть це закладають в голову. Хто навів порядок на Україні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Штайнмаєр. Хто заспокоїв все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Штайнмаєр. Тобто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німці.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Гофман сто років тому під час Першої світової сказав: «Це я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полковник генерального штабу Гофман створив Україну». Правильно,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створили. А потім поляки це підхопили. А потім російські більшовики, вірніше українські, зробили українізацію росіян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 Жириновський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ефірі програми «60 хвилин» за 2 жовтня 2019 р. на телеканалі «Росія-1».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47106" name="Picture 2" descr="C:\Users\SASHA\Desktop\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987425"/>
            <a:ext cx="46593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Прямоугольник 1"/>
          <p:cNvSpPr>
            <a:spLocks noChangeArrowheads="1"/>
          </p:cNvSpPr>
          <p:nvPr/>
        </p:nvSpPr>
        <p:spPr bwMode="auto">
          <a:xfrm>
            <a:off x="5508625" y="249238"/>
            <a:ext cx="34512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«Все про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ходить, і це пройде. Наша країна неодноразово проходила через серйозні випробування: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печеніги її мордували, і половці. З усім впоралася Росія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Переможемо і цю заразу коронавірусну. Разом ми все подолаємо». </a:t>
            </a:r>
          </a:p>
          <a:p>
            <a:pPr algn="just"/>
            <a:r>
              <a:rPr lang="uk-UA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Зі звернення В.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Путіна до росіян 8 квітня 2020 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3" descr="C:\Users\SASHA\Desktop\мамонт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27063"/>
            <a:ext cx="52197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1"/>
          <p:cNvSpPr>
            <a:spLocks noChangeArrowheads="1"/>
          </p:cNvSpPr>
          <p:nvPr/>
        </p:nvSpPr>
        <p:spPr bwMode="auto">
          <a:xfrm>
            <a:off x="2124075" y="2147888"/>
            <a:ext cx="52292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5003800" y="700088"/>
            <a:ext cx="39592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«Ярослав Мудрий</a:t>
            </a:r>
            <a:r>
              <a:rPr lang="ru-RU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мудрий, звичайно, багато зробив для країни, але престолонаслідування не встановив так, як це було в деяких західних країнах. Формула, за якою діставався у спадок престол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 Росії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дуже складною, заплутаною, і привела до роздробленості»,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В. Путін на зустрічі з молодими вченими та викладачами історії 5 листопада 2014 р.</a:t>
            </a:r>
          </a:p>
          <a:p>
            <a:pPr algn="just"/>
            <a:endParaRPr lang="ru-RU" sz="1600">
              <a:latin typeface="Constantia" pitchFamily="18" charset="0"/>
            </a:endParaRPr>
          </a:p>
        </p:txBody>
      </p:sp>
      <p:pic>
        <p:nvPicPr>
          <p:cNvPr id="17410" name="Picture 2" descr="C:\Users\SASHA\Desktop\Новоросія. Міфи\Святий_князь_Ярослав_Мудрий-ік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8" y="14288"/>
            <a:ext cx="366077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755650" y="4749800"/>
            <a:ext cx="3279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Орлеонов А. «Ярослав Мудрий», 2010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157163" y="3444875"/>
            <a:ext cx="8912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«Адже саме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Криму, в Херсонесі, хрестився князь Володимир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а потім хрестив Русь. Початково первинна купіль хрещення Росії - там.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Херсонес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ж що? Це Севастополь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Ви уявляєте, який зв'язок між духовним джерелом і державною складовою, маючи на увазі боротьбу за це місце: і за Крим в цілому, і за Севастополь, за Херсонес? По суті,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російський народ багато століть бореться за те, щоб твердою ногою стати біля своєї історичної духовної купелі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 зустрічі з молодими вченими та викладачами історії 5 листопада 2014 р.</a:t>
            </a:r>
            <a:endParaRPr lang="uk-UA" sz="1600" b="1">
              <a:latin typeface="Constantia" pitchFamily="18" charset="0"/>
            </a:endParaRPr>
          </a:p>
        </p:txBody>
      </p:sp>
      <p:pic>
        <p:nvPicPr>
          <p:cNvPr id="18434" name="Picture 2" descr="C:\Users\SASHA\Desktop\artlib_gallery-441947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088" y="-6350"/>
            <a:ext cx="68103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1793875" y="3108325"/>
            <a:ext cx="563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Орлеонов А. «Україна славетна» (</a:t>
            </a:r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Хрещення України-Русі</a:t>
            </a:r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), 2014 р.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076825" y="266700"/>
            <a:ext cx="3743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«Охрестився ж він у церкві святої Софії. І єсть церква та в городі Корсуні, стоїть вона на [високому] місці посеред города, де ото чинять торг корсуняни; палата Володимирова стоїть окрай церкви і до сьогодні, а цесарицина палата – за олтарем.</a:t>
            </a:r>
          </a:p>
          <a:p>
            <a:pPr indent="457200"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охрещенні ж привів він цесарицю на обручення. А сього не відаючи,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[деякі] неправильно говорять, ніби він охрестився в Києві, інші ж – кажучи, [що] у Василеві, а другі, говорячи, [ще] інше кажуть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indent="457200" algn="r"/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Повість минулих літ</a:t>
            </a:r>
          </a:p>
        </p:txBody>
      </p:sp>
      <p:pic>
        <p:nvPicPr>
          <p:cNvPr id="20482" name="Picture 2" descr="C:\Users\SASHA\Desktop\Povist_mynulyh_lit_mal_Georgija_Jakutovycha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2575"/>
            <a:ext cx="40163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3635375" y="1222375"/>
            <a:ext cx="5508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4643438" y="87313"/>
            <a:ext cx="421798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Новий пам'ятник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дань поваги нашому видатному предку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особливо шанованому святому державному діячу та воїну, духовному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засновнику держави російської. Князь Володимир назавжди увійшов в історію як збирач і захисник російських земель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 далекоглядний політик, який створив основи сильної, єдиної, централізованої держави, який об'єднав в результаті в одну величезну родину рівні між собою народи, мови, культури і релігії. Його епоха знала чимало звершень, і найважливішим, визначальним звичайно ключовим з них було хрещення Русі.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Цей вибір став загальним духовним джерелом для народів Росії, Білорусі та України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>
                <a:solidFill>
                  <a:srgbClr val="FFFFFF"/>
                </a:solidFill>
                <a:latin typeface="Times New Roman" pitchFamily="18" charset="0"/>
              </a:rPr>
              <a:t>(З урочистої промови В. Путіна з нагоди відкриття пам'ятника князю Володимиру у Москві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 листопада 2016 р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</a:rPr>
              <a:t>.)</a:t>
            </a:r>
            <a:endParaRPr lang="ru-RU" sz="14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376238" y="4486275"/>
            <a:ext cx="3854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Володимир Великий, архітектор – І. Воскресенський, м. Москва, 2016 р. 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ASHA\Desktop\pagelogo_21131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0"/>
            <a:ext cx="3667125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5292725" y="842963"/>
            <a:ext cx="362267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«Освічена французька публіка знає про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російську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Ганну, королеву Франції. Молодша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дочка нашого великого князя Ярослава Мудрого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дружиною Генріха I», –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сказав В. Путін 29 травня 2017 р. на зустрічі з президентом Франції        Е. Макроном.</a:t>
            </a:r>
          </a:p>
        </p:txBody>
      </p:sp>
      <p:pic>
        <p:nvPicPr>
          <p:cNvPr id="11266" name="Picture 2" descr="C:\Users\SASHA\Desktop\11an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0"/>
            <a:ext cx="3887788" cy="451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755650" y="4516438"/>
            <a:ext cx="38877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Анна Київська, скульптор – В. Зноба, м. Санліс (Франція), 2005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5580063" y="555625"/>
            <a:ext cx="3151187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«Ви знаєте, що у нас дуже давні історичні стосунки між нашими країнами. І я хотів нагадати, що Президент України поїде відвідати місце, де похована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Анна Київська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яка була королевою франків і це дуже важливо у контексті нашої тисячолітньої спільної історії», </a:t>
            </a:r>
            <a:r>
              <a:rPr lang="ru-RU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президент Франції Е.Макрон на спільній прес-конференції </a:t>
            </a:r>
            <a:r>
              <a:rPr lang="ru-RU" sz="1600" b="1">
                <a:solidFill>
                  <a:srgbClr val="FFFFFF"/>
                </a:solidFill>
              </a:rPr>
              <a:t>з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</a:rPr>
              <a:t>П.Порошенко</a:t>
            </a:r>
            <a:r>
              <a:rPr lang="ru-RU" sz="1600"/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червні 2017 р. </a:t>
            </a:r>
          </a:p>
        </p:txBody>
      </p:sp>
      <p:pic>
        <p:nvPicPr>
          <p:cNvPr id="2050" name="Picture 2" descr="C:\Users\SASHA\Desktop\RTX36W98-pic4_zoom-1500x1500-75039.jpg"/>
          <p:cNvPicPr>
            <a:picLocks noChangeAspect="1" noChangeArrowheads="1"/>
          </p:cNvPicPr>
          <p:nvPr/>
        </p:nvPicPr>
        <p:blipFill rotWithShape="1">
          <a:blip r:embed="rId3"/>
          <a:srcRect l="17222" t="27922" r="32892"/>
          <a:stretch/>
        </p:blipFill>
        <p:spPr bwMode="auto">
          <a:xfrm>
            <a:off x="395288" y="339725"/>
            <a:ext cx="4732337" cy="422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673100" y="4575175"/>
            <a:ext cx="417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Еммануель Макрон – президент Франції (з 2017 р.) 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Другая 13">
      <a:dk1>
        <a:sysClr val="windowText" lastClr="000000"/>
      </a:dk1>
      <a:lt1>
        <a:srgbClr val="E7DEC9"/>
      </a:lt1>
      <a:dk2>
        <a:srgbClr val="8E0000"/>
      </a:dk2>
      <a:lt2>
        <a:srgbClr val="E7DEC9"/>
      </a:lt2>
      <a:accent1>
        <a:srgbClr val="620C0A"/>
      </a:accent1>
      <a:accent2>
        <a:srgbClr val="FEB80A"/>
      </a:accent2>
      <a:accent3>
        <a:srgbClr val="620C0A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3814</TotalTime>
  <Words>2120</Words>
  <Application>Microsoft Office PowerPoint</Application>
  <PresentationFormat>Экран (16:9)</PresentationFormat>
  <Paragraphs>74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Arial</vt:lpstr>
      <vt:lpstr>Constantia</vt:lpstr>
      <vt:lpstr>Tunga</vt:lpstr>
      <vt:lpstr>Tahoma</vt:lpstr>
      <vt:lpstr>Calibri</vt:lpstr>
      <vt:lpstr>Garamond</vt:lpstr>
      <vt:lpstr>Times New Roman</vt:lpstr>
      <vt:lpstr>BlackTie</vt:lpstr>
      <vt:lpstr>BlackTie</vt:lpstr>
      <vt:lpstr>BlackTie</vt:lpstr>
      <vt:lpstr>BlackTie</vt:lpstr>
      <vt:lpstr>BlackTie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Admin</cp:lastModifiedBy>
  <cp:revision>69</cp:revision>
  <dcterms:created xsi:type="dcterms:W3CDTF">2020-04-18T18:46:58Z</dcterms:created>
  <dcterms:modified xsi:type="dcterms:W3CDTF">2021-07-31T18:06:36Z</dcterms:modified>
</cp:coreProperties>
</file>