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84" r:id="rId5"/>
    <p:sldId id="285" r:id="rId6"/>
    <p:sldId id="260" r:id="rId7"/>
    <p:sldId id="261" r:id="rId8"/>
    <p:sldId id="262" r:id="rId9"/>
    <p:sldId id="263" r:id="rId10"/>
    <p:sldId id="281" r:id="rId11"/>
    <p:sldId id="283" r:id="rId12"/>
    <p:sldId id="264" r:id="rId13"/>
    <p:sldId id="265" r:id="rId14"/>
    <p:sldId id="266" r:id="rId15"/>
    <p:sldId id="267" r:id="rId16"/>
    <p:sldId id="268" r:id="rId17"/>
    <p:sldId id="269" r:id="rId18"/>
    <p:sldId id="282" r:id="rId19"/>
    <p:sldId id="270" r:id="rId20"/>
    <p:sldId id="271" r:id="rId21"/>
    <p:sldId id="272" r:id="rId22"/>
    <p:sldId id="273" r:id="rId23"/>
    <p:sldId id="274" r:id="rId24"/>
    <p:sldId id="275" r:id="rId25"/>
    <p:sldId id="257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11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66345-2BD2-4064-8078-40ED20AAE2CE}" type="datetimeFigureOut">
              <a:rPr lang="ru-RU" smtClean="0"/>
              <a:t>29.08.2020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55268-8B1E-44AC-8FC1-1B6AB176FE4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66345-2BD2-4064-8078-40ED20AAE2CE}" type="datetimeFigureOut">
              <a:rPr lang="ru-RU" smtClean="0"/>
              <a:t>29.08.2020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55268-8B1E-44AC-8FC1-1B6AB176FE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66345-2BD2-4064-8078-40ED20AAE2CE}" type="datetimeFigureOut">
              <a:rPr lang="ru-RU" smtClean="0"/>
              <a:t>29.08.2020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55268-8B1E-44AC-8FC1-1B6AB176FE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66345-2BD2-4064-8078-40ED20AAE2CE}" type="datetimeFigureOut">
              <a:rPr lang="ru-RU" smtClean="0"/>
              <a:t>29.08.2020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55268-8B1E-44AC-8FC1-1B6AB176FE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66345-2BD2-4064-8078-40ED20AAE2CE}" type="datetimeFigureOut">
              <a:rPr lang="ru-RU" smtClean="0"/>
              <a:t>29.08.2020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55268-8B1E-44AC-8FC1-1B6AB176FE4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66345-2BD2-4064-8078-40ED20AAE2CE}" type="datetimeFigureOut">
              <a:rPr lang="ru-RU" smtClean="0"/>
              <a:t>29.08.2020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55268-8B1E-44AC-8FC1-1B6AB176FE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66345-2BD2-4064-8078-40ED20AAE2CE}" type="datetimeFigureOut">
              <a:rPr lang="ru-RU" smtClean="0"/>
              <a:t>29.08.2020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55268-8B1E-44AC-8FC1-1B6AB176FE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66345-2BD2-4064-8078-40ED20AAE2CE}" type="datetimeFigureOut">
              <a:rPr lang="ru-RU" smtClean="0"/>
              <a:t>29.08.2020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55268-8B1E-44AC-8FC1-1B6AB176FE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66345-2BD2-4064-8078-40ED20AAE2CE}" type="datetimeFigureOut">
              <a:rPr lang="ru-RU" smtClean="0"/>
              <a:t>29.08.2020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55268-8B1E-44AC-8FC1-1B6AB176FE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66345-2BD2-4064-8078-40ED20AAE2CE}" type="datetimeFigureOut">
              <a:rPr lang="ru-RU" smtClean="0"/>
              <a:t>29.08.2020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55268-8B1E-44AC-8FC1-1B6AB176FE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66345-2BD2-4064-8078-40ED20AAE2CE}" type="datetimeFigureOut">
              <a:rPr lang="ru-RU" smtClean="0"/>
              <a:t>29.08.2020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DC55268-8B1E-44AC-8FC1-1B6AB176FE4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F866345-2BD2-4064-8078-40ED20AAE2CE}" type="datetimeFigureOut">
              <a:rPr lang="ru-RU" smtClean="0"/>
              <a:t>29.08.2020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DC55268-8B1E-44AC-8FC1-1B6AB176FE4F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4.xml"/><Relationship Id="rId18" Type="http://schemas.openxmlformats.org/officeDocument/2006/relationships/slide" Target="slide19.xml"/><Relationship Id="rId3" Type="http://schemas.openxmlformats.org/officeDocument/2006/relationships/slide" Target="slide4.xml"/><Relationship Id="rId21" Type="http://schemas.openxmlformats.org/officeDocument/2006/relationships/slide" Target="slide22.xml"/><Relationship Id="rId7" Type="http://schemas.openxmlformats.org/officeDocument/2006/relationships/slide" Target="slide9.xml"/><Relationship Id="rId12" Type="http://schemas.openxmlformats.org/officeDocument/2006/relationships/slide" Target="slide13.xml"/><Relationship Id="rId17" Type="http://schemas.openxmlformats.org/officeDocument/2006/relationships/slide" Target="slide18.xml"/><Relationship Id="rId2" Type="http://schemas.openxmlformats.org/officeDocument/2006/relationships/slide" Target="slide3.xml"/><Relationship Id="rId16" Type="http://schemas.openxmlformats.org/officeDocument/2006/relationships/slide" Target="slide17.xml"/><Relationship Id="rId20" Type="http://schemas.openxmlformats.org/officeDocument/2006/relationships/slide" Target="slide2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5" Type="http://schemas.openxmlformats.org/officeDocument/2006/relationships/slide" Target="slide6.xml"/><Relationship Id="rId15" Type="http://schemas.openxmlformats.org/officeDocument/2006/relationships/slide" Target="slide16.xml"/><Relationship Id="rId23" Type="http://schemas.openxmlformats.org/officeDocument/2006/relationships/slide" Target="slide24.xml"/><Relationship Id="rId10" Type="http://schemas.openxmlformats.org/officeDocument/2006/relationships/slide" Target="slide11.xml"/><Relationship Id="rId19" Type="http://schemas.openxmlformats.org/officeDocument/2006/relationships/slide" Target="slide20.xml"/><Relationship Id="rId4" Type="http://schemas.openxmlformats.org/officeDocument/2006/relationships/slide" Target="slide5.xml"/><Relationship Id="rId9" Type="http://schemas.openxmlformats.org/officeDocument/2006/relationships/slide" Target="slide10.xml"/><Relationship Id="rId14" Type="http://schemas.openxmlformats.org/officeDocument/2006/relationships/slide" Target="slide15.xml"/><Relationship Id="rId22" Type="http://schemas.openxmlformats.org/officeDocument/2006/relationships/slide" Target="slide2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Дієслово. Категорія часу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5105400"/>
            <a:ext cx="7854696" cy="17526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Категорія часу – словозмінна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Утворення форм часу змінює лише граматичне значення, тому категорія часу є словозмінною, а не словотвірною (</a:t>
            </a:r>
            <a:r>
              <a:rPr lang="uk-UA" i="1" dirty="0" smtClean="0"/>
              <a:t>читає – читав - читатиме; пишу – писав - писатиму</a:t>
            </a:r>
            <a:r>
              <a:rPr lang="uk-UA" dirty="0" smtClean="0"/>
              <a:t>). </a:t>
            </a:r>
          </a:p>
          <a:p>
            <a:r>
              <a:rPr lang="uk-UA" dirty="0" smtClean="0"/>
              <a:t>Засобами їх вираження виступають особові закінчення (</a:t>
            </a:r>
            <a:r>
              <a:rPr lang="uk-UA" i="1" dirty="0" err="1" smtClean="0"/>
              <a:t>чита</a:t>
            </a:r>
            <a:r>
              <a:rPr lang="uk-UA" i="1" dirty="0" smtClean="0"/>
              <a:t> - ю, </a:t>
            </a:r>
            <a:r>
              <a:rPr lang="uk-UA" i="1" dirty="0" err="1" smtClean="0"/>
              <a:t>чита</a:t>
            </a:r>
            <a:r>
              <a:rPr lang="uk-UA" i="1" dirty="0" smtClean="0"/>
              <a:t> - </a:t>
            </a:r>
            <a:r>
              <a:rPr lang="uk-UA" i="1" dirty="0" err="1" smtClean="0"/>
              <a:t>єш</a:t>
            </a:r>
            <a:r>
              <a:rPr lang="uk-UA" i="1" dirty="0" smtClean="0"/>
              <a:t>, </a:t>
            </a:r>
            <a:r>
              <a:rPr lang="uk-UA" i="1" dirty="0" err="1" smtClean="0"/>
              <a:t>чита</a:t>
            </a:r>
            <a:r>
              <a:rPr lang="uk-UA" i="1" dirty="0" smtClean="0"/>
              <a:t> - є; </a:t>
            </a:r>
            <a:r>
              <a:rPr lang="uk-UA" i="1" dirty="0" err="1" smtClean="0"/>
              <a:t>прочита</a:t>
            </a:r>
            <a:r>
              <a:rPr lang="uk-UA" i="1" dirty="0" smtClean="0"/>
              <a:t> - ю, </a:t>
            </a:r>
            <a:r>
              <a:rPr lang="uk-UA" i="1" dirty="0" err="1" smtClean="0"/>
              <a:t>прочита</a:t>
            </a:r>
            <a:r>
              <a:rPr lang="uk-UA" i="1" dirty="0" smtClean="0"/>
              <a:t> - </a:t>
            </a:r>
            <a:r>
              <a:rPr lang="uk-UA" i="1" dirty="0" err="1" smtClean="0"/>
              <a:t>єш</a:t>
            </a:r>
            <a:r>
              <a:rPr lang="uk-UA" dirty="0" smtClean="0"/>
              <a:t>); </a:t>
            </a:r>
            <a:r>
              <a:rPr lang="uk-UA" dirty="0" err="1" smtClean="0"/>
              <a:t>формотв</a:t>
            </a:r>
            <a:r>
              <a:rPr lang="uk-UA" dirty="0" smtClean="0"/>
              <a:t>.  суфікси </a:t>
            </a:r>
            <a:r>
              <a:rPr lang="uk-UA" b="1" dirty="0" smtClean="0"/>
              <a:t>- в, - л-а, - л-о </a:t>
            </a:r>
            <a:r>
              <a:rPr lang="uk-UA" dirty="0" smtClean="0"/>
              <a:t>та допоміжне дієслово </a:t>
            </a:r>
            <a:r>
              <a:rPr lang="uk-UA" b="1" dirty="0" smtClean="0"/>
              <a:t>бути </a:t>
            </a:r>
            <a:r>
              <a:rPr lang="uk-UA" dirty="0" smtClean="0"/>
              <a:t>(</a:t>
            </a:r>
            <a:r>
              <a:rPr lang="uk-UA" i="1" dirty="0" err="1" smtClean="0"/>
              <a:t>вида</a:t>
            </a:r>
            <a:r>
              <a:rPr lang="uk-UA" i="1" dirty="0" smtClean="0"/>
              <a:t> - в, </a:t>
            </a:r>
            <a:r>
              <a:rPr lang="uk-UA" i="1" dirty="0" err="1" smtClean="0"/>
              <a:t>вида</a:t>
            </a:r>
            <a:r>
              <a:rPr lang="uk-UA" i="1" dirty="0" smtClean="0"/>
              <a:t> - л - а, </a:t>
            </a:r>
            <a:r>
              <a:rPr lang="uk-UA" i="1" dirty="0" err="1" smtClean="0"/>
              <a:t>вида</a:t>
            </a:r>
            <a:r>
              <a:rPr lang="uk-UA" i="1" dirty="0" smtClean="0"/>
              <a:t> - л - о, буде видавати</a:t>
            </a:r>
            <a:r>
              <a:rPr lang="uk-UA" dirty="0" smtClean="0"/>
              <a:t>).</a:t>
            </a:r>
            <a:endParaRPr lang="uk-UA" dirty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604448" y="6381328"/>
            <a:ext cx="539552" cy="47667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Екскурс до історичної граматики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Категорія часу українських дієслів зазнала суттєвих змін в історії мови. До кінця Х ІП — початку X IV ст. вживалося кілька форм минулого часу: аорист, перфект, імперфект, плюсквамперфект, які пізніше витіснила одна форма минулого часу, утворена на базі перфекту.</a:t>
            </a:r>
          </a:p>
          <a:p>
            <a:r>
              <a:rPr lang="uk-UA" dirty="0" smtClean="0"/>
              <a:t>Давноминулий час постав з плюсквамперфекту.</a:t>
            </a:r>
            <a:endParaRPr lang="uk-UA" dirty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604448" y="6381328"/>
            <a:ext cx="539552" cy="47667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Часові форми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Категорія часу має три основні часові форми та одну допоміжну:</a:t>
            </a:r>
          </a:p>
          <a:p>
            <a:endParaRPr lang="uk-UA" dirty="0" smtClean="0"/>
          </a:p>
          <a:p>
            <a:pPr>
              <a:buNone/>
            </a:pPr>
            <a:r>
              <a:rPr lang="uk-UA" i="1" dirty="0" smtClean="0"/>
              <a:t>Теперішній</a:t>
            </a:r>
          </a:p>
          <a:p>
            <a:pPr>
              <a:buNone/>
            </a:pPr>
            <a:r>
              <a:rPr lang="uk-UA" i="1" dirty="0" smtClean="0"/>
              <a:t>Минулий                    Основні форми.</a:t>
            </a:r>
          </a:p>
          <a:p>
            <a:pPr>
              <a:buNone/>
            </a:pPr>
            <a:r>
              <a:rPr lang="uk-UA" i="1" dirty="0" smtClean="0"/>
              <a:t>Майбутній</a:t>
            </a:r>
          </a:p>
          <a:p>
            <a:endParaRPr lang="uk-UA" i="1" dirty="0" smtClean="0"/>
          </a:p>
          <a:p>
            <a:pPr>
              <a:buNone/>
            </a:pPr>
            <a:r>
              <a:rPr lang="uk-UA" i="1" dirty="0" smtClean="0"/>
              <a:t>Давноминулий – допоміжний (факультативний).</a:t>
            </a:r>
            <a:endParaRPr lang="ru-RU" i="1" dirty="0"/>
          </a:p>
        </p:txBody>
      </p:sp>
      <p:sp>
        <p:nvSpPr>
          <p:cNvPr id="4" name="Правая фигурная скобка 3"/>
          <p:cNvSpPr/>
          <p:nvPr/>
        </p:nvSpPr>
        <p:spPr>
          <a:xfrm>
            <a:off x="2699792" y="3429000"/>
            <a:ext cx="432048" cy="115212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8604448" y="6381328"/>
            <a:ext cx="539552" cy="47667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Теперішній час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Теперішній час означає дію, що відбувається у момент мовлення або збігається з моментом повідомлення про неї.</a:t>
            </a:r>
          </a:p>
          <a:p>
            <a:r>
              <a:rPr lang="uk-UA" dirty="0" smtClean="0"/>
              <a:t>Грамема теперішнього часу поділяється на дві форми:</a:t>
            </a:r>
          </a:p>
          <a:p>
            <a:pPr>
              <a:buNone/>
            </a:pPr>
            <a:r>
              <a:rPr lang="uk-UA" dirty="0" smtClean="0"/>
              <a:t>     1. Власне теперішній час (актуальний теперішній час);</a:t>
            </a:r>
          </a:p>
          <a:p>
            <a:pPr>
              <a:buNone/>
            </a:pPr>
            <a:r>
              <a:rPr lang="uk-UA" dirty="0" smtClean="0"/>
              <a:t>     2. Невласне теперішній час (неактуальний теперішній час).</a:t>
            </a:r>
          </a:p>
          <a:p>
            <a:pPr>
              <a:buNone/>
            </a:pPr>
            <a:endParaRPr lang="uk-UA" dirty="0" smtClean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604448" y="6381328"/>
            <a:ext cx="539552" cy="47667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Власне теперішній час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sz="2800" dirty="0" smtClean="0"/>
              <a:t>Власне-теперішній час вказує на дію або стан, які, збігаючись з моментом мовлення, майже не виходять поза межі цього моменту.</a:t>
            </a:r>
          </a:p>
          <a:p>
            <a:endParaRPr lang="uk-UA" sz="2800" dirty="0" smtClean="0"/>
          </a:p>
          <a:p>
            <a:pPr>
              <a:buNone/>
            </a:pPr>
            <a:r>
              <a:rPr lang="uk-UA" dirty="0" smtClean="0"/>
              <a:t>   Наприклад: </a:t>
            </a:r>
            <a:r>
              <a:rPr lang="uk-UA" i="1" dirty="0" smtClean="0"/>
              <a:t>[Лукаш]: Ти </a:t>
            </a:r>
            <a:r>
              <a:rPr lang="uk-UA" b="1" i="1" dirty="0" smtClean="0"/>
              <a:t>плачеш, </a:t>
            </a:r>
            <a:r>
              <a:rPr lang="uk-UA" i="1" dirty="0" smtClean="0"/>
              <a:t>дівчино? [Мавка]: Хіба я </a:t>
            </a:r>
            <a:r>
              <a:rPr lang="uk-UA" b="1" i="1" dirty="0" smtClean="0"/>
              <a:t>плачу? </a:t>
            </a:r>
            <a:r>
              <a:rPr lang="uk-UA" i="1" dirty="0" smtClean="0"/>
              <a:t>(Проводить рукою по очах).  А справді... Ні-бо! То роса вечірня. </a:t>
            </a:r>
            <a:r>
              <a:rPr lang="uk-UA" b="1" i="1" dirty="0" smtClean="0"/>
              <a:t>Заходить </a:t>
            </a:r>
            <a:r>
              <a:rPr lang="uk-UA" i="1" dirty="0" smtClean="0"/>
              <a:t>сонце... Бач, уже </a:t>
            </a:r>
            <a:r>
              <a:rPr lang="uk-UA" b="1" i="1" dirty="0" smtClean="0"/>
              <a:t>встає </a:t>
            </a:r>
            <a:r>
              <a:rPr lang="uk-UA" i="1" dirty="0" smtClean="0"/>
              <a:t>на озері туман... (Леся Українка).</a:t>
            </a:r>
          </a:p>
          <a:p>
            <a:pPr>
              <a:buNone/>
            </a:pPr>
            <a:r>
              <a:rPr lang="uk-UA" i="1" dirty="0" smtClean="0"/>
              <a:t> </a:t>
            </a:r>
          </a:p>
          <a:p>
            <a:r>
              <a:rPr lang="uk-UA" dirty="0" smtClean="0"/>
              <a:t>Теперішній актуальний час можна охарактеризувати як форму, що виступає засобом вираження конкретної часової локалізації процесуальної ознаки.</a:t>
            </a:r>
          </a:p>
          <a:p>
            <a:endParaRPr lang="uk-UA" dirty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604448" y="6381328"/>
            <a:ext cx="539552" cy="47667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Невласне теперішній час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2800" dirty="0" smtClean="0"/>
              <a:t>Невласне-теперішній час позначає дії або стани, які, певною частиною збігаючись з моментом мовлення, одночасно стосуються і моментів, що передують мовленню, і моментів, що слідують після мовлення.</a:t>
            </a:r>
          </a:p>
          <a:p>
            <a:endParaRPr lang="uk-UA" sz="2800" dirty="0" smtClean="0"/>
          </a:p>
          <a:p>
            <a:r>
              <a:rPr lang="uk-UA" sz="2800" dirty="0" smtClean="0"/>
              <a:t>Наприклад: </a:t>
            </a:r>
            <a:r>
              <a:rPr lang="uk-UA" i="1" dirty="0" smtClean="0"/>
              <a:t>  Земля </a:t>
            </a:r>
            <a:r>
              <a:rPr lang="uk-UA" b="1" i="1" dirty="0" smtClean="0"/>
              <a:t>обертається</a:t>
            </a:r>
            <a:r>
              <a:rPr lang="uk-UA" i="1" dirty="0" smtClean="0"/>
              <a:t> навколо своєї осі протягом 24 годин. Сума кутів трикутника </a:t>
            </a:r>
            <a:r>
              <a:rPr lang="uk-UA" b="1" i="1" dirty="0" smtClean="0"/>
              <a:t>становить</a:t>
            </a:r>
            <a:r>
              <a:rPr lang="uk-UA" i="1" dirty="0" smtClean="0"/>
              <a:t>  180 градусів.</a:t>
            </a:r>
          </a:p>
          <a:p>
            <a:endParaRPr lang="uk-UA" i="1" dirty="0" smtClean="0"/>
          </a:p>
          <a:p>
            <a:endParaRPr lang="uk-UA" dirty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604448" y="6381328"/>
            <a:ext cx="539552" cy="47667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Autofit/>
          </a:bodyPr>
          <a:lstStyle/>
          <a:p>
            <a:r>
              <a:rPr lang="uk-UA" sz="3600" dirty="0" smtClean="0"/>
              <a:t>Різновиди невласне теперішнього часу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686800" cy="49225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smtClean="0"/>
              <a:t>Невласне теперішній час має такі різновиди значень:</a:t>
            </a:r>
          </a:p>
          <a:p>
            <a:pPr lvl="1"/>
            <a:r>
              <a:rPr lang="uk-UA" b="1" dirty="0" smtClean="0"/>
              <a:t>розширений теперішній час. </a:t>
            </a:r>
            <a:r>
              <a:rPr lang="uk-UA" dirty="0" smtClean="0"/>
              <a:t>Його дія збігається з моментом мовлення, а також відбувається до і після моменту мовлення: </a:t>
            </a:r>
            <a:r>
              <a:rPr lang="uk-UA" i="1" dirty="0" smtClean="0"/>
              <a:t>Я </a:t>
            </a:r>
            <a:r>
              <a:rPr lang="uk-UA" b="1" i="1" dirty="0" smtClean="0"/>
              <a:t>пишу</a:t>
            </a:r>
            <a:r>
              <a:rPr lang="uk-UA" i="1" dirty="0" smtClean="0"/>
              <a:t> курсову роботу. </a:t>
            </a:r>
          </a:p>
          <a:p>
            <a:pPr lvl="1"/>
            <a:r>
              <a:rPr lang="uk-UA" b="1" dirty="0" smtClean="0"/>
              <a:t>постійний теперішній час. </a:t>
            </a:r>
            <a:r>
              <a:rPr lang="uk-UA" dirty="0" smtClean="0"/>
              <a:t>Дія відбувається постійно: в момент мовлення, до нього, після нього: </a:t>
            </a:r>
            <a:r>
              <a:rPr lang="uk-UA" i="1" dirty="0" smtClean="0"/>
              <a:t>Дніпро </a:t>
            </a:r>
            <a:r>
              <a:rPr lang="uk-UA" b="1" i="1" dirty="0" smtClean="0"/>
              <a:t>впадає</a:t>
            </a:r>
            <a:r>
              <a:rPr lang="uk-UA" i="1" dirty="0" smtClean="0"/>
              <a:t> в Чорне море. </a:t>
            </a:r>
          </a:p>
          <a:p>
            <a:pPr lvl="1"/>
            <a:r>
              <a:rPr lang="uk-UA" b="1" dirty="0" smtClean="0"/>
              <a:t>абстрактний теперішній час. </a:t>
            </a:r>
            <a:r>
              <a:rPr lang="uk-UA" dirty="0" smtClean="0"/>
              <a:t>Дія не відбувається, а тільки мислиться як узагальнена в момент мовлення, до і після нього: </a:t>
            </a:r>
            <a:r>
              <a:rPr lang="uk-UA" i="1" dirty="0" smtClean="0"/>
              <a:t>Курчат </a:t>
            </a:r>
            <a:r>
              <a:rPr lang="uk-UA" b="1" i="1" dirty="0" smtClean="0"/>
              <a:t>рахують</a:t>
            </a:r>
            <a:r>
              <a:rPr lang="uk-UA" i="1" dirty="0" smtClean="0"/>
              <a:t> восени.</a:t>
            </a:r>
          </a:p>
          <a:p>
            <a:endParaRPr lang="uk-UA" dirty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604448" y="6381328"/>
            <a:ext cx="539552" cy="47667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Минулий час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Минулий час вказує, що дія відбувалася або відбулася до моменту мовлення про неї: </a:t>
            </a:r>
            <a:r>
              <a:rPr lang="uk-UA" i="1" dirty="0" smtClean="0"/>
              <a:t>Погасли вечірні огні… всіх владарка ніч покорила </a:t>
            </a:r>
            <a:r>
              <a:rPr lang="uk-UA" dirty="0" smtClean="0"/>
              <a:t>(Леся Українка).</a:t>
            </a:r>
          </a:p>
          <a:p>
            <a:r>
              <a:rPr lang="uk-UA" dirty="0" smtClean="0"/>
              <a:t>Дієслова </a:t>
            </a:r>
            <a:r>
              <a:rPr lang="uk-UA" b="1" dirty="0" smtClean="0"/>
              <a:t>недоконаного</a:t>
            </a:r>
            <a:r>
              <a:rPr lang="uk-UA" dirty="0" smtClean="0"/>
              <a:t> виду з прямим значенням вказують на дію, яка відбувалася до моменту мовлення і не завершилась, тобто не має результату. </a:t>
            </a:r>
          </a:p>
          <a:p>
            <a:r>
              <a:rPr lang="uk-UA" dirty="0" smtClean="0"/>
              <a:t>Головне значення минулого часу </a:t>
            </a:r>
            <a:r>
              <a:rPr lang="uk-UA" b="1" dirty="0" smtClean="0"/>
              <a:t>доконаного</a:t>
            </a:r>
            <a:r>
              <a:rPr lang="uk-UA" dirty="0" smtClean="0"/>
              <a:t> виду - означати результативну дію, що передує моменту мовлення.</a:t>
            </a:r>
          </a:p>
          <a:p>
            <a:endParaRPr lang="uk-UA" dirty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604448" y="6381328"/>
            <a:ext cx="539552" cy="47667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Давноминулий час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Уживається для позначення минулої дії, яка передувала дії, названій дієсловом у формі минулого часу. </a:t>
            </a:r>
          </a:p>
          <a:p>
            <a:r>
              <a:rPr lang="uk-UA" dirty="0" smtClean="0"/>
              <a:t>Утворюється поєднанням допоміжного дієслова бути у формі минулого часу і повнозначного дієслова у тій же формі.</a:t>
            </a:r>
          </a:p>
          <a:p>
            <a:r>
              <a:rPr lang="uk-UA" dirty="0" smtClean="0"/>
              <a:t>Наприклад:  </a:t>
            </a:r>
            <a:r>
              <a:rPr lang="uk-UA" i="1" dirty="0" err="1" smtClean="0"/>
              <a:t>Піп</a:t>
            </a:r>
            <a:r>
              <a:rPr lang="uk-UA" i="1" dirty="0" smtClean="0"/>
              <a:t> колись </a:t>
            </a:r>
            <a:r>
              <a:rPr lang="uk-UA" b="1" i="1" dirty="0" smtClean="0"/>
              <a:t>був розсердився</a:t>
            </a:r>
            <a:r>
              <a:rPr lang="uk-UA" i="1" dirty="0" smtClean="0"/>
              <a:t> на дідових батьків, і як у них народився хлопець, то й </a:t>
            </a:r>
            <a:r>
              <a:rPr lang="uk-UA" b="1" i="1" dirty="0" smtClean="0"/>
              <a:t>назвав </a:t>
            </a:r>
            <a:r>
              <a:rPr lang="uk-UA" i="1" dirty="0" smtClean="0"/>
              <a:t>його Македоном (І. Сенченко).</a:t>
            </a:r>
            <a:endParaRPr lang="uk-UA" i="1" dirty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604448" y="6381328"/>
            <a:ext cx="539552" cy="47667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Майбутній час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389120"/>
          </a:xfrm>
        </p:spPr>
        <p:txBody>
          <a:bodyPr/>
          <a:lstStyle/>
          <a:p>
            <a:r>
              <a:rPr lang="uk-UA" dirty="0" smtClean="0"/>
              <a:t>Майбутній час вказує на дію, що відбудеться або триватиме після розмови про неї.</a:t>
            </a:r>
          </a:p>
          <a:p>
            <a:endParaRPr lang="uk-UA" dirty="0" smtClean="0"/>
          </a:p>
          <a:p>
            <a:r>
              <a:rPr lang="uk-UA" dirty="0" smtClean="0"/>
              <a:t>Майбутній час має дві форми вираження:</a:t>
            </a:r>
          </a:p>
          <a:p>
            <a:pPr lvl="1"/>
            <a:r>
              <a:rPr lang="uk-UA" dirty="0" smtClean="0"/>
              <a:t>Аналітичну (складену форму) : </a:t>
            </a:r>
            <a:r>
              <a:rPr lang="uk-UA" i="1" dirty="0" smtClean="0"/>
              <a:t>буду писати, буду читати.</a:t>
            </a:r>
          </a:p>
          <a:p>
            <a:pPr lvl="1"/>
            <a:r>
              <a:rPr lang="uk-UA" dirty="0" smtClean="0"/>
              <a:t>Синтетичну (просту форму) : </a:t>
            </a:r>
            <a:r>
              <a:rPr lang="uk-UA" i="1" dirty="0" smtClean="0"/>
              <a:t>писатиму, рахуватиму, читатиму, їхатиму.</a:t>
            </a: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604448" y="6381328"/>
            <a:ext cx="539552" cy="47667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uk-UA" dirty="0" smtClean="0"/>
              <a:t>Меню з швидким доступом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040560"/>
          </a:xfrm>
        </p:spPr>
        <p:txBody>
          <a:bodyPr numCol="2">
            <a:normAutofit fontScale="77500" lnSpcReduction="20000"/>
          </a:bodyPr>
          <a:lstStyle/>
          <a:p>
            <a:pPr marL="514350" indent="-514350"/>
            <a:r>
              <a:rPr lang="uk-UA" dirty="0" smtClean="0">
                <a:solidFill>
                  <a:schemeClr val="tx2">
                    <a:lumMod val="75000"/>
                  </a:schemeClr>
                </a:solidFill>
                <a:hlinkClick r:id="rId2" action="ppaction://hlinksldjump"/>
              </a:rPr>
              <a:t>Категорія часу</a:t>
            </a:r>
            <a:endParaRPr lang="uk-UA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514350" indent="-514350"/>
            <a:r>
              <a:rPr lang="uk-UA" dirty="0" smtClean="0">
                <a:solidFill>
                  <a:schemeClr val="tx2">
                    <a:lumMod val="75000"/>
                  </a:schemeClr>
                </a:solidFill>
                <a:hlinkClick r:id="rId3" action="ppaction://hlinksldjump"/>
              </a:rPr>
              <a:t>Філософський сенс часу</a:t>
            </a:r>
            <a:endParaRPr lang="uk-UA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514350" indent="-514350"/>
            <a:r>
              <a:rPr lang="uk-UA" dirty="0" smtClean="0">
                <a:solidFill>
                  <a:schemeClr val="tx2">
                    <a:lumMod val="75000"/>
                  </a:schemeClr>
                </a:solidFill>
                <a:hlinkClick r:id="rId4" action="ppaction://hlinksldjump"/>
              </a:rPr>
              <a:t>Лінгвістичний сенс часу</a:t>
            </a:r>
            <a:endParaRPr lang="uk-UA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514350" indent="-514350"/>
            <a:r>
              <a:rPr lang="uk-UA" dirty="0" smtClean="0">
                <a:solidFill>
                  <a:schemeClr val="tx2">
                    <a:lumMod val="75000"/>
                  </a:schemeClr>
                </a:solidFill>
                <a:hlinkClick r:id="rId5" action="ppaction://hlinksldjump"/>
              </a:rPr>
              <a:t>Зв’язок з іншими категоріями</a:t>
            </a:r>
            <a:endParaRPr lang="uk-UA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514350" indent="-514350"/>
            <a:r>
              <a:rPr lang="uk-UA" dirty="0" smtClean="0">
                <a:solidFill>
                  <a:schemeClr val="tx2">
                    <a:lumMod val="75000"/>
                  </a:schemeClr>
                </a:solidFill>
                <a:hlinkClick r:id="rId6" action="ppaction://hlinksldjump"/>
              </a:rPr>
              <a:t>Зв’язок з категорією способу</a:t>
            </a:r>
            <a:endParaRPr lang="uk-UA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514350" indent="-514350"/>
            <a:r>
              <a:rPr lang="uk-UA" dirty="0" smtClean="0">
                <a:solidFill>
                  <a:schemeClr val="tx2">
                    <a:lumMod val="75000"/>
                  </a:schemeClr>
                </a:solidFill>
                <a:hlinkClick r:id="rId7" action="ppaction://hlinksldjump"/>
              </a:rPr>
              <a:t>Зв’язок з </a:t>
            </a:r>
            <a:r>
              <a:rPr lang="uk-UA" dirty="0" smtClean="0">
                <a:solidFill>
                  <a:schemeClr val="tx2">
                    <a:lumMod val="75000"/>
                  </a:schemeClr>
                </a:solidFill>
                <a:hlinkClick r:id="rId8" action="ppaction://hlinksldjump"/>
              </a:rPr>
              <a:t>категорією </a:t>
            </a:r>
            <a:r>
              <a:rPr lang="uk-UA" dirty="0" smtClean="0">
                <a:solidFill>
                  <a:schemeClr val="tx2">
                    <a:lumMod val="75000"/>
                  </a:schemeClr>
                </a:solidFill>
                <a:hlinkClick r:id="rId7" action="ppaction://hlinksldjump"/>
              </a:rPr>
              <a:t>виду</a:t>
            </a:r>
            <a:endParaRPr lang="uk-UA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514350" indent="-514350"/>
            <a:r>
              <a:rPr lang="uk-UA" dirty="0" smtClean="0">
                <a:solidFill>
                  <a:schemeClr val="tx2">
                    <a:lumMod val="75000"/>
                  </a:schemeClr>
                </a:solidFill>
                <a:hlinkClick r:id="rId7" action="ppaction://hlinksldjump"/>
              </a:rPr>
              <a:t>Зв’язок з категорією особи</a:t>
            </a:r>
            <a:endParaRPr lang="uk-UA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514350" indent="-514350"/>
            <a:r>
              <a:rPr lang="uk-UA" dirty="0" smtClean="0">
                <a:solidFill>
                  <a:schemeClr val="tx2">
                    <a:lumMod val="75000"/>
                  </a:schemeClr>
                </a:solidFill>
                <a:hlinkClick r:id="rId9" action="ppaction://hlinksldjump"/>
              </a:rPr>
              <a:t>Категорія часу – словозмінна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514350" indent="-514350"/>
            <a:r>
              <a:rPr lang="uk-UA" dirty="0" smtClean="0">
                <a:solidFill>
                  <a:schemeClr val="tx2">
                    <a:lumMod val="75000"/>
                  </a:schemeClr>
                </a:solidFill>
                <a:hlinkClick r:id="rId10" action="ppaction://hlinksldjump"/>
              </a:rPr>
              <a:t>Екскурс до історичної граматики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514350" indent="-514350"/>
            <a:r>
              <a:rPr lang="uk-UA" dirty="0" smtClean="0">
                <a:solidFill>
                  <a:schemeClr val="tx2">
                    <a:lumMod val="75000"/>
                  </a:schemeClr>
                </a:solidFill>
                <a:hlinkClick r:id="rId11" action="ppaction://hlinksldjump"/>
              </a:rPr>
              <a:t>Часові форми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514350" indent="-514350"/>
            <a:r>
              <a:rPr lang="uk-UA" dirty="0" smtClean="0">
                <a:solidFill>
                  <a:schemeClr val="tx2">
                    <a:lumMod val="75000"/>
                  </a:schemeClr>
                </a:solidFill>
                <a:hlinkClick r:id="rId12" action="ppaction://hlinksldjump"/>
              </a:rPr>
              <a:t>Теперішній час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514350" indent="-514350"/>
            <a:r>
              <a:rPr lang="uk-UA" dirty="0" smtClean="0">
                <a:solidFill>
                  <a:schemeClr val="tx2">
                    <a:lumMod val="75000"/>
                  </a:schemeClr>
                </a:solidFill>
                <a:hlinkClick r:id="rId13" action="ppaction://hlinksldjump"/>
              </a:rPr>
              <a:t>Власне теперішній час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514350" indent="-514350"/>
            <a:r>
              <a:rPr lang="uk-UA" dirty="0" smtClean="0">
                <a:solidFill>
                  <a:schemeClr val="tx2">
                    <a:lumMod val="75000"/>
                  </a:schemeClr>
                </a:solidFill>
                <a:hlinkClick r:id="rId14" action="ppaction://hlinksldjump"/>
              </a:rPr>
              <a:t>Невласне теперішній час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514350" indent="-514350"/>
            <a:r>
              <a:rPr lang="uk-UA" dirty="0" smtClean="0">
                <a:solidFill>
                  <a:schemeClr val="tx2">
                    <a:lumMod val="75000"/>
                  </a:schemeClr>
                </a:solidFill>
                <a:hlinkClick r:id="rId15" action="ppaction://hlinksldjump"/>
              </a:rPr>
              <a:t>Різновиди невласне теперішнього часу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514350" indent="-514350"/>
            <a:r>
              <a:rPr lang="uk-UA" dirty="0" smtClean="0">
                <a:solidFill>
                  <a:schemeClr val="tx2">
                    <a:lumMod val="75000"/>
                  </a:schemeClr>
                </a:solidFill>
                <a:hlinkClick r:id="rId16" action="ppaction://hlinksldjump"/>
              </a:rPr>
              <a:t>Минулий час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514350" indent="-514350"/>
            <a:r>
              <a:rPr lang="uk-UA" dirty="0" smtClean="0">
                <a:solidFill>
                  <a:schemeClr val="tx2">
                    <a:lumMod val="75000"/>
                  </a:schemeClr>
                </a:solidFill>
                <a:hlinkClick r:id="rId17" action="ppaction://hlinksldjump"/>
              </a:rPr>
              <a:t>Давноминулий час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514350" indent="-514350"/>
            <a:r>
              <a:rPr lang="uk-UA" dirty="0" smtClean="0">
                <a:solidFill>
                  <a:schemeClr val="tx2">
                    <a:lumMod val="75000"/>
                  </a:schemeClr>
                </a:solidFill>
                <a:hlinkClick r:id="rId18" action="ppaction://hlinksldjump"/>
              </a:rPr>
              <a:t>Майбутній час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514350" indent="-514350"/>
            <a:r>
              <a:rPr lang="uk-UA" dirty="0" smtClean="0">
                <a:solidFill>
                  <a:schemeClr val="tx2">
                    <a:lumMod val="75000"/>
                  </a:schemeClr>
                </a:solidFill>
                <a:hlinkClick r:id="rId19" action="ppaction://hlinksldjump"/>
              </a:rPr>
              <a:t>Синтетична проста форма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514350" indent="-514350"/>
            <a:r>
              <a:rPr lang="uk-UA" dirty="0" smtClean="0">
                <a:solidFill>
                  <a:schemeClr val="tx2">
                    <a:lumMod val="75000"/>
                  </a:schemeClr>
                </a:solidFill>
                <a:hlinkClick r:id="rId20" action="ppaction://hlinksldjump"/>
              </a:rPr>
              <a:t>Аналітична складена форма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514350" indent="-514350"/>
            <a:r>
              <a:rPr lang="uk-UA" dirty="0" smtClean="0">
                <a:solidFill>
                  <a:schemeClr val="tx2">
                    <a:lumMod val="75000"/>
                  </a:schemeClr>
                </a:solidFill>
                <a:hlinkClick r:id="rId21" action="ppaction://hlinksldjump"/>
              </a:rPr>
              <a:t>Переносне вживання теперішнього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514350" indent="-514350"/>
            <a:r>
              <a:rPr lang="uk-UA" dirty="0" smtClean="0">
                <a:solidFill>
                  <a:schemeClr val="tx2">
                    <a:lumMod val="75000"/>
                  </a:schemeClr>
                </a:solidFill>
                <a:hlinkClick r:id="rId22" action="ppaction://hlinksldjump"/>
              </a:rPr>
              <a:t>Переносне вживання минулого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514350" indent="-514350"/>
            <a:r>
              <a:rPr lang="uk-UA" dirty="0" smtClean="0">
                <a:solidFill>
                  <a:schemeClr val="tx2">
                    <a:lumMod val="75000"/>
                  </a:schemeClr>
                </a:solidFill>
                <a:hlinkClick r:id="rId23" action="ppaction://hlinksldjump"/>
              </a:rPr>
              <a:t>Переносне вживання майбутнього часу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514350" indent="-514350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6519446"/>
            <a:ext cx="82167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Для переходу на слайд, натисніть обрану тему. Для повернення до меню – значок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“Додому”</a:t>
            </a: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Синтетична проста форма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Синтетична  або проста форма утворюється за такою моделлю: інфінітив + суфікс майбутнього часу </a:t>
            </a:r>
            <a:r>
              <a:rPr lang="uk-UA" b="1" i="1" dirty="0" smtClean="0"/>
              <a:t>-м-</a:t>
            </a:r>
            <a:r>
              <a:rPr lang="uk-UA" dirty="0" smtClean="0"/>
              <a:t> + тематичний суфікс </a:t>
            </a:r>
            <a:r>
              <a:rPr lang="uk-UA" b="1" i="1" dirty="0" smtClean="0"/>
              <a:t>-е-</a:t>
            </a:r>
            <a:r>
              <a:rPr lang="uk-UA" dirty="0" smtClean="0"/>
              <a:t> + особове закінчення. 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Наприклад:</a:t>
            </a:r>
          </a:p>
          <a:p>
            <a:pPr lvl="1"/>
            <a:r>
              <a:rPr lang="ru-RU" dirty="0" smtClean="0"/>
              <a:t> Я </a:t>
            </a:r>
            <a:r>
              <a:rPr lang="ru-RU" dirty="0" err="1" smtClean="0"/>
              <a:t>читати-м-у</a:t>
            </a:r>
            <a:r>
              <a:rPr lang="ru-RU" dirty="0" smtClean="0"/>
              <a:t>, </a:t>
            </a:r>
            <a:r>
              <a:rPr lang="ru-RU" dirty="0" err="1" smtClean="0"/>
              <a:t>писати-м-у</a:t>
            </a:r>
            <a:r>
              <a:rPr lang="ru-RU" dirty="0" smtClean="0"/>
              <a:t>, </a:t>
            </a:r>
            <a:r>
              <a:rPr lang="ru-RU" dirty="0" err="1" smtClean="0"/>
              <a:t>сидіти-м-у</a:t>
            </a:r>
            <a:r>
              <a:rPr lang="ru-RU" dirty="0" smtClean="0"/>
              <a:t>.</a:t>
            </a:r>
          </a:p>
          <a:p>
            <a:pPr lvl="1"/>
            <a:r>
              <a:rPr lang="ru-RU" dirty="0" smtClean="0"/>
              <a:t> </a:t>
            </a:r>
            <a:r>
              <a:rPr lang="ru-RU" dirty="0" err="1" smtClean="0"/>
              <a:t>Ти</a:t>
            </a:r>
            <a:r>
              <a:rPr lang="ru-RU" dirty="0" smtClean="0"/>
              <a:t> </a:t>
            </a:r>
            <a:r>
              <a:rPr lang="ru-RU" dirty="0" err="1" smtClean="0"/>
              <a:t>читати-м-е-ш</a:t>
            </a:r>
            <a:r>
              <a:rPr lang="ru-RU" dirty="0" smtClean="0"/>
              <a:t>, </a:t>
            </a:r>
            <a:r>
              <a:rPr lang="ru-RU" dirty="0" err="1" smtClean="0"/>
              <a:t>писати-м-е-ш</a:t>
            </a:r>
            <a:r>
              <a:rPr lang="ru-RU" dirty="0" smtClean="0"/>
              <a:t>, </a:t>
            </a:r>
            <a:r>
              <a:rPr lang="ru-RU" dirty="0" err="1" smtClean="0"/>
              <a:t>сидіти-м-е-ш</a:t>
            </a:r>
            <a:r>
              <a:rPr lang="ru-RU" dirty="0" smtClean="0"/>
              <a:t>.</a:t>
            </a:r>
          </a:p>
          <a:p>
            <a:pPr lvl="1"/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читати-м-е</a:t>
            </a:r>
            <a:r>
              <a:rPr lang="ru-RU" dirty="0" smtClean="0"/>
              <a:t>, </a:t>
            </a:r>
            <a:r>
              <a:rPr lang="ru-RU" dirty="0" err="1" smtClean="0"/>
              <a:t>писати-м-е</a:t>
            </a:r>
            <a:r>
              <a:rPr lang="ru-RU" dirty="0" smtClean="0"/>
              <a:t>, </a:t>
            </a:r>
            <a:r>
              <a:rPr lang="ru-RU" dirty="0" err="1" smtClean="0"/>
              <a:t>сидіти-м-е</a:t>
            </a:r>
            <a:r>
              <a:rPr lang="ru-RU" dirty="0" smtClean="0"/>
              <a:t> .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604448" y="6381328"/>
            <a:ext cx="539552" cy="47667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Аналітична складена форма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Складена (аналітична) форма майбутнього часу - це структура, яка утворюється поєднанням особових форм допоміжного дієслова бути  і основного дієслова недоконаного виду у формі інфінітива</a:t>
            </a:r>
          </a:p>
          <a:p>
            <a:endParaRPr lang="uk-UA" dirty="0" smtClean="0"/>
          </a:p>
          <a:p>
            <a:pPr>
              <a:buNone/>
            </a:pPr>
            <a:r>
              <a:rPr lang="uk-UA" dirty="0" smtClean="0"/>
              <a:t>   Наприклад: </a:t>
            </a:r>
            <a:r>
              <a:rPr lang="uk-UA" b="1" i="1" dirty="0" smtClean="0"/>
              <a:t>Будуть</a:t>
            </a:r>
            <a:r>
              <a:rPr lang="uk-UA" i="1" dirty="0" smtClean="0"/>
              <a:t> солодко </a:t>
            </a:r>
            <a:r>
              <a:rPr lang="uk-UA" b="1" i="1" dirty="0" err="1" smtClean="0"/>
              <a:t>віять</a:t>
            </a:r>
            <a:r>
              <a:rPr lang="uk-UA" i="1" dirty="0" smtClean="0"/>
              <a:t> минулим білі яблуні в нашім саду </a:t>
            </a:r>
            <a:r>
              <a:rPr lang="uk-UA" dirty="0" smtClean="0"/>
              <a:t>(В. Сосюра.); </a:t>
            </a:r>
            <a:r>
              <a:rPr lang="uk-UA" i="1" dirty="0" smtClean="0"/>
              <a:t>І </a:t>
            </a:r>
            <a:r>
              <a:rPr lang="uk-UA" b="1" i="1" dirty="0" smtClean="0"/>
              <a:t>буде спати </a:t>
            </a:r>
            <a:r>
              <a:rPr lang="uk-UA" i="1" dirty="0" smtClean="0"/>
              <a:t>щастя, мов царівна, що на скляній горі знайшла труну</a:t>
            </a:r>
            <a:r>
              <a:rPr lang="uk-UA" dirty="0" smtClean="0"/>
              <a:t> (Леся Українка.).</a:t>
            </a:r>
            <a:endParaRPr lang="uk-UA" dirty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604448" y="6381328"/>
            <a:ext cx="539552" cy="47667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Autofit/>
          </a:bodyPr>
          <a:lstStyle/>
          <a:p>
            <a:r>
              <a:rPr lang="uk-UA" sz="4000" dirty="0" smtClean="0"/>
              <a:t>Переносне вживання теперішнього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5400600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  <a:spcBef>
                <a:spcPts val="500"/>
              </a:spcBef>
            </a:pPr>
            <a:r>
              <a:rPr lang="uk-UA" sz="2400" dirty="0" smtClean="0"/>
              <a:t>У значенні майбутнього супроводжується часовими детермінативами (лексичними елементами з часовим значенням), які вказують, що дія відбуватиметься після мовлення (завтра, взимку, ввечері, субота, потім), наприклад: </a:t>
            </a:r>
            <a:r>
              <a:rPr lang="uk-UA" sz="2400" b="1" i="1" dirty="0" smtClean="0"/>
              <a:t>Влітку</a:t>
            </a:r>
            <a:r>
              <a:rPr lang="uk-UA" sz="2400" i="1" dirty="0" smtClean="0"/>
              <a:t> </a:t>
            </a:r>
            <a:r>
              <a:rPr lang="uk-UA" sz="2400" b="1" i="1" dirty="0" smtClean="0"/>
              <a:t>їду</a:t>
            </a:r>
            <a:r>
              <a:rPr lang="uk-UA" sz="2400" i="1" dirty="0" smtClean="0"/>
              <a:t> до батьків, а </a:t>
            </a:r>
            <a:r>
              <a:rPr lang="uk-UA" sz="2400" b="1" i="1" dirty="0" smtClean="0"/>
              <a:t>потім</a:t>
            </a:r>
            <a:r>
              <a:rPr lang="uk-UA" sz="2400" i="1" dirty="0" smtClean="0"/>
              <a:t> на конференцію.</a:t>
            </a:r>
          </a:p>
          <a:p>
            <a:pPr>
              <a:lnSpc>
                <a:spcPct val="114000"/>
              </a:lnSpc>
              <a:spcBef>
                <a:spcPts val="500"/>
              </a:spcBef>
            </a:pPr>
            <a:r>
              <a:rPr lang="uk-UA" sz="2400" dirty="0" smtClean="0"/>
              <a:t>У значенні минулого супроводжується або дієсловами минулого часу, або словами з часовим значенням (часовими детермінативами), які вказують, що дія відбувалася до моменту мовлення: </a:t>
            </a:r>
            <a:r>
              <a:rPr lang="uk-UA" sz="2400" i="1" dirty="0" smtClean="0"/>
              <a:t>Я бачив дивний сон. /… / І я,прикований ланцем залізним, </a:t>
            </a:r>
            <a:r>
              <a:rPr lang="uk-UA" sz="2400" b="1" i="1" dirty="0" smtClean="0"/>
              <a:t>стою</a:t>
            </a:r>
            <a:r>
              <a:rPr lang="uk-UA" sz="2400" dirty="0" smtClean="0"/>
              <a:t> (І. Франко).</a:t>
            </a:r>
            <a:endParaRPr lang="uk-UA" sz="2400" i="1" dirty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604448" y="6381328"/>
            <a:ext cx="539552" cy="47667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Переносне вживання минулого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Минулий час зазвичай не вживається у переносному значенні.</a:t>
            </a:r>
          </a:p>
          <a:p>
            <a:r>
              <a:rPr lang="uk-UA" dirty="0" smtClean="0"/>
              <a:t>Недоконаний вид минулого часу вживається зі значенням заперечення у функції теперішнього часу та зі значенням зневажливого ставлення до когось або чогось у позачасовій функції.</a:t>
            </a:r>
          </a:p>
          <a:p>
            <a:pPr>
              <a:buNone/>
            </a:pPr>
            <a:r>
              <a:rPr lang="uk-UA" dirty="0" smtClean="0"/>
              <a:t>    Наприклад: </a:t>
            </a:r>
            <a:r>
              <a:rPr lang="uk-UA" b="1" i="1" dirty="0" smtClean="0"/>
              <a:t>Боявся</a:t>
            </a:r>
            <a:r>
              <a:rPr lang="uk-UA" i="1" dirty="0" smtClean="0"/>
              <a:t> я його! </a:t>
            </a:r>
            <a:r>
              <a:rPr lang="uk-UA" dirty="0" smtClean="0"/>
              <a:t>(із значенням «не боюся я його»); </a:t>
            </a:r>
            <a:r>
              <a:rPr lang="uk-UA" b="1" i="1" dirty="0" smtClean="0"/>
              <a:t>Плював</a:t>
            </a:r>
            <a:r>
              <a:rPr lang="uk-UA" i="1" dirty="0" smtClean="0"/>
              <a:t> він на такі розмови </a:t>
            </a:r>
            <a:r>
              <a:rPr lang="uk-UA" dirty="0" smtClean="0"/>
              <a:t>(ставиться до них зневажливо).</a:t>
            </a:r>
            <a:endParaRPr lang="uk-UA" dirty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604448" y="6381328"/>
            <a:ext cx="539552" cy="47667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r>
              <a:rPr lang="uk-UA" sz="3600" dirty="0" smtClean="0"/>
              <a:t>Переносне вживання майбутнього часу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У значенні теперішнього, напр.: </a:t>
            </a:r>
            <a:r>
              <a:rPr lang="uk-UA" i="1" dirty="0" smtClean="0"/>
              <a:t>Герой </a:t>
            </a:r>
            <a:r>
              <a:rPr lang="uk-UA" b="1" i="1" dirty="0" smtClean="0"/>
              <a:t>помре</a:t>
            </a:r>
            <a:r>
              <a:rPr lang="uk-UA" i="1" dirty="0" smtClean="0"/>
              <a:t>, а слава його </a:t>
            </a:r>
            <a:r>
              <a:rPr lang="uk-UA" b="1" i="1" dirty="0" smtClean="0"/>
              <a:t>живе</a:t>
            </a:r>
            <a:r>
              <a:rPr lang="uk-UA" i="1" dirty="0" smtClean="0"/>
              <a:t> ( помре = помирає).</a:t>
            </a:r>
          </a:p>
          <a:p>
            <a:r>
              <a:rPr lang="uk-UA" dirty="0" smtClean="0"/>
              <a:t>У </a:t>
            </a:r>
            <a:r>
              <a:rPr lang="uk-UA" dirty="0" err="1" smtClean="0"/>
              <a:t>заченні</a:t>
            </a:r>
            <a:r>
              <a:rPr lang="uk-UA" dirty="0" smtClean="0"/>
              <a:t> минулого часу з дієсловами було, бувало, напр.: </a:t>
            </a:r>
            <a:r>
              <a:rPr lang="uk-UA" b="1" i="1" dirty="0" smtClean="0"/>
              <a:t>Було скажу </a:t>
            </a:r>
            <a:r>
              <a:rPr lang="uk-UA" i="1" dirty="0" smtClean="0"/>
              <a:t>йому кілька слів; </a:t>
            </a:r>
            <a:r>
              <a:rPr lang="uk-UA" b="1" i="1" dirty="0" smtClean="0"/>
              <a:t>Було напишу </a:t>
            </a:r>
            <a:r>
              <a:rPr lang="uk-UA" i="1" dirty="0" smtClean="0"/>
              <a:t>їй.</a:t>
            </a:r>
          </a:p>
          <a:p>
            <a:r>
              <a:rPr lang="uk-UA" dirty="0" smtClean="0"/>
              <a:t>У значенні минулого часу з відтінком раптовості: </a:t>
            </a:r>
            <a:r>
              <a:rPr lang="uk-UA" b="1" i="1" dirty="0" smtClean="0"/>
              <a:t>Слухає-слухає</a:t>
            </a:r>
            <a:r>
              <a:rPr lang="uk-UA" i="1" dirty="0" smtClean="0"/>
              <a:t>, а потім як </a:t>
            </a:r>
            <a:r>
              <a:rPr lang="uk-UA" b="1" i="1" dirty="0" smtClean="0"/>
              <a:t>заспіває</a:t>
            </a:r>
            <a:r>
              <a:rPr lang="uk-UA" i="1" dirty="0" smtClean="0"/>
              <a:t>; </a:t>
            </a:r>
            <a:r>
              <a:rPr lang="uk-UA" b="1" i="1" dirty="0" smtClean="0"/>
              <a:t>Тихо-тихо</a:t>
            </a:r>
            <a:r>
              <a:rPr lang="uk-UA" i="1" dirty="0" smtClean="0"/>
              <a:t>, а потім як </a:t>
            </a:r>
            <a:r>
              <a:rPr lang="uk-UA" b="1" i="1" dirty="0" smtClean="0"/>
              <a:t>загуде</a:t>
            </a:r>
            <a:r>
              <a:rPr lang="uk-UA" i="1" dirty="0" smtClean="0"/>
              <a:t> за вікном.</a:t>
            </a:r>
            <a:endParaRPr lang="uk-UA" i="1" dirty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604448" y="6381328"/>
            <a:ext cx="539552" cy="47667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564904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uk-UA" sz="9600" dirty="0" smtClean="0"/>
              <a:t>Дякую за увагу!</a:t>
            </a:r>
            <a:endParaRPr lang="ru-RU" sz="9600" dirty="0"/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8604448" y="6381328"/>
            <a:ext cx="539552" cy="47667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Категорія часу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Категорія часу – це відношення дії дієслова, до моменту  повідомлення про неї або до іншої дії з метою темпоральної характеристики станів чи подій, про які йдеться в реченні.</a:t>
            </a:r>
          </a:p>
          <a:p>
            <a:r>
              <a:rPr lang="uk-UA" dirty="0" smtClean="0"/>
              <a:t>Носієм граматичного часу є дієслово, а одиницею виміру відношення дії до іншої дії.</a:t>
            </a: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604448" y="6381328"/>
            <a:ext cx="539552" cy="47667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Філософське розуміння часу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 У філософському розумінні час є однією з форм існування реального світу. Це реальний, об'єктивний час, що вимірюється такими одиницями, як секунда, хвилина, година, доба, тиждень, місяць, рік, століття, тисячоліття, ера.</a:t>
            </a:r>
          </a:p>
          <a:p>
            <a:endParaRPr lang="uk-UA" dirty="0" smtClean="0"/>
          </a:p>
          <a:p>
            <a:endParaRPr lang="uk-UA" dirty="0"/>
          </a:p>
        </p:txBody>
      </p:sp>
      <p:pic>
        <p:nvPicPr>
          <p:cNvPr id="2050" name="Picture 2" descr="Ð Ð Ð¾ÑÑÑ ÑÐ¾ÑÑÑÑ Ð¿Ð¾Ð²ÐµÑÐ½ÑÑÐ¸ÑÑ Ð´Ð¾ ÑÐ»ÑÐ°Ð½ÑÑÐºÐ¾Ð³Ð¾ ÐºÐ°Ð»ÐµÐ½Ð´Ð°ÑÑ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149080"/>
            <a:ext cx="9144000" cy="2708920"/>
          </a:xfrm>
          <a:prstGeom prst="rect">
            <a:avLst/>
          </a:prstGeom>
          <a:noFill/>
        </p:spPr>
      </p:pic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604448" y="6381328"/>
            <a:ext cx="539552" cy="47667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Лінгвістичний сенс часу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У лінгвістичному розумінні час є відображенням у мові  реального, об'єктивно існуючого часу. </a:t>
            </a:r>
          </a:p>
          <a:p>
            <a:r>
              <a:rPr lang="uk-UA" dirty="0" smtClean="0"/>
              <a:t>Це граматичний час. Він виражається словами, словосполученнями, реченнями, дієслівними формами: </a:t>
            </a:r>
            <a:r>
              <a:rPr lang="uk-UA" i="1" dirty="0" smtClean="0"/>
              <a:t>вчора, сьогодні, завтра, співав, співає, заспіває. </a:t>
            </a:r>
            <a:endParaRPr lang="uk-UA" i="1" dirty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604448" y="6381328"/>
            <a:ext cx="539552" cy="47667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Зв’язок з іншими категоріями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Категорія стану має зв’язок з наступними дієслівними категоріями:</a:t>
            </a:r>
          </a:p>
          <a:p>
            <a:pPr>
              <a:buNone/>
            </a:pPr>
            <a:endParaRPr lang="uk-UA" dirty="0" smtClean="0"/>
          </a:p>
          <a:p>
            <a:pPr lvl="1"/>
            <a:r>
              <a:rPr lang="uk-UA" dirty="0" smtClean="0"/>
              <a:t>Категорія способу;</a:t>
            </a:r>
          </a:p>
          <a:p>
            <a:pPr lvl="1"/>
            <a:r>
              <a:rPr lang="uk-UA" dirty="0" smtClean="0"/>
              <a:t>Категорія виду;</a:t>
            </a:r>
          </a:p>
          <a:p>
            <a:pPr lvl="1"/>
            <a:r>
              <a:rPr lang="uk-UA" dirty="0" smtClean="0"/>
              <a:t>Категорія особи.</a:t>
            </a:r>
            <a:endParaRPr lang="ru-RU" dirty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604448" y="6381328"/>
            <a:ext cx="539552" cy="47667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Зв’язок з категорією способу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Зв’язок з категорією способу полягає в тому, що вона приманна лише дієсловами дійсного способу,  як таким, що називають реальну дію.</a:t>
            </a:r>
          </a:p>
          <a:p>
            <a:endParaRPr lang="uk-UA" dirty="0" smtClean="0"/>
          </a:p>
          <a:p>
            <a:r>
              <a:rPr lang="uk-UA" dirty="0" smtClean="0"/>
              <a:t>Наприклад:</a:t>
            </a:r>
          </a:p>
          <a:p>
            <a:pPr lvl="1"/>
            <a:r>
              <a:rPr lang="uk-UA" i="1" dirty="0" smtClean="0"/>
              <a:t>Я пишу, він пише (т.ч.).</a:t>
            </a:r>
          </a:p>
          <a:p>
            <a:pPr lvl="1"/>
            <a:r>
              <a:rPr lang="uk-UA" i="1" dirty="0" smtClean="0"/>
              <a:t>Я писав ( писала ), воно писало. (</a:t>
            </a:r>
            <a:r>
              <a:rPr lang="uk-UA" i="1" dirty="0" err="1" smtClean="0"/>
              <a:t>мин.ч</a:t>
            </a:r>
            <a:r>
              <a:rPr lang="uk-UA" i="1" dirty="0" smtClean="0"/>
              <a:t>.).</a:t>
            </a:r>
          </a:p>
          <a:p>
            <a:pPr lvl="1"/>
            <a:r>
              <a:rPr lang="uk-UA" i="1" dirty="0" smtClean="0"/>
              <a:t>Я писатиму, він писатиме. (</a:t>
            </a:r>
            <a:r>
              <a:rPr lang="uk-UA" i="1" dirty="0" err="1" smtClean="0"/>
              <a:t>майб.ч</a:t>
            </a:r>
            <a:r>
              <a:rPr lang="uk-UA" i="1" dirty="0" smtClean="0"/>
              <a:t>.)</a:t>
            </a: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604448" y="6381328"/>
            <a:ext cx="539552" cy="47667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Зв’язок з категорією виду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uk-UA" dirty="0" smtClean="0"/>
              <a:t>Зв’язок з категорією виду виявляється у тому, що всі слова теперішнього часу мають значення недоконаного виду. А слова минулого та майбутнього часу можуть мати як доконаний, так і недоконаний вид.</a:t>
            </a:r>
          </a:p>
          <a:p>
            <a:endParaRPr lang="uk-UA" dirty="0" smtClean="0"/>
          </a:p>
          <a:p>
            <a:pPr>
              <a:buNone/>
            </a:pPr>
            <a:r>
              <a:rPr lang="uk-UA" dirty="0" smtClean="0"/>
              <a:t>Наприклад:</a:t>
            </a:r>
          </a:p>
          <a:p>
            <a:pPr>
              <a:buNone/>
            </a:pPr>
            <a:r>
              <a:rPr lang="uk-UA" b="1" i="1" dirty="0" smtClean="0"/>
              <a:t>  Доконаний вид                             Недоконаний вид</a:t>
            </a:r>
          </a:p>
          <a:p>
            <a:pPr>
              <a:buNone/>
            </a:pPr>
            <a:r>
              <a:rPr lang="uk-UA" i="1" dirty="0" smtClean="0"/>
              <a:t>    Я напишу               </a:t>
            </a:r>
            <a:r>
              <a:rPr lang="uk-UA" b="1" i="1" dirty="0" smtClean="0"/>
              <a:t>( </a:t>
            </a:r>
            <a:r>
              <a:rPr lang="uk-UA" b="1" i="1" dirty="0" err="1" smtClean="0"/>
              <a:t>майб.ч</a:t>
            </a:r>
            <a:r>
              <a:rPr lang="uk-UA" b="1" i="1" dirty="0" smtClean="0"/>
              <a:t>.)              </a:t>
            </a:r>
            <a:r>
              <a:rPr lang="uk-UA" i="1" dirty="0" smtClean="0"/>
              <a:t>Я писатиму</a:t>
            </a:r>
          </a:p>
          <a:p>
            <a:pPr>
              <a:buNone/>
            </a:pPr>
            <a:r>
              <a:rPr lang="uk-UA" i="1" dirty="0" smtClean="0"/>
              <a:t>    Я написав                (</a:t>
            </a:r>
            <a:r>
              <a:rPr lang="uk-UA" b="1" i="1" dirty="0" err="1" smtClean="0"/>
              <a:t>мин.ч</a:t>
            </a:r>
            <a:r>
              <a:rPr lang="uk-UA" b="1" i="1" dirty="0" smtClean="0"/>
              <a:t>.)               </a:t>
            </a:r>
            <a:r>
              <a:rPr lang="uk-UA" i="1" dirty="0" smtClean="0"/>
              <a:t>Я писав</a:t>
            </a:r>
          </a:p>
          <a:p>
            <a:pPr>
              <a:buNone/>
            </a:pPr>
            <a:r>
              <a:rPr lang="uk-UA" b="1" i="1" dirty="0" smtClean="0"/>
              <a:t>                                       (</a:t>
            </a:r>
            <a:r>
              <a:rPr lang="uk-UA" b="1" i="1" dirty="0" err="1" smtClean="0"/>
              <a:t>теп.ч</a:t>
            </a:r>
            <a:r>
              <a:rPr lang="uk-UA" b="1" i="1" dirty="0" smtClean="0"/>
              <a:t>.)                </a:t>
            </a:r>
            <a:r>
              <a:rPr lang="uk-UA" i="1" dirty="0" smtClean="0"/>
              <a:t>Я пишу</a:t>
            </a: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604448" y="6381328"/>
            <a:ext cx="539552" cy="47667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Зв’язок з категорією особи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89864"/>
          </a:xfrm>
        </p:spPr>
        <p:txBody>
          <a:bodyPr/>
          <a:lstStyle/>
          <a:p>
            <a:r>
              <a:rPr lang="uk-UA" sz="2400" dirty="0" smtClean="0"/>
              <a:t>Зв’язок з категорією особи виявляється у тому, що категорія особо притаманна лише дієсловам теперішнього і майбутнього часу.</a:t>
            </a:r>
          </a:p>
          <a:p>
            <a:r>
              <a:rPr lang="uk-UA" sz="2400" dirty="0" smtClean="0"/>
              <a:t>Дієсловам минулого часу не властива категорія особи, а притаманна категорія роду.</a:t>
            </a:r>
          </a:p>
          <a:p>
            <a:endParaRPr lang="uk-UA" sz="2400" dirty="0" smtClean="0"/>
          </a:p>
          <a:p>
            <a:pPr>
              <a:buNone/>
            </a:pPr>
            <a:r>
              <a:rPr lang="uk-UA" sz="2400" i="1" dirty="0" smtClean="0"/>
              <a:t>         Теперішній   Майбутній           Минулий   </a:t>
            </a:r>
          </a:p>
          <a:p>
            <a:pPr>
              <a:buNone/>
            </a:pPr>
            <a:r>
              <a:rPr lang="uk-UA" sz="2400" i="1" dirty="0" smtClean="0"/>
              <a:t>1 ос.  пишу             писатиму               </a:t>
            </a:r>
            <a:r>
              <a:rPr lang="uk-UA" sz="2400" i="1" dirty="0" err="1" smtClean="0"/>
              <a:t>Ч.р</a:t>
            </a:r>
            <a:r>
              <a:rPr lang="uk-UA" sz="2400" i="1" dirty="0" smtClean="0"/>
              <a:t>.    писав         </a:t>
            </a:r>
          </a:p>
          <a:p>
            <a:pPr>
              <a:buNone/>
            </a:pPr>
            <a:r>
              <a:rPr lang="uk-UA" sz="2400" i="1" dirty="0" smtClean="0"/>
              <a:t>2 ос.  пишеш         писатимеш           </a:t>
            </a:r>
            <a:r>
              <a:rPr lang="uk-UA" sz="2400" i="1" dirty="0" err="1" smtClean="0"/>
              <a:t>Ж.р</a:t>
            </a:r>
            <a:r>
              <a:rPr lang="uk-UA" sz="2400" i="1" dirty="0" smtClean="0"/>
              <a:t>.   писала </a:t>
            </a:r>
          </a:p>
          <a:p>
            <a:pPr>
              <a:buNone/>
            </a:pPr>
            <a:r>
              <a:rPr lang="uk-UA" sz="2400" i="1" dirty="0" smtClean="0"/>
              <a:t>3 ос.  пише             писатиме               </a:t>
            </a:r>
            <a:r>
              <a:rPr lang="uk-UA" sz="2400" i="1" dirty="0" err="1" smtClean="0"/>
              <a:t>С.р</a:t>
            </a:r>
            <a:r>
              <a:rPr lang="uk-UA" sz="2400" i="1" dirty="0" smtClean="0"/>
              <a:t>.    писало</a:t>
            </a:r>
            <a:endParaRPr lang="ru-RU" sz="2400" i="1" dirty="0"/>
          </a:p>
        </p:txBody>
      </p:sp>
      <p:grpSp>
        <p:nvGrpSpPr>
          <p:cNvPr id="32" name="Группа 31"/>
          <p:cNvGrpSpPr/>
          <p:nvPr/>
        </p:nvGrpSpPr>
        <p:grpSpPr>
          <a:xfrm>
            <a:off x="467544" y="4149080"/>
            <a:ext cx="4536504" cy="2160240"/>
            <a:chOff x="539552" y="3933056"/>
            <a:chExt cx="4464496" cy="2304256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539552" y="4005064"/>
              <a:ext cx="4464496" cy="223224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" name="Прямая соединительная линия 6"/>
            <p:cNvCxnSpPr>
              <a:stCxn id="5" idx="0"/>
              <a:endCxn id="5" idx="2"/>
            </p:cNvCxnSpPr>
            <p:nvPr/>
          </p:nvCxnSpPr>
          <p:spPr>
            <a:xfrm>
              <a:off x="2771800" y="4005064"/>
              <a:ext cx="0" cy="22322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539552" y="4509120"/>
              <a:ext cx="446449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>
              <a:stCxn id="5" idx="1"/>
              <a:endCxn id="5" idx="3"/>
            </p:cNvCxnSpPr>
            <p:nvPr/>
          </p:nvCxnSpPr>
          <p:spPr>
            <a:xfrm>
              <a:off x="539552" y="5121188"/>
              <a:ext cx="446449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539552" y="5661248"/>
              <a:ext cx="446449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1187624" y="3933056"/>
              <a:ext cx="0" cy="230425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Группа 32"/>
          <p:cNvGrpSpPr/>
          <p:nvPr/>
        </p:nvGrpSpPr>
        <p:grpSpPr>
          <a:xfrm>
            <a:off x="5148064" y="4221088"/>
            <a:ext cx="2520280" cy="2088232"/>
            <a:chOff x="5148064" y="4005064"/>
            <a:chExt cx="2592288" cy="2232248"/>
          </a:xfrm>
        </p:grpSpPr>
        <p:sp>
          <p:nvSpPr>
            <p:cNvPr id="22" name="Прямоугольник 21"/>
            <p:cNvSpPr/>
            <p:nvPr/>
          </p:nvSpPr>
          <p:spPr>
            <a:xfrm>
              <a:off x="5148064" y="4005064"/>
              <a:ext cx="2520280" cy="223224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4" name="Прямая соединительная линия 23"/>
            <p:cNvCxnSpPr/>
            <p:nvPr/>
          </p:nvCxnSpPr>
          <p:spPr>
            <a:xfrm>
              <a:off x="5148064" y="4509120"/>
              <a:ext cx="259228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>
              <a:stCxn id="22" idx="1"/>
              <a:endCxn id="22" idx="3"/>
            </p:cNvCxnSpPr>
            <p:nvPr/>
          </p:nvCxnSpPr>
          <p:spPr>
            <a:xfrm>
              <a:off x="5148064" y="5121188"/>
              <a:ext cx="252028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>
              <a:off x="5148064" y="5661248"/>
              <a:ext cx="259228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>
              <a:off x="5940152" y="4509120"/>
              <a:ext cx="0" cy="172819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Управляющая кнопка: домой 33">
            <a:hlinkClick r:id="rId2" action="ppaction://hlinksldjump" highlightClick="1"/>
          </p:cNvPr>
          <p:cNvSpPr/>
          <p:nvPr/>
        </p:nvSpPr>
        <p:spPr>
          <a:xfrm>
            <a:off x="8604448" y="6381328"/>
            <a:ext cx="539552" cy="47667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116</TotalTime>
  <Words>1168</Words>
  <Application>Microsoft Office PowerPoint</Application>
  <PresentationFormat>Экран (4:3)</PresentationFormat>
  <Paragraphs>133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0" baseType="lpstr">
      <vt:lpstr>Calibri</vt:lpstr>
      <vt:lpstr>Constantia</vt:lpstr>
      <vt:lpstr>Times New Roman</vt:lpstr>
      <vt:lpstr>Wingdings 2</vt:lpstr>
      <vt:lpstr>Поток</vt:lpstr>
      <vt:lpstr>Дієслово. Категорія часу</vt:lpstr>
      <vt:lpstr>Меню з швидким доступом</vt:lpstr>
      <vt:lpstr>Категорія часу</vt:lpstr>
      <vt:lpstr>Філософське розуміння часу</vt:lpstr>
      <vt:lpstr>Лінгвістичний сенс часу</vt:lpstr>
      <vt:lpstr>Зв’язок з іншими категоріями</vt:lpstr>
      <vt:lpstr>Зв’язок з категорією способу</vt:lpstr>
      <vt:lpstr>Зв’язок з категорією виду</vt:lpstr>
      <vt:lpstr>Зв’язок з категорією особи</vt:lpstr>
      <vt:lpstr>Категорія часу – словозмінна</vt:lpstr>
      <vt:lpstr>Екскурс до історичної граматики</vt:lpstr>
      <vt:lpstr>Часові форми</vt:lpstr>
      <vt:lpstr>Теперішній час</vt:lpstr>
      <vt:lpstr>Власне теперішній час</vt:lpstr>
      <vt:lpstr>Невласне теперішній час</vt:lpstr>
      <vt:lpstr>Різновиди невласне теперішнього часу</vt:lpstr>
      <vt:lpstr>Минулий час</vt:lpstr>
      <vt:lpstr>Давноминулий час</vt:lpstr>
      <vt:lpstr>Майбутній час</vt:lpstr>
      <vt:lpstr>Синтетична проста форма</vt:lpstr>
      <vt:lpstr>Аналітична складена форма</vt:lpstr>
      <vt:lpstr>Переносне вживання теперішнього</vt:lpstr>
      <vt:lpstr>Переносне вживання минулого</vt:lpstr>
      <vt:lpstr>Переносне вживання майбутнього часу</vt:lpstr>
      <vt:lpstr>Дякую за увагу!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Дієслово. Категорія часу</dc:title>
  <dc:creator>Денис</dc:creator>
  <cp:lastModifiedBy>Стовбур </cp:lastModifiedBy>
  <cp:revision>18</cp:revision>
  <dcterms:created xsi:type="dcterms:W3CDTF">2018-12-07T12:47:56Z</dcterms:created>
  <dcterms:modified xsi:type="dcterms:W3CDTF">2020-08-29T04:11:29Z</dcterms:modified>
</cp:coreProperties>
</file>