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9" r:id="rId3"/>
    <p:sldId id="262" r:id="rId4"/>
    <p:sldId id="264" r:id="rId5"/>
    <p:sldId id="265" r:id="rId6"/>
    <p:sldId id="266" r:id="rId7"/>
    <p:sldId id="267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35" autoAdjust="0"/>
    <p:restoredTop sz="94660"/>
  </p:normalViewPr>
  <p:slideViewPr>
    <p:cSldViewPr snapToGrid="0">
      <p:cViewPr>
        <p:scale>
          <a:sx n="80" d="100"/>
          <a:sy n="80" d="100"/>
        </p:scale>
        <p:origin x="-1428" y="-8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1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465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27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168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4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7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0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2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5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0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2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4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3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hg.kname.edu.ua/index.php/khg/article/view/5935" TargetMode="External"/><Relationship Id="rId2" Type="http://schemas.openxmlformats.org/officeDocument/2006/relationships/hyperlink" Target="http://humstudies.com.ua/article/view/266458/262483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dridu.dp.ua/konf/konf_dridu/zbirnik_dums_25_09_2020.pdf" TargetMode="External"/><Relationship Id="rId4" Type="http://schemas.openxmlformats.org/officeDocument/2006/relationships/hyperlink" Target="http://vdu-nuczu.net/ua/8-ukr/141-vipusk-2-15-202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rko.lt/wp-content/uploads/2023/09/Tesis-book_Marijampole_2023_pdf.pdf" TargetMode="External"/><Relationship Id="rId2" Type="http://schemas.openxmlformats.org/officeDocument/2006/relationships/hyperlink" Target="https://marko.lt/moksline-veikl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ssuir.sumdu.edu.ua/bitstream-download/123456789/88167/1/Shcherbachenko_innovation.pdf;jsessionid=FC9296F45A4D479A36E45B379645D971" TargetMode="External"/><Relationship Id="rId5" Type="http://schemas.openxmlformats.org/officeDocument/2006/relationships/hyperlink" Target="http://humstudies.com.ua/article/view/266458/262483" TargetMode="External"/><Relationship Id="rId4" Type="http://schemas.openxmlformats.org/officeDocument/2006/relationships/hyperlink" Target="http://www.tsatu.edu.ua/ep/wp-content/uploads/sites/31/monograf-publ-upravl-6.07.20-1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europe.org/product/book-20/" TargetMode="External"/><Relationship Id="rId2" Type="http://schemas.openxmlformats.org/officeDocument/2006/relationships/hyperlink" Target="http://feb.tsatu.edu.ua/wp-content/uploads/2021/12/1639121330885591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vdu-nuczu.net/ua/8-ukr/141-vipusk-2-15-202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58140" y="1151906"/>
            <a:ext cx="11103430" cy="249138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СПЕЦІАЛЬНОСТІ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281 –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 управління </a:t>
            </a: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адміністрування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– 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д.філософ.н</a:t>
            </a: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проф. </a:t>
            </a:r>
            <a:r>
              <a:rPr lang="uk-UA" sz="4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В.Г.Воронкова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b="1" i="1" dirty="0" smtClean="0">
                <a:solidFill>
                  <a:srgbClr val="FF0000"/>
                </a:solidFill>
              </a:rPr>
              <a:t>	Метою дисципліни </a:t>
            </a:r>
            <a:r>
              <a:rPr lang="uk-UA" sz="2400" b="1" i="1" dirty="0" smtClean="0">
                <a:solidFill>
                  <a:srgbClr val="FF0000"/>
                </a:solidFill>
              </a:rPr>
              <a:t>«Вступ до спеціальності» </a:t>
            </a:r>
            <a:r>
              <a:rPr lang="uk-UA" i="1" dirty="0" smtClean="0"/>
              <a:t>є </a:t>
            </a:r>
            <a:r>
              <a:rPr lang="ru-RU" i="1" dirty="0" err="1" smtClean="0"/>
              <a:t>засвоєння</a:t>
            </a:r>
            <a:r>
              <a:rPr lang="ru-RU" i="1" dirty="0" smtClean="0"/>
              <a:t> </a:t>
            </a:r>
            <a:r>
              <a:rPr lang="ru-RU" i="1" dirty="0" err="1" smtClean="0"/>
              <a:t>теоретичних</a:t>
            </a:r>
            <a:r>
              <a:rPr lang="ru-RU" i="1" dirty="0" smtClean="0"/>
              <a:t> </a:t>
            </a:r>
            <a:r>
              <a:rPr lang="ru-RU" i="1" dirty="0" err="1" smtClean="0"/>
              <a:t>знань</a:t>
            </a:r>
            <a:r>
              <a:rPr lang="ru-RU" i="1" dirty="0" smtClean="0"/>
              <a:t> у </a:t>
            </a:r>
            <a:r>
              <a:rPr lang="ru-RU" i="1" dirty="0" err="1" smtClean="0"/>
              <a:t>сфері</a:t>
            </a:r>
            <a:r>
              <a:rPr lang="ru-RU" i="1" dirty="0" smtClean="0"/>
              <a:t> </a:t>
            </a:r>
            <a:r>
              <a:rPr lang="ru-RU" i="1" dirty="0" err="1" smtClean="0"/>
              <a:t>публічного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управління</a:t>
            </a:r>
            <a:r>
              <a:rPr lang="ru-RU" i="1" dirty="0" smtClean="0"/>
              <a:t> та </a:t>
            </a:r>
            <a:r>
              <a:rPr lang="ru-RU" i="1" dirty="0" err="1" smtClean="0"/>
              <a:t>адміністрування</a:t>
            </a:r>
            <a:r>
              <a:rPr lang="ru-RU" i="1" dirty="0" smtClean="0"/>
              <a:t>, </a:t>
            </a:r>
            <a:r>
              <a:rPr lang="uk-UA" i="1" dirty="0" smtClean="0"/>
              <a:t>що представляють</a:t>
            </a:r>
            <a:r>
              <a:rPr lang="uk-UA" dirty="0">
                <a:latin typeface="Times New Roman"/>
                <a:ea typeface="TimesNewRomanPSMT"/>
              </a:rPr>
              <a:t> сукупність ідей, поглядів, концепцій, моделей, </a:t>
            </a:r>
            <a:r>
              <a:rPr lang="uk-UA" dirty="0" smtClean="0">
                <a:latin typeface="Times New Roman"/>
                <a:ea typeface="TimesNewRomanPSMT"/>
              </a:rPr>
              <a:t>основні поняття та принципи якої </a:t>
            </a:r>
            <a:r>
              <a:rPr lang="uk-UA" dirty="0">
                <a:latin typeface="Times New Roman"/>
                <a:ea typeface="TimesNewRomanPSMT"/>
              </a:rPr>
              <a:t>становлять </a:t>
            </a:r>
            <a:r>
              <a:rPr lang="uk-UA" dirty="0" smtClean="0">
                <a:latin typeface="Times New Roman"/>
                <a:ea typeface="TimesNewRomanPSMT"/>
              </a:rPr>
              <a:t>основу для </a:t>
            </a:r>
            <a:r>
              <a:rPr lang="uk-UA" dirty="0">
                <a:latin typeface="Times New Roman"/>
                <a:ea typeface="TimesNewRomanPSMT"/>
              </a:rPr>
              <a:t>ознайомлення студентів з </a:t>
            </a:r>
            <a:r>
              <a:rPr lang="uk-UA" dirty="0" smtClean="0">
                <a:latin typeface="Times New Roman"/>
                <a:ea typeface="TimesNewRomanPSMT"/>
              </a:rPr>
              <a:t>його </a:t>
            </a:r>
            <a:r>
              <a:rPr lang="uk-UA" dirty="0">
                <a:latin typeface="Times New Roman"/>
                <a:ea typeface="TimesNewRomanPSMT"/>
              </a:rPr>
              <a:t>роллю та функціями </a:t>
            </a:r>
            <a:r>
              <a:rPr lang="uk-UA" dirty="0" smtClean="0">
                <a:latin typeface="Times New Roman"/>
                <a:ea typeface="TimesNewRomanPSMT"/>
              </a:rPr>
              <a:t>в </a:t>
            </a:r>
            <a:r>
              <a:rPr lang="uk-UA" dirty="0">
                <a:latin typeface="Times New Roman"/>
                <a:ea typeface="TimesNewRomanPSMT"/>
              </a:rPr>
              <a:t>суспільстві</a:t>
            </a:r>
            <a:r>
              <a:rPr lang="uk-UA" dirty="0" smtClean="0">
                <a:latin typeface="Times New Roman"/>
                <a:ea typeface="TimesNewRomanPSMT"/>
              </a:rPr>
              <a:t>.</a:t>
            </a:r>
            <a:r>
              <a:rPr lang="ru-RU" b="1" i="1" dirty="0" smtClean="0"/>
              <a:t> </a:t>
            </a:r>
            <a:r>
              <a:rPr lang="ru-RU" b="1" dirty="0" err="1"/>
              <a:t>Публічне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та </a:t>
            </a:r>
            <a:r>
              <a:rPr lang="ru-RU" b="1" dirty="0" err="1"/>
              <a:t>адміністрування</a:t>
            </a:r>
            <a:r>
              <a:rPr lang="ru-RU" b="1" dirty="0"/>
              <a:t> – </a:t>
            </a:r>
            <a:r>
              <a:rPr lang="ru-RU" dirty="0" err="1"/>
              <a:t>це</a:t>
            </a:r>
            <a:r>
              <a:rPr lang="ru-RU" dirty="0"/>
              <a:t> сфера, яка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вирішенням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комплексу </a:t>
            </a:r>
            <a:r>
              <a:rPr lang="ru-RU" dirty="0" err="1"/>
              <a:t>зовнішніх</a:t>
            </a:r>
            <a:r>
              <a:rPr lang="ru-RU" dirty="0"/>
              <a:t> і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і </a:t>
            </a:r>
            <a:r>
              <a:rPr lang="ru-RU" dirty="0" err="1"/>
              <a:t>тенденцій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конкретному </a:t>
            </a:r>
            <a:r>
              <a:rPr lang="ru-RU" dirty="0" err="1"/>
              <a:t>середовищі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держави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 smtClean="0"/>
              <a:t>. 	</a:t>
            </a:r>
            <a:r>
              <a:rPr lang="ru-RU" b="1" dirty="0" err="1" smtClean="0">
                <a:solidFill>
                  <a:srgbClr val="FF0000"/>
                </a:solidFill>
              </a:rPr>
              <a:t>Студенти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повинні</a:t>
            </a:r>
            <a:r>
              <a:rPr lang="ru-RU" b="1" dirty="0" smtClean="0">
                <a:solidFill>
                  <a:srgbClr val="FF0000"/>
                </a:solidFill>
              </a:rPr>
              <a:t> знати</a:t>
            </a:r>
            <a:r>
              <a:rPr lang="ru-RU" dirty="0" smtClean="0"/>
              <a:t>: структуру </a:t>
            </a:r>
            <a:r>
              <a:rPr lang="ru-RU" dirty="0"/>
              <a:t>та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адміністрування;стандарти</a:t>
            </a:r>
            <a:r>
              <a:rPr lang="ru-RU" dirty="0"/>
              <a:t>, </a:t>
            </a:r>
            <a:r>
              <a:rPr lang="ru-RU" dirty="0" err="1"/>
              <a:t>принципи</a:t>
            </a:r>
            <a:r>
              <a:rPr lang="ru-RU" dirty="0"/>
              <a:t> та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</a:t>
            </a:r>
            <a:r>
              <a:rPr lang="ru-RU" dirty="0" smtClean="0"/>
              <a:t>; нормативно-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</a:t>
            </a:r>
            <a:r>
              <a:rPr lang="ru-RU" dirty="0" smtClean="0"/>
              <a:t>;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/>
              <a:t>вироблення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; основ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 smtClean="0"/>
              <a:t>урядування</a:t>
            </a:r>
            <a:r>
              <a:rPr lang="ru-RU" dirty="0" smtClean="0"/>
              <a:t> та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демократії</a:t>
            </a:r>
            <a:r>
              <a:rPr lang="ru-RU" dirty="0" smtClean="0"/>
              <a:t>. </a:t>
            </a:r>
            <a:endParaRPr lang="ru-RU" b="1" i="1" dirty="0" smtClean="0"/>
          </a:p>
          <a:p>
            <a:pPr algn="just"/>
            <a:r>
              <a:rPr lang="ru-RU" i="1" dirty="0"/>
              <a:t>	</a:t>
            </a:r>
            <a:r>
              <a:rPr lang="ru-RU" i="1" dirty="0" err="1" smtClean="0">
                <a:solidFill>
                  <a:srgbClr val="FF0000"/>
                </a:solidFill>
              </a:rPr>
              <a:t>Студенти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повинні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вміти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/>
              <a:t>навичками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,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/>
              <a:t>політику</a:t>
            </a:r>
            <a:r>
              <a:rPr lang="ru-RU" dirty="0"/>
              <a:t> та </a:t>
            </a:r>
            <a:r>
              <a:rPr lang="ru-RU" dirty="0" err="1"/>
              <a:t>розробляти</a:t>
            </a:r>
            <a:r>
              <a:rPr lang="ru-RU" dirty="0"/>
              <a:t> заходи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;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принципи</a:t>
            </a:r>
            <a:r>
              <a:rPr lang="ru-RU" dirty="0"/>
              <a:t> та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реформ,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бізнесу</a:t>
            </a:r>
            <a:r>
              <a:rPr lang="ru-RU" dirty="0"/>
              <a:t> та </a:t>
            </a:r>
            <a:r>
              <a:rPr lang="ru-RU" dirty="0" err="1" smtClean="0"/>
              <a:t>громадськості</a:t>
            </a:r>
            <a:r>
              <a:rPr lang="ru-RU" dirty="0" smtClean="0"/>
              <a:t>; знати </a:t>
            </a:r>
            <a:r>
              <a:rPr lang="ru-RU" dirty="0"/>
              <a:t>структуру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на державному, </a:t>
            </a:r>
            <a:r>
              <a:rPr lang="ru-RU" dirty="0" err="1"/>
              <a:t>регіональному</a:t>
            </a:r>
            <a:r>
              <a:rPr lang="ru-RU" dirty="0"/>
              <a:t> та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; </a:t>
            </a:r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r>
              <a:rPr lang="ru-RU" dirty="0" err="1"/>
              <a:t>досліджувати</a:t>
            </a:r>
            <a:r>
              <a:rPr lang="ru-RU" dirty="0"/>
              <a:t>, </a:t>
            </a:r>
            <a:r>
              <a:rPr lang="ru-RU" dirty="0" err="1"/>
              <a:t>оцінювати</a:t>
            </a:r>
            <a:r>
              <a:rPr lang="ru-RU" dirty="0"/>
              <a:t> та </a:t>
            </a:r>
            <a:r>
              <a:rPr lang="ru-RU" dirty="0" err="1"/>
              <a:t>порівнювати</a:t>
            </a:r>
            <a:r>
              <a:rPr lang="ru-RU" dirty="0"/>
              <a:t> </a:t>
            </a:r>
            <a:r>
              <a:rPr lang="ru-RU" dirty="0" err="1"/>
              <a:t>вітчизняні</a:t>
            </a:r>
            <a:r>
              <a:rPr lang="ru-RU" dirty="0"/>
              <a:t> та </a:t>
            </a:r>
            <a:r>
              <a:rPr lang="ru-RU" dirty="0" err="1"/>
              <a:t>зарубіжні</a:t>
            </a:r>
            <a:r>
              <a:rPr lang="ru-RU" dirty="0"/>
              <a:t> практики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урядування</a:t>
            </a:r>
            <a:r>
              <a:rPr lang="ru-RU" dirty="0"/>
              <a:t> з метою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та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держави.</a:t>
            </a:r>
            <a:r>
              <a:rPr lang="ru-RU" i="1" dirty="0" smtClean="0"/>
              <a:t>1</a:t>
            </a:r>
            <a:r>
              <a:rPr lang="uk-UA" i="1" dirty="0" smtClean="0"/>
              <a:t>. </a:t>
            </a:r>
          </a:p>
          <a:p>
            <a:pPr algn="just"/>
            <a:r>
              <a:rPr lang="uk-UA" i="1" dirty="0"/>
              <a:t>	</a:t>
            </a:r>
            <a:r>
              <a:rPr lang="uk-UA" i="1" dirty="0" smtClean="0"/>
              <a:t> 	</a:t>
            </a:r>
            <a:r>
              <a:rPr lang="uk-UA" b="1" i="1" dirty="0" smtClean="0">
                <a:solidFill>
                  <a:srgbClr val="FF0000"/>
                </a:solidFill>
              </a:rPr>
              <a:t>Курс  допоможе орієнтуватися у стрімкому інформаційному середовищі, </a:t>
            </a:r>
            <a:r>
              <a:rPr lang="uk-UA" i="1" dirty="0" smtClean="0"/>
              <a:t>пов'язаному із цифровими технологіями, щоб покращити управлінський процес, зрозуміти цінність інформації та виклики технологій</a:t>
            </a:r>
            <a:r>
              <a:rPr lang="uk-UA" b="1" dirty="0" smtClean="0"/>
              <a:t>. </a:t>
            </a:r>
          </a:p>
          <a:p>
            <a:pPr algn="just"/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b="1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7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6906" y="275348"/>
            <a:ext cx="1087820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+mj-lt"/>
              </a:rPr>
              <a:t>У результаті вивчення навчальної дисципліни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«ВСТУП ДО СПЕЦІАЛЬНОСТІ» </a:t>
            </a:r>
            <a:r>
              <a:rPr lang="ru-RU" i="1" dirty="0" err="1" smtClean="0">
                <a:latin typeface="+mj-lt"/>
              </a:rPr>
              <a:t>здобувач</a:t>
            </a:r>
            <a:r>
              <a:rPr lang="ru-RU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повинен </a:t>
            </a:r>
            <a:r>
              <a:rPr lang="uk-UA" i="1" dirty="0">
                <a:latin typeface="+mj-lt"/>
              </a:rPr>
              <a:t>набути  таких </a:t>
            </a:r>
            <a:r>
              <a:rPr lang="uk-UA" b="1" i="1" dirty="0">
                <a:latin typeface="+mj-lt"/>
              </a:rPr>
              <a:t>результатів навчання</a:t>
            </a:r>
            <a:r>
              <a:rPr lang="uk-UA" i="1" dirty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та </a:t>
            </a:r>
            <a:r>
              <a:rPr lang="uk-UA" b="1" i="1" dirty="0" err="1">
                <a:latin typeface="+mj-lt"/>
              </a:rPr>
              <a:t>компетентностей</a:t>
            </a:r>
            <a:r>
              <a:rPr lang="uk-UA" i="1" dirty="0">
                <a:latin typeface="+mj-lt"/>
              </a:rPr>
              <a:t>:</a:t>
            </a:r>
            <a:endParaRPr lang="ru-RU" i="1" dirty="0">
              <a:latin typeface="+mj-lt"/>
            </a:endParaRPr>
          </a:p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Здобувачі мають </a:t>
            </a:r>
            <a:r>
              <a:rPr lang="uk-UA" sz="2000" b="1" i="1" dirty="0">
                <a:solidFill>
                  <a:srgbClr val="FF0000"/>
                </a:solidFill>
                <a:latin typeface="+mj-lt"/>
              </a:rPr>
              <a:t>знати</a:t>
            </a:r>
            <a:r>
              <a:rPr lang="uk-UA" sz="2000" i="1" dirty="0">
                <a:solidFill>
                  <a:srgbClr val="FF0000"/>
                </a:solidFill>
                <a:latin typeface="+mj-lt"/>
              </a:rPr>
              <a:t>:</a:t>
            </a:r>
            <a:endParaRPr lang="ru-RU" sz="20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i="1" dirty="0">
                <a:latin typeface="+mj-lt"/>
              </a:rPr>
              <a:t>−  теорії, методи та підходи до публічного управління та </a:t>
            </a:r>
            <a:r>
              <a:rPr lang="uk-UA" i="1" dirty="0" smtClean="0">
                <a:latin typeface="+mj-lt"/>
              </a:rPr>
              <a:t>адміністрування, що допомагають </a:t>
            </a:r>
            <a:r>
              <a:rPr lang="uk-UA" i="1" dirty="0">
                <a:latin typeface="+mj-lt"/>
              </a:rPr>
              <a:t>розуміти процеси формування та впровадження публічної політики, яка впливає на життя громадян і суспільство в цілому, </a:t>
            </a:r>
            <a:r>
              <a:rPr lang="uk-UA" i="1" dirty="0" smtClean="0">
                <a:latin typeface="+mj-lt"/>
              </a:rPr>
              <a:t>знання </a:t>
            </a:r>
            <a:r>
              <a:rPr lang="uk-UA" i="1" dirty="0">
                <a:latin typeface="+mj-lt"/>
              </a:rPr>
              <a:t>про їх розробку, інструменти та ефективність.</a:t>
            </a:r>
          </a:p>
          <a:p>
            <a:pPr algn="just"/>
            <a:r>
              <a:rPr lang="ru-RU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- </a:t>
            </a:r>
            <a:r>
              <a:rPr lang="uk-UA" i="1" dirty="0">
                <a:latin typeface="+mj-lt"/>
              </a:rPr>
              <a:t>досягнення у галузі </a:t>
            </a:r>
            <a:r>
              <a:rPr lang="ru-RU" i="1" dirty="0">
                <a:latin typeface="+mj-lt"/>
              </a:rPr>
              <a:t>"нового </a:t>
            </a:r>
            <a:r>
              <a:rPr lang="ru-RU" i="1" dirty="0" err="1">
                <a:latin typeface="+mj-lt"/>
              </a:rPr>
              <a:t>публічного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управління</a:t>
            </a:r>
            <a:r>
              <a:rPr lang="ru-RU" i="1" dirty="0">
                <a:latin typeface="+mj-lt"/>
              </a:rPr>
              <a:t>", </a:t>
            </a:r>
            <a:r>
              <a:rPr lang="ru-RU" i="1" dirty="0" smtClean="0">
                <a:latin typeface="+mj-lt"/>
              </a:rPr>
              <a:t>в </a:t>
            </a:r>
            <a:r>
              <a:rPr lang="ru-RU" i="1" dirty="0" err="1" smtClean="0">
                <a:latin typeface="+mj-lt"/>
              </a:rPr>
              <a:t>основі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якого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управління</a:t>
            </a:r>
            <a:r>
              <a:rPr lang="ru-RU" i="1" dirty="0" smtClean="0">
                <a:latin typeface="+mj-lt"/>
              </a:rPr>
              <a:t> на </a:t>
            </a:r>
            <a:r>
              <a:rPr lang="ru-RU" i="1" dirty="0" err="1" smtClean="0">
                <a:latin typeface="+mj-lt"/>
              </a:rPr>
              <a:t>основі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результатів</a:t>
            </a:r>
            <a:r>
              <a:rPr lang="ru-RU" i="1" dirty="0">
                <a:latin typeface="+mj-lt"/>
              </a:rPr>
              <a:t>, партнерства </a:t>
            </a:r>
            <a:r>
              <a:rPr lang="ru-RU" i="1" dirty="0" err="1">
                <a:latin typeface="+mj-lt"/>
              </a:rPr>
              <a:t>між</a:t>
            </a:r>
            <a:r>
              <a:rPr lang="ru-RU" i="1" dirty="0">
                <a:latin typeface="+mj-lt"/>
              </a:rPr>
              <a:t> державою та </a:t>
            </a:r>
            <a:r>
              <a:rPr lang="ru-RU" i="1" dirty="0" err="1">
                <a:latin typeface="+mj-lt"/>
              </a:rPr>
              <a:t>громадськістю</a:t>
            </a:r>
            <a:r>
              <a:rPr lang="ru-RU" i="1" dirty="0">
                <a:latin typeface="+mj-lt"/>
              </a:rPr>
              <a:t>, </a:t>
            </a:r>
            <a:r>
              <a:rPr lang="ru-RU" i="1" dirty="0" err="1">
                <a:latin typeface="+mj-lt"/>
              </a:rPr>
              <a:t>залучення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громадськості</a:t>
            </a:r>
            <a:r>
              <a:rPr lang="ru-RU" i="1" dirty="0">
                <a:latin typeface="+mj-lt"/>
              </a:rPr>
              <a:t> до </a:t>
            </a:r>
            <a:r>
              <a:rPr lang="ru-RU" i="1" dirty="0" err="1">
                <a:latin typeface="+mj-lt"/>
              </a:rPr>
              <a:t>прийняття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рішень</a:t>
            </a:r>
            <a:r>
              <a:rPr lang="ru-RU" i="1" dirty="0">
                <a:latin typeface="+mj-lt"/>
              </a:rPr>
              <a:t> та </a:t>
            </a:r>
            <a:r>
              <a:rPr lang="ru-RU" i="1" dirty="0" err="1">
                <a:latin typeface="+mj-lt"/>
              </a:rPr>
              <a:t>впровадження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інновацій</a:t>
            </a:r>
            <a:r>
              <a:rPr lang="ru-RU" i="1" dirty="0">
                <a:latin typeface="+mj-lt"/>
              </a:rPr>
              <a:t> у </a:t>
            </a:r>
            <a:r>
              <a:rPr lang="ru-RU" i="1" dirty="0" err="1">
                <a:latin typeface="+mj-lt"/>
              </a:rPr>
              <a:t>публічний</a:t>
            </a:r>
            <a:r>
              <a:rPr lang="ru-RU" i="1" dirty="0">
                <a:latin typeface="+mj-lt"/>
              </a:rPr>
              <a:t> </a:t>
            </a:r>
            <a:r>
              <a:rPr lang="ru-RU" i="1" dirty="0" smtClean="0">
                <a:latin typeface="+mj-lt"/>
              </a:rPr>
              <a:t>сектор; </a:t>
            </a:r>
            <a:endParaRPr lang="ru-RU" i="1" dirty="0">
              <a:latin typeface="+mj-lt"/>
            </a:endParaRPr>
          </a:p>
          <a:p>
            <a:pPr algn="just"/>
            <a:r>
              <a:rPr lang="uk-UA" i="1" dirty="0" smtClean="0">
                <a:latin typeface="+mj-lt"/>
              </a:rPr>
              <a:t>− ключові проблеми подолання соціальних проблем, таких як бідність, безробіття, нерівність, глобальні проблеми, війна, криза, нестабільність, невизначеність, інформаційна схоластичність, нерівномірний доступ до </a:t>
            </a:r>
            <a:r>
              <a:rPr lang="uk-UA" i="1" dirty="0" err="1" smtClean="0">
                <a:latin typeface="+mj-lt"/>
              </a:rPr>
              <a:t>цифровізації</a:t>
            </a:r>
            <a:r>
              <a:rPr lang="uk-UA" i="1" dirty="0" smtClean="0">
                <a:latin typeface="+mj-lt"/>
              </a:rPr>
              <a:t>. </a:t>
            </a:r>
            <a:endParaRPr lang="ru-RU" i="1" dirty="0" smtClean="0">
              <a:latin typeface="+mj-lt"/>
            </a:endParaRPr>
          </a:p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Здобувачі </a:t>
            </a:r>
            <a:r>
              <a:rPr lang="uk-UA" sz="2000" i="1" dirty="0">
                <a:solidFill>
                  <a:srgbClr val="FF0000"/>
                </a:solidFill>
                <a:latin typeface="+mj-lt"/>
              </a:rPr>
              <a:t>мають 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вміти:</a:t>
            </a:r>
            <a:endParaRPr lang="uk-UA" sz="20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i="1" dirty="0" smtClean="0">
                <a:latin typeface="+mj-lt"/>
              </a:rPr>
              <a:t>− </a:t>
            </a:r>
            <a:r>
              <a:rPr lang="uk-UA" i="1" dirty="0">
                <a:latin typeface="+mj-lt"/>
              </a:rPr>
              <a:t>застосовувати набуті знання </a:t>
            </a:r>
            <a:r>
              <a:rPr lang="uk-UA" i="1" dirty="0" smtClean="0">
                <a:latin typeface="+mj-lt"/>
              </a:rPr>
              <a:t>для  розв’язання </a:t>
            </a:r>
            <a:r>
              <a:rPr lang="uk-UA" i="1" dirty="0">
                <a:latin typeface="+mj-lt"/>
              </a:rPr>
              <a:t>практичних </a:t>
            </a:r>
            <a:r>
              <a:rPr lang="uk-UA" i="1" dirty="0" smtClean="0">
                <a:latin typeface="+mj-lt"/>
              </a:rPr>
              <a:t>ситуацій, використовуючи набір інструментів і методів технологій публічного управління та адміністрування;</a:t>
            </a:r>
          </a:p>
          <a:p>
            <a:pPr algn="just"/>
            <a:r>
              <a:rPr lang="uk-UA" i="1" dirty="0" smtClean="0">
                <a:latin typeface="+mj-lt"/>
              </a:rPr>
              <a:t>− </a:t>
            </a:r>
            <a:r>
              <a:rPr lang="uk-UA" i="1" dirty="0">
                <a:latin typeface="+mj-lt"/>
              </a:rPr>
              <a:t>використовувати </a:t>
            </a:r>
            <a:r>
              <a:rPr lang="uk-UA" i="1" dirty="0" smtClean="0">
                <a:latin typeface="+mj-lt"/>
              </a:rPr>
              <a:t>інформаційні </a:t>
            </a:r>
            <a:r>
              <a:rPr lang="uk-UA" i="1" dirty="0">
                <a:latin typeface="+mj-lt"/>
              </a:rPr>
              <a:t>технології, </a:t>
            </a:r>
            <a:r>
              <a:rPr lang="uk-UA" i="1" dirty="0" smtClean="0">
                <a:latin typeface="+mj-lt"/>
              </a:rPr>
              <a:t>які здатні </a:t>
            </a:r>
            <a:r>
              <a:rPr lang="uk-UA" i="1" dirty="0">
                <a:latin typeface="+mj-lt"/>
              </a:rPr>
              <a:t>генерувати економічне зростання і </a:t>
            </a:r>
            <a:r>
              <a:rPr lang="uk-UA" i="1" dirty="0" smtClean="0">
                <a:latin typeface="+mj-lt"/>
              </a:rPr>
              <a:t>цифровий розвиток, </a:t>
            </a:r>
            <a:r>
              <a:rPr lang="uk-UA" i="1" dirty="0">
                <a:latin typeface="+mj-lt"/>
              </a:rPr>
              <a:t>сприяти просуванню інновацій і </a:t>
            </a:r>
            <a:r>
              <a:rPr lang="uk-UA" i="1" dirty="0" err="1" smtClean="0">
                <a:latin typeface="+mj-lt"/>
              </a:rPr>
              <a:t>цифровізації</a:t>
            </a:r>
            <a:r>
              <a:rPr lang="uk-UA" i="1" dirty="0" smtClean="0">
                <a:latin typeface="+mj-lt"/>
              </a:rPr>
              <a:t> у публічному управлінні та адмініструванні;</a:t>
            </a:r>
          </a:p>
          <a:p>
            <a:pPr algn="just"/>
            <a:r>
              <a:rPr lang="uk-UA" i="1" dirty="0" smtClean="0">
                <a:latin typeface="+mj-lt"/>
              </a:rPr>
              <a:t>- адаптувати </a:t>
            </a:r>
            <a:r>
              <a:rPr lang="uk-UA" i="1" dirty="0">
                <a:latin typeface="+mj-lt"/>
              </a:rPr>
              <a:t>кращі практики інших країн до українських </a:t>
            </a:r>
            <a:r>
              <a:rPr lang="uk-UA" i="1" dirty="0" smtClean="0">
                <a:latin typeface="+mj-lt"/>
              </a:rPr>
              <a:t>реалій, в основі яких стратегії, тактики, інструменти та вимірювання, здатні перетворитися на </a:t>
            </a:r>
            <a:r>
              <a:rPr lang="ru-RU" i="1" dirty="0" smtClean="0">
                <a:latin typeface="+mj-lt"/>
              </a:rPr>
              <a:t>ресурс </a:t>
            </a:r>
            <a:r>
              <a:rPr lang="ru-RU" i="1" dirty="0" err="1" smtClean="0">
                <a:latin typeface="+mj-lt"/>
              </a:rPr>
              <a:t>ефективного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розвитку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публічного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управління</a:t>
            </a:r>
            <a:r>
              <a:rPr lang="ru-RU" i="1" dirty="0" smtClean="0">
                <a:latin typeface="+mj-lt"/>
              </a:rPr>
              <a:t> та </a:t>
            </a:r>
            <a:r>
              <a:rPr lang="ru-RU" i="1" dirty="0" err="1" smtClean="0">
                <a:latin typeface="+mj-lt"/>
              </a:rPr>
              <a:t>адміністрування</a:t>
            </a:r>
            <a:r>
              <a:rPr lang="ru-RU" i="1" dirty="0" smtClean="0">
                <a:latin typeface="+mj-lt"/>
              </a:rPr>
              <a:t> в </a:t>
            </a:r>
            <a:r>
              <a:rPr lang="ru-RU" i="1" dirty="0" err="1" smtClean="0">
                <a:latin typeface="+mj-lt"/>
              </a:rPr>
              <a:t>нових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умовах</a:t>
            </a:r>
            <a:r>
              <a:rPr lang="ru-RU" i="1" dirty="0" smtClean="0">
                <a:latin typeface="+mj-lt"/>
              </a:rPr>
              <a:t> цифрового </a:t>
            </a:r>
            <a:r>
              <a:rPr lang="ru-RU" i="1" dirty="0" err="1" smtClean="0">
                <a:latin typeface="+mj-lt"/>
              </a:rPr>
              <a:t>розвитку</a:t>
            </a:r>
            <a:r>
              <a:rPr lang="ru-RU" i="1" dirty="0" smtClean="0">
                <a:latin typeface="+mj-lt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779" y="382226"/>
            <a:ext cx="11508417" cy="8602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rgbClr val="FF0000"/>
                </a:solidFill>
              </a:rPr>
              <a:t>ТЕМИ ЛЕКЦІЙНИХ ЗАНЯТЬ</a:t>
            </a:r>
            <a:r>
              <a:rPr lang="ru-RU" sz="2000" b="1" dirty="0" smtClean="0">
                <a:solidFill>
                  <a:srgbClr val="FF0000"/>
                </a:solidFill>
              </a:rPr>
              <a:t>  з </a:t>
            </a:r>
            <a:r>
              <a:rPr lang="ru-RU" sz="2000" b="1" dirty="0" err="1" smtClean="0">
                <a:solidFill>
                  <a:srgbClr val="FF0000"/>
                </a:solidFill>
              </a:rPr>
              <a:t>дисципліни</a:t>
            </a:r>
            <a:r>
              <a:rPr lang="ru-RU" sz="2000" b="1" dirty="0" smtClean="0">
                <a:solidFill>
                  <a:srgbClr val="FF0000"/>
                </a:solidFill>
              </a:rPr>
              <a:t> «ВСТУП ДО СПЕЦІАЛЬНОСТІ» </a:t>
            </a:r>
            <a:r>
              <a:rPr lang="ru-RU" sz="2000" b="1" dirty="0" err="1" smtClean="0">
                <a:solidFill>
                  <a:srgbClr val="FF0000"/>
                </a:solidFill>
              </a:rPr>
              <a:t>об'єднують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два </a:t>
            </a:r>
            <a:r>
              <a:rPr lang="ru-RU" sz="2000" b="1" dirty="0" err="1">
                <a:solidFill>
                  <a:srgbClr val="FF0000"/>
                </a:solidFill>
              </a:rPr>
              <a:t>ключові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аспекти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публічного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адміністрування</a:t>
            </a:r>
            <a:r>
              <a:rPr lang="ru-RU" sz="2000" b="1" dirty="0" smtClean="0">
                <a:solidFill>
                  <a:srgbClr val="FF0000"/>
                </a:solidFill>
              </a:rPr>
              <a:t>: 1) концептуальна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методологічна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прарадигма</a:t>
            </a:r>
            <a:r>
              <a:rPr lang="ru-RU" sz="2000" b="1" dirty="0" smtClean="0">
                <a:solidFill>
                  <a:srgbClr val="FF0000"/>
                </a:solidFill>
              </a:rPr>
              <a:t>; 2) </a:t>
            </a:r>
            <a:r>
              <a:rPr lang="ru-RU" sz="2000" b="1" dirty="0" err="1" smtClean="0">
                <a:solidFill>
                  <a:srgbClr val="FF0000"/>
                </a:solidFill>
              </a:rPr>
              <a:t>розвиток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публічного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адмініструваннв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умовах</a:t>
            </a:r>
            <a:r>
              <a:rPr lang="ru-RU" sz="2000" b="1" dirty="0" smtClean="0">
                <a:solidFill>
                  <a:srgbClr val="FF0000"/>
                </a:solidFill>
              </a:rPr>
              <a:t> цифрового </a:t>
            </a:r>
            <a:r>
              <a:rPr lang="ru-RU" sz="2000" b="1" dirty="0" err="1" smtClean="0">
                <a:solidFill>
                  <a:srgbClr val="FF0000"/>
                </a:solidFill>
              </a:rPr>
              <a:t>суспілдьства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розвитку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цифрових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технологій</a:t>
            </a:r>
            <a:r>
              <a:rPr lang="ru-RU" sz="2000" b="1" dirty="0" smtClean="0">
                <a:solidFill>
                  <a:srgbClr val="FF0000"/>
                </a:solidFill>
              </a:rPr>
              <a:t>	.</a:t>
            </a:r>
          </a:p>
          <a:p>
            <a:endParaRPr lang="ru-RU" b="1" dirty="0"/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Тематика лекцій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1. Вступ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до спеціальності: концептуальні та методологічні виміри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2. Філософія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публічного управління та адміністрування: синергетична методологія дослідження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000" b="1" dirty="0" smtClean="0">
                <a:latin typeface="Times New Roman"/>
                <a:ea typeface="Times New Roman"/>
              </a:rPr>
              <a:t>Тема 3. Формування </a:t>
            </a:r>
            <a:r>
              <a:rPr lang="uk-UA" sz="2000" b="1" dirty="0">
                <a:latin typeface="Times New Roman"/>
                <a:ea typeface="Times New Roman"/>
              </a:rPr>
              <a:t>моделі класифікації соціальних процесів у публічному управлінні та адмініструванні:  теоретичні та практичні виміри </a:t>
            </a:r>
            <a:endParaRPr lang="ru-RU" sz="20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4. Становлення </a:t>
            </a:r>
            <a:r>
              <a:rPr lang="uk-UA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і розвиток публічного управління та адміністрування в умовах цифрового суспільства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5. </a:t>
            </a:r>
            <a:r>
              <a:rPr lang="ru-RU" sz="2000" b="1" dirty="0" err="1" smtClean="0">
                <a:latin typeface="Times New Roman"/>
                <a:ea typeface="Calibri"/>
                <a:cs typeface="Times New Roman"/>
              </a:rPr>
              <a:t>Публічне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управління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к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саморозгортання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складних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ієрархічних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систем в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умовах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інформаційної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стохастичності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6. Формування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концепції публічного управління та адміністрування як напрям розвитку теорії складних систем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7. Технології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інформаційного менеджменту у державному управлінні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Тема 1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Тематика семінарських занять з дисципліни «ВСТУП ДО СПЕЦІАЛЬНОСТІ» </a:t>
            </a:r>
            <a:r>
              <a:rPr lang="uk-UA" sz="24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 </a:t>
            </a:r>
            <a:endParaRPr lang="uk-UA" sz="2400" b="1" i="1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/>
            <a:endParaRPr lang="ru-RU" sz="24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35846"/>
            <a:ext cx="1156656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sz="2000" dirty="0" smtClean="0"/>
          </a:p>
          <a:p>
            <a:r>
              <a:rPr lang="ru-RU" sz="2000" dirty="0" smtClean="0"/>
              <a:t>Тема </a:t>
            </a:r>
            <a:r>
              <a:rPr lang="ru-RU" sz="2000" dirty="0"/>
              <a:t>1. Теоретична парадигма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endParaRPr lang="ru-RU" sz="2000" dirty="0"/>
          </a:p>
          <a:p>
            <a:r>
              <a:rPr lang="ru-RU" sz="2000" dirty="0"/>
              <a:t>Тема 2. </a:t>
            </a:r>
            <a:r>
              <a:rPr lang="ru-RU" sz="2000" dirty="0" err="1"/>
              <a:t>Методологія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3.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 як </a:t>
            </a:r>
            <a:r>
              <a:rPr lang="ru-RU" sz="2000" dirty="0" err="1"/>
              <a:t>напрям</a:t>
            </a:r>
            <a:r>
              <a:rPr lang="ru-RU" sz="2000" dirty="0"/>
              <a:t> </a:t>
            </a:r>
            <a:r>
              <a:rPr lang="ru-RU" sz="2000" dirty="0" err="1"/>
              <a:t>наукових</a:t>
            </a:r>
            <a:r>
              <a:rPr lang="ru-RU" sz="2000" dirty="0"/>
              <a:t> </a:t>
            </a:r>
            <a:r>
              <a:rPr lang="ru-RU" sz="2000" dirty="0" err="1"/>
              <a:t>досліджень</a:t>
            </a:r>
            <a:r>
              <a:rPr lang="ru-RU" sz="2000" dirty="0"/>
              <a:t>, </a:t>
            </a:r>
            <a:r>
              <a:rPr lang="ru-RU" sz="2000" dirty="0" err="1"/>
              <a:t>сукупність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, сфера </a:t>
            </a:r>
            <a:r>
              <a:rPr lang="ru-RU" sz="2000" dirty="0" err="1"/>
              <a:t>діяльності</a:t>
            </a:r>
            <a:r>
              <a:rPr lang="ru-RU" sz="2000" dirty="0"/>
              <a:t> та </a:t>
            </a:r>
            <a:r>
              <a:rPr lang="ru-RU" sz="2000" dirty="0" err="1"/>
              <a:t>навчальна</a:t>
            </a:r>
            <a:r>
              <a:rPr lang="ru-RU" sz="2000" dirty="0"/>
              <a:t> </a:t>
            </a:r>
            <a:r>
              <a:rPr lang="ru-RU" sz="2000" dirty="0" err="1"/>
              <a:t>дисципліна</a:t>
            </a:r>
            <a:r>
              <a:rPr lang="ru-RU" sz="2000" dirty="0"/>
              <a:t>. </a:t>
            </a:r>
          </a:p>
          <a:p>
            <a:r>
              <a:rPr lang="ru-RU" sz="2000" dirty="0"/>
              <a:t>Тема4.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. </a:t>
            </a:r>
            <a:r>
              <a:rPr lang="ru-RU" sz="2000" dirty="0" err="1"/>
              <a:t>Механізми</a:t>
            </a:r>
            <a:r>
              <a:rPr lang="ru-RU" sz="2000" dirty="0"/>
              <a:t> </a:t>
            </a:r>
            <a:r>
              <a:rPr lang="ru-RU" sz="2000" dirty="0" err="1"/>
              <a:t>вдосконалення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  та </a:t>
            </a:r>
            <a:r>
              <a:rPr lang="ru-RU" sz="2000" dirty="0" err="1"/>
              <a:t>наближення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до </a:t>
            </a:r>
            <a:r>
              <a:rPr lang="ru-RU" sz="2000" dirty="0" err="1"/>
              <a:t>європейських</a:t>
            </a:r>
            <a:r>
              <a:rPr lang="ru-RU" sz="2000" dirty="0"/>
              <a:t> </a:t>
            </a:r>
            <a:r>
              <a:rPr lang="ru-RU" sz="2000" dirty="0" err="1"/>
              <a:t>стандартів</a:t>
            </a:r>
            <a:r>
              <a:rPr lang="ru-RU" sz="2000" dirty="0"/>
              <a:t>. </a:t>
            </a:r>
          </a:p>
          <a:p>
            <a:r>
              <a:rPr lang="ru-RU" sz="2000" dirty="0"/>
              <a:t>Тема 5 </a:t>
            </a:r>
            <a:r>
              <a:rPr lang="ru-RU" sz="2000" dirty="0" err="1"/>
              <a:t>Публічна</a:t>
            </a:r>
            <a:r>
              <a:rPr lang="ru-RU" sz="2000" dirty="0"/>
              <a:t> </a:t>
            </a:r>
            <a:r>
              <a:rPr lang="ru-RU" sz="2000" dirty="0" err="1"/>
              <a:t>влада</a:t>
            </a:r>
            <a:r>
              <a:rPr lang="ru-RU" sz="2000" dirty="0"/>
              <a:t> та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.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 як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вироблення</a:t>
            </a:r>
            <a:r>
              <a:rPr lang="ru-RU" sz="2000" dirty="0"/>
              <a:t>, </a:t>
            </a:r>
            <a:r>
              <a:rPr lang="ru-RU" sz="2000" dirty="0" err="1"/>
              <a:t>прийняття</a:t>
            </a:r>
            <a:r>
              <a:rPr lang="ru-RU" sz="2000" dirty="0"/>
              <a:t> та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6. Парадигма </a:t>
            </a:r>
            <a:r>
              <a:rPr lang="ru-RU" sz="2000" dirty="0" err="1"/>
              <a:t>інноваційно</a:t>
            </a:r>
            <a:r>
              <a:rPr lang="ru-RU" sz="2000" dirty="0"/>
              <a:t>-цифрового </a:t>
            </a:r>
            <a:r>
              <a:rPr lang="ru-RU" sz="2000" dirty="0" err="1"/>
              <a:t>потенціалу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7. </a:t>
            </a:r>
            <a:r>
              <a:rPr lang="ru-RU" sz="2000" dirty="0" err="1"/>
              <a:t>Вплив</a:t>
            </a:r>
            <a:r>
              <a:rPr lang="ru-RU" sz="2000" dirty="0"/>
              <a:t> </a:t>
            </a:r>
            <a:r>
              <a:rPr lang="ru-RU" sz="2000" dirty="0" err="1"/>
              <a:t>інформаційно-комунікаційних</a:t>
            </a:r>
            <a:r>
              <a:rPr lang="ru-RU" sz="2000" dirty="0"/>
              <a:t> </a:t>
            </a:r>
            <a:r>
              <a:rPr lang="ru-RU" sz="2000" dirty="0" err="1"/>
              <a:t>технологій</a:t>
            </a:r>
            <a:r>
              <a:rPr lang="ru-RU" sz="2000" dirty="0"/>
              <a:t> на </a:t>
            </a:r>
            <a:r>
              <a:rPr lang="ru-RU" sz="2000" dirty="0" err="1"/>
              <a:t>розвиток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: </a:t>
            </a:r>
            <a:r>
              <a:rPr lang="ru-RU" sz="2000" dirty="0" err="1"/>
              <a:t>електронне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електронна</a:t>
            </a:r>
            <a:r>
              <a:rPr lang="ru-RU" sz="2000" dirty="0"/>
              <a:t> </a:t>
            </a:r>
            <a:r>
              <a:rPr lang="ru-RU" sz="2000" dirty="0" err="1"/>
              <a:t>демократія</a:t>
            </a:r>
            <a:r>
              <a:rPr lang="ru-RU" sz="2000" dirty="0"/>
              <a:t>, </a:t>
            </a:r>
            <a:r>
              <a:rPr lang="ru-RU" sz="2000" dirty="0" err="1"/>
              <a:t>електронний</a:t>
            </a:r>
            <a:r>
              <a:rPr lang="ru-RU" sz="2000" dirty="0"/>
              <a:t> уряд 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1579670" cy="6390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600"/>
              </a:spcAft>
            </a:pPr>
            <a:r>
              <a:rPr lang="uk-UA" sz="20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РЕКОМЕНДОВАНА ЛІТЕРАТУРА З ДИСЦИПЛІНИ «ВСТУП ДО СПЕЦІАЛЬНОСТІ»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Воронкова, Валентина,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Нікітенко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Віталіна, &amp; Васильчук Геннадій.  Філософія цифрового розвитку креативного міста.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Humanities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збірник наукових праць / гол. ред.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В.Г.Воронкова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Запоріжжя : видавничий дім «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Гельветика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2022. Випуск 12 (89). С.16-26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2"/>
              </a:rPr>
              <a:t>http://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2"/>
              </a:rPr>
              <a:t>humstudies.com.ua/article/view/266458/262483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&amp;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Нікітенко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В.О. Креативне місто як чинник розвитку  цифрового суспільства. Комунальне господарство міст. Харків, 2022. Том 2 № 169 (2022): Серія: Економічні науки. C.57-64. 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3"/>
              </a:rPr>
              <a:t>https://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3"/>
              </a:rPr>
              <a:t>khg.kname.edu.ua/index.php/khg/article/view/5935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Воронкова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ехнології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інформаційного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менеджменту в державному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НУЦЗУ, 2021.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(15). 509 с. 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 С.70-79.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://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vdu-nuczu.net/ua/8-ukr/141-vipusk-2-15-2021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Р.І. Формування концепції соціального розвитку як динамічної системи у контексті публічного управління та адміністрування.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(13). 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С.255-272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</a:t>
            </a:r>
            <a:r>
              <a:rPr lang="uk-UA" sz="1400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Р.І., Воронкова В.Г. Формування моделі класифікації соціальних процесів у публічному управлінні та адмініструванні: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понятійно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-категорійний апарат.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Теорія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та практика державного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ХарРІ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НАДУ “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Магістр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3 (70). С.82-90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Олексенко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Р. І., Воронкова В. Г.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Інституціональне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забезпечення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системи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публічної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влади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історичному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і системному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контексті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розвитку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публічного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та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адміністрування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	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 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(13). С.89-104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7. 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Р.І. Філософія державного управління: теоретичні і практичні засади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Humanities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Запоріжжя: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Запоріз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ун-т.  2020.  Випуск 5 (82). 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8. 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 Системний підхід до інституціонального розвитку публічної служби. Теорія та практика публічної служби : матеріали наук.-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практ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конф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., Дніпро, 25 вересня 2020 р. / за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заг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ред.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С. М.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Серьогіна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 Д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ніпро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ДРІДУ НАДУ, 2020. С.17-21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5"/>
              </a:rPr>
              <a:t>http</a:t>
            </a:r>
            <a:r>
              <a:rPr lang="ru-RU" sz="14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5"/>
              </a:rPr>
              <a:t>://dridu.dp.ua/konf/konf_dridu/zbirnik_dums_25_0</a:t>
            </a:r>
            <a:r>
              <a:rPr lang="ru-RU" sz="14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9_2020.pdf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indent="457200" algn="ctr">
              <a:spcAft>
                <a:spcPts val="600"/>
              </a:spcAft>
            </a:pP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0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063" y="750591"/>
            <a:ext cx="11554691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 smtClean="0">
                <a:latin typeface="Times New Roman"/>
                <a:ea typeface="Calibri"/>
                <a:cs typeface="Times New Roman"/>
              </a:rPr>
              <a:t>	9</a:t>
            </a:r>
            <a:r>
              <a:rPr lang="ru-RU" sz="1200" b="1" dirty="0" smtClean="0">
                <a:latin typeface="Times New Roman"/>
                <a:ea typeface="Calibri"/>
                <a:cs typeface="Times New Roman"/>
              </a:rPr>
              <a:t>. Воронкова 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В.Г.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Моделі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соціального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захисту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інституціонального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забезпечення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соціально-відповідальних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урядів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в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умовах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пост-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пандемії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COVID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-19.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Соціально-відповідальне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суспільство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український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європейський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контекст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матеріали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Всеукраїнської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науково-практичної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конференції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(10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грудня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2021р.)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Таврійський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державний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агротехнологічний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університет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імені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Дмитра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Моторного. 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Мелітополь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ФОП Однорог Т.В. 2021.  С.291-294.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http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://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feb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tsatu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edu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ua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wp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-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content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uploads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/2021/12/1639121330885591.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10.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Валентина. Корпоративна соціальна відповідальність як основа сталого менеджменту. 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Managerial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social and technological innovations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2023.с.84-85.Managerial, social and technological innovations – 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 С.84-85. 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moksline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-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veikla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/2023/09/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Tesis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book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Marijampole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_2023_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11.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ВА.Г. Вступ до спеціальності (ПУА).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Managerial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social and technological innovations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2023.с.84-85.Managerial, social and technological innovations – 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С.85-86. 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moksline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-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veikla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/2023/09/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Tesis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book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Marijampole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_2023_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smtClean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endParaRPr lang="ru-RU" sz="1200" b="1" dirty="0">
              <a:latin typeface="Calibri"/>
              <a:ea typeface="Times New Roman"/>
              <a:cs typeface="Times New Roman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12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 Формування концепції публічного управління та адміністрування як напрям розвитку теорії складних систем. Публічне управління та адміністрування у цифровому суспільстві: монографія / Г. В.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Ортіна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інш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Т.В., 2020. 194 с. С.5-22.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http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://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www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tsatu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edu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ep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sites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/31/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monograf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publ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upravl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-6.07.20-1.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13. Воронкова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Валентина,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Віталіна, &amp; Васильчук Геннадій.  Філософія цифрового розвитку креативного міста.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Humanities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studies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: збірник наукових праць / гол. ред.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В.Г.Воронкова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Запоріжжя : видавничий дім «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Гельветика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», 2022. Випуск 12 (89).  С.16-26. 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http://humstudies.com.ua/article/view/266458/262483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14. Череп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А.В., Воронкова В.Г., Череп О.Г. Трансформаційні зміни в управлінні організаціями та людськими ресурсами у цифрову епоху.    Стратегічні пріоритети розвитку підприємництва, торгівлі та біржової діяльності: матеріали ІIІ-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ої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Міжнародної науково-практичної конференції, Запоріжжя, 11-12 травня 2022 року. Запоріжжя : НУ «Запорізька політехніка», 2022. С.    393-395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essuir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sumdu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ua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bitstream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download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/123456789/88167/1/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Shcherbachenko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_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innovation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;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jsessionid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=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FC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9296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479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36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B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379645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</a:t>
            </a:r>
            <a:r>
              <a:rPr lang="uk-UA" sz="1200" b="1" u="sng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971</a:t>
            </a:r>
            <a:endParaRPr lang="ru-RU" sz="1200" b="1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374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384" y="1214932"/>
            <a:ext cx="11424063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450215">
              <a:lnSpc>
                <a:spcPct val="115000"/>
              </a:lnSpc>
            </a:pPr>
            <a:r>
              <a:rPr lang="uk-UA" sz="1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15. Воронкова В.Г. Моделі соціального захисту та інституціонального забезпечення соціально-відповідальних урядів в умовах пост-пандемії COVID-19. СОЦІАЛЬНО-ВІДПОВІДАЛЬНЕ СУСПІЛЬСТВО: український та європейський контекст розвитку</a:t>
            </a:r>
            <a:r>
              <a:rPr lang="uk-UA" sz="1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матеріали Всеукраїнської науково-практичної конференції (10 грудня 2021р.) Таврійський державний агротехнологічний університет імені Дмитра Моторного.  Мелітополь: ФОП </a:t>
            </a:r>
            <a:r>
              <a:rPr lang="uk-UA" sz="1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Т.В. 2021. 331 с.  С.291-294. ISBN 978-617-7823-58-1  </a:t>
            </a:r>
            <a:endParaRPr lang="ru-RU" sz="12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450215">
              <a:lnSpc>
                <a:spcPct val="115000"/>
              </a:lnSpc>
            </a:pPr>
            <a:r>
              <a:rPr lang="uk-UA" sz="1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/>
              </a:rPr>
              <a:t>http://</a:t>
            </a:r>
            <a:r>
              <a:rPr lang="uk-UA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/>
              </a:rPr>
              <a:t>feb.tsatu.edu.ua/wp-content/uploads/2021/12/1639121330885591.pdf</a:t>
            </a:r>
            <a:endParaRPr lang="uk-UA" sz="1200" b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 indent="450215">
              <a:lnSpc>
                <a:spcPct val="115000"/>
              </a:lnSpc>
            </a:pPr>
            <a:r>
              <a:rPr lang="uk-UA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16. </a:t>
            </a:r>
            <a:r>
              <a:rPr lang="uk-UA" sz="1200" b="1" dirty="0" err="1" smtClean="0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Воронкова 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   Зарубіжний досвід  становлення і розвитку соціально-відповідального суспільства. Соціально-відповідальне суспільство: український та європейський контекст розвитку: матеріали Всеукраїнської науково-практичної конференції (10 грудня 2021р.) Таврійський державний агротехнологічний університет імені Дмитра Моторного. 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 2021. 331 с. С. 288-291 ISBN 978-617-7823-58-1 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http://feb.tsatu.edu.ua/wp-content/uploads/2021/12/1639121330885591.pdf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17. 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Воронкова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В.О. 	Формування концепції соціально-відповідального менеджменту у контексті методології складності та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коронавірусної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кризи COVID-19. Глобальні виклики та пріоритети в часи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коронавірусної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кризи : матеріали Міжнародної науково-практичної конференції (Київ, 14 травня 2021 р). Київ : Східноєвропейський центр наукових досліджень, 2021. 135 с. С.54-57. 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https://</a:t>
            </a:r>
            <a:r>
              <a:rPr lang="uk-UA" sz="1200" b="1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researcheurope.org/product/book-20/</a:t>
            </a:r>
            <a:endParaRPr lang="ru-RU" sz="1200" b="1" dirty="0" smtClean="0">
              <a:latin typeface="Calibri"/>
              <a:ea typeface="Times New Roman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18. Воронкова 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	Складність: нова наука VUCA на кордоні впорядкованості і хаосу. Системний аналіз в управлінні: міжгалузеві дослідження: матеріали ІІІ Всеукраїнської науково-практичної конференції 18-19 березня 2021 року / Національний педагогічний університет імені М. П. Драгоманова. К. : Ореол-сервіс, 2021. 82 с. С.12-15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19. 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Воронкова 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	Становлення і розвиток соціально відповідального суспільства. Соціально-відповідальне суспільство: реалії, виклики, перспективи: матеріали Всеукраїнської наукової конференції студентів, аспірантів та молодих вчених (14 травня 2021 р.) Таврійський державний агротехнологічний університет імені Дмитра Моторного; за загальною редакцією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Ортіної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Г.В. –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 2021. 220 с.  C.38-40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marL="457200"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20. В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 Технології інформаційного менеджменту в державному управлінні.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Вісник Національного університету цивільного захисту України 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зб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наук. пр.  Харків : Вид-во НУЦЗУ, 2021.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Вип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2 (15). 509 с. (Серія "Державне управління"). С.70-79.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http://vdu-nuczu.net/ua/8-ukr/141-vipusk-2-15-2021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21. Воронкова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 Формування  концепції стратегії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кібербезпеки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в умовах глобалізації: економічні засади.	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Scientific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trends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modern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challenges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Volume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1 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collective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monograph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/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Compiled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by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V.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Shpak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;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Chairman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of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the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Editorial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Board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S.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Tabachnikov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Sherman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Oaks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California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: GS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Publishing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Services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, 2021. 158 р. С.46-60.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endParaRPr lang="ru-RU" sz="12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5"/>
            </a:pPr>
            <a:endParaRPr lang="uk-UA" sz="12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5"/>
            </a:pP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00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</a:pPr>
            <a:r>
              <a:rPr lang="uk-UA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buFontTx/>
              <a:buAutoNum type="arabicPeriod" startAt="19"/>
            </a:pPr>
            <a:endParaRPr lang="uk-UA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732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379" y="-910649"/>
            <a:ext cx="1212470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1400" b="1" dirty="0" smtClean="0"/>
              <a:t>22</a:t>
            </a:r>
            <a:r>
              <a:rPr lang="ru-RU" sz="1400" b="1" dirty="0"/>
              <a:t>.	Череп А.В. Воронкова В.Г. </a:t>
            </a:r>
            <a:r>
              <a:rPr lang="ru-RU" sz="1400" b="1" dirty="0" err="1"/>
              <a:t>Нікітенко</a:t>
            </a:r>
            <a:r>
              <a:rPr lang="ru-RU" sz="1400" b="1" dirty="0"/>
              <a:t> В.О. Нова парадигма </a:t>
            </a:r>
            <a:r>
              <a:rPr lang="en-US" sz="1400" b="1" dirty="0"/>
              <a:t>agile-</a:t>
            </a:r>
            <a:r>
              <a:rPr lang="ru-RU" sz="1400" b="1" dirty="0"/>
              <a:t>менеджменту як </a:t>
            </a:r>
            <a:r>
              <a:rPr lang="ru-RU" sz="1400" b="1" dirty="0" err="1"/>
              <a:t>умова</a:t>
            </a:r>
            <a:r>
              <a:rPr lang="ru-RU" sz="1400" b="1" dirty="0"/>
              <a:t> </a:t>
            </a:r>
            <a:r>
              <a:rPr lang="ru-RU" sz="1400" b="1" dirty="0" err="1"/>
              <a:t>виживання</a:t>
            </a:r>
            <a:r>
              <a:rPr lang="ru-RU" sz="1400" b="1" dirty="0"/>
              <a:t> </a:t>
            </a:r>
            <a:r>
              <a:rPr lang="ru-RU" sz="1400" b="1" dirty="0" err="1"/>
              <a:t>організацій</a:t>
            </a:r>
            <a:r>
              <a:rPr lang="ru-RU" sz="1400" b="1" dirty="0"/>
              <a:t> в </a:t>
            </a:r>
            <a:r>
              <a:rPr lang="ru-RU" sz="1400" b="1" dirty="0" err="1"/>
              <a:t>умовах</a:t>
            </a:r>
            <a:r>
              <a:rPr lang="ru-RU" sz="1400" b="1" dirty="0"/>
              <a:t> </a:t>
            </a:r>
            <a:r>
              <a:rPr lang="ru-RU" sz="1400" b="1" dirty="0" err="1"/>
              <a:t>нестабільності</a:t>
            </a:r>
            <a:r>
              <a:rPr lang="ru-RU" sz="1400" b="1" dirty="0"/>
              <a:t> та </a:t>
            </a:r>
            <a:r>
              <a:rPr lang="ru-RU" sz="1400" b="1" dirty="0" err="1"/>
              <a:t>діджиталізації</a:t>
            </a:r>
            <a:r>
              <a:rPr lang="ru-RU" sz="1400" b="1" dirty="0"/>
              <a:t>. </a:t>
            </a:r>
            <a:r>
              <a:rPr lang="en-US" sz="1400" b="1" dirty="0"/>
              <a:t>Scientific Collection «</a:t>
            </a:r>
            <a:r>
              <a:rPr lang="en-US" sz="1400" b="1" dirty="0" err="1"/>
              <a:t>InterConf</a:t>
            </a:r>
            <a:r>
              <a:rPr lang="en-US" sz="1400" b="1" dirty="0"/>
              <a:t>», (35): with the Proceedings of the 1 </a:t>
            </a:r>
            <a:r>
              <a:rPr lang="en-US" sz="1400" b="1" dirty="0" err="1"/>
              <a:t>st</a:t>
            </a:r>
            <a:r>
              <a:rPr lang="en-US" sz="1400" b="1" dirty="0"/>
              <a:t> International Scientific and Practical Conference «Experimental and Theoretical Research in Modern Science» (November 16-18, 2020). Kishinev, Moldova: </a:t>
            </a:r>
            <a:r>
              <a:rPr lang="en-US" sz="1400" b="1" dirty="0" err="1"/>
              <a:t>Giperion</a:t>
            </a:r>
            <a:r>
              <a:rPr lang="en-US" sz="1400" b="1" dirty="0"/>
              <a:t> </a:t>
            </a:r>
            <a:r>
              <a:rPr lang="en-US" sz="1400" b="1" dirty="0" err="1"/>
              <a:t>Editura</a:t>
            </a:r>
            <a:r>
              <a:rPr lang="en-US" sz="1400" b="1" dirty="0"/>
              <a:t>, 2020. 708 p</a:t>
            </a:r>
          </a:p>
          <a:p>
            <a:r>
              <a:rPr lang="en-US" sz="1400" b="1" dirty="0"/>
              <a:t>https://www.interconf.top/documents/2020.11.16-18.pdf</a:t>
            </a:r>
          </a:p>
          <a:p>
            <a:endParaRPr lang="en-US" sz="1400" b="1" dirty="0"/>
          </a:p>
          <a:p>
            <a:r>
              <a:rPr lang="en-US" sz="1400" b="1" dirty="0"/>
              <a:t>23.	</a:t>
            </a:r>
            <a:r>
              <a:rPr lang="ru-RU" sz="1400" b="1" dirty="0"/>
              <a:t>Воронкова В.Г. </a:t>
            </a:r>
            <a:r>
              <a:rPr lang="ru-RU" sz="1400" b="1" dirty="0" err="1"/>
              <a:t>Системний</a:t>
            </a:r>
            <a:r>
              <a:rPr lang="ru-RU" sz="1400" b="1" dirty="0"/>
              <a:t> </a:t>
            </a:r>
            <a:r>
              <a:rPr lang="ru-RU" sz="1400" b="1" dirty="0" err="1"/>
              <a:t>підхід</a:t>
            </a:r>
            <a:r>
              <a:rPr lang="ru-RU" sz="1400" b="1" dirty="0"/>
              <a:t> до </a:t>
            </a:r>
            <a:r>
              <a:rPr lang="ru-RU" sz="1400" b="1" dirty="0" err="1"/>
              <a:t>інституціонального</a:t>
            </a:r>
            <a:r>
              <a:rPr lang="ru-RU" sz="1400" b="1" dirty="0"/>
              <a:t> </a:t>
            </a:r>
            <a:r>
              <a:rPr lang="ru-RU" sz="1400" b="1" dirty="0" err="1"/>
              <a:t>розвитку</a:t>
            </a:r>
            <a:r>
              <a:rPr lang="ru-RU" sz="1400" b="1" dirty="0"/>
              <a:t> </a:t>
            </a:r>
            <a:r>
              <a:rPr lang="ru-RU" sz="1400" b="1" dirty="0" err="1"/>
              <a:t>публічної</a:t>
            </a:r>
            <a:r>
              <a:rPr lang="ru-RU" sz="1400" b="1" dirty="0"/>
              <a:t> </a:t>
            </a:r>
            <a:r>
              <a:rPr lang="ru-RU" sz="1400" b="1" dirty="0" err="1"/>
              <a:t>служби</a:t>
            </a:r>
            <a:r>
              <a:rPr lang="ru-RU" sz="1400" b="1" dirty="0"/>
              <a:t>. </a:t>
            </a:r>
            <a:r>
              <a:rPr lang="ru-RU" sz="1400" b="1" dirty="0" err="1"/>
              <a:t>Теорія</a:t>
            </a:r>
            <a:r>
              <a:rPr lang="ru-RU" sz="1400" b="1" dirty="0"/>
              <a:t> та практика </a:t>
            </a:r>
            <a:r>
              <a:rPr lang="ru-RU" sz="1400" b="1" dirty="0" err="1"/>
              <a:t>публічної</a:t>
            </a:r>
            <a:r>
              <a:rPr lang="ru-RU" sz="1400" b="1" dirty="0"/>
              <a:t> </a:t>
            </a:r>
            <a:r>
              <a:rPr lang="ru-RU" sz="1400" b="1" dirty="0" err="1"/>
              <a:t>служби</a:t>
            </a:r>
            <a:r>
              <a:rPr lang="ru-RU" sz="1400" b="1" dirty="0"/>
              <a:t> : </a:t>
            </a:r>
            <a:r>
              <a:rPr lang="ru-RU" sz="1400" b="1" dirty="0" err="1"/>
              <a:t>матеріали</a:t>
            </a:r>
            <a:r>
              <a:rPr lang="ru-RU" sz="1400" b="1" dirty="0"/>
              <a:t> наук.-</a:t>
            </a:r>
            <a:r>
              <a:rPr lang="ru-RU" sz="1400" b="1" dirty="0" err="1"/>
              <a:t>практ</a:t>
            </a:r>
            <a:r>
              <a:rPr lang="ru-RU" sz="1400" b="1" dirty="0"/>
              <a:t>. </a:t>
            </a:r>
            <a:r>
              <a:rPr lang="ru-RU" sz="1400" b="1" dirty="0" err="1"/>
              <a:t>конф</a:t>
            </a:r>
            <a:r>
              <a:rPr lang="ru-RU" sz="1400" b="1" dirty="0"/>
              <a:t>., </a:t>
            </a:r>
            <a:r>
              <a:rPr lang="ru-RU" sz="1400" b="1" dirty="0" err="1"/>
              <a:t>Дніпро</a:t>
            </a:r>
            <a:r>
              <a:rPr lang="ru-RU" sz="1400" b="1" dirty="0"/>
              <a:t>, 25 </a:t>
            </a:r>
            <a:r>
              <a:rPr lang="ru-RU" sz="1400" b="1" dirty="0" err="1"/>
              <a:t>вересня</a:t>
            </a:r>
            <a:r>
              <a:rPr lang="ru-RU" sz="1400" b="1" dirty="0"/>
              <a:t> 2020 р. / за </a:t>
            </a:r>
            <a:r>
              <a:rPr lang="ru-RU" sz="1400" b="1" dirty="0" err="1"/>
              <a:t>заг</a:t>
            </a:r>
            <a:r>
              <a:rPr lang="ru-RU" sz="1400" b="1" dirty="0"/>
              <a:t>. ред. С. М. </a:t>
            </a:r>
            <a:r>
              <a:rPr lang="ru-RU" sz="1400" b="1" dirty="0" err="1"/>
              <a:t>Серьогіна</a:t>
            </a:r>
            <a:r>
              <a:rPr lang="ru-RU" sz="1400" b="1" dirty="0"/>
              <a:t>. – Д. : ДРІДУ НАДУ, 2020.  129 с. С.17-21 </a:t>
            </a:r>
          </a:p>
          <a:p>
            <a:r>
              <a:rPr lang="en-US" sz="1400" b="1" dirty="0"/>
              <a:t>http://dridu.dp.ua/konf/konf_dridu/zbirnik_dums_25_09_2020.pdf</a:t>
            </a:r>
          </a:p>
          <a:p>
            <a:endParaRPr lang="en-US" sz="1400" b="1" dirty="0"/>
          </a:p>
          <a:p>
            <a:r>
              <a:rPr lang="en-US" sz="1400" b="1" dirty="0"/>
              <a:t>24.	</a:t>
            </a:r>
            <a:r>
              <a:rPr lang="ru-RU" sz="1400" b="1" dirty="0"/>
              <a:t>Воронкова В.Г. </a:t>
            </a:r>
            <a:r>
              <a:rPr lang="en-US" sz="1400" b="1" dirty="0"/>
              <a:t>AGILE-</a:t>
            </a:r>
            <a:r>
              <a:rPr lang="ru-RU" sz="1400" b="1" dirty="0"/>
              <a:t>менеджмент (менеджмент 3.0) як основа </a:t>
            </a:r>
            <a:r>
              <a:rPr lang="ru-RU" sz="1400" b="1" dirty="0" err="1"/>
              <a:t>публічного</a:t>
            </a:r>
            <a:r>
              <a:rPr lang="ru-RU" sz="1400" b="1" dirty="0"/>
              <a:t> </a:t>
            </a:r>
            <a:r>
              <a:rPr lang="ru-RU" sz="1400" b="1" dirty="0" err="1"/>
              <a:t>управління</a:t>
            </a:r>
            <a:r>
              <a:rPr lang="ru-RU" sz="1400" b="1" dirty="0"/>
              <a:t> та </a:t>
            </a:r>
            <a:r>
              <a:rPr lang="ru-RU" sz="1400" b="1" dirty="0" err="1"/>
              <a:t>адміністрування</a:t>
            </a:r>
            <a:r>
              <a:rPr lang="ru-RU" sz="1400" b="1" dirty="0"/>
              <a:t> у цифровому </a:t>
            </a:r>
            <a:r>
              <a:rPr lang="ru-RU" sz="1400" b="1" dirty="0" err="1"/>
              <a:t>суспільстві</a:t>
            </a:r>
            <a:r>
              <a:rPr lang="ru-RU" sz="1400" b="1" dirty="0"/>
              <a:t>. </a:t>
            </a:r>
            <a:r>
              <a:rPr lang="ru-RU" sz="1400" b="1" dirty="0" err="1"/>
              <a:t>Публічне</a:t>
            </a:r>
            <a:r>
              <a:rPr lang="ru-RU" sz="1400" b="1" dirty="0"/>
              <a:t> </a:t>
            </a:r>
            <a:r>
              <a:rPr lang="ru-RU" sz="1400" b="1" dirty="0" err="1"/>
              <a:t>управління</a:t>
            </a:r>
            <a:r>
              <a:rPr lang="ru-RU" sz="1400" b="1" dirty="0"/>
              <a:t> в </a:t>
            </a:r>
            <a:r>
              <a:rPr lang="ru-RU" sz="1400" b="1" dirty="0" err="1"/>
              <a:t>системі</a:t>
            </a:r>
            <a:r>
              <a:rPr lang="ru-RU" sz="1400" b="1" dirty="0"/>
              <a:t> координат: </a:t>
            </a:r>
            <a:r>
              <a:rPr lang="ru-RU" sz="1400" b="1" dirty="0" err="1"/>
              <a:t>демократія</a:t>
            </a:r>
            <a:r>
              <a:rPr lang="ru-RU" sz="1400" b="1" dirty="0"/>
              <a:t>, </a:t>
            </a:r>
            <a:r>
              <a:rPr lang="ru-RU" sz="1400" b="1" dirty="0" err="1"/>
              <a:t>децентралізація</a:t>
            </a:r>
            <a:r>
              <a:rPr lang="ru-RU" sz="1400" b="1" dirty="0"/>
              <a:t>, </a:t>
            </a:r>
            <a:r>
              <a:rPr lang="ru-RU" sz="1400" b="1" dirty="0" err="1"/>
              <a:t>місцеве</a:t>
            </a:r>
            <a:r>
              <a:rPr lang="ru-RU" sz="1400" b="1" dirty="0"/>
              <a:t> </a:t>
            </a:r>
            <a:r>
              <a:rPr lang="ru-RU" sz="1400" b="1" dirty="0" err="1"/>
              <a:t>самоврядування</a:t>
            </a:r>
            <a:r>
              <a:rPr lang="ru-RU" sz="1400" b="1" dirty="0"/>
              <a:t>. </a:t>
            </a:r>
            <a:r>
              <a:rPr lang="ru-RU" sz="1400" b="1" dirty="0" err="1"/>
              <a:t>Тези</a:t>
            </a:r>
            <a:r>
              <a:rPr lang="ru-RU" sz="1400" b="1" dirty="0"/>
              <a:t> </a:t>
            </a:r>
            <a:r>
              <a:rPr lang="ru-RU" sz="1400" b="1" dirty="0" err="1"/>
              <a:t>доповідей</a:t>
            </a:r>
            <a:r>
              <a:rPr lang="ru-RU" sz="1400" b="1" dirty="0"/>
              <a:t> </a:t>
            </a:r>
            <a:r>
              <a:rPr lang="ru-RU" sz="1400" b="1" dirty="0" err="1"/>
              <a:t>Всеукраїнської</a:t>
            </a:r>
            <a:r>
              <a:rPr lang="ru-RU" sz="1400" b="1" dirty="0"/>
              <a:t> </a:t>
            </a:r>
            <a:r>
              <a:rPr lang="ru-RU" sz="1400" b="1" dirty="0" err="1"/>
              <a:t>науково-практичної</a:t>
            </a:r>
            <a:r>
              <a:rPr lang="ru-RU" sz="1400" b="1" dirty="0"/>
              <a:t> </a:t>
            </a:r>
            <a:r>
              <a:rPr lang="ru-RU" sz="1400" b="1" dirty="0" err="1"/>
              <a:t>конференції</a:t>
            </a:r>
            <a:r>
              <a:rPr lang="ru-RU" sz="1400" b="1" dirty="0"/>
              <a:t> (18 </a:t>
            </a:r>
            <a:r>
              <a:rPr lang="ru-RU" sz="1400" b="1" dirty="0" err="1"/>
              <a:t>жовтня</a:t>
            </a:r>
            <a:r>
              <a:rPr lang="ru-RU" sz="1400" b="1" dirty="0"/>
              <a:t> 2019 року, </a:t>
            </a:r>
            <a:r>
              <a:rPr lang="ru-RU" sz="1400" b="1" dirty="0" err="1"/>
              <a:t>Мелітополь</a:t>
            </a:r>
            <a:r>
              <a:rPr lang="ru-RU" sz="1400" b="1" dirty="0"/>
              <a:t>, </a:t>
            </a:r>
            <a:r>
              <a:rPr lang="ru-RU" sz="1400" b="1" dirty="0" err="1"/>
              <a:t>Україна</a:t>
            </a:r>
            <a:r>
              <a:rPr lang="ru-RU" sz="1400" b="1" dirty="0"/>
              <a:t>) / </a:t>
            </a:r>
            <a:r>
              <a:rPr lang="ru-RU" sz="1400" b="1" dirty="0" err="1"/>
              <a:t>відп</a:t>
            </a:r>
            <a:r>
              <a:rPr lang="ru-RU" sz="1400" b="1" dirty="0"/>
              <a:t>. ред. </a:t>
            </a:r>
            <a:r>
              <a:rPr lang="ru-RU" sz="1400" b="1" dirty="0" err="1"/>
              <a:t>Ортіна</a:t>
            </a:r>
            <a:r>
              <a:rPr lang="ru-RU" sz="1400" b="1" dirty="0"/>
              <a:t> Г.В. </a:t>
            </a:r>
            <a:r>
              <a:rPr lang="ru-RU" sz="1400" b="1" dirty="0" err="1"/>
              <a:t>Мелітополь</a:t>
            </a:r>
            <a:r>
              <a:rPr lang="ru-RU" sz="1400" b="1" dirty="0"/>
              <a:t>: ФОП Однорог Т.В., 2019. 373 с.	 С.38-41</a:t>
            </a:r>
          </a:p>
          <a:p>
            <a:r>
              <a:rPr lang="en-US" sz="1400" b="1" dirty="0"/>
              <a:t>http://www.tsatu.edu.ua/shn/wp-content/uploads/sites/59/zbirnik-1-tez-tdatu-2019.pdf</a:t>
            </a:r>
          </a:p>
          <a:p>
            <a:r>
              <a:rPr lang="en-US" sz="1400" b="1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5172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792</TotalTime>
  <Words>520</Words>
  <Application>Microsoft Office PowerPoint</Application>
  <PresentationFormat>Произвольный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ВСТУП ДО СПЕЦІАЛЬНОСТІ 281 – Публічне управління та адміністрування Лектор –  д.філософ.н., проф. В.Г.Воронкова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81</cp:revision>
  <dcterms:created xsi:type="dcterms:W3CDTF">2016-01-22T08:42:21Z</dcterms:created>
  <dcterms:modified xsi:type="dcterms:W3CDTF">2023-09-22T06:46:24Z</dcterms:modified>
</cp:coreProperties>
</file>