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64" r:id="rId10"/>
    <p:sldId id="263" r:id="rId11"/>
    <p:sldId id="267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E8F80-A659-46D9-8398-759F948E2C29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01AF7-4B24-4E9D-8251-10A8C7C8F3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795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C112EAA-B504-4DE4-86AF-9234CC185AA8}" type="slidenum">
              <a:rPr lang="uk-UA" smtClean="0"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884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C112EAA-B504-4DE4-86AF-9234CC185AA8}" type="slidenum">
              <a:rPr lang="uk-UA" smtClean="0"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649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4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7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6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9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BB52E-FCC4-1F9A-F0B4-0EA299D95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2184" y="2386295"/>
            <a:ext cx="3730839" cy="3569150"/>
          </a:xfrm>
        </p:spPr>
        <p:txBody>
          <a:bodyPr anchor="b">
            <a:normAutofit/>
          </a:bodyPr>
          <a:lstStyle/>
          <a:p>
            <a:r>
              <a:rPr lang="ru-RU" sz="4000" dirty="0" err="1"/>
              <a:t>Світовий</a:t>
            </a:r>
            <a:r>
              <a:rPr lang="ru-RU" sz="4000" dirty="0"/>
              <a:t> порядок в </a:t>
            </a:r>
            <a:r>
              <a:rPr lang="ru-RU" sz="4000" dirty="0" err="1"/>
              <a:t>історичному</a:t>
            </a:r>
            <a:r>
              <a:rPr lang="ru-RU" sz="4000" dirty="0"/>
              <a:t> </a:t>
            </a:r>
            <a:r>
              <a:rPr lang="ru-RU" sz="4000" dirty="0" err="1"/>
              <a:t>контексті</a:t>
            </a:r>
            <a:endParaRPr lang="uk-UA" sz="4000" dirty="0"/>
          </a:p>
        </p:txBody>
      </p:sp>
      <p:pic>
        <p:nvPicPr>
          <p:cNvPr id="4" name="Picture 3" descr="Neon 3D circle art">
            <a:extLst>
              <a:ext uri="{FF2B5EF4-FFF2-40B4-BE49-F238E27FC236}">
                <a16:creationId xmlns:a16="http://schemas.microsoft.com/office/drawing/2014/main" id="{31CB9B92-7802-4894-B53F-A50834D34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3" r="10623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2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C7E06-243D-F093-CB89-C0DC968F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Світовий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порядок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античності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209" name="Straight Connector 820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Римська імперія — Вікіпедія">
            <a:extLst>
              <a:ext uri="{FF2B5EF4-FFF2-40B4-BE49-F238E27FC236}">
                <a16:creationId xmlns:a16="http://schemas.microsoft.com/office/drawing/2014/main" id="{746A1281-C45A-41FA-6477-1A07A5351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546" y="723900"/>
            <a:ext cx="8074742" cy="514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71" name="Straight Connector 1127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75" name="Rectangle 1127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Археологічні розкопки у столиці Монгольської імперії - Новини технологій -  Техно">
            <a:extLst>
              <a:ext uri="{FF2B5EF4-FFF2-40B4-BE49-F238E27FC236}">
                <a16:creationId xmlns:a16="http://schemas.microsoft.com/office/drawing/2014/main" id="{2A054089-E670-A78D-D150-A51C13D8B4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D8F2B-F079-5B46-6771-C6320681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49" y="822598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5400" dirty="0">
                <a:solidFill>
                  <a:srgbClr val="FFFFFF"/>
                </a:solidFill>
              </a:rPr>
              <a:t>Монгольська імперія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1285" name="Straight Connector 1127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94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5" name="Straight Connector 1229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299" name="Rectangle 1229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C4844-BFE1-5531-F33F-CBF36D2F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Європа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303" name="Straight Connector 1230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Презентація &quot;Середні віки в історії людства&quot;">
            <a:extLst>
              <a:ext uri="{FF2B5EF4-FFF2-40B4-BE49-F238E27FC236}">
                <a16:creationId xmlns:a16="http://schemas.microsoft.com/office/drawing/2014/main" id="{DC456C9E-0C9F-4676-8F51-A52B19AE78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r="31433"/>
          <a:stretch/>
        </p:blipFill>
        <p:spPr bwMode="auto">
          <a:xfrm>
            <a:off x="4876158" y="10"/>
            <a:ext cx="73158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0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Велика грецька колонізація | Discover.in.ua">
            <a:extLst>
              <a:ext uri="{FF2B5EF4-FFF2-40B4-BE49-F238E27FC236}">
                <a16:creationId xmlns:a16="http://schemas.microsoft.com/office/drawing/2014/main" id="{507AA18D-7031-76D1-30F3-68E80098E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b="9532"/>
          <a:stretch/>
        </p:blipFill>
        <p:spPr bwMode="auto">
          <a:xfrm>
            <a:off x="344346" y="0"/>
            <a:ext cx="11503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5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A7E7-5252-9E48-290A-9DF78570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ПОЛІСІВ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50FBC7-8321-D2F6-4EA4-22E5DBD2F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ЗА ТИПОМ ГОСПОДАРЮВАННЯ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E999D4-4A8F-55AF-85A2-488EFBDA1D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Землеробські</a:t>
            </a:r>
          </a:p>
          <a:p>
            <a:r>
              <a:rPr lang="uk-UA" sz="3600" dirty="0"/>
              <a:t>Торгівельно-ремісничі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D59AC76-A74B-DB91-7D14-1838C3A4B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ЗА ПОЛІТИЧНИМ УСТРОЄМ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6967970-A804-A13C-5B23-801BF649BC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Аристократичні</a:t>
            </a:r>
          </a:p>
          <a:p>
            <a:r>
              <a:rPr lang="uk-UA" sz="2800" dirty="0"/>
              <a:t>Олігархічні</a:t>
            </a:r>
          </a:p>
          <a:p>
            <a:r>
              <a:rPr lang="uk-UA" sz="2800" dirty="0"/>
              <a:t>Демократичні</a:t>
            </a:r>
          </a:p>
        </p:txBody>
      </p:sp>
    </p:spTree>
    <p:extLst>
      <p:ext uri="{BB962C8B-B14F-4D97-AF65-F5344CB8AC3E}">
        <p14:creationId xmlns:p14="http://schemas.microsoft.com/office/powerpoint/2010/main" val="324584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5FA24AC-D1B4-A314-715D-C54F6D354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r="-1" b="-1"/>
          <a:stretch/>
        </p:blipFill>
        <p:spPr bwMode="auto">
          <a:xfrm>
            <a:off x="7543510" y="10"/>
            <a:ext cx="4648490" cy="6857990"/>
          </a:xfrm>
          <a:prstGeom prst="rect">
            <a:avLst/>
          </a:prstGeom>
          <a:solidFill>
            <a:srgbClr val="FFFFFF"/>
          </a:solidFill>
          <a:ln w="9525" cap="sq">
            <a:noFill/>
            <a:miter lim="800000"/>
          </a:ln>
          <a:effectLst/>
        </p:spPr>
      </p:pic>
      <p:sp>
        <p:nvSpPr>
          <p:cNvPr id="2059" name="Title 2">
            <a:extLst>
              <a:ext uri="{FF2B5EF4-FFF2-40B4-BE49-F238E27FC236}">
                <a16:creationId xmlns:a16="http://schemas.microsoft.com/office/drawing/2014/main" id="{0E98B39A-2F98-9C99-917F-8645100F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>
            <a:normAutofit fontScale="90000"/>
          </a:bodyPr>
          <a:lstStyle/>
          <a:p>
            <a:r>
              <a:rPr lang="uk-U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 Луї Брусе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0" name="Text Placeholder 3">
            <a:extLst>
              <a:ext uri="{FF2B5EF4-FFF2-40B4-BE49-F238E27FC236}">
                <a16:creationId xmlns:a16="http://schemas.microsoft.com/office/drawing/2014/main" id="{CA4EBD50-E835-454B-0857-0B82D5881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/>
          <a:p>
            <a:r>
              <a:rPr lang="uk-UA" sz="2800" dirty="0"/>
              <a:t>Колоніалізм -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ідеологічні доктрини, що виправдовують колонізацію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631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B01CDD-24EA-DAA1-1C1A-B3765B94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01" y="2937754"/>
            <a:ext cx="3627384" cy="785161"/>
          </a:xfrm>
        </p:spPr>
        <p:txBody>
          <a:bodyPr>
            <a:normAutofit/>
          </a:bodyPr>
          <a:lstStyle/>
          <a:p>
            <a:r>
              <a:rPr lang="uk-UA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КОЛОНІАЛІЗМ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иноска: вигнута лінія 4">
            <a:extLst>
              <a:ext uri="{FF2B5EF4-FFF2-40B4-BE49-F238E27FC236}">
                <a16:creationId xmlns:a16="http://schemas.microsoft.com/office/drawing/2014/main" id="{E1D08995-3034-C00C-7ACF-826DA4F97A91}"/>
              </a:ext>
            </a:extLst>
          </p:cNvPr>
          <p:cNvSpPr/>
          <p:nvPr/>
        </p:nvSpPr>
        <p:spPr>
          <a:xfrm>
            <a:off x="6922210" y="329180"/>
            <a:ext cx="5142271" cy="1386348"/>
          </a:xfrm>
          <a:prstGeom prst="borderCallout2">
            <a:avLst>
              <a:gd name="adj1" fmla="val 19423"/>
              <a:gd name="adj2" fmla="val -4341"/>
              <a:gd name="adj3" fmla="val 18750"/>
              <a:gd name="adj4" fmla="val -16667"/>
              <a:gd name="adj5" fmla="val 99712"/>
              <a:gd name="adj6" fmla="val -41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підкорення народів і держав могутнішими державами з наступним поширенням на них дії свого суверенітету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7" name="Виноска: вигнута лінія 6">
            <a:extLst>
              <a:ext uri="{FF2B5EF4-FFF2-40B4-BE49-F238E27FC236}">
                <a16:creationId xmlns:a16="http://schemas.microsoft.com/office/drawing/2014/main" id="{D512A048-5C3B-4EE9-7A03-2E7A579842A8}"/>
              </a:ext>
            </a:extLst>
          </p:cNvPr>
          <p:cNvSpPr/>
          <p:nvPr/>
        </p:nvSpPr>
        <p:spPr>
          <a:xfrm>
            <a:off x="6922210" y="2556486"/>
            <a:ext cx="5142271" cy="1408922"/>
          </a:xfrm>
          <a:prstGeom prst="borderCallout2">
            <a:avLst>
              <a:gd name="adj1" fmla="val 51863"/>
              <a:gd name="adj2" fmla="val -3252"/>
              <a:gd name="adj3" fmla="val 52525"/>
              <a:gd name="adj4" fmla="val -17029"/>
              <a:gd name="adj5" fmla="val 54222"/>
              <a:gd name="adj6" fmla="val -41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політичне, економічне й духовне поневолення країн, як правило менш розвинених у соціально економічному відношенні, метрополіями</a:t>
            </a:r>
            <a:endParaRPr lang="uk-UA" sz="1900" dirty="0">
              <a:solidFill>
                <a:schemeClr val="bg1"/>
              </a:solidFill>
            </a:endParaRPr>
          </a:p>
        </p:txBody>
      </p:sp>
      <p:sp>
        <p:nvSpPr>
          <p:cNvPr id="8" name="Виноска: вигнута лінія 7">
            <a:extLst>
              <a:ext uri="{FF2B5EF4-FFF2-40B4-BE49-F238E27FC236}">
                <a16:creationId xmlns:a16="http://schemas.microsoft.com/office/drawing/2014/main" id="{97F67546-FCE8-4EDE-84FB-627124E4D860}"/>
              </a:ext>
            </a:extLst>
          </p:cNvPr>
          <p:cNvSpPr/>
          <p:nvPr/>
        </p:nvSpPr>
        <p:spPr>
          <a:xfrm>
            <a:off x="6922210" y="4806367"/>
            <a:ext cx="5142271" cy="1408922"/>
          </a:xfrm>
          <a:prstGeom prst="borderCallout2">
            <a:avLst>
              <a:gd name="adj1" fmla="val 82326"/>
              <a:gd name="adj2" fmla="val -3797"/>
              <a:gd name="adj3" fmla="val 82326"/>
              <a:gd name="adj4" fmla="val -14127"/>
              <a:gd name="adj5" fmla="val -10017"/>
              <a:gd name="adj6" fmla="val -40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система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економічних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політичних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ідеологічних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відносин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метрополіями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колоніями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6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AA54A3C-2241-7940-181A-59345BD5D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r="2095" b="5950"/>
          <a:stretch/>
        </p:blipFill>
        <p:spPr bwMode="auto">
          <a:xfrm>
            <a:off x="827048" y="0"/>
            <a:ext cx="10537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1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B01CDD-24EA-DAA1-1C1A-B3765B94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636715" cy="2456442"/>
          </a:xfrm>
        </p:spPr>
        <p:txBody>
          <a:bodyPr>
            <a:normAutofit fontScale="90000"/>
          </a:bodyPr>
          <a:lstStyle/>
          <a:p>
            <a:r>
              <a:rPr lang="uk-UA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ПЕРІОДИ</a:t>
            </a:r>
            <a:r>
              <a:rPr lang="uk-UA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КОЛОНІАЛЬНОЇ </a:t>
            </a:r>
            <a:r>
              <a:rPr lang="uk-UA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1D08995-3034-C00C-7ACF-826DA4F97A91}"/>
              </a:ext>
            </a:extLst>
          </p:cNvPr>
          <p:cNvSpPr/>
          <p:nvPr/>
        </p:nvSpPr>
        <p:spPr>
          <a:xfrm>
            <a:off x="5710335" y="245204"/>
            <a:ext cx="4655975" cy="1126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еконкурентна ера</a:t>
            </a: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1494-1600</a:t>
            </a:r>
          </a:p>
          <a:p>
            <a:pPr algn="ctr"/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Іспанія і Португалія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33B99EE-3D20-F771-05F2-4D84432259C6}"/>
              </a:ext>
            </a:extLst>
          </p:cNvPr>
          <p:cNvSpPr/>
          <p:nvPr/>
        </p:nvSpPr>
        <p:spPr>
          <a:xfrm>
            <a:off x="5710335" y="2002469"/>
            <a:ext cx="4655975" cy="1126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ерша конкурентна ера</a:t>
            </a: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1600-1800</a:t>
            </a:r>
          </a:p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Всі європейські держави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2EF447E2-9AF3-DC20-51D5-AE8A9EA967BA}"/>
              </a:ext>
            </a:extLst>
          </p:cNvPr>
          <p:cNvSpPr/>
          <p:nvPr/>
        </p:nvSpPr>
        <p:spPr>
          <a:xfrm>
            <a:off x="5710335" y="3759734"/>
            <a:ext cx="4655975" cy="1126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Друга н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еконкурентна ера</a:t>
            </a: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1800-1900</a:t>
            </a:r>
          </a:p>
          <a:p>
            <a:pPr algn="ctr"/>
            <a:r>
              <a:rPr lang="la-Lat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Pax Britannica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BD39209C-D3F2-34CA-960C-2B0397D201BB}"/>
              </a:ext>
            </a:extLst>
          </p:cNvPr>
          <p:cNvSpPr/>
          <p:nvPr/>
        </p:nvSpPr>
        <p:spPr>
          <a:xfrm>
            <a:off x="5710334" y="5516999"/>
            <a:ext cx="4655975" cy="1126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Друга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конкурентна ера</a:t>
            </a: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1600-1800</a:t>
            </a:r>
          </a:p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Британія та Франція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2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CD3B4-4BF9-EC2D-CDA7-23884A39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КОЛОНІАЛІЗМУ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3404939-53DA-FDE4-EEFA-86E29F412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Переселенський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F47D49-924D-28CB-B9FC-A76F256A7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великомасштабні міграції, спричинені економічними, політичними, або релігійними факторами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78F7A00-02A9-7A37-80D4-73B145593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Експлуатаційний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380128-370A-5D88-5F59-9E239104D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фокусування на доступі до експортних ресурсів за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допомогою меншої кількості колоністів 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1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D7DB65D-5EFD-43C1-976E-763AAA2A6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2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3B66-2E9F-4391-5425-A5FFBDB0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296095"/>
            <a:ext cx="10782299" cy="962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>
                <a:solidFill>
                  <a:schemeClr val="bg1"/>
                </a:solidFill>
              </a:rPr>
              <a:t>Міжнародний порядок та світовий порядок</a:t>
            </a:r>
          </a:p>
        </p:txBody>
      </p:sp>
      <p:pic>
        <p:nvPicPr>
          <p:cNvPr id="1026" name="Picture 2" descr="Жданов розповів, як війна в Україні змінює світовий порядок — УНІАН">
            <a:extLst>
              <a:ext uri="{FF2B5EF4-FFF2-40B4-BE49-F238E27FC236}">
                <a16:creationId xmlns:a16="http://schemas.microsoft.com/office/drawing/2014/main" id="{13F2012F-A3EA-02CA-A34F-3C797EBA7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8" r="2" b="2"/>
          <a:stretch/>
        </p:blipFill>
        <p:spPr bwMode="auto">
          <a:xfrm>
            <a:off x="800100" y="727189"/>
            <a:ext cx="5295900" cy="30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овий світовий порядок (Чим запам'ятався Давос-2019?-2) – Matrix-info">
            <a:extLst>
              <a:ext uri="{FF2B5EF4-FFF2-40B4-BE49-F238E27FC236}">
                <a16:creationId xmlns:a16="http://schemas.microsoft.com/office/drawing/2014/main" id="{2280917E-77C1-1B03-8797-9F7E57122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" b="6172"/>
          <a:stretch/>
        </p:blipFill>
        <p:spPr bwMode="auto">
          <a:xfrm>
            <a:off x="6096000" y="727189"/>
            <a:ext cx="5295900" cy="30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5FBDBD30-F250-4D5E-925B-4796AFC9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144434"/>
            <a:ext cx="105918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49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CD3B4-4BF9-EC2D-CDA7-23884A39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641936"/>
            <a:ext cx="10640005" cy="761540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 КОЛОНІЯМИ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3404939-53DA-FDE4-EEFA-86E29F412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ПРЯМЕ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F47D49-924D-28CB-B9FC-A76F256A7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ліквідація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традиційних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підкорених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територій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інститутів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управління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заміна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колоніальних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чиновників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78F7A00-02A9-7A37-80D4-73B145593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ОПОСЕРЕДКОВАНЕ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380128-370A-5D88-5F59-9E239104D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перетворення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традиційних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правителів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опору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колоніальної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адміністрації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Прапор Великої Британії (1606-1801) — Вікіпедія">
            <a:extLst>
              <a:ext uri="{FF2B5EF4-FFF2-40B4-BE49-F238E27FC236}">
                <a16:creationId xmlns:a16="http://schemas.microsoft.com/office/drawing/2014/main" id="{7BAAE74E-1DA3-5220-B57D-F1CE0B59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87" y="1368729"/>
            <a:ext cx="795813" cy="47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EE65547-B7E5-53DA-8162-771CEA345706}"/>
              </a:ext>
            </a:extLst>
          </p:cNvPr>
          <p:cNvGrpSpPr/>
          <p:nvPr/>
        </p:nvGrpSpPr>
        <p:grpSpPr>
          <a:xfrm>
            <a:off x="1716084" y="1370157"/>
            <a:ext cx="3280792" cy="477291"/>
            <a:chOff x="7001544" y="1425646"/>
            <a:chExt cx="3280792" cy="477291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309048B4-7BDA-92E6-DFA6-EBFB9ABDF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01544" y="1425646"/>
              <a:ext cx="715826" cy="477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Прапор">
              <a:extLst>
                <a:ext uri="{FF2B5EF4-FFF2-40B4-BE49-F238E27FC236}">
                  <a16:creationId xmlns:a16="http://schemas.microsoft.com/office/drawing/2014/main" id="{40C8B7BF-0A18-C4E3-8E2B-A33C04EE1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50833" y="1425941"/>
              <a:ext cx="715825" cy="476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Прапор Іспанії на замовлення від виробника | FlagSystem">
              <a:extLst>
                <a:ext uri="{FF2B5EF4-FFF2-40B4-BE49-F238E27FC236}">
                  <a16:creationId xmlns:a16="http://schemas.microsoft.com/office/drawing/2014/main" id="{58279E94-DE48-F4AD-5B71-EA678108C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35" y="1462304"/>
              <a:ext cx="660304" cy="439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Прапор Бельгії — Вікіпедія">
              <a:extLst>
                <a:ext uri="{FF2B5EF4-FFF2-40B4-BE49-F238E27FC236}">
                  <a16:creationId xmlns:a16="http://schemas.microsoft.com/office/drawing/2014/main" id="{557A7605-7555-0517-8055-93ABA6BC7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3716" y="1460620"/>
              <a:ext cx="508620" cy="44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75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еликі географічні відкриття: причини, передумови та основні події - YouTube">
            <a:extLst>
              <a:ext uri="{FF2B5EF4-FFF2-40B4-BE49-F238E27FC236}">
                <a16:creationId xmlns:a16="http://schemas.microsoft.com/office/drawing/2014/main" id="{B750DC98-E7EE-A83D-419E-172E853AF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B461594-EAF2-F948-ED03-3A1E0B9A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7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дс Сесил Джон (Карикатура) — Мегаэнциклопедия Кирилла и Мефодия —  медиаобъект">
            <a:extLst>
              <a:ext uri="{FF2B5EF4-FFF2-40B4-BE49-F238E27FC236}">
                <a16:creationId xmlns:a16="http://schemas.microsoft.com/office/drawing/2014/main" id="{3BD08C2C-A68F-DD69-9C9B-94110EEDB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97" y="-16304"/>
            <a:ext cx="4711959" cy="68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erialismus: Als England und Frankreich vor Faschoda stritten - Bilder &amp;  Fotos - WELT">
            <a:extLst>
              <a:ext uri="{FF2B5EF4-FFF2-40B4-BE49-F238E27FC236}">
                <a16:creationId xmlns:a16="http://schemas.microsoft.com/office/drawing/2014/main" id="{F9E1DECB-7C2C-1BB0-B9F0-9B5A4053D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006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іра найбільше скріплює сили душі">
            <a:extLst>
              <a:ext uri="{FF2B5EF4-FFF2-40B4-BE49-F238E27FC236}">
                <a16:creationId xmlns:a16="http://schemas.microsoft.com/office/drawing/2014/main" id="{98F5EFBE-E253-42E1-ACBA-2E3F004F5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77BFB-4B9D-0815-E815-C312D7F88564}"/>
              </a:ext>
            </a:extLst>
          </p:cNvPr>
          <p:cNvSpPr txBox="1"/>
          <p:nvPr/>
        </p:nvSpPr>
        <p:spPr>
          <a:xfrm>
            <a:off x="643812" y="3195734"/>
            <a:ext cx="2705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</a:rPr>
              <a:t>ВІРА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14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обковый шлем — Википедия">
            <a:extLst>
              <a:ext uri="{FF2B5EF4-FFF2-40B4-BE49-F238E27FC236}">
                <a16:creationId xmlns:a16="http://schemas.microsoft.com/office/drawing/2014/main" id="{932A24C4-E67A-FF88-8B06-8729CD80A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r="10279" b="1"/>
          <a:stretch/>
        </p:blipFill>
        <p:spPr bwMode="auto">
          <a:xfrm>
            <a:off x="7543510" y="10"/>
            <a:ext cx="4648490" cy="6857990"/>
          </a:xfrm>
          <a:prstGeom prst="rect">
            <a:avLst/>
          </a:prstGeom>
          <a:solidFill>
            <a:srgbClr val="FFFFFF"/>
          </a:solidFill>
          <a:ln w="9525" cap="sq">
            <a:noFill/>
            <a:miter lim="800000"/>
          </a:ln>
          <a:effectLst/>
        </p:spPr>
      </p:pic>
      <p:sp>
        <p:nvSpPr>
          <p:cNvPr id="7175" name="Title 2">
            <a:extLst>
              <a:ext uri="{FF2B5EF4-FFF2-40B4-BE49-F238E27FC236}">
                <a16:creationId xmlns:a16="http://schemas.microsoft.com/office/drawing/2014/main" id="{63277611-E33B-5316-EF73-FF836FAF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81" y="2839984"/>
            <a:ext cx="5776646" cy="1178032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МІСІЯ БІЛОЇ ЛЮДИНИ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95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9286E3-6CD2-E5AA-A820-0294722E3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49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089591FE-B533-167A-6E3E-763F1138BFA0}"/>
              </a:ext>
            </a:extLst>
          </p:cNvPr>
          <p:cNvSpPr/>
          <p:nvPr/>
        </p:nvSpPr>
        <p:spPr>
          <a:xfrm>
            <a:off x="10707329" y="2713703"/>
            <a:ext cx="1415845" cy="1494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САТІ</a:t>
            </a:r>
          </a:p>
        </p:txBody>
      </p:sp>
    </p:spTree>
    <p:extLst>
      <p:ext uri="{BB962C8B-B14F-4D97-AF65-F5344CB8AC3E}">
        <p14:creationId xmlns:p14="http://schemas.microsoft.com/office/powerpoint/2010/main" val="594153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AC5D31FC-2456-FF0B-7676-A060F743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01" y="1969471"/>
            <a:ext cx="5773458" cy="1223298"/>
          </a:xfrm>
        </p:spPr>
        <p:txBody>
          <a:bodyPr>
            <a:normAutofit fontScale="90000"/>
          </a:bodyPr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ДЖОЗЕФ РЕДЬЯРД КІПЛІНГ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едьярд Кіплінг">
            <a:extLst>
              <a:ext uri="{FF2B5EF4-FFF2-40B4-BE49-F238E27FC236}">
                <a16:creationId xmlns:a16="http://schemas.microsoft.com/office/drawing/2014/main" id="{E2976F89-D12D-117F-44B8-20883FA5B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r="1" b="1"/>
          <a:stretch/>
        </p:blipFill>
        <p:spPr bwMode="auto">
          <a:xfrm>
            <a:off x="7543510" y="10"/>
            <a:ext cx="4648490" cy="6857990"/>
          </a:xfrm>
          <a:prstGeom prst="rect">
            <a:avLst/>
          </a:prstGeom>
          <a:solidFill>
            <a:srgbClr val="FFFFFF"/>
          </a:solidFill>
          <a:ln w="9525" cap="sq">
            <a:noFill/>
            <a:miter lim="800000"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53FD3-62ED-4275-829A-5B2A30F2252D}"/>
              </a:ext>
            </a:extLst>
          </p:cNvPr>
          <p:cNvSpPr txBox="1"/>
          <p:nvPr/>
        </p:nvSpPr>
        <p:spPr>
          <a:xfrm>
            <a:off x="1026367" y="3342059"/>
            <a:ext cx="584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Захід є Захід, а Схід є Схід, і їм не зійтися вдвох,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Допоки Землю і Небеса на Суд не покличе Бог;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Та Сходу і Заходу вже нема, границь нема поготів,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Як сильні стають лицем у лице, хоч вони із різних світів!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37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C07D1-29E1-4AA8-B207-C6F2C03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 rtlCol="0">
            <a:normAutofit/>
          </a:bodyPr>
          <a:lstStyle/>
          <a:p>
            <a:pPr algn="l"/>
            <a:r>
              <a:rPr lang="uk-UA" sz="3200" dirty="0"/>
              <a:t>Тягар білих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D2DA24-C5D0-44B5-9011-43E7FEA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 rtlCol="0">
            <a:noAutofit/>
          </a:bodyPr>
          <a:lstStyle/>
          <a:p>
            <a:pPr rtl="0"/>
            <a:r>
              <a:rPr lang="uk-UA" sz="3200" b="0" i="0" dirty="0">
                <a:effectLst/>
                <a:latin typeface="Georgia" panose="02040502050405020303" pitchFamily="18" charset="0"/>
              </a:rPr>
              <a:t>Беріть тягар той Білих —</a:t>
            </a:r>
            <a:br>
              <a:rPr lang="uk-UA" sz="3200" dirty="0"/>
            </a:br>
            <a:r>
              <a:rPr lang="uk-UA" sz="3200" b="0" i="0" dirty="0">
                <a:effectLst/>
                <a:latin typeface="Georgia" panose="02040502050405020303" pitchFamily="18" charset="0"/>
              </a:rPr>
              <a:t>Лють мирної війни:</a:t>
            </a:r>
            <a:br>
              <a:rPr lang="uk-UA" sz="3200" dirty="0"/>
            </a:br>
            <a:r>
              <a:rPr lang="uk-UA" sz="3200" b="0" i="0" dirty="0">
                <a:effectLst/>
                <a:latin typeface="Georgia" panose="02040502050405020303" pitchFamily="18" charset="0"/>
              </a:rPr>
              <a:t>Забий той вічний голод,</a:t>
            </a:r>
            <a:br>
              <a:rPr lang="uk-UA" sz="3200" dirty="0"/>
            </a:br>
            <a:r>
              <a:rPr lang="uk-UA" sz="3200" b="0" i="0" dirty="0">
                <a:effectLst/>
                <a:latin typeface="Georgia" panose="02040502050405020303" pitchFamily="18" charset="0"/>
              </a:rPr>
              <a:t>Хвороби ті спини...</a:t>
            </a:r>
            <a:br>
              <a:rPr lang="uk-UA" sz="3200" dirty="0"/>
            </a:br>
            <a:r>
              <a:rPr lang="uk-UA" sz="3200" b="0" i="0" dirty="0">
                <a:effectLst/>
                <a:latin typeface="Georgia" panose="02040502050405020303" pitchFamily="18" charset="0"/>
              </a:rPr>
              <a:t>І вже коли замріє</a:t>
            </a:r>
            <a:br>
              <a:rPr lang="uk-UA" sz="3200" dirty="0"/>
            </a:br>
            <a:r>
              <a:rPr lang="uk-UA" sz="3200" b="0" i="0" dirty="0">
                <a:effectLst/>
                <a:latin typeface="Georgia" panose="02040502050405020303" pitchFamily="18" charset="0"/>
              </a:rPr>
              <a:t>Жаданий той кінець,</a:t>
            </a:r>
            <a:br>
              <a:rPr lang="uk-UA" sz="3200" dirty="0"/>
            </a:br>
            <a:r>
              <a:rPr lang="uk-UA" sz="3200" b="0" i="0" dirty="0">
                <a:effectLst/>
                <a:latin typeface="Georgia" panose="02040502050405020303" pitchFamily="18" charset="0"/>
              </a:rPr>
              <a:t>Дикунська Лінь і Дурість</a:t>
            </a:r>
            <a:br>
              <a:rPr lang="uk-UA" sz="3200" dirty="0"/>
            </a:br>
            <a:r>
              <a:rPr lang="uk-UA" sz="3200" b="0" i="0" dirty="0">
                <a:effectLst/>
                <a:latin typeface="Georgia" panose="02040502050405020303" pitchFamily="18" charset="0"/>
              </a:rPr>
              <a:t>Зведе все нанівець.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54796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C07D1-29E1-4AA8-B207-C6F2C03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 rtlCol="0">
            <a:normAutofit/>
          </a:bodyPr>
          <a:lstStyle/>
          <a:p>
            <a:pPr algn="l"/>
            <a:r>
              <a:rPr lang="uk-UA" sz="3200" dirty="0"/>
              <a:t>Якщо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D2DA24-C5D0-44B5-9011-43E7FEA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50"/>
            <a:ext cx="6994228" cy="4505780"/>
          </a:xfrm>
        </p:spPr>
        <p:txBody>
          <a:bodyPr numCol="2" rtlCol="0">
            <a:noAutofit/>
          </a:bodyPr>
          <a:lstStyle/>
          <a:p>
            <a:pPr rtl="0"/>
            <a:r>
              <a:rPr lang="uk-UA" sz="1300" b="0" i="0" dirty="0">
                <a:effectLst/>
                <a:latin typeface="Georgia" panose="02040502050405020303" pitchFamily="18" charset="0"/>
              </a:rPr>
              <a:t>Якщо ти </a:t>
            </a:r>
            <a:r>
              <a:rPr lang="uk-UA" sz="1300" b="0" i="0" dirty="0" err="1">
                <a:effectLst/>
                <a:latin typeface="Georgia" panose="02040502050405020303" pitchFamily="18" charset="0"/>
              </a:rPr>
              <a:t>стійко</a:t>
            </a:r>
            <a:r>
              <a:rPr lang="uk-UA" sz="1300" b="0" i="0" dirty="0">
                <a:effectLst/>
                <a:latin typeface="Georgia" panose="02040502050405020303" pitchFamily="18" charset="0"/>
              </a:rPr>
              <a:t> зносиш глум нещирих,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Що, павши духом, шлють тобі докір,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Якщо у собі певен між зневіри,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Та з сумнівів урок береш таки.</a:t>
            </a:r>
            <a:br>
              <a:rPr lang="uk-UA" sz="1300" dirty="0"/>
            </a:b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Якщо в чеканні ти не знаєш втоми,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Не ходиш пішаком в облудній грі,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Цноту не ставиш на показ нікому,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На душу не береш </a:t>
            </a:r>
            <a:r>
              <a:rPr lang="uk-UA" sz="1300" b="0" i="0" dirty="0" err="1">
                <a:effectLst/>
                <a:latin typeface="Georgia" panose="02040502050405020303" pitchFamily="18" charset="0"/>
              </a:rPr>
              <a:t>зневиди</a:t>
            </a:r>
            <a:r>
              <a:rPr lang="uk-UA" sz="1300" b="0" i="0" dirty="0">
                <a:effectLst/>
                <a:latin typeface="Georgia" panose="02040502050405020303" pitchFamily="18" charset="0"/>
              </a:rPr>
              <a:t> гріх.</a:t>
            </a:r>
            <a:br>
              <a:rPr lang="uk-UA" sz="1300" dirty="0"/>
            </a:b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Якщо ти не живеш у </a:t>
            </a:r>
            <a:r>
              <a:rPr lang="uk-UA" sz="1300" b="0" i="0" dirty="0" err="1">
                <a:effectLst/>
                <a:latin typeface="Georgia" panose="02040502050405020303" pitchFamily="18" charset="0"/>
              </a:rPr>
              <a:t>сніннях</a:t>
            </a:r>
            <a:r>
              <a:rPr lang="uk-UA" sz="1300" b="0" i="0" dirty="0">
                <a:effectLst/>
                <a:latin typeface="Georgia" panose="02040502050405020303" pitchFamily="18" charset="0"/>
              </a:rPr>
              <a:t> і не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Стаєш безплідних дум своїх рабом,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А як Біду чи Успіх раптом стрінеш,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Не схилишся під їх важким горбом</a:t>
            </a:r>
            <a:br>
              <a:rPr lang="uk-UA" sz="1300" dirty="0"/>
            </a:b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І </a:t>
            </a:r>
            <a:r>
              <a:rPr lang="uk-UA" sz="1300" b="0" i="0" dirty="0" err="1">
                <a:effectLst/>
                <a:latin typeface="Georgia" panose="02040502050405020303" pitchFamily="18" charset="0"/>
              </a:rPr>
              <a:t>стерпиш</a:t>
            </a:r>
            <a:r>
              <a:rPr lang="uk-UA" sz="1300" b="0" i="0" dirty="0">
                <a:effectLst/>
                <a:latin typeface="Georgia" panose="02040502050405020303" pitchFamily="18" charset="0"/>
              </a:rPr>
              <a:t>, як слова твої покривить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Негідник. Як з усіх натужних жил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Відроджуєш свій світ, коли у прірву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Летить усе, чим ти боровся й жив.</a:t>
            </a:r>
            <a:br>
              <a:rPr lang="uk-UA" sz="1300" dirty="0"/>
            </a:b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Як зможеш все віддати без остатку,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Без жалю все поставити на стіл, —</a:t>
            </a:r>
            <a:br>
              <a:rPr lang="uk-UA" sz="1300" dirty="0"/>
            </a:br>
            <a:r>
              <a:rPr lang="uk-UA" sz="1300" b="0" i="0" dirty="0" err="1">
                <a:effectLst/>
                <a:latin typeface="Georgia" panose="02040502050405020303" pitchFamily="18" charset="0"/>
              </a:rPr>
              <a:t>Програвшися</a:t>
            </a:r>
            <a:r>
              <a:rPr lang="uk-UA" sz="1300" b="0" i="0" dirty="0">
                <a:effectLst/>
                <a:latin typeface="Georgia" panose="02040502050405020303" pitchFamily="18" charset="0"/>
              </a:rPr>
              <a:t> ж, почати бій спочатку,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В мовчанні гордім втрату цю знести.</a:t>
            </a:r>
            <a:br>
              <a:rPr lang="uk-UA" sz="1300" dirty="0"/>
            </a:b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Як змусиш свої Серце, Нерви, Жили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Служить тобі, хоч силу відбере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Життя в бою важкім, й дарує крила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Лиш владний поклик Долі: "Уперед!"</a:t>
            </a:r>
            <a:br>
              <a:rPr lang="uk-UA" sz="1300" dirty="0"/>
            </a:b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Як будеш за свого усюди: чи то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З народом простим ти, чи з королем.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Якщо в твоїй душі не </a:t>
            </a:r>
            <a:r>
              <a:rPr lang="uk-UA" sz="1300" b="0" i="0" dirty="0" err="1">
                <a:effectLst/>
                <a:latin typeface="Georgia" panose="02040502050405020303" pitchFamily="18" charset="0"/>
              </a:rPr>
              <a:t>зна</a:t>
            </a:r>
            <a:r>
              <a:rPr lang="uk-UA" sz="1300" b="0" i="0" dirty="0">
                <a:effectLst/>
                <a:latin typeface="Georgia" panose="02040502050405020303" pitchFamily="18" charset="0"/>
              </a:rPr>
              <a:t> зродити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Ні ворог, ані друг образи щем...</a:t>
            </a:r>
            <a:br>
              <a:rPr lang="uk-UA" sz="1300" dirty="0"/>
            </a:b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Хай час біжить! Невтомний біг хвилини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Ущерть наповнить смислом ти зумій!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Тоді я зможу мовить: ти – Людина,</a:t>
            </a:r>
            <a:br>
              <a:rPr lang="uk-UA" sz="1300" dirty="0"/>
            </a:br>
            <a:r>
              <a:rPr lang="uk-UA" sz="1300" b="0" i="0" dirty="0">
                <a:effectLst/>
                <a:latin typeface="Georgia" panose="02040502050405020303" pitchFamily="18" charset="0"/>
              </a:rPr>
              <a:t>Твоя – Земля і все, що є на ній.</a:t>
            </a:r>
            <a:br>
              <a:rPr lang="uk-UA" sz="1300" dirty="0"/>
            </a:br>
            <a:endParaRPr lang="uk-UA" sz="1300" dirty="0"/>
          </a:p>
        </p:txBody>
      </p:sp>
    </p:spTree>
    <p:extLst>
      <p:ext uri="{BB962C8B-B14F-4D97-AF65-F5344CB8AC3E}">
        <p14:creationId xmlns:p14="http://schemas.microsoft.com/office/powerpoint/2010/main" val="5397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52B75-1DD7-75FC-A7D6-187157A7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Сакралізація влади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C11071-0E64-DA79-4F00-D967A661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6" y="3628107"/>
            <a:ext cx="3889726" cy="2163091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>
                <a:solidFill>
                  <a:schemeClr val="bg1"/>
                </a:solidFill>
              </a:rPr>
              <a:t>Сакралізація</a:t>
            </a:r>
            <a:endParaRPr lang="uk-UA" sz="28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dirty="0" err="1">
                <a:solidFill>
                  <a:schemeClr val="bg1"/>
                </a:solidFill>
              </a:rPr>
              <a:t>надання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чомусь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статусу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божественного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святого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Сакралізація королівської влади: культурологиня пояснила важливість  коронації Карла III - Духовний Фронт України">
            <a:extLst>
              <a:ext uri="{FF2B5EF4-FFF2-40B4-BE49-F238E27FC236}">
                <a16:creationId xmlns:a16="http://schemas.microsoft.com/office/drawing/2014/main" id="{E85B539F-4D1C-D676-74D5-CD9FF369C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r="7036"/>
          <a:stretch/>
        </p:blipFill>
        <p:spPr bwMode="auto">
          <a:xfrm>
            <a:off x="4876158" y="10"/>
            <a:ext cx="73158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77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63273-EAFC-85BB-158A-DD245B9E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82846-C1FC-87F4-954E-D3733FCEA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8" name="Picture 6" descr="Мауглі&quot; аудіокнига українською (скорочено). Редьярд Кіплінг - YouTube">
            <a:extLst>
              <a:ext uri="{FF2B5EF4-FFF2-40B4-BE49-F238E27FC236}">
                <a16:creationId xmlns:a16="http://schemas.microsoft.com/office/drawing/2014/main" id="{CF0EB08F-1FC8-9AB1-4B23-3E1FAE1A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0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2E37F-2C8C-874C-D3FE-DD5E97FE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Новий час – антропоцентризм та раціоналізм</a:t>
            </a:r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итоки антиклерикалізму української еліти » Релігія в Україні. Вера и  религия. Философия и религия в Украине">
            <a:extLst>
              <a:ext uri="{FF2B5EF4-FFF2-40B4-BE49-F238E27FC236}">
                <a16:creationId xmlns:a16="http://schemas.microsoft.com/office/drawing/2014/main" id="{0D27E74C-5E23-CB08-600C-6CF0480405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3"/>
          <a:stretch/>
        </p:blipFill>
        <p:spPr bwMode="auto">
          <a:xfrm>
            <a:off x="4876158" y="10"/>
            <a:ext cx="73158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1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3FC7C-58A2-09DE-B081-D891F374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 err="1">
                <a:solidFill>
                  <a:schemeClr val="bg1"/>
                </a:solidFill>
              </a:rPr>
              <a:t>Світовий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порядок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стародавнього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сходу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Хаджи-Мухаммад (археология) — Википедия">
            <a:extLst>
              <a:ext uri="{FF2B5EF4-FFF2-40B4-BE49-F238E27FC236}">
                <a16:creationId xmlns:a16="http://schemas.microsoft.com/office/drawing/2014/main" id="{FD6C34EB-0BA6-7631-B240-7FED1909D1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14441" b="-1"/>
          <a:stretch/>
        </p:blipFill>
        <p:spPr bwMode="auto">
          <a:xfrm>
            <a:off x="4876158" y="10"/>
            <a:ext cx="73158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1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3" name="Straight Connector 922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90A94-69D9-A8CC-49B2-B1970FE2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Стародіавній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китай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231" name="Straight Connector 923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Цінь Ши Хуан-ді — Вікіпедія">
            <a:extLst>
              <a:ext uri="{FF2B5EF4-FFF2-40B4-BE49-F238E27FC236}">
                <a16:creationId xmlns:a16="http://schemas.microsoft.com/office/drawing/2014/main" id="{995B33CF-0EDC-AAB9-3655-427251BEF8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r="-1" b="-1"/>
          <a:stretch/>
        </p:blipFill>
        <p:spPr bwMode="auto">
          <a:xfrm>
            <a:off x="4876158" y="10"/>
            <a:ext cx="73158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6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7" name="Straight Connector 1024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C0264-79DF-12EC-519D-14C7BC5C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Стародавня </a:t>
            </a:r>
            <a:r>
              <a:rPr lang="uk-UA" dirty="0" err="1">
                <a:solidFill>
                  <a:schemeClr val="bg1"/>
                </a:solidFill>
              </a:rPr>
              <a:t>індія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255" name="Straight Connector 1025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Стародавня Індія - Всесвітня історія. Історія України. 6 клас. Голованов">
            <a:extLst>
              <a:ext uri="{FF2B5EF4-FFF2-40B4-BE49-F238E27FC236}">
                <a16:creationId xmlns:a16="http://schemas.microsoft.com/office/drawing/2014/main" id="{059AA91A-E12B-833C-3DE0-347022CD3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6" r="1" b="21709"/>
          <a:stretch/>
        </p:blipFill>
        <p:spPr bwMode="auto">
          <a:xfrm>
            <a:off x="4876158" y="10"/>
            <a:ext cx="73158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3FC7C-58A2-09DE-B081-D891F374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 err="1">
                <a:solidFill>
                  <a:schemeClr val="bg1"/>
                </a:solidFill>
              </a:rPr>
              <a:t>Світовий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порядок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стародавнього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сходу</a:t>
            </a:r>
            <a:endParaRPr lang="en-US" sz="3400" dirty="0">
              <a:solidFill>
                <a:schemeClr val="bg1"/>
              </a:solidFill>
            </a:endParaRPr>
          </a:p>
        </p:txBody>
      </p: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82631F-FA86-A718-BB38-B82D93090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Імперія Ахеменідів — Вікіпедія">
            <a:extLst>
              <a:ext uri="{FF2B5EF4-FFF2-40B4-BE49-F238E27FC236}">
                <a16:creationId xmlns:a16="http://schemas.microsoft.com/office/drawing/2014/main" id="{48FCC1FF-9C15-9B11-BCC9-2388714A2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78" y="1364340"/>
            <a:ext cx="7921379" cy="42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5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C7E06-243D-F093-CB89-C0DC968F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Світовий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порядок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античності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209" name="Straight Connector 820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Візуальне джерело «Історична карта. Розпад імперії Александра Македонського.  Утворення елліністичних держав»">
            <a:extLst>
              <a:ext uri="{FF2B5EF4-FFF2-40B4-BE49-F238E27FC236}">
                <a16:creationId xmlns:a16="http://schemas.microsoft.com/office/drawing/2014/main" id="{65A0720F-E521-2EA9-0CA3-74345E2FC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15850" b="-1"/>
          <a:stretch/>
        </p:blipFill>
        <p:spPr bwMode="auto">
          <a:xfrm>
            <a:off x="4876158" y="10"/>
            <a:ext cx="73158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0063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581</Words>
  <Application>Microsoft Office PowerPoint</Application>
  <PresentationFormat>Широкий екран</PresentationFormat>
  <Paragraphs>62</Paragraphs>
  <Slides>30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Calisto MT</vt:lpstr>
      <vt:lpstr>Georgia</vt:lpstr>
      <vt:lpstr>Times New Roman</vt:lpstr>
      <vt:lpstr>Univers Condensed</vt:lpstr>
      <vt:lpstr>ChronicleVTI</vt:lpstr>
      <vt:lpstr>Світовий порядок в історичному контексті</vt:lpstr>
      <vt:lpstr>Міжнародний порядок та світовий порядок</vt:lpstr>
      <vt:lpstr>Сакралізація влади</vt:lpstr>
      <vt:lpstr>Новий час – антропоцентризм та раціоналізм</vt:lpstr>
      <vt:lpstr>Світовий порядок стародавнього сходу</vt:lpstr>
      <vt:lpstr>Стародіавній китай</vt:lpstr>
      <vt:lpstr>Стародавня індія</vt:lpstr>
      <vt:lpstr>Світовий порядок стародавнього сходу</vt:lpstr>
      <vt:lpstr>Світовий порядок античності</vt:lpstr>
      <vt:lpstr>Світовий порядок античності</vt:lpstr>
      <vt:lpstr>Монгольська імперія</vt:lpstr>
      <vt:lpstr>Європа</vt:lpstr>
      <vt:lpstr>Презентація PowerPoint</vt:lpstr>
      <vt:lpstr>ТИПИ ПОЛІСІВ</vt:lpstr>
      <vt:lpstr>Поль Луї Брусе</vt:lpstr>
      <vt:lpstr>КОЛОНІАЛІЗМ</vt:lpstr>
      <vt:lpstr>Презентація PowerPoint</vt:lpstr>
      <vt:lpstr>ПЕРІОДИ КОЛОНІАЛЬНОЇ АКТИВНОСТІ</vt:lpstr>
      <vt:lpstr>ТИПИ КОЛОНІАЛІЗМУ</vt:lpstr>
      <vt:lpstr>ТИПИ УПРАВЛІННЯ КОЛОНІЯМИ</vt:lpstr>
      <vt:lpstr>Презентація PowerPoint</vt:lpstr>
      <vt:lpstr>Презентація PowerPoint</vt:lpstr>
      <vt:lpstr>Презентація PowerPoint</vt:lpstr>
      <vt:lpstr>Презентація PowerPoint</vt:lpstr>
      <vt:lpstr>МІСІЯ БІЛОЇ ЛЮДИНИ</vt:lpstr>
      <vt:lpstr>Презентація PowerPoint</vt:lpstr>
      <vt:lpstr>ДЖОЗЕФ РЕДЬЯРД КІПЛІНГ</vt:lpstr>
      <vt:lpstr>Тягар білих</vt:lpstr>
      <vt:lpstr>Якщо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Світовий порядок в історичному контексті</dc:title>
  <dc:creator>Andriy Omelchenko</dc:creator>
  <cp:lastModifiedBy>Andriy Omelchenko</cp:lastModifiedBy>
  <cp:revision>4</cp:revision>
  <dcterms:created xsi:type="dcterms:W3CDTF">2023-09-06T08:32:03Z</dcterms:created>
  <dcterms:modified xsi:type="dcterms:W3CDTF">2023-09-21T08:28:22Z</dcterms:modified>
</cp:coreProperties>
</file>