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3D4D7-2134-45D0-8764-6652B85CD0D3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64C2-D02B-4251-8ECE-4346B5FF8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64C2-D02B-4251-8ECE-4346B5FF8C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4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64C2-D02B-4251-8ECE-4346B5FF8C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5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4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7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7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2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4D3A84-D421-4089-A2D2-E84A9A9FFEE1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FFACE2-B511-4CF7-9DD8-213BA23CBC4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Маркетинг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специфіка</a:t>
            </a:r>
            <a:r>
              <a:rPr lang="ru-RU" dirty="0"/>
              <a:t> в </a:t>
            </a:r>
            <a:r>
              <a:rPr lang="ru-RU" dirty="0" err="1"/>
              <a:t>банківській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0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банку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1" t="31593" r="30593" b="9611"/>
          <a:stretch/>
        </p:blipFill>
        <p:spPr>
          <a:xfrm>
            <a:off x="2568101" y="1420237"/>
            <a:ext cx="6099243" cy="51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1891692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шляхом </a:t>
            </a:r>
            <a:r>
              <a:rPr lang="ru-RU" dirty="0" err="1" smtClean="0"/>
              <a:t>планування</a:t>
            </a:r>
            <a:r>
              <a:rPr lang="ru-RU" dirty="0" smtClean="0"/>
              <a:t> і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елементи</a:t>
            </a:r>
            <a:r>
              <a:rPr lang="ru-RU" dirty="0" smtClean="0"/>
              <a:t> комплексу маркетингу – «4Р».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банківський</a:t>
            </a:r>
            <a:r>
              <a:rPr lang="ru-RU" dirty="0" smtClean="0"/>
              <a:t> маркетинг не повинен </a:t>
            </a:r>
            <a:r>
              <a:rPr lang="ru-RU" dirty="0" err="1" smtClean="0"/>
              <a:t>спиратися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комплексу маркетингу. Для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«3С» і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деталізований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– «7С». </a:t>
            </a:r>
            <a:r>
              <a:rPr lang="ru-RU" dirty="0" err="1" smtClean="0"/>
              <a:t>Концепція</a:t>
            </a:r>
            <a:r>
              <a:rPr lang="ru-RU" dirty="0" smtClean="0"/>
              <a:t> «3С» </a:t>
            </a:r>
            <a:r>
              <a:rPr lang="ru-RU" dirty="0" err="1" smtClean="0"/>
              <a:t>формулюється</a:t>
            </a:r>
            <a:r>
              <a:rPr lang="ru-RU" dirty="0" smtClean="0"/>
              <a:t> так: «У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(</a:t>
            </a:r>
            <a:r>
              <a:rPr lang="en-US" dirty="0" smtClean="0"/>
              <a:t>consumer's satisfaction - C1) </a:t>
            </a:r>
            <a:r>
              <a:rPr lang="ru-RU" dirty="0" smtClean="0"/>
              <a:t>банки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(</a:t>
            </a:r>
            <a:r>
              <a:rPr lang="en-US" dirty="0" smtClean="0"/>
              <a:t>company's </a:t>
            </a:r>
            <a:r>
              <a:rPr lang="en-US" dirty="0" err="1" smtClean="0"/>
              <a:t>profittion</a:t>
            </a:r>
            <a:r>
              <a:rPr lang="en-US" dirty="0" smtClean="0"/>
              <a:t> - </a:t>
            </a:r>
            <a:r>
              <a:rPr lang="ru-RU" dirty="0" smtClean="0"/>
              <a:t>С2) і не </a:t>
            </a:r>
            <a:r>
              <a:rPr lang="ru-RU" dirty="0" err="1" smtClean="0"/>
              <a:t>порушують</a:t>
            </a:r>
            <a:r>
              <a:rPr lang="ru-RU" dirty="0" smtClean="0"/>
              <a:t> </a:t>
            </a:r>
            <a:r>
              <a:rPr lang="ru-RU" dirty="0" err="1" smtClean="0"/>
              <a:t>загальнолюдських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» (рисунок 2.3).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325" t="46383" r="29628" b="23404"/>
          <a:stretch/>
        </p:blipFill>
        <p:spPr>
          <a:xfrm>
            <a:off x="838200" y="2393005"/>
            <a:ext cx="10038945" cy="40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Деталізована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 «7С»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44" t="36322" r="31333" b="30307"/>
          <a:stretch/>
        </p:blipFill>
        <p:spPr>
          <a:xfrm>
            <a:off x="1838528" y="1896893"/>
            <a:ext cx="8725709" cy="42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just"/>
            <a:r>
              <a:rPr lang="ru-RU" dirty="0" err="1" smtClean="0"/>
              <a:t>Банківський</a:t>
            </a:r>
            <a:r>
              <a:rPr lang="ru-RU" dirty="0" smtClean="0"/>
              <a:t> продукт - </a:t>
            </a:r>
            <a:r>
              <a:rPr lang="ru-RU" dirty="0" err="1" smtClean="0"/>
              <a:t>виконання</a:t>
            </a:r>
            <a:r>
              <a:rPr lang="ru-RU" dirty="0" smtClean="0"/>
              <a:t> банком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виражаються</a:t>
            </a:r>
            <a:r>
              <a:rPr lang="ru-RU" dirty="0" smtClean="0"/>
              <a:t> в </a:t>
            </a:r>
            <a:r>
              <a:rPr lang="ru-RU" dirty="0" err="1" smtClean="0"/>
              <a:t>наданні</a:t>
            </a:r>
            <a:r>
              <a:rPr lang="ru-RU" dirty="0" smtClean="0"/>
              <a:t> комплексу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банківський</a:t>
            </a:r>
            <a:r>
              <a:rPr lang="ru-RU" dirty="0" smtClean="0"/>
              <a:t> продукт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абстрактну</a:t>
            </a:r>
            <a:r>
              <a:rPr lang="ru-RU" dirty="0" smtClean="0"/>
              <a:t> форму, то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і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клієнтові</a:t>
            </a:r>
            <a:r>
              <a:rPr lang="ru-RU" dirty="0" smtClean="0"/>
              <a:t> непросто. Тому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про </a:t>
            </a:r>
            <a:r>
              <a:rPr lang="ru-RU" dirty="0" err="1" smtClean="0"/>
              <a:t>банківський</a:t>
            </a:r>
            <a:r>
              <a:rPr lang="ru-RU" dirty="0" smtClean="0"/>
              <a:t> продукт і банк у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персоналу банку.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670" t="61986" r="34973" b="24681"/>
          <a:stretch/>
        </p:blipFill>
        <p:spPr>
          <a:xfrm>
            <a:off x="1108953" y="3190670"/>
            <a:ext cx="10126802" cy="24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Конкуренція</a:t>
            </a:r>
            <a:r>
              <a:rPr lang="ru-RU" dirty="0" smtClean="0"/>
              <a:t> –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стимулюючий</a:t>
            </a:r>
            <a:r>
              <a:rPr lang="ru-RU" dirty="0" smtClean="0"/>
              <a:t> </a:t>
            </a:r>
            <a:r>
              <a:rPr lang="ru-RU" dirty="0" err="1" smtClean="0"/>
              <a:t>чинник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примушує</a:t>
            </a:r>
            <a:r>
              <a:rPr lang="ru-RU" dirty="0" smtClean="0"/>
              <a:t> банки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прагнути</a:t>
            </a:r>
            <a:r>
              <a:rPr lang="ru-RU" dirty="0" smtClean="0"/>
              <a:t> до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та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(</a:t>
            </a:r>
            <a:r>
              <a:rPr lang="ru-RU" dirty="0" err="1" smtClean="0"/>
              <a:t>одиниць</a:t>
            </a:r>
            <a:r>
              <a:rPr lang="ru-RU" dirty="0" smtClean="0"/>
              <a:t>) банку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належний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банку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Комунікації</a:t>
            </a:r>
            <a:r>
              <a:rPr lang="ru-RU" dirty="0" smtClean="0"/>
              <a:t> банку як </a:t>
            </a:r>
            <a:r>
              <a:rPr lang="ru-RU" dirty="0" err="1" smtClean="0"/>
              <a:t>усередині</a:t>
            </a:r>
            <a:r>
              <a:rPr lang="ru-RU" dirty="0" smtClean="0"/>
              <a:t>, так і </a:t>
            </a:r>
            <a:r>
              <a:rPr lang="ru-RU" dirty="0" err="1" smtClean="0"/>
              <a:t>зовні</a:t>
            </a:r>
            <a:r>
              <a:rPr lang="ru-RU" dirty="0" smtClean="0"/>
              <a:t>,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підкріплювати</a:t>
            </a:r>
            <a:r>
              <a:rPr lang="ru-RU" dirty="0" smtClean="0"/>
              <a:t> </a:t>
            </a:r>
            <a:r>
              <a:rPr lang="ru-RU" dirty="0" err="1" smtClean="0"/>
              <a:t>маркетингову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установи. Тому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. У межах </a:t>
            </a:r>
            <a:r>
              <a:rPr lang="ru-RU" dirty="0" err="1" smtClean="0"/>
              <a:t>сучасного</a:t>
            </a:r>
            <a:r>
              <a:rPr lang="ru-RU" dirty="0" smtClean="0"/>
              <a:t> маркетингу </a:t>
            </a:r>
            <a:r>
              <a:rPr lang="ru-RU" dirty="0" err="1" smtClean="0"/>
              <a:t>змінюються</a:t>
            </a:r>
            <a:r>
              <a:rPr lang="ru-RU" dirty="0" smtClean="0"/>
              <a:t> і </a:t>
            </a:r>
            <a:r>
              <a:rPr lang="ru-RU" dirty="0" err="1" smtClean="0"/>
              <a:t>стосунки</a:t>
            </a:r>
            <a:r>
              <a:rPr lang="ru-RU" dirty="0" smtClean="0"/>
              <a:t> банку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банки </a:t>
            </a:r>
            <a:r>
              <a:rPr lang="ru-RU" dirty="0" err="1" smtClean="0"/>
              <a:t>пропонували</a:t>
            </a:r>
            <a:r>
              <a:rPr lang="ru-RU" dirty="0" smtClean="0"/>
              <a:t> </a:t>
            </a:r>
            <a:r>
              <a:rPr lang="ru-RU" dirty="0" err="1" smtClean="0"/>
              <a:t>вкладникам</a:t>
            </a:r>
            <a:r>
              <a:rPr lang="ru-RU" dirty="0" smtClean="0"/>
              <a:t> і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позику</a:t>
            </a:r>
            <a:r>
              <a:rPr lang="ru-RU" dirty="0" smtClean="0"/>
              <a:t>, </a:t>
            </a:r>
            <a:r>
              <a:rPr lang="ru-RU" dirty="0" err="1" smtClean="0"/>
              <a:t>стандартний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то зараз вони </a:t>
            </a:r>
            <a:r>
              <a:rPr lang="ru-RU" dirty="0" err="1" smtClean="0"/>
              <a:t>вимушені</a:t>
            </a:r>
            <a:r>
              <a:rPr lang="ru-RU" dirty="0" smtClean="0"/>
              <a:t> широко </a:t>
            </a:r>
            <a:r>
              <a:rPr lang="ru-RU" dirty="0" err="1" smtClean="0"/>
              <a:t>впроваджувати</a:t>
            </a:r>
            <a:r>
              <a:rPr lang="ru-RU" dirty="0" smtClean="0"/>
              <a:t> </a:t>
            </a:r>
            <a:r>
              <a:rPr lang="ru-RU" dirty="0" err="1" smtClean="0"/>
              <a:t>нововведення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розробляючи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адресовані</a:t>
            </a:r>
            <a:r>
              <a:rPr lang="ru-RU" dirty="0" smtClean="0"/>
              <a:t> </a:t>
            </a:r>
            <a:r>
              <a:rPr lang="ru-RU" dirty="0" err="1" smtClean="0"/>
              <a:t>конкретним</a:t>
            </a:r>
            <a:r>
              <a:rPr lang="ru-RU" dirty="0" smtClean="0"/>
              <a:t>, часто </a:t>
            </a:r>
            <a:r>
              <a:rPr lang="ru-RU" dirty="0" err="1" smtClean="0"/>
              <a:t>досить</a:t>
            </a:r>
            <a:r>
              <a:rPr lang="ru-RU" dirty="0" smtClean="0"/>
              <a:t> невеликим, </a:t>
            </a:r>
            <a:r>
              <a:rPr lang="ru-RU" dirty="0" err="1" smtClean="0"/>
              <a:t>групам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09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Середовище банківського маркетингу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90" t="20416" r="39143" b="24812"/>
          <a:stretch/>
        </p:blipFill>
        <p:spPr>
          <a:xfrm>
            <a:off x="5214026" y="365125"/>
            <a:ext cx="4961106" cy="64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53383" y="401171"/>
            <a:ext cx="6775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Середовище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банківського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маркетингу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4392"/>
            <a:ext cx="10515600" cy="5641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Маркетингове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середовище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сукупність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активних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суб'єктів</a:t>
            </a:r>
            <a:r>
              <a:rPr lang="ru-RU" dirty="0" smtClean="0">
                <a:solidFill>
                  <a:srgbClr val="FF0000"/>
                </a:solidFill>
              </a:rPr>
              <a:t> і сил,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зовні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всередині</a:t>
            </a:r>
            <a:r>
              <a:rPr lang="ru-RU" dirty="0" smtClean="0">
                <a:solidFill>
                  <a:srgbClr val="FF0000"/>
                </a:solidFill>
              </a:rPr>
              <a:t> банку і </a:t>
            </a:r>
            <a:r>
              <a:rPr lang="ru-RU" dirty="0" err="1" smtClean="0">
                <a:solidFill>
                  <a:srgbClr val="FF0000"/>
                </a:solidFill>
              </a:rPr>
              <a:t>впливають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процес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ухвалення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керівництвом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стратегічних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аспектів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власної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маркетингової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діяльності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dirty="0" smtClean="0"/>
              <a:t>1) </a:t>
            </a:r>
            <a:r>
              <a:rPr lang="ru-RU" dirty="0" err="1" smtClean="0"/>
              <a:t>мікросередовище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маркетингу.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банківська</a:t>
            </a:r>
            <a:r>
              <a:rPr lang="ru-RU" dirty="0" smtClean="0"/>
              <a:t> </a:t>
            </a:r>
            <a:r>
              <a:rPr lang="ru-RU" dirty="0" err="1" smtClean="0"/>
              <a:t>установа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з одного боку,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у межах самого банку,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організаційною</a:t>
            </a:r>
            <a:r>
              <a:rPr lang="ru-RU" dirty="0" smtClean="0"/>
              <a:t> структурою і ресурсами, з другого -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дійовими</a:t>
            </a:r>
            <a:r>
              <a:rPr lang="ru-RU" dirty="0" smtClean="0"/>
              <a:t> особами ринку (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, </a:t>
            </a:r>
            <a:r>
              <a:rPr lang="ru-RU" dirty="0" err="1" smtClean="0"/>
              <a:t>посередниками</a:t>
            </a:r>
            <a:r>
              <a:rPr lang="ru-RU" dirty="0" smtClean="0"/>
              <a:t>, </a:t>
            </a:r>
            <a:r>
              <a:rPr lang="ru-RU" dirty="0" err="1" smtClean="0"/>
              <a:t>клієнтами</a:t>
            </a:r>
            <a:r>
              <a:rPr lang="ru-RU" dirty="0" smtClean="0"/>
              <a:t>, конкурентами і </a:t>
            </a:r>
            <a:r>
              <a:rPr lang="ru-RU" dirty="0" err="1" smtClean="0"/>
              <a:t>контактними</a:t>
            </a:r>
            <a:r>
              <a:rPr lang="ru-RU" dirty="0" smtClean="0"/>
              <a:t> </a:t>
            </a:r>
            <a:r>
              <a:rPr lang="ru-RU" dirty="0" err="1" smtClean="0"/>
              <a:t>аудиторіями</a:t>
            </a:r>
            <a:r>
              <a:rPr lang="ru-RU" dirty="0" smtClean="0"/>
              <a:t>).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віднесені</a:t>
            </a:r>
            <a:r>
              <a:rPr lang="ru-RU" dirty="0" smtClean="0"/>
              <a:t> до </a:t>
            </a:r>
            <a:r>
              <a:rPr lang="ru-RU" dirty="0" err="1" smtClean="0"/>
              <a:t>мікросередовища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банку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дійових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ринку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ринку. Таким чином, у </a:t>
            </a:r>
            <a:r>
              <a:rPr lang="ru-RU" dirty="0" err="1" smtClean="0"/>
              <a:t>перспективі</a:t>
            </a:r>
            <a:r>
              <a:rPr lang="ru-RU" dirty="0" smtClean="0"/>
              <a:t> на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банк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чином </a:t>
            </a:r>
            <a:r>
              <a:rPr lang="ru-RU" dirty="0" err="1" smtClean="0"/>
              <a:t>вплинути</a:t>
            </a:r>
            <a:r>
              <a:rPr lang="ru-RU" dirty="0" smtClean="0"/>
              <a:t> з метою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ринку; </a:t>
            </a:r>
          </a:p>
          <a:p>
            <a:pPr algn="just"/>
            <a:r>
              <a:rPr lang="ru-RU" dirty="0" smtClean="0"/>
              <a:t>2) </a:t>
            </a:r>
            <a:r>
              <a:rPr lang="ru-RU" dirty="0" err="1" smtClean="0"/>
              <a:t>макросередовище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мікросередовища</a:t>
            </a:r>
            <a:r>
              <a:rPr lang="ru-RU" dirty="0" smtClean="0"/>
              <a:t>,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макросередовища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учасника</a:t>
            </a:r>
            <a:r>
              <a:rPr lang="ru-RU" dirty="0" smtClean="0"/>
              <a:t> ринку,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 До них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демографічні</a:t>
            </a:r>
            <a:r>
              <a:rPr lang="ru-RU" dirty="0" smtClean="0"/>
              <a:t>, </a:t>
            </a:r>
            <a:r>
              <a:rPr lang="ru-RU" dirty="0" err="1" smtClean="0"/>
              <a:t>економічні</a:t>
            </a:r>
            <a:r>
              <a:rPr lang="ru-RU" dirty="0" smtClean="0"/>
              <a:t>, природно-</a:t>
            </a:r>
            <a:r>
              <a:rPr lang="ru-RU" dirty="0" err="1" smtClean="0"/>
              <a:t>географічні</a:t>
            </a:r>
            <a:r>
              <a:rPr lang="ru-RU" dirty="0" smtClean="0"/>
              <a:t>, </a:t>
            </a:r>
            <a:r>
              <a:rPr lang="ru-RU" dirty="0" err="1" smtClean="0"/>
              <a:t>науково-технічні</a:t>
            </a:r>
            <a:r>
              <a:rPr lang="ru-RU" dirty="0" smtClean="0"/>
              <a:t>, </a:t>
            </a:r>
            <a:r>
              <a:rPr lang="ru-RU" dirty="0" err="1" smtClean="0"/>
              <a:t>соціокультурні</a:t>
            </a:r>
            <a:r>
              <a:rPr lang="ru-RU" dirty="0" smtClean="0"/>
              <a:t> і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4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1524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1 </a:t>
            </a:r>
            <a:r>
              <a:rPr lang="ru-RU" dirty="0" err="1" smtClean="0">
                <a:solidFill>
                  <a:srgbClr val="C00000"/>
                </a:solidFill>
              </a:rPr>
              <a:t>Дистрибуція</a:t>
            </a:r>
            <a:r>
              <a:rPr lang="ru-RU" dirty="0" smtClean="0">
                <a:solidFill>
                  <a:srgbClr val="C00000"/>
                </a:solidFill>
              </a:rPr>
              <a:t>/</a:t>
            </a:r>
            <a:r>
              <a:rPr lang="ru-RU" dirty="0" err="1" smtClean="0">
                <a:solidFill>
                  <a:srgbClr val="C00000"/>
                </a:solidFill>
              </a:rPr>
              <a:t>просування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Для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і </a:t>
            </a:r>
            <a:r>
              <a:rPr lang="ru-RU" dirty="0" err="1" smtClean="0"/>
              <a:t>продуктів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сегменти</a:t>
            </a:r>
            <a:r>
              <a:rPr lang="ru-RU" dirty="0" smtClean="0"/>
              <a:t> ринку банки все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об'єднуються</a:t>
            </a:r>
            <a:r>
              <a:rPr lang="ru-RU" dirty="0" smtClean="0"/>
              <a:t> з партнерами,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банківського</a:t>
            </a:r>
            <a:r>
              <a:rPr lang="ru-RU" dirty="0" smtClean="0"/>
              <a:t> сектора (</a:t>
            </a:r>
            <a:r>
              <a:rPr lang="ru-RU" dirty="0" err="1" smtClean="0"/>
              <a:t>туристичні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супермаркети</a:t>
            </a:r>
            <a:r>
              <a:rPr lang="ru-RU" dirty="0" smtClean="0"/>
              <a:t>),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продажу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розробляючи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 У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привести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торговельною</a:t>
            </a:r>
            <a:r>
              <a:rPr lang="ru-RU" dirty="0" smtClean="0"/>
              <a:t> маркою. </a:t>
            </a:r>
          </a:p>
          <a:p>
            <a:pPr algn="just"/>
            <a:r>
              <a:rPr lang="ru-RU" dirty="0" smtClean="0"/>
              <a:t>2 </a:t>
            </a:r>
            <a:r>
              <a:rPr lang="ru-RU" dirty="0" err="1" smtClean="0">
                <a:solidFill>
                  <a:srgbClr val="C00000"/>
                </a:solidFill>
              </a:rPr>
              <a:t>Маркетингове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планування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Широкий спектр </a:t>
            </a:r>
            <a:r>
              <a:rPr lang="ru-RU" dirty="0" err="1" smtClean="0"/>
              <a:t>питань</a:t>
            </a:r>
            <a:r>
              <a:rPr lang="ru-RU" dirty="0" smtClean="0"/>
              <a:t> маркетингового характеру,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термінового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ринку, </a:t>
            </a:r>
            <a:r>
              <a:rPr lang="ru-RU" dirty="0" err="1" smtClean="0"/>
              <a:t>створює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до таких </a:t>
            </a:r>
            <a:r>
              <a:rPr lang="ru-RU" dirty="0" err="1" smtClean="0"/>
              <a:t>процесів</a:t>
            </a:r>
            <a:r>
              <a:rPr lang="ru-RU" dirty="0" smtClean="0"/>
              <a:t>, як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сегментація</a:t>
            </a:r>
            <a:r>
              <a:rPr lang="ru-RU" dirty="0" smtClean="0"/>
              <a:t> ринку, </a:t>
            </a:r>
            <a:r>
              <a:rPr lang="ru-RU" dirty="0" err="1" smtClean="0"/>
              <a:t>бізнес-планування</a:t>
            </a:r>
            <a:r>
              <a:rPr lang="ru-RU" dirty="0" smtClean="0"/>
              <a:t>, консалтинг,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. Банку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бізнес-середовища</a:t>
            </a:r>
            <a:r>
              <a:rPr lang="ru-RU" dirty="0" smtClean="0"/>
              <a:t>,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маркетингове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коригувати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3 </a:t>
            </a:r>
            <a:r>
              <a:rPr lang="ru-RU" dirty="0" err="1" smtClean="0">
                <a:solidFill>
                  <a:srgbClr val="C00000"/>
                </a:solidFill>
              </a:rPr>
              <a:t>Розроблення</a:t>
            </a:r>
            <a:r>
              <a:rPr lang="ru-RU" dirty="0" smtClean="0">
                <a:solidFill>
                  <a:srgbClr val="C00000"/>
                </a:solidFill>
              </a:rPr>
              <a:t> і </a:t>
            </a:r>
            <a:r>
              <a:rPr lang="ru-RU" dirty="0" err="1" smtClean="0">
                <a:solidFill>
                  <a:srgbClr val="C00000"/>
                </a:solidFill>
              </a:rPr>
              <a:t>виробництво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банківських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продуктів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запитів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обставина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наявності</a:t>
            </a:r>
            <a:r>
              <a:rPr lang="ru-RU" dirty="0" smtClean="0"/>
              <a:t> в </a:t>
            </a:r>
            <a:r>
              <a:rPr lang="ru-RU" dirty="0" err="1" smtClean="0"/>
              <a:t>асортименті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переліку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переліку</a:t>
            </a:r>
            <a:r>
              <a:rPr lang="ru-RU" dirty="0" smtClean="0"/>
              <a:t> </a:t>
            </a:r>
            <a:r>
              <a:rPr lang="ru-RU" dirty="0" err="1" smtClean="0"/>
              <a:t>включаються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і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відбивають</a:t>
            </a:r>
            <a:r>
              <a:rPr lang="ru-RU" dirty="0" smtClean="0"/>
              <a:t> </a:t>
            </a:r>
            <a:r>
              <a:rPr lang="ru-RU" dirty="0" err="1" smtClean="0"/>
              <a:t>специфічні</a:t>
            </a:r>
            <a:r>
              <a:rPr lang="ru-RU" dirty="0" smtClean="0"/>
              <a:t> потреби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ринку. </a:t>
            </a:r>
          </a:p>
          <a:p>
            <a:pPr algn="just"/>
            <a:r>
              <a:rPr lang="ru-RU" dirty="0" smtClean="0"/>
              <a:t>4 </a:t>
            </a:r>
            <a:r>
              <a:rPr lang="ru-RU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клієнтів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установи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наблизити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до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5 </a:t>
            </a:r>
            <a:r>
              <a:rPr lang="ru-RU" dirty="0" err="1" smtClean="0">
                <a:solidFill>
                  <a:srgbClr val="C00000"/>
                </a:solidFill>
              </a:rPr>
              <a:t>Фінансовий</a:t>
            </a:r>
            <a:r>
              <a:rPr lang="ru-RU" dirty="0" smtClean="0">
                <a:solidFill>
                  <a:srgbClr val="C00000"/>
                </a:solidFill>
              </a:rPr>
              <a:t> менеджмент </a:t>
            </a:r>
            <a:r>
              <a:rPr lang="ru-RU" dirty="0" smtClean="0"/>
              <a:t>і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банківськими</a:t>
            </a:r>
            <a:r>
              <a:rPr lang="ru-RU" dirty="0" smtClean="0"/>
              <a:t> </a:t>
            </a:r>
            <a:r>
              <a:rPr lang="ru-RU" dirty="0" err="1" smtClean="0"/>
              <a:t>ризиками</a:t>
            </a:r>
            <a:r>
              <a:rPr lang="ru-RU" dirty="0" smtClean="0"/>
              <a:t>.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неможливе</a:t>
            </a:r>
            <a:r>
              <a:rPr lang="ru-RU" dirty="0" smtClean="0"/>
              <a:t> без </a:t>
            </a:r>
            <a:r>
              <a:rPr lang="ru-RU" dirty="0" err="1" smtClean="0"/>
              <a:t>своєчасного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необхідної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як про </a:t>
            </a:r>
            <a:r>
              <a:rPr lang="ru-RU" dirty="0" err="1" smtClean="0"/>
              <a:t>тенденції</a:t>
            </a:r>
            <a:r>
              <a:rPr lang="ru-RU" dirty="0" smtClean="0"/>
              <a:t> ринку та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ринку, так і про характеристики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банку. Тому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і </a:t>
            </a:r>
            <a:r>
              <a:rPr lang="ru-RU" dirty="0" err="1" smtClean="0"/>
              <a:t>надійні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консалтингові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6 </a:t>
            </a:r>
            <a:r>
              <a:rPr lang="ru-RU" dirty="0" err="1" smtClean="0">
                <a:solidFill>
                  <a:srgbClr val="C00000"/>
                </a:solidFill>
              </a:rPr>
              <a:t>Банківська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інфраструктура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банку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зводиться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інформацією</a:t>
            </a:r>
            <a:r>
              <a:rPr lang="ru-RU" dirty="0" smtClean="0"/>
              <a:t>, а не з </a:t>
            </a:r>
            <a:r>
              <a:rPr lang="ru-RU" dirty="0" err="1" smtClean="0"/>
              <a:t>реальними</a:t>
            </a:r>
            <a:r>
              <a:rPr lang="ru-RU" dirty="0" smtClean="0"/>
              <a:t> </a:t>
            </a:r>
            <a:r>
              <a:rPr lang="ru-RU" dirty="0" err="1" smtClean="0"/>
              <a:t>грошима</a:t>
            </a:r>
            <a:r>
              <a:rPr lang="ru-RU" dirty="0" smtClean="0"/>
              <a:t>, усе </a:t>
            </a:r>
            <a:r>
              <a:rPr lang="ru-RU" dirty="0" err="1" smtClean="0"/>
              <a:t>більша</a:t>
            </a:r>
            <a:r>
              <a:rPr lang="ru-RU" dirty="0" smtClean="0"/>
              <a:t> вага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побудові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би </a:t>
            </a:r>
            <a:r>
              <a:rPr lang="ru-RU" dirty="0" err="1" smtClean="0"/>
              <a:t>забезпечити</a:t>
            </a:r>
            <a:r>
              <a:rPr lang="ru-RU" dirty="0" smtClean="0"/>
              <a:t> банк </a:t>
            </a:r>
            <a:r>
              <a:rPr lang="ru-RU" dirty="0" err="1" smtClean="0"/>
              <a:t>кваліфікованими</a:t>
            </a:r>
            <a:r>
              <a:rPr lang="ru-RU" dirty="0" smtClean="0"/>
              <a:t> </a:t>
            </a:r>
            <a:r>
              <a:rPr lang="ru-RU" dirty="0" err="1" smtClean="0"/>
              <a:t>співробітниками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0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6655"/>
            <a:ext cx="10515600" cy="5700308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Банківський</a:t>
            </a:r>
            <a:r>
              <a:rPr lang="ru-RU" dirty="0"/>
              <a:t> маркетинг –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просування</a:t>
            </a:r>
            <a:r>
              <a:rPr lang="ru-RU" dirty="0"/>
              <a:t> та продаж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з метою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 </a:t>
            </a:r>
            <a:endParaRPr lang="ru-RU" dirty="0" smtClean="0"/>
          </a:p>
          <a:p>
            <a:pPr algn="just"/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/>
              <a:t>банківського</a:t>
            </a:r>
            <a:r>
              <a:rPr lang="ru-RU" dirty="0"/>
              <a:t> маркетингу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, </a:t>
            </a:r>
            <a:r>
              <a:rPr lang="ru-RU" dirty="0" err="1"/>
              <a:t>конкуренції</a:t>
            </a:r>
            <a:r>
              <a:rPr lang="ru-RU" dirty="0"/>
              <a:t> з </a:t>
            </a:r>
            <a:r>
              <a:rPr lang="ru-RU" dirty="0" err="1"/>
              <a:t>фінтехом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кібербезпеки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уподобань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врахуванні</a:t>
            </a:r>
            <a:r>
              <a:rPr lang="ru-RU" dirty="0"/>
              <a:t> </a:t>
            </a:r>
            <a:r>
              <a:rPr lang="ru-RU" dirty="0" err="1"/>
              <a:t>суворих</a:t>
            </a:r>
            <a:r>
              <a:rPr lang="ru-RU" dirty="0"/>
              <a:t> </a:t>
            </a:r>
            <a:r>
              <a:rPr lang="ru-RU" dirty="0" err="1"/>
              <a:t>регуляторних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1255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маркетингу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Аналіз</a:t>
            </a:r>
            <a:r>
              <a:rPr lang="ru-RU" b="1" dirty="0"/>
              <a:t> та </a:t>
            </a:r>
            <a:r>
              <a:rPr lang="ru-RU" b="1" dirty="0" err="1"/>
              <a:t>прогнозування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ринку,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банку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. </a:t>
            </a:r>
          </a:p>
          <a:p>
            <a:r>
              <a:rPr lang="ru-RU" b="1" dirty="0" err="1"/>
              <a:t>Цілі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задоволеності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унікальної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. </a:t>
            </a:r>
          </a:p>
          <a:p>
            <a:r>
              <a:rPr lang="ru-RU" b="1" dirty="0" err="1"/>
              <a:t>Інновації</a:t>
            </a:r>
            <a:r>
              <a:rPr lang="ru-RU" b="1" dirty="0"/>
              <a:t> та </a:t>
            </a:r>
            <a:r>
              <a:rPr lang="ru-RU" b="1" dirty="0" err="1"/>
              <a:t>цифровізація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та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онлайн-</a:t>
            </a:r>
            <a:r>
              <a:rPr lang="ru-RU" dirty="0" err="1"/>
              <a:t>сервісів</a:t>
            </a:r>
            <a:r>
              <a:rPr lang="ru-RU" dirty="0"/>
              <a:t> для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реаліям</a:t>
            </a:r>
            <a:r>
              <a:rPr lang="ru-RU" dirty="0"/>
              <a:t>. </a:t>
            </a:r>
          </a:p>
          <a:p>
            <a:r>
              <a:rPr lang="ru-RU" b="1" dirty="0" err="1"/>
              <a:t>Персоналізація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унікальним</a:t>
            </a:r>
            <a:r>
              <a:rPr lang="ru-RU" dirty="0"/>
              <a:t> потребам </a:t>
            </a:r>
            <a:r>
              <a:rPr lang="ru-RU" dirty="0" err="1"/>
              <a:t>клієнтів</a:t>
            </a:r>
            <a:r>
              <a:rPr lang="ru-RU" dirty="0"/>
              <a:t>. </a:t>
            </a:r>
          </a:p>
          <a:p>
            <a:r>
              <a:rPr lang="ru-RU" b="1" dirty="0" err="1"/>
              <a:t>Кібербезпека</a:t>
            </a:r>
            <a:r>
              <a:rPr lang="ru-RU" b="1" dirty="0"/>
              <a:t> та </a:t>
            </a:r>
            <a:r>
              <a:rPr lang="ru-RU" b="1" dirty="0" err="1"/>
              <a:t>довіра</a:t>
            </a:r>
            <a:r>
              <a:rPr lang="ru-RU" b="1" dirty="0"/>
              <a:t>:</a:t>
            </a:r>
            <a:endParaRPr lang="ru-RU" dirty="0"/>
          </a:p>
          <a:p>
            <a:pPr fontAlgn="ctr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критично </a:t>
            </a:r>
            <a:r>
              <a:rPr lang="ru-RU" dirty="0" err="1"/>
              <a:t>важливим</a:t>
            </a:r>
            <a:r>
              <a:rPr lang="ru-RU" dirty="0"/>
              <a:t> для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 </a:t>
            </a:r>
          </a:p>
          <a:p>
            <a:r>
              <a:rPr lang="ru-RU" b="1" dirty="0" err="1"/>
              <a:t>Дотримання</a:t>
            </a:r>
            <a:r>
              <a:rPr lang="ru-RU" b="1" dirty="0"/>
              <a:t> </a:t>
            </a:r>
            <a:r>
              <a:rPr lang="ru-RU" b="1" dirty="0" err="1"/>
              <a:t>нормативів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регуляторних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err="1"/>
              <a:t>вимог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03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Інструменти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Дослідження</a:t>
            </a:r>
            <a:r>
              <a:rPr lang="ru-RU" b="1" dirty="0"/>
              <a:t> ринку:</a:t>
            </a:r>
            <a:endParaRPr lang="ru-RU" dirty="0"/>
          </a:p>
          <a:p>
            <a:r>
              <a:rPr lang="ru-RU" dirty="0" err="1"/>
              <a:t>Вивчення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</a:t>
            </a:r>
          </a:p>
          <a:p>
            <a:r>
              <a:rPr lang="ru-RU" b="1" dirty="0" err="1"/>
              <a:t>Розробка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.</a:t>
            </a:r>
          </a:p>
          <a:p>
            <a:r>
              <a:rPr lang="ru-RU" b="1" dirty="0" err="1"/>
              <a:t>Комунікації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en-US" dirty="0"/>
              <a:t>SMM, email-</a:t>
            </a:r>
            <a:r>
              <a:rPr lang="ru-RU" dirty="0"/>
              <a:t>маркетингу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.</a:t>
            </a:r>
          </a:p>
          <a:p>
            <a:r>
              <a:rPr lang="en-US" b="1" dirty="0"/>
              <a:t>CRM-</a:t>
            </a:r>
            <a:r>
              <a:rPr lang="ru-RU" b="1" dirty="0" err="1"/>
              <a:t>системи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та </a:t>
            </a:r>
            <a:r>
              <a:rPr lang="ru-RU" dirty="0" err="1"/>
              <a:t>персоналізації</a:t>
            </a:r>
            <a:r>
              <a:rPr lang="ru-RU" dirty="0"/>
              <a:t>.</a:t>
            </a:r>
          </a:p>
          <a:p>
            <a:r>
              <a:rPr lang="ru-RU" b="1" dirty="0" err="1"/>
              <a:t>Аналітика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та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Найважливішими</a:t>
            </a:r>
            <a:r>
              <a:rPr lang="ru-RU" dirty="0" smtClean="0"/>
              <a:t> факторами,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та </a:t>
            </a:r>
            <a:r>
              <a:rPr lang="ru-RU" dirty="0" err="1" smtClean="0"/>
              <a:t>розвиток</a:t>
            </a:r>
            <a:r>
              <a:rPr lang="ru-RU" dirty="0" smtClean="0"/>
              <a:t> маркетингу в </a:t>
            </a:r>
            <a:r>
              <a:rPr lang="ru-RU" dirty="0" err="1" smtClean="0"/>
              <a:t>банківській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стали: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інтернаціоналізація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міжбанківського</a:t>
            </a:r>
            <a:r>
              <a:rPr lang="ru-RU" dirty="0" smtClean="0"/>
              <a:t> ринку;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поява</a:t>
            </a:r>
            <a:r>
              <a:rPr lang="ru-RU" dirty="0" smtClean="0"/>
              <a:t> та активна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фінансово-кредитних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 </a:t>
            </a:r>
            <a:r>
              <a:rPr lang="ru-RU" dirty="0" err="1" smtClean="0"/>
              <a:t>небанківського</a:t>
            </a:r>
            <a:r>
              <a:rPr lang="ru-RU" dirty="0" smtClean="0"/>
              <a:t> типу;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банками і </a:t>
            </a:r>
            <a:r>
              <a:rPr lang="ru-RU" dirty="0" err="1" smtClean="0"/>
              <a:t>небанківськими</a:t>
            </a:r>
            <a:r>
              <a:rPr lang="ru-RU" dirty="0" smtClean="0"/>
              <a:t> </a:t>
            </a:r>
            <a:r>
              <a:rPr lang="ru-RU" dirty="0" err="1" smtClean="0"/>
              <a:t>кредитними</a:t>
            </a:r>
            <a:r>
              <a:rPr lang="ru-RU" dirty="0" smtClean="0"/>
              <a:t> </a:t>
            </a:r>
            <a:r>
              <a:rPr lang="ru-RU" dirty="0" err="1" smtClean="0"/>
              <a:t>інститутами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персоніфікація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 smtClean="0"/>
              <a:t>запити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партнерських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 і банком.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0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ринку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упровадження</a:t>
            </a:r>
            <a:r>
              <a:rPr lang="ru-RU" dirty="0" smtClean="0"/>
              <a:t> маркетингу в </a:t>
            </a:r>
            <a:r>
              <a:rPr lang="ru-RU" dirty="0" err="1" smtClean="0"/>
              <a:t>цілісну</a:t>
            </a:r>
            <a:r>
              <a:rPr lang="ru-RU" dirty="0" smtClean="0"/>
              <a:t> систему </a:t>
            </a:r>
            <a:r>
              <a:rPr lang="ru-RU" dirty="0" err="1" smtClean="0"/>
              <a:t>управління</a:t>
            </a:r>
            <a:r>
              <a:rPr lang="ru-RU" dirty="0" smtClean="0"/>
              <a:t> ними, </a:t>
            </a:r>
            <a:r>
              <a:rPr lang="ru-RU" dirty="0" err="1" smtClean="0"/>
              <a:t>засновану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7089"/>
            <a:ext cx="10515600" cy="3929874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розробленні</a:t>
            </a:r>
            <a:r>
              <a:rPr lang="ru-RU" dirty="0" smtClean="0"/>
              <a:t> </a:t>
            </a:r>
            <a:r>
              <a:rPr lang="ru-RU" dirty="0" err="1" smtClean="0"/>
              <a:t>комплексної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банку на ринку; </a:t>
            </a:r>
          </a:p>
          <a:p>
            <a:r>
              <a:rPr lang="ru-RU" dirty="0" err="1" smtClean="0"/>
              <a:t>розробленні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і тактики </a:t>
            </a:r>
            <a:r>
              <a:rPr lang="ru-RU" dirty="0" err="1" smtClean="0"/>
              <a:t>розвитку</a:t>
            </a:r>
            <a:r>
              <a:rPr lang="ru-RU" dirty="0" smtClean="0"/>
              <a:t> банку; </a:t>
            </a:r>
          </a:p>
          <a:p>
            <a:r>
              <a:rPr lang="ru-RU" dirty="0" err="1" smtClean="0"/>
              <a:t>урахуванні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на </a:t>
            </a:r>
            <a:r>
              <a:rPr lang="ru-RU" dirty="0" err="1" smtClean="0"/>
              <a:t>фінансовому</a:t>
            </a:r>
            <a:r>
              <a:rPr lang="ru-RU" dirty="0" smtClean="0"/>
              <a:t> ринку; </a:t>
            </a:r>
          </a:p>
          <a:p>
            <a:r>
              <a:rPr lang="ru-RU" dirty="0" err="1" smtClean="0"/>
              <a:t>визначенні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маркетингу.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2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</a:t>
            </a:r>
            <a:r>
              <a:rPr lang="ru-RU" dirty="0" err="1" smtClean="0"/>
              <a:t>банківські</a:t>
            </a:r>
            <a:r>
              <a:rPr lang="ru-RU" dirty="0" smtClean="0"/>
              <a:t> установи і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задіяні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1) </a:t>
            </a:r>
            <a:r>
              <a:rPr lang="ru-RU" dirty="0" err="1" smtClean="0"/>
              <a:t>комерційні</a:t>
            </a:r>
            <a:r>
              <a:rPr lang="ru-RU" dirty="0" smtClean="0"/>
              <a:t> банки; 2)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; 3) </a:t>
            </a:r>
            <a:r>
              <a:rPr lang="ru-RU" dirty="0" err="1" smtClean="0"/>
              <a:t>професійні</a:t>
            </a:r>
            <a:r>
              <a:rPr lang="ru-RU" dirty="0" smtClean="0"/>
              <a:t> маркетологи.</a:t>
            </a:r>
          </a:p>
          <a:p>
            <a:pPr algn="just"/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споживачі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і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стратегічний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операційний</a:t>
            </a:r>
            <a:r>
              <a:rPr lang="ru-RU" dirty="0" smtClean="0"/>
              <a:t> маркетинг,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реалізовується</a:t>
            </a:r>
            <a:r>
              <a:rPr lang="ru-RU" dirty="0" smtClean="0"/>
              <a:t> </a:t>
            </a:r>
            <a:r>
              <a:rPr lang="ru-RU" dirty="0" err="1" smtClean="0"/>
              <a:t>банківськими</a:t>
            </a:r>
            <a:r>
              <a:rPr lang="ru-RU" dirty="0" smtClean="0"/>
              <a:t> </a:t>
            </a:r>
            <a:r>
              <a:rPr lang="ru-RU" dirty="0" err="1" smtClean="0"/>
              <a:t>установами</a:t>
            </a:r>
            <a:r>
              <a:rPr lang="ru-RU" dirty="0" smtClean="0"/>
              <a:t>: 1) </a:t>
            </a:r>
            <a:r>
              <a:rPr lang="ru-RU" dirty="0" err="1" smtClean="0"/>
              <a:t>споживачі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 2)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; 3) </a:t>
            </a:r>
            <a:r>
              <a:rPr lang="ru-RU" dirty="0" err="1" smtClean="0"/>
              <a:t>конкуренти</a:t>
            </a:r>
            <a:r>
              <a:rPr lang="ru-RU" dirty="0" smtClean="0"/>
              <a:t>; 4)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; 5)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споживчого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; 6)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ринкового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; 7)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 і </a:t>
            </a:r>
            <a:r>
              <a:rPr lang="ru-RU" dirty="0" err="1" smtClean="0"/>
              <a:t>макросередовища</a:t>
            </a:r>
            <a:r>
              <a:rPr lang="ru-RU" dirty="0" smtClean="0"/>
              <a:t> маркетингу.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Структура </a:t>
            </a:r>
            <a:r>
              <a:rPr lang="ru-RU" sz="3200" dirty="0" err="1" smtClean="0"/>
              <a:t>банківського</a:t>
            </a:r>
            <a:r>
              <a:rPr lang="ru-RU" sz="3200" dirty="0" smtClean="0"/>
              <a:t> маркетингу - </a:t>
            </a:r>
            <a:r>
              <a:rPr lang="ru-RU" sz="3200" dirty="0" err="1" smtClean="0"/>
              <a:t>взаємозв'язана</a:t>
            </a:r>
            <a:r>
              <a:rPr lang="ru-RU" sz="3200" dirty="0" smtClean="0"/>
              <a:t> система </a:t>
            </a:r>
            <a:r>
              <a:rPr lang="ru-RU" sz="3200" dirty="0" err="1" smtClean="0"/>
              <a:t>аналітичної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 банку й активного </a:t>
            </a:r>
            <a:r>
              <a:rPr lang="ru-RU" sz="3200" dirty="0" err="1" smtClean="0"/>
              <a:t>діючого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реалізації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маркетингових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інструментів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87" t="33606" r="29461" b="33978"/>
          <a:stretch/>
        </p:blipFill>
        <p:spPr>
          <a:xfrm>
            <a:off x="768484" y="1955259"/>
            <a:ext cx="10272410" cy="44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Стратегічний</a:t>
            </a:r>
            <a:r>
              <a:rPr lang="ru-RU" dirty="0" smtClean="0"/>
              <a:t> маркетинг 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заходів</a:t>
            </a:r>
            <a:r>
              <a:rPr lang="ru-RU" dirty="0" smtClean="0"/>
              <a:t> банку,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у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потреб ринку, </a:t>
            </a:r>
            <a:r>
              <a:rPr lang="ru-RU" dirty="0" err="1" smtClean="0"/>
              <a:t>сегментації</a:t>
            </a:r>
            <a:r>
              <a:rPr lang="ru-RU" dirty="0" smtClean="0"/>
              <a:t>,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і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стратегіїрозвитку</a:t>
            </a:r>
            <a:r>
              <a:rPr lang="ru-RU" dirty="0" smtClean="0"/>
              <a:t> банку, яка </a:t>
            </a:r>
            <a:r>
              <a:rPr lang="ru-RU" dirty="0" err="1" smtClean="0"/>
              <a:t>забезпечить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на ринку. </a:t>
            </a:r>
            <a:r>
              <a:rPr lang="ru-RU" dirty="0" err="1" smtClean="0"/>
              <a:t>Операційний</a:t>
            </a:r>
            <a:r>
              <a:rPr lang="ru-RU" dirty="0" smtClean="0"/>
              <a:t> маркетинг – система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банку,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– комплексу маркетингу.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9352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1178</Words>
  <Application>Microsoft Office PowerPoint</Application>
  <PresentationFormat>Широкоэкранный</PresentationFormat>
  <Paragraphs>65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Ретро</vt:lpstr>
      <vt:lpstr>Маркетинг і його специфіка в банківській сфері. </vt:lpstr>
      <vt:lpstr>Презентация PowerPoint</vt:lpstr>
      <vt:lpstr>Ключові аспекти банківського маркетингу</vt:lpstr>
      <vt:lpstr>Інструменти та методи: </vt:lpstr>
      <vt:lpstr>Найважливішими факторами, які зумовили виникнення та розвиток маркетингу в банківській сфері, стали:</vt:lpstr>
      <vt:lpstr>Розвиток фінансового ринку вимагає від банків упровадження маркетингу в цілісну систему управління ними, засновану: </vt:lpstr>
      <vt:lpstr>Презентация PowerPoint</vt:lpstr>
      <vt:lpstr>Структура банківського маркетингу - взаємозв'язана система аналітичної діяльності банку й активного діючого процесу реалізації маркетингових інструментів </vt:lpstr>
      <vt:lpstr>Презентация PowerPoint</vt:lpstr>
      <vt:lpstr>Основні етапи маркетингової роботи банку</vt:lpstr>
      <vt:lpstr>Презентация PowerPoint</vt:lpstr>
      <vt:lpstr>Деталізована концепція банківського маркетингу «7С»</vt:lpstr>
      <vt:lpstr>Презентация PowerPoint</vt:lpstr>
      <vt:lpstr>Презентация PowerPoint</vt:lpstr>
      <vt:lpstr>Середовище банківського маркетингу </vt:lpstr>
      <vt:lpstr>Середовище банківського маркетингу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і його специфіка в банківській сфері. </dc:title>
  <dc:creator>Пользователь Windows</dc:creator>
  <cp:lastModifiedBy>Пользователь Windows</cp:lastModifiedBy>
  <cp:revision>5</cp:revision>
  <dcterms:created xsi:type="dcterms:W3CDTF">2025-08-21T14:36:33Z</dcterms:created>
  <dcterms:modified xsi:type="dcterms:W3CDTF">2025-08-24T16:56:15Z</dcterms:modified>
</cp:coreProperties>
</file>