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wmf"/></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788"/>
    <p:restoredTop sz="94631"/>
  </p:normalViewPr>
  <p:slideViewPr>
    <p:cSldViewPr>
      <p:cViewPr varScale="1">
        <p:scale>
          <a:sx n="44" d="100"/>
          <a:sy n="44" d="100"/>
        </p:scale>
        <p:origin x="208" y="13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31BD05E0-F763-4342-954F-BD011BB08E87}" type="datetimeFigureOut">
              <a:rPr lang="ru-RU"/>
              <a:pPr>
                <a:defRPr/>
              </a:pPr>
              <a:t>10.12.2019</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633C8EC6-4419-49FB-AA07-48DB3472B820}"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E7EA8F0-63B4-4062-9A94-2D45880D86EC}" type="datetimeFigureOut">
              <a:rPr lang="ru-RU"/>
              <a:pPr>
                <a:defRPr/>
              </a:pPr>
              <a:t>10.12.2019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F7B7A1E-9254-46FD-9E68-945792AB601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CCCEF25A-77F7-47F2-96AD-8211A9F7E948}" type="datetimeFigureOut">
              <a:rPr lang="ru-RU"/>
              <a:pPr>
                <a:defRPr/>
              </a:pPr>
              <a:t>10.12.2019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986DBD26-6649-4386-8B70-7BB43785744C}"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D548F829-707E-4EC2-A576-70ED8849C0BB}" type="datetimeFigureOut">
              <a:rPr lang="ru-RU"/>
              <a:pPr>
                <a:defRPr/>
              </a:pPr>
              <a:t>10.12.2019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B05BC0A-5846-4A1C-A314-A3D321E34476}"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3CB7ADE1-B342-4C9F-A616-0C8B93643665}" type="datetimeFigureOut">
              <a:rPr lang="ru-RU"/>
              <a:pPr>
                <a:defRPr/>
              </a:pPr>
              <a:t>10.12.2019</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E5CA4B09-406D-464D-83E6-01BF5D5C7AAA}"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79E05E5-A5D3-4717-8C7D-056F8C760BBD}" type="datetimeFigureOut">
              <a:rPr lang="ru-RU"/>
              <a:pPr>
                <a:defRPr/>
              </a:pPr>
              <a:t>10.12.2019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570B6AD3-8A7E-48A2-B5DE-9CA3F8A0F4D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8955AC8-FC5E-4FD3-955F-48B00DCD5F6F}" type="datetimeFigureOut">
              <a:rPr lang="ru-RU"/>
              <a:pPr>
                <a:defRPr/>
              </a:pPr>
              <a:t>10.12.2019</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5F888EC0-0E83-42B3-968E-EC8D56EEF30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B761D4E1-416A-4D0F-87F6-B3E3564AA018}" type="datetimeFigureOut">
              <a:rPr lang="ru-RU"/>
              <a:pPr>
                <a:defRPr/>
              </a:pPr>
              <a:t>10.12.2019</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C1D02E1B-0FE3-47B9-AF74-03F3B0C53904}"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677563C6-C4F2-4DE0-8D39-4C3B3269A5B7}" type="datetimeFigureOut">
              <a:rPr lang="ru-RU"/>
              <a:pPr>
                <a:defRPr/>
              </a:pPr>
              <a:t>10.12.2019</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EFF50233-A37E-48C3-B37E-F7700563936D}"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9EE7838-F543-4789-9B2D-71507620754A}" type="datetimeFigureOut">
              <a:rPr lang="ru-RU"/>
              <a:pPr>
                <a:defRPr/>
              </a:pPr>
              <a:t>10.12.2019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109F3970-3DCD-4AAB-A771-8E143891185A}"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74421A2C-66F5-4721-83E2-50790DDBBF13}" type="datetimeFigureOut">
              <a:rPr lang="ru-RU"/>
              <a:pPr>
                <a:defRPr/>
              </a:pPr>
              <a:t>10.12.2019</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0E7F81CE-3364-426D-ADA9-7F884A1EEA9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E4905D27-9C09-462B-92D5-2F17BE5BCEAC}" type="datetimeFigureOut">
              <a:rPr lang="ru-RU"/>
              <a:pPr>
                <a:defRPr/>
              </a:pPr>
              <a:t>10.12.2019</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9BC50D09-0E61-4129-9198-75B9AAA1BE69}"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840" r:id="rId1"/>
    <p:sldLayoutId id="2147483839" r:id="rId2"/>
    <p:sldLayoutId id="2147483841" r:id="rId3"/>
    <p:sldLayoutId id="2147483838" r:id="rId4"/>
    <p:sldLayoutId id="2147483837" r:id="rId5"/>
    <p:sldLayoutId id="2147483836" r:id="rId6"/>
    <p:sldLayoutId id="2147483835" r:id="rId7"/>
    <p:sldLayoutId id="2147483834" r:id="rId8"/>
    <p:sldLayoutId id="2147483842" r:id="rId9"/>
    <p:sldLayoutId id="2147483833" r:id="rId10"/>
    <p:sldLayoutId id="2147483832"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E66C7D"/>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E66C7D"/>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6BB76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33400" y="3284538"/>
            <a:ext cx="8286750" cy="3240087"/>
          </a:xfrm>
        </p:spPr>
        <p:txBody>
          <a:bodyPr>
            <a:normAutofit/>
          </a:bodyPr>
          <a:lstStyle/>
          <a:p>
            <a:pPr marL="1600200" lvl="3" indent="-228600" algn="l"/>
            <a:r>
              <a:rPr lang="ru-RU" sz="4200" smtClean="0">
                <a:solidFill>
                  <a:srgbClr val="F0A7B1"/>
                </a:solidFill>
                <a:latin typeface="Arial" charset="0"/>
              </a:rPr>
              <a:t>Теории мотивации персонала</a:t>
            </a:r>
            <a:endParaRPr lang="ru-RU" sz="1800" smtClean="0">
              <a:latin typeface="Arial" charset="0"/>
            </a:endParaRPr>
          </a:p>
          <a:p>
            <a:pPr marR="0"/>
            <a:endParaRPr lang="ru-RU" sz="2400" smtClean="0"/>
          </a:p>
          <a:p>
            <a:pPr marR="0"/>
            <a:endParaRPr lang="ru-RU" sz="2400" smtClean="0"/>
          </a:p>
          <a:p>
            <a:pPr marR="0"/>
            <a:endParaRPr lang="ru-RU" sz="2400" smtClean="0">
              <a:solidFill>
                <a:srgbClr val="7030A0"/>
              </a:solidFill>
              <a:latin typeface="Monotype Corsiva" pitchFamily="66" charset="0"/>
            </a:endParaRPr>
          </a:p>
          <a:p>
            <a:pPr marR="0"/>
            <a:endParaRPr lang="ru-RU" sz="2400" smtClean="0">
              <a:solidFill>
                <a:srgbClr val="7030A0"/>
              </a:solidFill>
              <a:latin typeface="Monotype Corsiva" pitchFamily="66" charset="0"/>
            </a:endParaRPr>
          </a:p>
        </p:txBody>
      </p:sp>
    </p:spTree>
  </p:cSld>
  <p:clrMapOvr>
    <a:masterClrMapping/>
  </p:clrMapOvr>
  <p:transition spd="med">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404664"/>
            <a:ext cx="8640960" cy="6264696"/>
          </a:xfrm>
        </p:spPr>
        <p:style>
          <a:lnRef idx="1">
            <a:schemeClr val="accent2"/>
          </a:lnRef>
          <a:fillRef idx="3">
            <a:schemeClr val="accent2"/>
          </a:fillRef>
          <a:effectRef idx="2">
            <a:schemeClr val="accent2"/>
          </a:effectRef>
          <a:fontRef idx="minor">
            <a:schemeClr val="lt1"/>
          </a:fontRef>
        </p:style>
        <p:txBody>
          <a:bodyPr>
            <a:noAutofit/>
          </a:bodyPr>
          <a:lstStyle/>
          <a:p>
            <a:pPr fontAlgn="auto">
              <a:spcAft>
                <a:spcPts val="0"/>
              </a:spcAft>
              <a:buFont typeface="Wingdings" pitchFamily="2" charset="2"/>
              <a:buChar char="q"/>
              <a:defRPr/>
            </a:pPr>
            <a:r>
              <a:rPr lang="ru-RU" sz="2400" b="1" dirty="0" smtClean="0">
                <a:solidFill>
                  <a:schemeClr val="accent3"/>
                </a:solidFill>
                <a:latin typeface="Monotype Corsiva" pitchFamily="66" charset="0"/>
              </a:rPr>
              <a:t>Когнитивные теории мотивации труда.</a:t>
            </a:r>
            <a:r>
              <a:rPr lang="ru-RU" sz="2400" b="1" dirty="0" smtClean="0">
                <a:latin typeface="Monotype Corsiva" pitchFamily="66" charset="0"/>
              </a:rPr>
              <a:t/>
            </a:r>
            <a:br>
              <a:rPr lang="ru-RU" sz="2400" b="1" dirty="0" smtClean="0">
                <a:latin typeface="Monotype Corsiva" pitchFamily="66" charset="0"/>
              </a:rPr>
            </a:br>
            <a:r>
              <a:rPr lang="ru-RU" sz="2400" dirty="0" smtClean="0">
                <a:latin typeface="Monotype Corsiva" pitchFamily="66" charset="0"/>
              </a:rPr>
              <a:t> </a:t>
            </a:r>
            <a:r>
              <a:rPr lang="ru-RU" sz="2400" dirty="0" smtClean="0">
                <a:solidFill>
                  <a:schemeClr val="accent6">
                    <a:lumMod val="75000"/>
                  </a:schemeClr>
                </a:solidFill>
                <a:latin typeface="Monotype Corsiva" pitchFamily="66" charset="0"/>
              </a:rPr>
              <a:t>В диспозиционных теориях мотивации постулируется, что силы, которые обусловливают, направляют и поддерживают поведение, являются производными внутренних состояний (потребностей) или тех характерных склонностей к определенным видам поведения, которые описываются как характеристики личности. С когнитивной точки зрения мотивация — это сознательный выбор, сделанный на основе сложного процесса принятия решений, в ходе которого сравниваются варианты, взвешиваются затраты и выгоды и оценивается вероятность достижения желаемых результатов. До начала 1960-х годов когнитивные теории мотивации труда не занимали значимого места в индустриально-организационной психологической литературе. Здесь обсуждаются три таких теоретических подхода - теории ожиданий, баланса и постановки целей.</a:t>
            </a:r>
            <a:r>
              <a:rPr lang="ru-RU" sz="2400" dirty="0" smtClean="0">
                <a:latin typeface="Monotype Corsiva" pitchFamily="66" charset="0"/>
              </a:rPr>
              <a:t/>
            </a:r>
            <a:br>
              <a:rPr lang="ru-RU" sz="2400" dirty="0" smtClean="0">
                <a:latin typeface="Monotype Corsiva" pitchFamily="66" charset="0"/>
              </a:rPr>
            </a:br>
            <a:endParaRPr lang="ru-RU" sz="2400" dirty="0">
              <a:latin typeface="Monotype Corsiva" pitchFamily="66" charset="0"/>
            </a:endParaRPr>
          </a:p>
        </p:txBody>
      </p:sp>
    </p:spTree>
  </p:cSld>
  <p:clrMapOvr>
    <a:masterClrMapping/>
  </p:clrMapOvr>
  <p:transition spd="med">
    <p:zoom dir="in"/>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84976" cy="6336704"/>
          </a:xfrm>
        </p:spPr>
        <p:style>
          <a:lnRef idx="1">
            <a:schemeClr val="accent2"/>
          </a:lnRef>
          <a:fillRef idx="3">
            <a:schemeClr val="accent2"/>
          </a:fillRef>
          <a:effectRef idx="2">
            <a:schemeClr val="accent2"/>
          </a:effectRef>
          <a:fontRef idx="minor">
            <a:schemeClr val="lt1"/>
          </a:fontRef>
        </p:style>
        <p:txBody>
          <a:bodyPr>
            <a:noAutofit/>
          </a:bodyPr>
          <a:lstStyle/>
          <a:p>
            <a:pPr fontAlgn="auto">
              <a:spcAft>
                <a:spcPts val="0"/>
              </a:spcAft>
              <a:buFont typeface="Wingdings" pitchFamily="2" charset="2"/>
              <a:buChar char="q"/>
              <a:defRPr/>
            </a:pPr>
            <a:r>
              <a:rPr lang="ru-RU" sz="2800" b="1" i="1" dirty="0" smtClean="0">
                <a:solidFill>
                  <a:schemeClr val="accent3"/>
                </a:solidFill>
                <a:latin typeface="Monotype Corsiva" pitchFamily="66" charset="0"/>
              </a:rPr>
              <a:t>Теория общих ожиданий.</a:t>
            </a:r>
            <a:r>
              <a:rPr lang="ru-RU" sz="2800" b="1" i="1" dirty="0" smtClean="0">
                <a:latin typeface="Monotype Corsiva" pitchFamily="66" charset="0"/>
              </a:rPr>
              <a:t/>
            </a:r>
            <a:br>
              <a:rPr lang="ru-RU" sz="2800" b="1" i="1" dirty="0" smtClean="0">
                <a:latin typeface="Monotype Corsiva" pitchFamily="66" charset="0"/>
              </a:rPr>
            </a:br>
            <a:r>
              <a:rPr lang="ru-RU" sz="2800" dirty="0" smtClean="0">
                <a:latin typeface="Monotype Corsiva" pitchFamily="66" charset="0"/>
              </a:rPr>
              <a:t> </a:t>
            </a:r>
            <a:r>
              <a:rPr lang="ru-RU" sz="2800" dirty="0" smtClean="0">
                <a:solidFill>
                  <a:schemeClr val="accent6">
                    <a:lumMod val="75000"/>
                  </a:schemeClr>
                </a:solidFill>
                <a:latin typeface="Monotype Corsiva" pitchFamily="66" charset="0"/>
              </a:rPr>
              <a:t>Из нескольких когнитивных подходов к исследованию мотивации наиболее влиятельными являются подходы, относящиеся к группе, которую называют по-разному: </a:t>
            </a:r>
            <a:r>
              <a:rPr lang="ru-RU" sz="2800" dirty="0" err="1" smtClean="0">
                <a:solidFill>
                  <a:schemeClr val="accent6">
                    <a:lumMod val="75000"/>
                  </a:schemeClr>
                </a:solidFill>
                <a:latin typeface="Monotype Corsiva" pitchFamily="66" charset="0"/>
              </a:rPr>
              <a:t>перцептивные</a:t>
            </a:r>
            <a:r>
              <a:rPr lang="ru-RU" sz="2800" dirty="0" smtClean="0">
                <a:solidFill>
                  <a:schemeClr val="accent6">
                    <a:lumMod val="75000"/>
                  </a:schemeClr>
                </a:solidFill>
                <a:latin typeface="Monotype Corsiva" pitchFamily="66" charset="0"/>
              </a:rPr>
              <a:t> теории, </a:t>
            </a:r>
            <a:r>
              <a:rPr lang="en-US" sz="2800" i="1" dirty="0" smtClean="0">
                <a:solidFill>
                  <a:schemeClr val="accent6">
                    <a:lumMod val="75000"/>
                  </a:schemeClr>
                </a:solidFill>
                <a:latin typeface="Monotype Corsiva" pitchFamily="66" charset="0"/>
              </a:rPr>
              <a:t>VIE</a:t>
            </a:r>
            <a:r>
              <a:rPr lang="ru-RU" sz="2800" i="1" dirty="0" smtClean="0">
                <a:solidFill>
                  <a:schemeClr val="accent6">
                    <a:lumMod val="75000"/>
                  </a:schemeClr>
                </a:solidFill>
                <a:latin typeface="Monotype Corsiva" pitchFamily="66" charset="0"/>
              </a:rPr>
              <a:t>-</a:t>
            </a:r>
            <a:r>
              <a:rPr lang="ru-RU" sz="2800" dirty="0" smtClean="0">
                <a:solidFill>
                  <a:schemeClr val="accent6">
                    <a:lumMod val="75000"/>
                  </a:schemeClr>
                </a:solidFill>
                <a:latin typeface="Monotype Corsiva" pitchFamily="66" charset="0"/>
              </a:rPr>
              <a:t>теории, «Е х </a:t>
            </a:r>
            <a:r>
              <a:rPr lang="en-US" sz="2800" dirty="0" smtClean="0">
                <a:solidFill>
                  <a:schemeClr val="accent6">
                    <a:lumMod val="75000"/>
                  </a:schemeClr>
                </a:solidFill>
                <a:latin typeface="Monotype Corsiva" pitchFamily="66" charset="0"/>
              </a:rPr>
              <a:t>V</a:t>
            </a:r>
            <a:r>
              <a:rPr lang="ru-RU" sz="2800" dirty="0" smtClean="0">
                <a:solidFill>
                  <a:schemeClr val="accent6">
                    <a:lumMod val="75000"/>
                  </a:schemeClr>
                </a:solidFill>
                <a:latin typeface="Monotype Corsiva" pitchFamily="66" charset="0"/>
              </a:rPr>
              <a:t>»-теории и теории ожиданий. Первая такая теория была предложена </a:t>
            </a:r>
            <a:r>
              <a:rPr lang="ru-RU" sz="2800" u="sng" dirty="0" smtClean="0">
                <a:solidFill>
                  <a:schemeClr val="accent6">
                    <a:lumMod val="75000"/>
                  </a:schemeClr>
                </a:solidFill>
                <a:latin typeface="Monotype Corsiva" pitchFamily="66" charset="0"/>
              </a:rPr>
              <a:t>Врумом</a:t>
            </a:r>
            <a:r>
              <a:rPr lang="ru-RU" sz="2800" dirty="0" smtClean="0">
                <a:solidFill>
                  <a:schemeClr val="accent6">
                    <a:lumMod val="75000"/>
                  </a:schemeClr>
                </a:solidFill>
                <a:latin typeface="Monotype Corsiva" pitchFamily="66" charset="0"/>
              </a:rPr>
              <a:t> и позднее модифицирована некоторыми исследователями, в том числе </a:t>
            </a:r>
            <a:r>
              <a:rPr lang="ru-RU" sz="2800" u="sng" dirty="0" smtClean="0">
                <a:solidFill>
                  <a:schemeClr val="accent6">
                    <a:lumMod val="75000"/>
                  </a:schemeClr>
                </a:solidFill>
                <a:latin typeface="Monotype Corsiva" pitchFamily="66" charset="0"/>
              </a:rPr>
              <a:t>Кэмпбеллом</a:t>
            </a:r>
            <a:r>
              <a:rPr lang="ru-RU" sz="2800" dirty="0" smtClean="0">
                <a:solidFill>
                  <a:schemeClr val="accent6">
                    <a:lumMod val="75000"/>
                  </a:schemeClr>
                </a:solidFill>
                <a:latin typeface="Monotype Corsiva" pitchFamily="66" charset="0"/>
              </a:rPr>
              <a:t> и его коллегами ,</a:t>
            </a:r>
            <a:r>
              <a:rPr lang="ru-RU" sz="2800" u="sng" dirty="0" smtClean="0">
                <a:solidFill>
                  <a:schemeClr val="accent6">
                    <a:lumMod val="75000"/>
                  </a:schemeClr>
                </a:solidFill>
                <a:latin typeface="Monotype Corsiva" pitchFamily="66" charset="0"/>
              </a:rPr>
              <a:t>Портером</a:t>
            </a:r>
            <a:r>
              <a:rPr lang="ru-RU" sz="2800" dirty="0" smtClean="0">
                <a:solidFill>
                  <a:schemeClr val="accent6">
                    <a:lumMod val="75000"/>
                  </a:schemeClr>
                </a:solidFill>
                <a:latin typeface="Monotype Corsiva" pitchFamily="66" charset="0"/>
              </a:rPr>
              <a:t> и </a:t>
            </a:r>
            <a:r>
              <a:rPr lang="ru-RU" sz="2800" u="sng" dirty="0" smtClean="0">
                <a:solidFill>
                  <a:schemeClr val="accent6">
                    <a:lumMod val="75000"/>
                  </a:schemeClr>
                </a:solidFill>
                <a:latin typeface="Monotype Corsiva" pitchFamily="66" charset="0"/>
              </a:rPr>
              <a:t>Лоулером</a:t>
            </a:r>
            <a:r>
              <a:rPr lang="ru-RU" sz="2800" dirty="0" smtClean="0">
                <a:solidFill>
                  <a:schemeClr val="accent6">
                    <a:lumMod val="75000"/>
                  </a:schemeClr>
                </a:solidFill>
                <a:latin typeface="Monotype Corsiva" pitchFamily="66" charset="0"/>
              </a:rPr>
              <a:t> . Здесь этот теоретический подход к исследованию мотивации труда и многих переменных, на которые она оказывает влияние, обозначается термином </a:t>
            </a:r>
            <a:r>
              <a:rPr lang="ru-RU" sz="2800" b="1" dirty="0" smtClean="0">
                <a:solidFill>
                  <a:schemeClr val="accent6">
                    <a:lumMod val="75000"/>
                  </a:schemeClr>
                </a:solidFill>
                <a:latin typeface="Monotype Corsiva" pitchFamily="66" charset="0"/>
              </a:rPr>
              <a:t>«теория общих ожиданий».</a:t>
            </a:r>
            <a:r>
              <a:rPr lang="ru-RU" sz="2800" dirty="0" smtClean="0">
                <a:solidFill>
                  <a:schemeClr val="accent6">
                    <a:lumMod val="75000"/>
                  </a:schemeClr>
                </a:solidFill>
                <a:latin typeface="Monotype Corsiva" pitchFamily="66" charset="0"/>
              </a:rPr>
              <a:t/>
            </a:r>
            <a:br>
              <a:rPr lang="ru-RU" sz="2800" dirty="0" smtClean="0">
                <a:solidFill>
                  <a:schemeClr val="accent6">
                    <a:lumMod val="75000"/>
                  </a:schemeClr>
                </a:solidFill>
                <a:latin typeface="Monotype Corsiva" pitchFamily="66" charset="0"/>
              </a:rPr>
            </a:br>
            <a:r>
              <a:rPr lang="ru-RU" sz="2800" dirty="0" smtClean="0">
                <a:solidFill>
                  <a:schemeClr val="accent6">
                    <a:lumMod val="75000"/>
                  </a:schemeClr>
                </a:solidFill>
                <a:latin typeface="Monotype Corsiva" pitchFamily="66" charset="0"/>
              </a:rPr>
              <a:t> </a:t>
            </a:r>
            <a:r>
              <a:rPr lang="ru-RU" sz="2800" dirty="0" smtClean="0">
                <a:latin typeface="Monotype Corsiva" pitchFamily="66" charset="0"/>
              </a:rPr>
              <a:t/>
            </a:r>
            <a:br>
              <a:rPr lang="ru-RU" sz="2800" dirty="0" smtClean="0">
                <a:latin typeface="Monotype Corsiva" pitchFamily="66" charset="0"/>
              </a:rPr>
            </a:br>
            <a:endParaRPr lang="ru-RU" sz="2800" dirty="0">
              <a:latin typeface="Monotype Corsiva" pitchFamily="66" charset="0"/>
            </a:endParaRPr>
          </a:p>
        </p:txBody>
      </p:sp>
    </p:spTree>
  </p:cSld>
  <p:clrMapOvr>
    <a:masterClrMapping/>
  </p:clrMapOvr>
  <p:transition spd="med">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836712"/>
            <a:ext cx="8712968" cy="5760640"/>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defRPr/>
            </a:pPr>
            <a:r>
              <a:rPr lang="ru-RU" sz="2000" dirty="0" smtClean="0">
                <a:solidFill>
                  <a:schemeClr val="accent6">
                    <a:lumMod val="75000"/>
                  </a:schemeClr>
                </a:solidFill>
                <a:latin typeface="Monotype Corsiva" pitchFamily="66" charset="0"/>
              </a:rPr>
              <a:t>Теория общих ожиданий основана на следующем предположении: мотивацию определяет ожидание того, что усилия, приложенные к определенной деятельности, приведут к желаемым результатам. </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Существуют четыре переменные, которые многосторонне взаимодействуют между собой и порождают активность определенного уровня:</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1. </a:t>
            </a:r>
            <a:r>
              <a:rPr lang="ru-RU" sz="2000" i="1" dirty="0" smtClean="0">
                <a:solidFill>
                  <a:schemeClr val="accent6">
                    <a:lumMod val="75000"/>
                  </a:schemeClr>
                </a:solidFill>
                <a:latin typeface="Monotype Corsiva" pitchFamily="66" charset="0"/>
              </a:rPr>
              <a:t>Ожидание определенного уровня выполнения работы в зависимости от усилий (</a:t>
            </a:r>
            <a:r>
              <a:rPr lang="en-US" sz="2000" i="1" dirty="0" smtClean="0">
                <a:solidFill>
                  <a:schemeClr val="accent6">
                    <a:lumMod val="75000"/>
                  </a:schemeClr>
                </a:solidFill>
                <a:latin typeface="Monotype Corsiva" pitchFamily="66" charset="0"/>
              </a:rPr>
              <a:t>effort</a:t>
            </a:r>
            <a:r>
              <a:rPr lang="ru-RU" sz="2000" i="1" dirty="0" smtClean="0">
                <a:solidFill>
                  <a:schemeClr val="accent6">
                    <a:lumMod val="75000"/>
                  </a:schemeClr>
                </a:solidFill>
                <a:latin typeface="Monotype Corsiva" pitchFamily="66" charset="0"/>
              </a:rPr>
              <a:t>-</a:t>
            </a:r>
            <a:r>
              <a:rPr lang="en-US" sz="2000" i="1" dirty="0" smtClean="0">
                <a:solidFill>
                  <a:schemeClr val="accent6">
                    <a:lumMod val="75000"/>
                  </a:schemeClr>
                </a:solidFill>
                <a:latin typeface="Monotype Corsiva" pitchFamily="66" charset="0"/>
              </a:rPr>
              <a:t>performance expectancy</a:t>
            </a:r>
            <a:r>
              <a:rPr lang="ru-RU" sz="2000" i="1" dirty="0" smtClean="0">
                <a:solidFill>
                  <a:schemeClr val="accent6">
                    <a:lumMod val="75000"/>
                  </a:schemeClr>
                </a:solidFill>
                <a:latin typeface="Monotype Corsiva" pitchFamily="66" charset="0"/>
              </a:rPr>
              <a:t>) : </a:t>
            </a:r>
            <a:r>
              <a:rPr lang="ru-RU" sz="2000" dirty="0" smtClean="0">
                <a:solidFill>
                  <a:schemeClr val="accent6">
                    <a:lumMod val="75000"/>
                  </a:schemeClr>
                </a:solidFill>
                <a:latin typeface="Monotype Corsiva" pitchFamily="66" charset="0"/>
              </a:rPr>
              <a:t>вера в то, что усилия приведут к достижению желательного уровня выполнения работы. </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2. </a:t>
            </a:r>
            <a:r>
              <a:rPr lang="ru-RU" sz="2000" i="1" dirty="0" smtClean="0">
                <a:solidFill>
                  <a:schemeClr val="accent6">
                    <a:lumMod val="75000"/>
                  </a:schemeClr>
                </a:solidFill>
                <a:latin typeface="Monotype Corsiva" pitchFamily="66" charset="0"/>
              </a:rPr>
              <a:t>Ожидание результата в зависимости от уровня выполнения работы (</a:t>
            </a:r>
            <a:r>
              <a:rPr lang="en-US" sz="2000" i="1" dirty="0" smtClean="0">
                <a:solidFill>
                  <a:schemeClr val="accent6">
                    <a:lumMod val="75000"/>
                  </a:schemeClr>
                </a:solidFill>
                <a:latin typeface="Monotype Corsiva" pitchFamily="66" charset="0"/>
              </a:rPr>
              <a:t>performance</a:t>
            </a:r>
            <a:r>
              <a:rPr lang="ru-RU" sz="2000" i="1" dirty="0" smtClean="0">
                <a:solidFill>
                  <a:schemeClr val="accent6">
                    <a:lumMod val="75000"/>
                  </a:schemeClr>
                </a:solidFill>
                <a:latin typeface="Monotype Corsiva" pitchFamily="66" charset="0"/>
              </a:rPr>
              <a:t>-</a:t>
            </a:r>
            <a:r>
              <a:rPr lang="en-US" sz="2000" i="1" dirty="0" smtClean="0">
                <a:solidFill>
                  <a:schemeClr val="accent6">
                    <a:lumMod val="75000"/>
                  </a:schemeClr>
                </a:solidFill>
                <a:latin typeface="Monotype Corsiva" pitchFamily="66" charset="0"/>
              </a:rPr>
              <a:t>outcome expectancy</a:t>
            </a:r>
            <a:r>
              <a:rPr lang="ru-RU" sz="2000" i="1" dirty="0" smtClean="0">
                <a:solidFill>
                  <a:schemeClr val="accent6">
                    <a:lumMod val="75000"/>
                  </a:schemeClr>
                </a:solidFill>
                <a:latin typeface="Monotype Corsiva" pitchFamily="66" charset="0"/>
              </a:rPr>
              <a:t>) : </a:t>
            </a:r>
            <a:r>
              <a:rPr lang="ru-RU" sz="2000" dirty="0" smtClean="0">
                <a:solidFill>
                  <a:schemeClr val="accent6">
                    <a:lumMod val="75000"/>
                  </a:schemeClr>
                </a:solidFill>
                <a:latin typeface="Monotype Corsiva" pitchFamily="66" charset="0"/>
              </a:rPr>
              <a:t>вероятностное понятие, отражающие веру в то, что за выполнением работы последуют определенные прямые результаты.</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3. </a:t>
            </a:r>
            <a:r>
              <a:rPr lang="ru-RU" sz="2000" i="1" dirty="0" smtClean="0">
                <a:solidFill>
                  <a:schemeClr val="accent6">
                    <a:lumMod val="75000"/>
                  </a:schemeClr>
                </a:solidFill>
                <a:latin typeface="Monotype Corsiva" pitchFamily="66" charset="0"/>
              </a:rPr>
              <a:t>Инструменталъность : </a:t>
            </a:r>
            <a:r>
              <a:rPr lang="ru-RU" sz="2000" dirty="0" smtClean="0">
                <a:solidFill>
                  <a:schemeClr val="accent6">
                    <a:lumMod val="75000"/>
                  </a:schemeClr>
                </a:solidFill>
                <a:latin typeface="Monotype Corsiva" pitchFamily="66" charset="0"/>
              </a:rPr>
              <a:t>полезность определенного поведения или результата с точки зрения достижения какой-либо другой значимой. </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4. </a:t>
            </a:r>
            <a:r>
              <a:rPr lang="ru-RU" sz="2000" i="1" dirty="0" smtClean="0">
                <a:solidFill>
                  <a:schemeClr val="accent6">
                    <a:lumMod val="75000"/>
                  </a:schemeClr>
                </a:solidFill>
                <a:latin typeface="Monotype Corsiva" pitchFamily="66" charset="0"/>
              </a:rPr>
              <a:t>Ценность :</a:t>
            </a:r>
            <a:r>
              <a:rPr lang="ru-RU" sz="2000" dirty="0" smtClean="0">
                <a:solidFill>
                  <a:schemeClr val="accent6">
                    <a:lumMod val="75000"/>
                  </a:schemeClr>
                </a:solidFill>
                <a:latin typeface="Monotype Corsiva" pitchFamily="66" charset="0"/>
              </a:rPr>
              <a:t> степень привлекательности результата для человека. </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Мотивация определяется совместно ожиданием выполнения работы в зависимости от усилий, ожиданием результата в зависимости от уровня выполнения работы и ценностью.</a:t>
            </a:r>
            <a:br>
              <a:rPr lang="ru-RU" sz="2000" dirty="0" smtClean="0">
                <a:solidFill>
                  <a:schemeClr val="accent6">
                    <a:lumMod val="75000"/>
                  </a:schemeClr>
                </a:solidFill>
                <a:latin typeface="Monotype Corsiva" pitchFamily="66" charset="0"/>
              </a:rPr>
            </a:br>
            <a:endParaRPr lang="ru-RU" sz="2000" dirty="0">
              <a:solidFill>
                <a:schemeClr val="accent6">
                  <a:lumMod val="75000"/>
                </a:schemeClr>
              </a:solidFill>
              <a:latin typeface="Monotype Corsiva" pitchFamily="66" charset="0"/>
            </a:endParaRPr>
          </a:p>
        </p:txBody>
      </p:sp>
    </p:spTree>
  </p:cSld>
  <p:clrMapOvr>
    <a:masterClrMapping/>
  </p:clrMapOvr>
  <p:transition spd="med">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04088"/>
            <a:ext cx="8784976" cy="5749248"/>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buFont typeface="Wingdings" pitchFamily="2" charset="2"/>
              <a:buChar char="q"/>
              <a:defRPr/>
            </a:pPr>
            <a:r>
              <a:rPr lang="ru-RU" sz="2400" b="1" i="1" dirty="0" smtClean="0">
                <a:solidFill>
                  <a:schemeClr val="accent3"/>
                </a:solidFill>
                <a:latin typeface="Monotype Corsiva" pitchFamily="66" charset="0"/>
              </a:rPr>
              <a:t>Теория баланса: теория справедливости </a:t>
            </a:r>
            <a:r>
              <a:rPr lang="ru-RU" sz="2400" b="1" i="1" u="sng" dirty="0" smtClean="0">
                <a:solidFill>
                  <a:schemeClr val="accent3"/>
                </a:solidFill>
                <a:latin typeface="Monotype Corsiva" pitchFamily="66" charset="0"/>
              </a:rPr>
              <a:t>Адамса.</a:t>
            </a:r>
            <a:r>
              <a:rPr lang="ru-RU" sz="2400" b="1" i="1" dirty="0" smtClean="0">
                <a:latin typeface="Monotype Corsiva" pitchFamily="66" charset="0"/>
              </a:rPr>
              <a:t/>
            </a:r>
            <a:br>
              <a:rPr lang="ru-RU" sz="2400" b="1" i="1" dirty="0" smtClean="0">
                <a:latin typeface="Monotype Corsiva" pitchFamily="66" charset="0"/>
              </a:rPr>
            </a:br>
            <a:r>
              <a:rPr lang="ru-RU" sz="2400" dirty="0" smtClean="0">
                <a:latin typeface="Monotype Corsiva" pitchFamily="66" charset="0"/>
              </a:rPr>
              <a:t> </a:t>
            </a:r>
            <a:br>
              <a:rPr lang="ru-RU" sz="2400" dirty="0" smtClean="0">
                <a:latin typeface="Monotype Corsiva" pitchFamily="66" charset="0"/>
              </a:rPr>
            </a:br>
            <a:r>
              <a:rPr lang="ru-RU" sz="2400" dirty="0" smtClean="0">
                <a:solidFill>
                  <a:schemeClr val="accent6">
                    <a:lumMod val="75000"/>
                  </a:schemeClr>
                </a:solidFill>
                <a:latin typeface="Monotype Corsiva" pitchFamily="66" charset="0"/>
              </a:rPr>
              <a:t>Основное положение когнитивных теорий трудовой мотивации, состоит в том, что люди пытаются поддерживать баланс между усилиями, которые они вкладывают в работу, и достигнутыми результатами </a:t>
            </a:r>
            <a:r>
              <a:rPr lang="ru-RU" sz="2400" u="sng" dirty="0" smtClean="0">
                <a:solidFill>
                  <a:schemeClr val="accent6">
                    <a:lumMod val="75000"/>
                  </a:schemeClr>
                </a:solidFill>
                <a:latin typeface="Monotype Corsiva" pitchFamily="66" charset="0"/>
              </a:rPr>
              <a:t>Адамсом</a:t>
            </a:r>
            <a:r>
              <a:rPr lang="ru-RU" sz="2400" dirty="0" smtClean="0">
                <a:solidFill>
                  <a:schemeClr val="accent6">
                    <a:lumMod val="75000"/>
                  </a:schemeClr>
                </a:solidFill>
                <a:latin typeface="Monotype Corsiva" pitchFamily="66" charset="0"/>
              </a:rPr>
              <a:t>  </a:t>
            </a:r>
            <a:r>
              <a:rPr lang="ru-RU" sz="2400" b="1" dirty="0" smtClean="0">
                <a:solidFill>
                  <a:schemeClr val="accent6">
                    <a:lumMod val="75000"/>
                  </a:schemeClr>
                </a:solidFill>
                <a:latin typeface="Monotype Corsiva" pitchFamily="66" charset="0"/>
              </a:rPr>
              <a:t>«теория справедливости»</a:t>
            </a:r>
            <a:r>
              <a:rPr lang="ru-RU" sz="2400" dirty="0" smtClean="0">
                <a:solidFill>
                  <a:schemeClr val="accent6">
                    <a:lumMod val="75000"/>
                  </a:schemeClr>
                </a:solidFill>
                <a:latin typeface="Monotype Corsiva" pitchFamily="66" charset="0"/>
              </a:rPr>
              <a:t> : люди</a:t>
            </a:r>
            <a:r>
              <a:rPr lang="ru-RU" sz="2400" b="1" dirty="0" smtClean="0">
                <a:solidFill>
                  <a:schemeClr val="accent6">
                    <a:lumMod val="75000"/>
                  </a:schemeClr>
                </a:solidFill>
                <a:latin typeface="Monotype Corsiva" pitchFamily="66" charset="0"/>
              </a:rPr>
              <a:t> </a:t>
            </a:r>
            <a:r>
              <a:rPr lang="ru-RU" sz="2400" dirty="0" smtClean="0">
                <a:solidFill>
                  <a:schemeClr val="accent6">
                    <a:lumMod val="75000"/>
                  </a:schemeClr>
                </a:solidFill>
                <a:latin typeface="Monotype Corsiva" pitchFamily="66" charset="0"/>
              </a:rPr>
              <a:t>сравнивают соотношение между тем, что они получают в своей рабочей ситуации (своими результатами), и затраченными на это усилиями (своими вложениями) с соотношением результатов и вложений других людей.</a:t>
            </a:r>
            <a:r>
              <a:rPr lang="ru-RU" sz="2400" dirty="0" smtClean="0">
                <a:latin typeface="Monotype Corsiva" pitchFamily="66" charset="0"/>
              </a:rPr>
              <a:t/>
            </a:r>
            <a:br>
              <a:rPr lang="ru-RU" sz="2400" dirty="0" smtClean="0">
                <a:latin typeface="Monotype Corsiva" pitchFamily="66" charset="0"/>
              </a:rPr>
            </a:br>
            <a:r>
              <a:rPr lang="ru-RU" sz="2400" dirty="0" smtClean="0">
                <a:latin typeface="Monotype Corsiva" pitchFamily="66" charset="0"/>
              </a:rPr>
              <a:t/>
            </a:r>
            <a:br>
              <a:rPr lang="ru-RU" sz="2400" dirty="0" smtClean="0">
                <a:latin typeface="Monotype Corsiva" pitchFamily="66" charset="0"/>
              </a:rPr>
            </a:br>
            <a:r>
              <a:rPr lang="ru-RU" sz="2400" dirty="0" smtClean="0">
                <a:latin typeface="Monotype Corsiva" pitchFamily="66" charset="0"/>
              </a:rPr>
              <a:t/>
            </a:r>
            <a:br>
              <a:rPr lang="ru-RU" sz="2400" dirty="0" smtClean="0">
                <a:latin typeface="Monotype Corsiva" pitchFamily="66" charset="0"/>
              </a:rPr>
            </a:br>
            <a:r>
              <a:rPr lang="ru-RU" sz="2400" dirty="0" smtClean="0">
                <a:latin typeface="Monotype Corsiva" pitchFamily="66" charset="0"/>
              </a:rPr>
              <a:t/>
            </a:r>
            <a:br>
              <a:rPr lang="ru-RU" sz="2400" dirty="0" smtClean="0">
                <a:latin typeface="Monotype Corsiva" pitchFamily="66" charset="0"/>
              </a:rPr>
            </a:br>
            <a:r>
              <a:rPr lang="ru-RU" sz="2400" dirty="0" smtClean="0">
                <a:latin typeface="Monotype Corsiva" pitchFamily="66" charset="0"/>
              </a:rPr>
              <a:t/>
            </a:r>
            <a:br>
              <a:rPr lang="ru-RU" sz="2400" dirty="0" smtClean="0">
                <a:latin typeface="Monotype Corsiva" pitchFamily="66" charset="0"/>
              </a:rPr>
            </a:br>
            <a:r>
              <a:rPr lang="ru-RU" sz="2400" dirty="0" smtClean="0">
                <a:latin typeface="Monotype Corsiva" pitchFamily="66" charset="0"/>
              </a:rPr>
              <a:t/>
            </a:r>
            <a:br>
              <a:rPr lang="ru-RU" sz="2400" dirty="0" smtClean="0">
                <a:latin typeface="Monotype Corsiva" pitchFamily="66" charset="0"/>
              </a:rPr>
            </a:br>
            <a:endParaRPr lang="ru-RU" sz="2400" dirty="0">
              <a:latin typeface="Monotype Corsiva" pitchFamily="66" charset="0"/>
            </a:endParaRPr>
          </a:p>
        </p:txBody>
      </p:sp>
      <p:pic>
        <p:nvPicPr>
          <p:cNvPr id="25602" name="Рисунок 2"/>
          <p:cNvPicPr>
            <a:picLocks noChangeAspect="1" noChangeArrowheads="1"/>
          </p:cNvPicPr>
          <p:nvPr/>
        </p:nvPicPr>
        <p:blipFill>
          <a:blip r:embed="rId2">
            <a:lum contrast="36000"/>
          </a:blip>
          <a:srcRect/>
          <a:stretch>
            <a:fillRect/>
          </a:stretch>
        </p:blipFill>
        <p:spPr bwMode="auto">
          <a:xfrm>
            <a:off x="539750" y="4365625"/>
            <a:ext cx="8135938" cy="1943100"/>
          </a:xfrm>
          <a:prstGeom prst="rect">
            <a:avLst/>
          </a:prstGeom>
          <a:noFill/>
          <a:ln w="9525">
            <a:noFill/>
            <a:miter lim="800000"/>
            <a:headEnd/>
            <a:tailEnd/>
          </a:ln>
        </p:spPr>
      </p:pic>
    </p:spTree>
  </p:cSld>
  <p:clrMapOvr>
    <a:masterClrMapping/>
  </p:clrMapOvr>
  <p:transition spd="med">
    <p:wheel spokes="2"/>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764704"/>
            <a:ext cx="8712968" cy="5904656"/>
          </a:xfrm>
        </p:spPr>
        <p:style>
          <a:lnRef idx="1">
            <a:schemeClr val="accent2"/>
          </a:lnRef>
          <a:fillRef idx="3">
            <a:schemeClr val="accent2"/>
          </a:fillRef>
          <a:effectRef idx="2">
            <a:schemeClr val="accent2"/>
          </a:effectRef>
          <a:fontRef idx="minor">
            <a:schemeClr val="lt1"/>
          </a:fontRef>
        </p:style>
        <p:txBody>
          <a:bodyPr>
            <a:noAutofit/>
          </a:bodyPr>
          <a:lstStyle/>
          <a:p>
            <a:pPr fontAlgn="auto">
              <a:spcAft>
                <a:spcPts val="0"/>
              </a:spcAft>
              <a:buFont typeface="Wingdings" pitchFamily="2" charset="2"/>
              <a:buChar char="q"/>
              <a:defRPr/>
            </a:pPr>
            <a:r>
              <a:rPr lang="ru-RU" sz="3200" b="1" i="1" dirty="0" smtClean="0">
                <a:solidFill>
                  <a:schemeClr val="accent3"/>
                </a:solidFill>
                <a:latin typeface="Monotype Corsiva" pitchFamily="66" charset="0"/>
              </a:rPr>
              <a:t>Теория </a:t>
            </a:r>
            <a:r>
              <a:rPr lang="ru-RU" sz="3200" b="1" i="1" u="sng" dirty="0" smtClean="0">
                <a:solidFill>
                  <a:schemeClr val="accent3"/>
                </a:solidFill>
                <a:latin typeface="Monotype Corsiva" pitchFamily="66" charset="0"/>
              </a:rPr>
              <a:t>Локка</a:t>
            </a:r>
            <a:r>
              <a:rPr lang="ru-RU" sz="3200" b="1" i="1" dirty="0" smtClean="0">
                <a:solidFill>
                  <a:schemeClr val="accent3"/>
                </a:solidFill>
                <a:latin typeface="Monotype Corsiva" pitchFamily="66" charset="0"/>
              </a:rPr>
              <a:t>: постановка целей.</a:t>
            </a:r>
            <a:r>
              <a:rPr lang="ru-RU" sz="3200" b="1" i="1" dirty="0" smtClean="0">
                <a:latin typeface="Monotype Corsiva" pitchFamily="66" charset="0"/>
              </a:rPr>
              <a:t/>
            </a:r>
            <a:br>
              <a:rPr lang="ru-RU" sz="3200" b="1" i="1" dirty="0" smtClean="0">
                <a:latin typeface="Monotype Corsiva" pitchFamily="66" charset="0"/>
              </a:rPr>
            </a:br>
            <a:r>
              <a:rPr lang="ru-RU" sz="3200" dirty="0" smtClean="0">
                <a:latin typeface="Monotype Corsiva" pitchFamily="66" charset="0"/>
              </a:rPr>
              <a:t> </a:t>
            </a:r>
            <a:r>
              <a:rPr lang="ru-RU" sz="3200" dirty="0" smtClean="0">
                <a:solidFill>
                  <a:schemeClr val="accent6">
                    <a:lumMod val="75000"/>
                  </a:schemeClr>
                </a:solidFill>
                <a:latin typeface="Monotype Corsiva" pitchFamily="66" charset="0"/>
              </a:rPr>
              <a:t>Центральным принципом целепостановочного </a:t>
            </a:r>
            <a:r>
              <a:rPr lang="ru-RU" sz="3200" i="1" dirty="0" smtClean="0">
                <a:solidFill>
                  <a:schemeClr val="accent6">
                    <a:lumMod val="75000"/>
                  </a:schemeClr>
                </a:solidFill>
                <a:latin typeface="Monotype Corsiva" pitchFamily="66" charset="0"/>
              </a:rPr>
              <a:t>(</a:t>
            </a:r>
            <a:r>
              <a:rPr lang="en-US" sz="3200" i="1" dirty="0" smtClean="0">
                <a:solidFill>
                  <a:schemeClr val="accent6">
                    <a:lumMod val="75000"/>
                  </a:schemeClr>
                </a:solidFill>
                <a:latin typeface="Monotype Corsiva" pitchFamily="66" charset="0"/>
              </a:rPr>
              <a:t>goal</a:t>
            </a:r>
            <a:r>
              <a:rPr lang="ru-RU" sz="3200" i="1" dirty="0" smtClean="0">
                <a:solidFill>
                  <a:schemeClr val="accent6">
                    <a:lumMod val="75000"/>
                  </a:schemeClr>
                </a:solidFill>
                <a:latin typeface="Monotype Corsiva" pitchFamily="66" charset="0"/>
              </a:rPr>
              <a:t>-</a:t>
            </a:r>
            <a:r>
              <a:rPr lang="en-US" sz="3200" i="1" dirty="0" smtClean="0">
                <a:solidFill>
                  <a:schemeClr val="accent6">
                    <a:lumMod val="75000"/>
                  </a:schemeClr>
                </a:solidFill>
                <a:latin typeface="Monotype Corsiva" pitchFamily="66" charset="0"/>
              </a:rPr>
              <a:t>setting</a:t>
            </a:r>
            <a:r>
              <a:rPr lang="ru-RU" sz="3200" i="1" dirty="0" smtClean="0">
                <a:solidFill>
                  <a:schemeClr val="accent6">
                    <a:lumMod val="75000"/>
                  </a:schemeClr>
                </a:solidFill>
                <a:latin typeface="Monotype Corsiva" pitchFamily="66" charset="0"/>
              </a:rPr>
              <a:t>) </a:t>
            </a:r>
            <a:r>
              <a:rPr lang="ru-RU" sz="3200" dirty="0" smtClean="0">
                <a:solidFill>
                  <a:schemeClr val="accent6">
                    <a:lumMod val="75000"/>
                  </a:schemeClr>
                </a:solidFill>
                <a:latin typeface="Monotype Corsiva" pitchFamily="66" charset="0"/>
              </a:rPr>
              <a:t>подхода к мотивации является положение о целенаправленности человеческого поведения: люди ставят перед собой задачи и имеют мотивацию работать над их выполнением, поскольку достижение целей вознаграждается. По мнению </a:t>
            </a:r>
            <a:r>
              <a:rPr lang="ru-RU" sz="3200" u="sng" dirty="0" smtClean="0">
                <a:solidFill>
                  <a:schemeClr val="accent6">
                    <a:lumMod val="75000"/>
                  </a:schemeClr>
                </a:solidFill>
                <a:latin typeface="Monotype Corsiva" pitchFamily="66" charset="0"/>
              </a:rPr>
              <a:t>Локка</a:t>
            </a:r>
            <a:r>
              <a:rPr lang="ru-RU" sz="3200" dirty="0" smtClean="0">
                <a:solidFill>
                  <a:schemeClr val="accent6">
                    <a:lumMod val="75000"/>
                  </a:schemeClr>
                </a:solidFill>
                <a:latin typeface="Monotype Corsiva" pitchFamily="66" charset="0"/>
              </a:rPr>
              <a:t>, который утверждает, что люди, ставящие перед собой более высокие цели (или принимающие высокие цели, поставленные другими), прикладывают больше усилий и выполняют работу лучше.</a:t>
            </a:r>
            <a:r>
              <a:rPr lang="ru-RU" sz="3200" dirty="0" smtClean="0">
                <a:latin typeface="Monotype Corsiva" pitchFamily="66" charset="0"/>
              </a:rPr>
              <a:t/>
            </a:r>
            <a:br>
              <a:rPr lang="ru-RU" sz="3200" dirty="0" smtClean="0">
                <a:latin typeface="Monotype Corsiva" pitchFamily="66" charset="0"/>
              </a:rPr>
            </a:br>
            <a:endParaRPr lang="ru-RU" sz="3200" dirty="0">
              <a:latin typeface="Monotype Corsiva" pitchFamily="66" charset="0"/>
            </a:endParaRPr>
          </a:p>
        </p:txBody>
      </p:sp>
    </p:spTree>
  </p:cSld>
  <p:clrMapOvr>
    <a:masterClrMapping/>
  </p:clrMapOvr>
  <p:transition spd="med">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76672"/>
            <a:ext cx="8784976" cy="6264696"/>
          </a:xfrm>
        </p:spPr>
        <p:style>
          <a:lnRef idx="1">
            <a:schemeClr val="accent2"/>
          </a:lnRef>
          <a:fillRef idx="3">
            <a:schemeClr val="accent2"/>
          </a:fillRef>
          <a:effectRef idx="2">
            <a:schemeClr val="accent2"/>
          </a:effectRef>
          <a:fontRef idx="minor">
            <a:schemeClr val="lt1"/>
          </a:fontRef>
        </p:style>
        <p:txBody>
          <a:bodyPr>
            <a:noAutofit/>
          </a:bodyPr>
          <a:lstStyle/>
          <a:p>
            <a:pPr fontAlgn="auto">
              <a:spcAft>
                <a:spcPts val="0"/>
              </a:spcAft>
              <a:defRPr/>
            </a:pPr>
            <a:r>
              <a:rPr lang="ru-RU" sz="2400" dirty="0" smtClean="0">
                <a:solidFill>
                  <a:schemeClr val="accent6">
                    <a:lumMod val="75000"/>
                  </a:schemeClr>
                </a:solidFill>
                <a:latin typeface="Monotype Corsiva" pitchFamily="66" charset="0"/>
              </a:rPr>
              <a:t>Три принципа модели подкрепления:</a:t>
            </a:r>
            <a:br>
              <a:rPr lang="ru-RU" sz="2400"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 1.</a:t>
            </a:r>
            <a:r>
              <a:rPr lang="ru-RU" sz="2400" i="1" dirty="0" smtClean="0">
                <a:solidFill>
                  <a:schemeClr val="accent6">
                    <a:lumMod val="75000"/>
                  </a:schemeClr>
                </a:solidFill>
                <a:latin typeface="Monotype Corsiva" pitchFamily="66" charset="0"/>
              </a:rPr>
              <a:t>Люди продолжают совершать поступки, последствия которых вознаграждаются. </a:t>
            </a:r>
            <a:r>
              <a:rPr lang="ru-RU" sz="2400" dirty="0" smtClean="0">
                <a:solidFill>
                  <a:schemeClr val="accent6">
                    <a:lumMod val="75000"/>
                  </a:schemeClr>
                </a:solidFill>
                <a:latin typeface="Monotype Corsiva" pitchFamily="66" charset="0"/>
              </a:rPr>
              <a:t>Вознаграждение повышает </a:t>
            </a:r>
            <a:r>
              <a:rPr lang="ru-RU" sz="2400" i="1" dirty="0" smtClean="0">
                <a:solidFill>
                  <a:schemeClr val="accent6">
                    <a:lumMod val="75000"/>
                  </a:schemeClr>
                </a:solidFill>
                <a:latin typeface="Monotype Corsiva" pitchFamily="66" charset="0"/>
              </a:rPr>
              <a:t>(подкрепляет) </a:t>
            </a:r>
            <a:r>
              <a:rPr lang="ru-RU" sz="2400" dirty="0" smtClean="0">
                <a:solidFill>
                  <a:schemeClr val="accent6">
                    <a:lumMod val="75000"/>
                  </a:schemeClr>
                </a:solidFill>
                <a:latin typeface="Monotype Corsiva" pitchFamily="66" charset="0"/>
              </a:rPr>
              <a:t>вероятность того, что поведение, за которым оно следует, при аналогичных обстоятельствах будет повторяться.</a:t>
            </a:r>
            <a:br>
              <a:rPr lang="ru-RU" sz="2400"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2.</a:t>
            </a:r>
            <a:r>
              <a:rPr lang="ru-RU" sz="2400" i="1" dirty="0" smtClean="0">
                <a:solidFill>
                  <a:schemeClr val="accent6">
                    <a:lumMod val="75000"/>
                  </a:schemeClr>
                </a:solidFill>
                <a:latin typeface="Monotype Corsiva" pitchFamily="66" charset="0"/>
              </a:rPr>
              <a:t>Люди избегают поступков, последствия которых наказуемы. </a:t>
            </a:r>
            <a:r>
              <a:rPr lang="ru-RU" sz="2400" dirty="0" smtClean="0">
                <a:solidFill>
                  <a:schemeClr val="accent6">
                    <a:lumMod val="75000"/>
                  </a:schemeClr>
                </a:solidFill>
                <a:latin typeface="Monotype Corsiva" pitchFamily="66" charset="0"/>
              </a:rPr>
              <a:t>Наказание снижает вероятность того, что поведение, за которым оно следует, будет повторяться (по крайней мере в присутствии условий или агента наказания).</a:t>
            </a:r>
            <a:br>
              <a:rPr lang="ru-RU" sz="2400"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3.</a:t>
            </a:r>
            <a:r>
              <a:rPr lang="ru-RU" sz="2400" i="1" dirty="0" smtClean="0">
                <a:solidFill>
                  <a:schemeClr val="accent6">
                    <a:lumMod val="75000"/>
                  </a:schemeClr>
                </a:solidFill>
                <a:latin typeface="Monotype Corsiva" pitchFamily="66" charset="0"/>
              </a:rPr>
              <a:t>Люди постепенно перестают совершать поступки, последствия которых не вознаграждаются и не наказываются. </a:t>
            </a:r>
            <a:r>
              <a:rPr lang="ru-RU" sz="2400" dirty="0" smtClean="0">
                <a:solidFill>
                  <a:schemeClr val="accent6">
                    <a:lumMod val="75000"/>
                  </a:schemeClr>
                </a:solidFill>
                <a:latin typeface="Monotype Corsiva" pitchFamily="66" charset="0"/>
              </a:rPr>
              <a:t>Поведение с нейтральными последствиями рано или поздно будет прекращено.</a:t>
            </a:r>
            <a:br>
              <a:rPr lang="ru-RU" sz="2400"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 В применении к мотивации труда принципы подкрепления означают, что трудовые усилия являются прямой функцией того, насколько сформирована и усилена связь между трудовым поведением и вознаграждением</a:t>
            </a:r>
            <a:br>
              <a:rPr lang="ru-RU" sz="2400" dirty="0" smtClean="0">
                <a:solidFill>
                  <a:schemeClr val="accent6">
                    <a:lumMod val="75000"/>
                  </a:schemeClr>
                </a:solidFill>
                <a:latin typeface="Monotype Corsiva" pitchFamily="66" charset="0"/>
              </a:rPr>
            </a:br>
            <a:endParaRPr lang="ru-RU" sz="2400" dirty="0">
              <a:solidFill>
                <a:schemeClr val="accent6">
                  <a:lumMod val="75000"/>
                </a:schemeClr>
              </a:solidFill>
              <a:latin typeface="Monotype Corsiva" pitchFamily="66" charset="0"/>
            </a:endParaRPr>
          </a:p>
        </p:txBody>
      </p:sp>
    </p:spTree>
  </p:cSld>
  <p:clrMapOvr>
    <a:masterClrMapping/>
  </p:clrMapOvr>
  <p:transition spd="med">
    <p:whee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6408712"/>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defRPr/>
            </a:pPr>
            <a:r>
              <a:rPr lang="ru-RU" sz="2800" b="1" i="1" dirty="0" smtClean="0">
                <a:solidFill>
                  <a:schemeClr val="accent6">
                    <a:lumMod val="75000"/>
                  </a:schemeClr>
                </a:solidFill>
                <a:latin typeface="Monotype Corsiva" pitchFamily="66" charset="0"/>
              </a:rPr>
              <a:t>Модель подкрепляемой мотивации и исследования:</a:t>
            </a: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sz="2800" b="1" i="1" dirty="0" smtClean="0">
                <a:latin typeface="Monotype Corsiva" pitchFamily="66" charset="0"/>
              </a:rPr>
              <a:t/>
            </a:r>
            <a:br>
              <a:rPr lang="ru-RU" sz="2800" b="1" i="1" dirty="0" smtClean="0">
                <a:latin typeface="Monotype Corsiva" pitchFamily="66" charset="0"/>
              </a:rPr>
            </a:br>
            <a:r>
              <a:rPr lang="ru-RU" b="1" i="1" dirty="0" smtClean="0"/>
              <a:t/>
            </a:r>
            <a:br>
              <a:rPr lang="ru-RU" b="1" i="1" dirty="0" smtClean="0"/>
            </a:br>
            <a:r>
              <a:rPr lang="ru-RU" b="1" i="1" dirty="0" smtClean="0"/>
              <a:t/>
            </a:r>
            <a:br>
              <a:rPr lang="ru-RU" b="1" i="1" dirty="0" smtClean="0"/>
            </a:br>
            <a:endParaRPr lang="ru-RU" dirty="0"/>
          </a:p>
        </p:txBody>
      </p:sp>
      <p:pic>
        <p:nvPicPr>
          <p:cNvPr id="28674" name="Рисунок 2"/>
          <p:cNvPicPr>
            <a:picLocks noChangeAspect="1" noChangeArrowheads="1"/>
          </p:cNvPicPr>
          <p:nvPr/>
        </p:nvPicPr>
        <p:blipFill>
          <a:blip r:embed="rId2">
            <a:lum contrast="30000"/>
          </a:blip>
          <a:srcRect/>
          <a:stretch>
            <a:fillRect/>
          </a:stretch>
        </p:blipFill>
        <p:spPr bwMode="auto">
          <a:xfrm>
            <a:off x="468313" y="1268413"/>
            <a:ext cx="8280400" cy="5184775"/>
          </a:xfrm>
          <a:prstGeom prst="rect">
            <a:avLst/>
          </a:prstGeom>
          <a:noFill/>
          <a:ln w="9525">
            <a:noFill/>
            <a:miter lim="800000"/>
            <a:headEnd/>
            <a:tailEnd/>
          </a:ln>
        </p:spPr>
      </p:pic>
    </p:spTree>
  </p:cSld>
  <p:clrMapOvr>
    <a:masterClrMapping/>
  </p:clrMapOvr>
  <p:transition spd="med">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548680"/>
            <a:ext cx="8784976" cy="6192688"/>
          </a:xfrm>
        </p:spPr>
        <p:style>
          <a:lnRef idx="1">
            <a:schemeClr val="accent2"/>
          </a:lnRef>
          <a:fillRef idx="3">
            <a:schemeClr val="accent2"/>
          </a:fillRef>
          <a:effectRef idx="2">
            <a:schemeClr val="accent2"/>
          </a:effectRef>
          <a:fontRef idx="minor">
            <a:schemeClr val="lt1"/>
          </a:fontRef>
        </p:style>
        <p:txBody>
          <a:bodyPr>
            <a:normAutofit fontScale="90000"/>
          </a:bodyPr>
          <a:lstStyle/>
          <a:p>
            <a:pPr fontAlgn="auto">
              <a:spcAft>
                <a:spcPts val="0"/>
              </a:spcAft>
              <a:defRPr/>
            </a:pPr>
            <a:r>
              <a:rPr lang="ru-RU" sz="3100" dirty="0" smtClean="0">
                <a:solidFill>
                  <a:schemeClr val="accent6">
                    <a:lumMod val="75000"/>
                  </a:schemeClr>
                </a:solidFill>
                <a:latin typeface="Monotype Corsiva" pitchFamily="66" charset="0"/>
              </a:rPr>
              <a:t>Интегрированная модель способов влияния на трудовые усилия сотрудников:</a:t>
            </a: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endParaRPr lang="ru-RU" sz="2000" dirty="0">
              <a:latin typeface="Monotype Corsiva" pitchFamily="66" charset="0"/>
            </a:endParaRPr>
          </a:p>
        </p:txBody>
      </p:sp>
      <p:pic>
        <p:nvPicPr>
          <p:cNvPr id="29698" name="Рисунок 2"/>
          <p:cNvPicPr>
            <a:picLocks noChangeAspect="1" noChangeArrowheads="1"/>
          </p:cNvPicPr>
          <p:nvPr/>
        </p:nvPicPr>
        <p:blipFill>
          <a:blip r:embed="rId2">
            <a:lum contrast="30000"/>
          </a:blip>
          <a:srcRect/>
          <a:stretch>
            <a:fillRect/>
          </a:stretch>
        </p:blipFill>
        <p:spPr bwMode="auto">
          <a:xfrm>
            <a:off x="971550" y="1557338"/>
            <a:ext cx="7272338" cy="5111750"/>
          </a:xfrm>
          <a:prstGeom prst="rect">
            <a:avLst/>
          </a:prstGeom>
          <a:noFill/>
          <a:ln w="9525">
            <a:noFill/>
            <a:miter lim="800000"/>
            <a:headEnd/>
            <a:tailEnd/>
          </a:ln>
        </p:spPr>
      </p:pic>
    </p:spTree>
  </p:cSld>
  <p:clrMapOvr>
    <a:masterClrMapping/>
  </p:clrMapOvr>
  <p:transition spd="med">
    <p:split orient="vert" dir="in"/>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33400" y="836712"/>
            <a:ext cx="7851648" cy="2363688"/>
          </a:xfrm>
        </p:spPr>
        <p:txBody>
          <a:bodyPr>
            <a:noAutofit/>
          </a:bodyPr>
          <a:lstStyle/>
          <a:p>
            <a:pPr algn="ctr" fontAlgn="auto">
              <a:spcAft>
                <a:spcPts val="0"/>
              </a:spcAft>
              <a:defRPr/>
            </a:pPr>
            <a:r>
              <a:rPr lang="ru-RU" sz="8000" dirty="0" smtClean="0">
                <a:effectLst/>
                <a:latin typeface="Monotype Corsiva" pitchFamily="66" charset="0"/>
              </a:rPr>
              <a:t>Спасибо за внимание!</a:t>
            </a:r>
            <a:endParaRPr lang="ru-RU" sz="8000" dirty="0">
              <a:effectLst/>
              <a:latin typeface="Monotype Corsiva" pitchFamily="66" charset="0"/>
            </a:endParaRPr>
          </a:p>
        </p:txBody>
      </p:sp>
      <p:sp>
        <p:nvSpPr>
          <p:cNvPr id="30722" name="Подзаголовок 2"/>
          <p:cNvSpPr>
            <a:spLocks noGrp="1"/>
          </p:cNvSpPr>
          <p:nvPr>
            <p:ph type="subTitle" idx="1"/>
          </p:nvPr>
        </p:nvSpPr>
        <p:spPr>
          <a:xfrm>
            <a:off x="323850" y="3716338"/>
            <a:ext cx="8496300" cy="2808287"/>
          </a:xfrm>
        </p:spPr>
        <p:txBody>
          <a:bodyPr/>
          <a:lstStyle/>
          <a:p>
            <a:pPr marR="0"/>
            <a:r>
              <a:rPr lang="ru-RU" sz="4400" smtClean="0">
                <a:solidFill>
                  <a:srgbClr val="7030A0"/>
                </a:solidFill>
                <a:latin typeface="Monotype Corsiva" pitchFamily="66" charset="0"/>
              </a:rPr>
              <a:t>“Всё управление в конечном счете сводится к стимулированию активности других людей…” </a:t>
            </a:r>
            <a:r>
              <a:rPr lang="ru-RU" sz="3600" smtClean="0">
                <a:solidFill>
                  <a:srgbClr val="7030A0"/>
                </a:solidFill>
                <a:latin typeface="Monotype Corsiva" pitchFamily="66" charset="0"/>
              </a:rPr>
              <a:t> </a:t>
            </a:r>
          </a:p>
          <a:p>
            <a:pPr marR="0"/>
            <a:r>
              <a:rPr lang="ru-RU" sz="3600" smtClean="0">
                <a:solidFill>
                  <a:srgbClr val="7030A0"/>
                </a:solidFill>
                <a:latin typeface="Monotype Corsiva" pitchFamily="66" charset="0"/>
              </a:rPr>
              <a:t>Ли  Якокка</a:t>
            </a:r>
          </a:p>
        </p:txBody>
      </p:sp>
    </p:spTree>
  </p:cSld>
  <p:clrMapOvr>
    <a:masterClrMapping/>
  </p:clrMapOvr>
  <p:transition spd="med">
    <p:randomBar dir="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332656"/>
            <a:ext cx="9036496" cy="6336704"/>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buFont typeface="Wingdings" pitchFamily="2" charset="2"/>
              <a:buChar char="q"/>
              <a:defRPr/>
            </a:pPr>
            <a:r>
              <a:rPr lang="ru-RU" sz="2000" b="1" dirty="0" smtClean="0">
                <a:solidFill>
                  <a:schemeClr val="accent3"/>
                </a:solidFill>
                <a:latin typeface="Monotype Corsiva" pitchFamily="66" charset="0"/>
              </a:rPr>
              <a:t> Мотивация и выполнение работы.</a:t>
            </a:r>
            <a:r>
              <a:rPr lang="ru-RU" sz="2000" b="1" dirty="0" smtClean="0">
                <a:latin typeface="Monotype Corsiva" pitchFamily="66" charset="0"/>
              </a:rPr>
              <a:t/>
            </a:r>
            <a:br>
              <a:rPr lang="ru-RU" sz="2000" b="1" dirty="0" smtClean="0">
                <a:latin typeface="Monotype Corsiva" pitchFamily="66" charset="0"/>
              </a:rPr>
            </a:br>
            <a:r>
              <a:rPr lang="ru-RU" sz="2000" dirty="0" smtClean="0">
                <a:latin typeface="Monotype Corsiva" pitchFamily="66" charset="0"/>
              </a:rPr>
              <a:t> </a:t>
            </a:r>
            <a:r>
              <a:rPr lang="ru-RU" sz="2000" b="1" dirty="0" smtClean="0">
                <a:solidFill>
                  <a:srgbClr val="7030A0"/>
                </a:solidFill>
                <a:latin typeface="Monotype Corsiva" pitchFamily="66" charset="0"/>
              </a:rPr>
              <a:t>Мотивация- </a:t>
            </a:r>
            <a:r>
              <a:rPr lang="ru-RU" sz="2000" dirty="0" smtClean="0">
                <a:solidFill>
                  <a:schemeClr val="accent3">
                    <a:lumMod val="50000"/>
                  </a:schemeClr>
                </a:solidFill>
                <a:latin typeface="Monotype Corsiva" pitchFamily="66" charset="0"/>
              </a:rPr>
              <a:t>совокупность множества факторов, которые обусловливают, направляют и поддерживают усилия, затрачиваемые на поведенческие акты.</a:t>
            </a:r>
            <a:br>
              <a:rPr lang="ru-RU" sz="2000" dirty="0" smtClean="0">
                <a:solidFill>
                  <a:schemeClr val="accent3">
                    <a:lumMod val="50000"/>
                  </a:schemeClr>
                </a:solidFill>
                <a:latin typeface="Monotype Corsiva" pitchFamily="66" charset="0"/>
              </a:rPr>
            </a:br>
            <a:r>
              <a:rPr lang="ru-RU" sz="2000" dirty="0" smtClean="0">
                <a:solidFill>
                  <a:schemeClr val="accent3">
                    <a:lumMod val="50000"/>
                  </a:schemeClr>
                </a:solidFill>
                <a:latin typeface="Monotype Corsiva" pitchFamily="66" charset="0"/>
              </a:rPr>
              <a:t> Эти факторы невозможно видеть непосредственно; можно наблюдать только поведенческие результаты их действия. Если некто поступает на работу в сфере торговли и очень усердно работает, то его коллега может сказать, что у этого человека есть мотивация стать успешным продавцом. В этом случае коллега делает вывод о внутреннем состоянии (мотивации), основываясь на поведении (усердная работа).</a:t>
            </a:r>
            <a:br>
              <a:rPr lang="ru-RU" sz="2000" dirty="0" smtClean="0">
                <a:solidFill>
                  <a:schemeClr val="accent3">
                    <a:lumMod val="50000"/>
                  </a:schemeClr>
                </a:solidFill>
                <a:latin typeface="Monotype Corsiva" pitchFamily="66" charset="0"/>
              </a:rPr>
            </a:br>
            <a:r>
              <a:rPr lang="ru-RU" sz="2000" dirty="0" smtClean="0">
                <a:solidFill>
                  <a:schemeClr val="accent3">
                    <a:lumMod val="50000"/>
                  </a:schemeClr>
                </a:solidFill>
                <a:latin typeface="Monotype Corsiva" pitchFamily="66" charset="0"/>
              </a:rPr>
              <a:t>Кроме того, выполнение работы может зависеть от мотивации меньше, чем от средовых факторов. Некоторые виды работы специально строятся таким образом, чтобы свести к минимуму роль усилий, затрачиваемых сотрудником. Безусловно, какие-то усилия необходимы, однако увеличение их количества может повысить качество труда только до некоторого предельного уровня, определяемого техническими характеристиками данной работы. В других случаях приложенные работником усилия не оказывают существенного влияния на выполнение работы, потому что неясны цели работы или имеются факторы, препятствующие хорошему выполнению работы, такие как недостаточная информация или устаревшее оборудование.</a:t>
            </a:r>
            <a:br>
              <a:rPr lang="ru-RU" sz="2000" dirty="0" smtClean="0">
                <a:solidFill>
                  <a:schemeClr val="accent3">
                    <a:lumMod val="50000"/>
                  </a:schemeClr>
                </a:solidFill>
                <a:latin typeface="Monotype Corsiva" pitchFamily="66" charset="0"/>
              </a:rPr>
            </a:br>
            <a:r>
              <a:rPr lang="ru-RU" sz="2000" dirty="0" smtClean="0">
                <a:latin typeface="Monotype Corsiva" pitchFamily="66" charset="0"/>
              </a:rPr>
              <a:t/>
            </a:r>
            <a:br>
              <a:rPr lang="ru-RU" sz="2000" dirty="0" smtClean="0">
                <a:latin typeface="Monotype Corsiva" pitchFamily="66" charset="0"/>
              </a:rPr>
            </a:br>
            <a:r>
              <a:rPr lang="ru-RU" sz="2000" dirty="0" smtClean="0">
                <a:latin typeface="Monotype Corsiva" pitchFamily="66" charset="0"/>
              </a:rPr>
              <a:t/>
            </a:r>
            <a:br>
              <a:rPr lang="ru-RU" sz="2000" dirty="0" smtClean="0">
                <a:latin typeface="Monotype Corsiva" pitchFamily="66" charset="0"/>
              </a:rPr>
            </a:br>
            <a:endParaRPr lang="ru-RU" sz="2000" dirty="0">
              <a:latin typeface="Monotype Corsiva" pitchFamily="66" charset="0"/>
            </a:endParaRPr>
          </a:p>
        </p:txBody>
      </p:sp>
    </p:spTree>
  </p:cSld>
  <p:clrMapOvr>
    <a:masterClrMapping/>
  </p:clrMapOvr>
  <p:transition spd="med">
    <p:wipe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84976" cy="6408712"/>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buFont typeface="Wingdings" pitchFamily="2" charset="2"/>
              <a:buChar char="q"/>
              <a:defRPr/>
            </a:pPr>
            <a:r>
              <a:rPr lang="ru-RU" sz="3100" b="1" dirty="0" smtClean="0">
                <a:solidFill>
                  <a:schemeClr val="accent3"/>
                </a:solidFill>
                <a:latin typeface="Monotype Corsiva" pitchFamily="66" charset="0"/>
              </a:rPr>
              <a:t>Диспозиционные теории мотивации труда.</a:t>
            </a:r>
            <a:r>
              <a:rPr lang="ru-RU" sz="2400" b="1" dirty="0" smtClean="0">
                <a:latin typeface="Monotype Corsiva" pitchFamily="66" charset="0"/>
              </a:rPr>
              <a:t/>
            </a:r>
            <a:br>
              <a:rPr lang="ru-RU" sz="2400" b="1" dirty="0" smtClean="0">
                <a:latin typeface="Monotype Corsiva" pitchFamily="66" charset="0"/>
              </a:rPr>
            </a:br>
            <a:r>
              <a:rPr lang="ru-RU" sz="2400" dirty="0" smtClean="0">
                <a:latin typeface="Monotype Corsiva" pitchFamily="66" charset="0"/>
              </a:rPr>
              <a:t> </a:t>
            </a:r>
            <a:r>
              <a:rPr lang="ru-RU" sz="2400" dirty="0" smtClean="0">
                <a:solidFill>
                  <a:schemeClr val="accent3">
                    <a:lumMod val="50000"/>
                  </a:schemeClr>
                </a:solidFill>
                <a:latin typeface="Monotype Corsiva" pitchFamily="66" charset="0"/>
              </a:rPr>
              <a:t>В диспозиционных теориях мотивации в качестве источника сил, обусловливающих, направляющих и поддерживающих усилия, которые затрачиваются на конкретные поведенческие акты, идентифицируются индивидуальные характеристики. Большинство из этих теорий — это теории потребностей, основанные на предположении, что люди тратят свои усилия на совершение таких поведенческих актов, которые позволяют им восполнить какие-то дефициты, присутствующие в их жизни. Из теоретических разработок, относящихся к этой категории, наиболее хорошо известна теория </a:t>
            </a:r>
            <a:r>
              <a:rPr lang="ru-RU" sz="2400" u="sng" dirty="0" smtClean="0">
                <a:solidFill>
                  <a:schemeClr val="accent3">
                    <a:lumMod val="50000"/>
                  </a:schemeClr>
                </a:solidFill>
                <a:latin typeface="Monotype Corsiva" pitchFamily="66" charset="0"/>
              </a:rPr>
              <a:t>Абрахама Маслоу .</a:t>
            </a:r>
            <a:r>
              <a:rPr lang="ru-RU" sz="2400" dirty="0" smtClean="0">
                <a:solidFill>
                  <a:schemeClr val="accent3">
                    <a:lumMod val="50000"/>
                  </a:schemeClr>
                </a:solidFill>
                <a:latin typeface="Monotype Corsiva" pitchFamily="66" charset="0"/>
              </a:rPr>
              <a:t/>
            </a:r>
            <a:br>
              <a:rPr lang="ru-RU" sz="2400" dirty="0" smtClean="0">
                <a:solidFill>
                  <a:schemeClr val="accent3">
                    <a:lumMod val="50000"/>
                  </a:schemeClr>
                </a:solidFill>
                <a:latin typeface="Monotype Corsiva" pitchFamily="66" charset="0"/>
              </a:rPr>
            </a:br>
            <a:r>
              <a:rPr lang="ru-RU" sz="2400" dirty="0" smtClean="0">
                <a:solidFill>
                  <a:schemeClr val="accent3">
                    <a:lumMod val="50000"/>
                  </a:schemeClr>
                </a:solidFill>
                <a:latin typeface="Monotype Corsiva" pitchFamily="66" charset="0"/>
              </a:rPr>
              <a:t> Согласно теории Маслоу, потребности (рис.1)начинают мотивировать поведение только после того, как удовлетворены потребности всех предыдущих уровней. В ситуации трудовой деятельности это означает, что люди в первую очередь прикладывают усилия к удовлетворению неудовлетворенных потребностей самого низшего уровня. </a:t>
            </a:r>
            <a:br>
              <a:rPr lang="ru-RU" sz="2400" dirty="0" smtClean="0">
                <a:solidFill>
                  <a:schemeClr val="accent3">
                    <a:lumMod val="50000"/>
                  </a:schemeClr>
                </a:solidFill>
                <a:latin typeface="Monotype Corsiva" pitchFamily="66" charset="0"/>
              </a:rPr>
            </a:br>
            <a:r>
              <a:rPr lang="ru-RU" sz="1800" dirty="0" smtClean="0"/>
              <a:t/>
            </a:r>
            <a:br>
              <a:rPr lang="ru-RU" sz="1800" dirty="0" smtClean="0"/>
            </a:br>
            <a:endParaRPr lang="ru-RU" sz="1800" dirty="0"/>
          </a:p>
        </p:txBody>
      </p:sp>
    </p:spTree>
  </p:cSld>
  <p:clrMapOvr>
    <a:masterClrMapping/>
  </p:clrMapOvr>
  <p:transition>
    <p:pull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404664"/>
            <a:ext cx="8640960" cy="6120680"/>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defRPr/>
            </a:pPr>
            <a:r>
              <a:rPr lang="ru-RU" sz="4400" dirty="0" smtClean="0">
                <a:solidFill>
                  <a:schemeClr val="accent3">
                    <a:lumMod val="50000"/>
                  </a:schemeClr>
                </a:solidFill>
                <a:latin typeface="Monotype Corsiva" pitchFamily="66" charset="0"/>
              </a:rPr>
              <a:t>Иерархия потребностей по </a:t>
            </a:r>
            <a:r>
              <a:rPr lang="ru-RU" sz="4400" u="sng" dirty="0" smtClean="0">
                <a:solidFill>
                  <a:schemeClr val="accent3">
                    <a:lumMod val="50000"/>
                  </a:schemeClr>
                </a:solidFill>
                <a:latin typeface="Monotype Corsiva" pitchFamily="66" charset="0"/>
              </a:rPr>
              <a:t>Маслоу</a:t>
            </a:r>
            <a:r>
              <a:rPr lang="ru-RU" sz="4400" dirty="0" smtClean="0">
                <a:solidFill>
                  <a:schemeClr val="accent3">
                    <a:lumMod val="50000"/>
                  </a:schemeClr>
                </a:solidFill>
                <a:latin typeface="Monotype Corsiva" pitchFamily="66" charset="0"/>
              </a:rPr>
              <a:t>:</a:t>
            </a:r>
            <a:r>
              <a:rPr lang="ru-RU" sz="4400" dirty="0" smtClean="0">
                <a:latin typeface="Monotype Corsiva" pitchFamily="66" charset="0"/>
              </a:rPr>
              <a:t/>
            </a:r>
            <a:br>
              <a:rPr lang="ru-RU" sz="4400" dirty="0" smtClean="0">
                <a:latin typeface="Monotype Corsiva" pitchFamily="66" charset="0"/>
              </a:rPr>
            </a:br>
            <a:r>
              <a:rPr lang="ru-RU" sz="1800" dirty="0" smtClean="0">
                <a:solidFill>
                  <a:schemeClr val="accent3">
                    <a:lumMod val="50000"/>
                  </a:schemeClr>
                </a:solidFill>
                <a:latin typeface="Monotype Corsiva" pitchFamily="66" charset="0"/>
              </a:rPr>
              <a:t>(рис.1)</a:t>
            </a: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16386" name="Рисунок 3"/>
          <p:cNvPicPr>
            <a:picLocks noChangeAspect="1" noChangeArrowheads="1"/>
          </p:cNvPicPr>
          <p:nvPr/>
        </p:nvPicPr>
        <p:blipFill>
          <a:blip r:embed="rId2">
            <a:lum contrast="30000"/>
          </a:blip>
          <a:srcRect/>
          <a:stretch>
            <a:fillRect/>
          </a:stretch>
        </p:blipFill>
        <p:spPr bwMode="auto">
          <a:xfrm>
            <a:off x="755650" y="2060575"/>
            <a:ext cx="7561263" cy="4176713"/>
          </a:xfrm>
          <a:prstGeom prst="rect">
            <a:avLst/>
          </a:prstGeom>
          <a:noFill/>
          <a:ln w="9525">
            <a:noFill/>
            <a:miter lim="800000"/>
            <a:headEnd/>
            <a:tailEnd/>
          </a:ln>
        </p:spPr>
      </p:pic>
    </p:spTree>
  </p:cSld>
  <p:clrMapOvr>
    <a:masterClrMapping/>
  </p:clrMapOvr>
  <p:transition spd="med">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8439472" cy="6120680"/>
          </a:xfrm>
        </p:spPr>
        <p:style>
          <a:lnRef idx="1">
            <a:schemeClr val="accent2"/>
          </a:lnRef>
          <a:fillRef idx="3">
            <a:schemeClr val="accent2"/>
          </a:fillRef>
          <a:effectRef idx="2">
            <a:schemeClr val="accent2"/>
          </a:effectRef>
          <a:fontRef idx="minor">
            <a:schemeClr val="lt1"/>
          </a:fontRef>
        </p:style>
        <p:txBody>
          <a:bodyPr>
            <a:noAutofit/>
          </a:bodyPr>
          <a:lstStyle/>
          <a:p>
            <a:pPr fontAlgn="auto">
              <a:spcAft>
                <a:spcPts val="0"/>
              </a:spcAft>
              <a:buFont typeface="Wingdings" pitchFamily="2" charset="2"/>
              <a:buChar char="q"/>
              <a:defRPr/>
            </a:pPr>
            <a:r>
              <a:rPr lang="ru-RU" sz="2000" b="1" i="1" dirty="0" smtClean="0">
                <a:solidFill>
                  <a:schemeClr val="accent3"/>
                </a:solidFill>
                <a:latin typeface="Monotype Corsiva" pitchFamily="66" charset="0"/>
              </a:rPr>
              <a:t>Теория </a:t>
            </a:r>
            <a:r>
              <a:rPr lang="en-US" sz="2000" b="1" i="1" dirty="0" smtClean="0">
                <a:solidFill>
                  <a:schemeClr val="accent3"/>
                </a:solidFill>
                <a:latin typeface="Monotype Corsiva" pitchFamily="66" charset="0"/>
              </a:rPr>
              <a:t>ERG</a:t>
            </a:r>
            <a:r>
              <a:rPr lang="ru-RU" sz="2000" b="1" i="1" dirty="0" smtClean="0">
                <a:solidFill>
                  <a:schemeClr val="accent3"/>
                </a:solidFill>
                <a:latin typeface="Monotype Corsiva" pitchFamily="66" charset="0"/>
              </a:rPr>
              <a:t> </a:t>
            </a:r>
            <a:r>
              <a:rPr lang="ru-RU" sz="2000" b="1" i="1" u="sng" dirty="0" smtClean="0">
                <a:solidFill>
                  <a:schemeClr val="accent3"/>
                </a:solidFill>
                <a:latin typeface="Monotype Corsiva" pitchFamily="66" charset="0"/>
              </a:rPr>
              <a:t>Алдерфера.</a:t>
            </a:r>
            <a:r>
              <a:rPr lang="ru-RU" sz="2000" b="1" i="1" dirty="0" smtClean="0">
                <a:latin typeface="Monotype Corsiva" pitchFamily="66" charset="0"/>
              </a:rPr>
              <a:t/>
            </a:r>
            <a:br>
              <a:rPr lang="ru-RU" sz="2000" b="1" i="1" dirty="0" smtClean="0">
                <a:latin typeface="Monotype Corsiva" pitchFamily="66" charset="0"/>
              </a:rPr>
            </a:br>
            <a:r>
              <a:rPr lang="ru-RU" sz="2000" u="sng" dirty="0" smtClean="0">
                <a:solidFill>
                  <a:schemeClr val="accent6">
                    <a:lumMod val="75000"/>
                  </a:schemeClr>
                </a:solidFill>
                <a:latin typeface="Monotype Corsiva" pitchFamily="66" charset="0"/>
              </a:rPr>
              <a:t>Алдерфер</a:t>
            </a:r>
            <a:r>
              <a:rPr lang="ru-RU" sz="2000" dirty="0" smtClean="0">
                <a:solidFill>
                  <a:schemeClr val="accent6">
                    <a:lumMod val="75000"/>
                  </a:schemeClr>
                </a:solidFill>
                <a:latin typeface="Monotype Corsiva" pitchFamily="66" charset="0"/>
              </a:rPr>
              <a:t> предложил теорию мотивации труда, основанную на иерархии потребностей по </a:t>
            </a:r>
            <a:r>
              <a:rPr lang="ru-RU" sz="2000" u="sng" dirty="0" smtClean="0">
                <a:solidFill>
                  <a:schemeClr val="accent6">
                    <a:lumMod val="75000"/>
                  </a:schemeClr>
                </a:solidFill>
                <a:latin typeface="Monotype Corsiva" pitchFamily="66" charset="0"/>
              </a:rPr>
              <a:t>Маслоу</a:t>
            </a:r>
            <a:r>
              <a:rPr lang="ru-RU" sz="2000" dirty="0" smtClean="0">
                <a:solidFill>
                  <a:schemeClr val="accent6">
                    <a:lumMod val="75000"/>
                  </a:schemeClr>
                </a:solidFill>
                <a:latin typeface="Monotype Corsiva" pitchFamily="66" charset="0"/>
              </a:rPr>
              <a:t>, но с некоторыми важными изменениями. Исходным положением этой теории является гипотеза о существовании трех групп потребностей, перечисленных в порядке от наиболее до наименее конкретных (базовых). </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Эти потребности — в существовании </a:t>
            </a:r>
            <a:r>
              <a:rPr lang="ru-RU" sz="2000" i="1" dirty="0" smtClean="0">
                <a:solidFill>
                  <a:schemeClr val="accent6">
                    <a:lumMod val="75000"/>
                  </a:schemeClr>
                </a:solidFill>
                <a:latin typeface="Monotype Corsiva" pitchFamily="66" charset="0"/>
              </a:rPr>
              <a:t>(</a:t>
            </a:r>
            <a:r>
              <a:rPr lang="en-US" sz="2000" i="1" dirty="0" smtClean="0">
                <a:solidFill>
                  <a:schemeClr val="accent6">
                    <a:lumMod val="75000"/>
                  </a:schemeClr>
                </a:solidFill>
                <a:latin typeface="Monotype Corsiva" pitchFamily="66" charset="0"/>
              </a:rPr>
              <a:t>existence</a:t>
            </a:r>
            <a:r>
              <a:rPr lang="ru-RU" sz="2000" i="1" dirty="0" smtClean="0">
                <a:solidFill>
                  <a:schemeClr val="accent6">
                    <a:lumMod val="75000"/>
                  </a:schemeClr>
                </a:solidFill>
                <a:latin typeface="Monotype Corsiva" pitchFamily="66" charset="0"/>
              </a:rPr>
              <a:t> — Е), </a:t>
            </a:r>
            <a:r>
              <a:rPr lang="ru-RU" sz="2000" dirty="0" smtClean="0">
                <a:solidFill>
                  <a:schemeClr val="accent6">
                    <a:lumMod val="75000"/>
                  </a:schemeClr>
                </a:solidFill>
                <a:latin typeface="Monotype Corsiva" pitchFamily="66" charset="0"/>
              </a:rPr>
              <a:t>отношениях с другими людьми </a:t>
            </a:r>
            <a:r>
              <a:rPr lang="ru-RU" sz="2000" i="1" dirty="0" smtClean="0">
                <a:solidFill>
                  <a:schemeClr val="accent6">
                    <a:lumMod val="75000"/>
                  </a:schemeClr>
                </a:solidFill>
                <a:latin typeface="Monotype Corsiva" pitchFamily="66" charset="0"/>
              </a:rPr>
              <a:t>(</a:t>
            </a:r>
            <a:r>
              <a:rPr lang="en-US" sz="2000" i="1" dirty="0" smtClean="0">
                <a:solidFill>
                  <a:schemeClr val="accent6">
                    <a:lumMod val="75000"/>
                  </a:schemeClr>
                </a:solidFill>
                <a:latin typeface="Monotype Corsiva" pitchFamily="66" charset="0"/>
              </a:rPr>
              <a:t>relatedness</a:t>
            </a:r>
            <a:r>
              <a:rPr lang="ru-RU" sz="2000" i="1" dirty="0" smtClean="0">
                <a:solidFill>
                  <a:schemeClr val="accent6">
                    <a:lumMod val="75000"/>
                  </a:schemeClr>
                </a:solidFill>
                <a:latin typeface="Monotype Corsiva" pitchFamily="66" charset="0"/>
              </a:rPr>
              <a:t> — </a:t>
            </a:r>
            <a:r>
              <a:rPr lang="en-US" sz="2000" i="1" dirty="0" smtClean="0">
                <a:solidFill>
                  <a:schemeClr val="accent6">
                    <a:lumMod val="75000"/>
                  </a:schemeClr>
                </a:solidFill>
                <a:latin typeface="Monotype Corsiva" pitchFamily="66" charset="0"/>
              </a:rPr>
              <a:t>R</a:t>
            </a:r>
            <a:r>
              <a:rPr lang="ru-RU" sz="2000" i="1" dirty="0" smtClean="0">
                <a:solidFill>
                  <a:schemeClr val="accent6">
                    <a:lumMod val="75000"/>
                  </a:schemeClr>
                </a:solidFill>
                <a:latin typeface="Monotype Corsiva" pitchFamily="66" charset="0"/>
              </a:rPr>
              <a:t>) </a:t>
            </a:r>
            <a:r>
              <a:rPr lang="ru-RU" sz="2000" dirty="0" smtClean="0">
                <a:solidFill>
                  <a:schemeClr val="accent6">
                    <a:lumMod val="75000"/>
                  </a:schemeClr>
                </a:solidFill>
                <a:latin typeface="Monotype Corsiva" pitchFamily="66" charset="0"/>
              </a:rPr>
              <a:t>и росте </a:t>
            </a:r>
            <a:r>
              <a:rPr lang="ru-RU" sz="2000" i="1" dirty="0" smtClean="0">
                <a:solidFill>
                  <a:schemeClr val="accent6">
                    <a:lumMod val="75000"/>
                  </a:schemeClr>
                </a:solidFill>
                <a:latin typeface="Monotype Corsiva" pitchFamily="66" charset="0"/>
              </a:rPr>
              <a:t>(</a:t>
            </a:r>
            <a:r>
              <a:rPr lang="en-US" sz="2000" i="1" dirty="0" smtClean="0">
                <a:solidFill>
                  <a:schemeClr val="accent6">
                    <a:lumMod val="75000"/>
                  </a:schemeClr>
                </a:solidFill>
                <a:latin typeface="Monotype Corsiva" pitchFamily="66" charset="0"/>
              </a:rPr>
              <a:t>growth </a:t>
            </a:r>
            <a:r>
              <a:rPr lang="ru-RU" sz="2000" dirty="0" smtClean="0">
                <a:solidFill>
                  <a:schemeClr val="accent6">
                    <a:lumMod val="75000"/>
                  </a:schemeClr>
                </a:solidFill>
                <a:latin typeface="Monotype Corsiva" pitchFamily="66" charset="0"/>
              </a:rPr>
              <a:t>- </a:t>
            </a:r>
            <a:r>
              <a:rPr lang="en-US" sz="2000" i="1" dirty="0" smtClean="0">
                <a:solidFill>
                  <a:schemeClr val="accent6">
                    <a:lumMod val="75000"/>
                  </a:schemeClr>
                </a:solidFill>
                <a:latin typeface="Monotype Corsiva" pitchFamily="66" charset="0"/>
              </a:rPr>
              <a:t>G</a:t>
            </a:r>
            <a:r>
              <a:rPr lang="ru-RU" sz="2000" dirty="0" smtClean="0">
                <a:solidFill>
                  <a:schemeClr val="accent6">
                    <a:lumMod val="75000"/>
                  </a:schemeClr>
                </a:solidFill>
                <a:latin typeface="Monotype Corsiva" pitchFamily="66" charset="0"/>
              </a:rPr>
              <a:t>) — в сущности представляют собой реорганизованный вариант иерархии </a:t>
            </a:r>
            <a:r>
              <a:rPr lang="ru-RU" sz="2000" u="sng" dirty="0" smtClean="0">
                <a:solidFill>
                  <a:schemeClr val="accent6">
                    <a:lumMod val="75000"/>
                  </a:schemeClr>
                </a:solidFill>
                <a:latin typeface="Monotype Corsiva" pitchFamily="66" charset="0"/>
              </a:rPr>
              <a:t>Маслоу</a:t>
            </a:r>
            <a:r>
              <a:rPr lang="ru-RU" sz="2000" dirty="0" smtClean="0">
                <a:solidFill>
                  <a:schemeClr val="accent6">
                    <a:lumMod val="75000"/>
                  </a:schemeClr>
                </a:solidFill>
                <a:latin typeface="Monotype Corsiva" pitchFamily="66" charset="0"/>
              </a:rPr>
              <a:t>; однако в теории </a:t>
            </a:r>
            <a:r>
              <a:rPr lang="en-US" sz="2000" i="1" dirty="0" smtClean="0">
                <a:solidFill>
                  <a:schemeClr val="accent6">
                    <a:lumMod val="75000"/>
                  </a:schemeClr>
                </a:solidFill>
                <a:latin typeface="Monotype Corsiva" pitchFamily="66" charset="0"/>
              </a:rPr>
              <a:t>ERG </a:t>
            </a:r>
            <a:r>
              <a:rPr lang="ru-RU" sz="2000" dirty="0" smtClean="0">
                <a:solidFill>
                  <a:schemeClr val="accent6">
                    <a:lumMod val="75000"/>
                  </a:schemeClr>
                </a:solidFill>
                <a:latin typeface="Monotype Corsiva" pitchFamily="66" charset="0"/>
              </a:rPr>
              <a:t>не предполагается жесткого ранжирования этой иерархии.</a:t>
            </a:r>
            <a:br>
              <a:rPr lang="ru-RU" sz="2000" dirty="0" smtClean="0">
                <a:solidFill>
                  <a:schemeClr val="accent6">
                    <a:lumMod val="75000"/>
                  </a:schemeClr>
                </a:solidFill>
                <a:latin typeface="Monotype Corsiva" pitchFamily="66" charset="0"/>
              </a:rPr>
            </a:br>
            <a:r>
              <a:rPr lang="ru-RU" sz="2000" dirty="0" smtClean="0">
                <a:solidFill>
                  <a:schemeClr val="accent6">
                    <a:lumMod val="75000"/>
                  </a:schemeClr>
                </a:solidFill>
                <a:latin typeface="Monotype Corsiva" pitchFamily="66" charset="0"/>
              </a:rPr>
              <a:t>Согласно концепции </a:t>
            </a:r>
            <a:r>
              <a:rPr lang="ru-RU" sz="2000" u="sng" dirty="0" smtClean="0">
                <a:solidFill>
                  <a:schemeClr val="accent6">
                    <a:lumMod val="75000"/>
                  </a:schemeClr>
                </a:solidFill>
                <a:latin typeface="Monotype Corsiva" pitchFamily="66" charset="0"/>
              </a:rPr>
              <a:t>Маслоу,</a:t>
            </a:r>
            <a:r>
              <a:rPr lang="ru-RU" sz="2000" dirty="0" smtClean="0">
                <a:solidFill>
                  <a:schemeClr val="accent6">
                    <a:lumMod val="75000"/>
                  </a:schemeClr>
                </a:solidFill>
                <a:latin typeface="Monotype Corsiva" pitchFamily="66" charset="0"/>
              </a:rPr>
              <a:t> человек затрачивает главные усилия на поведенческие акты, с помощью которых удовлетворяются неудовлетворенные потребности самого нижнего уровня. Эти потребности являются главной движущей силой его поведения до тех пор, пока не будут удовлетворены, после чего они перестают мотивировать поведение индивидуума. Согласно теории </a:t>
            </a:r>
            <a:r>
              <a:rPr lang="en-US" sz="2000" i="1" dirty="0" smtClean="0">
                <a:solidFill>
                  <a:schemeClr val="accent6">
                    <a:lumMod val="75000"/>
                  </a:schemeClr>
                </a:solidFill>
                <a:latin typeface="Monotype Corsiva" pitchFamily="66" charset="0"/>
              </a:rPr>
              <a:t>ERG</a:t>
            </a:r>
            <a:r>
              <a:rPr lang="ru-RU" sz="2000" i="1" dirty="0" smtClean="0">
                <a:solidFill>
                  <a:schemeClr val="accent6">
                    <a:lumMod val="75000"/>
                  </a:schemeClr>
                </a:solidFill>
                <a:latin typeface="Monotype Corsiva" pitchFamily="66" charset="0"/>
              </a:rPr>
              <a:t>, </a:t>
            </a:r>
            <a:r>
              <a:rPr lang="ru-RU" sz="2000" dirty="0" smtClean="0">
                <a:solidFill>
                  <a:schemeClr val="accent6">
                    <a:lumMod val="75000"/>
                  </a:schemeClr>
                </a:solidFill>
                <a:latin typeface="Monotype Corsiva" pitchFamily="66" charset="0"/>
              </a:rPr>
              <a:t>если усилия, направленные на удовлетворение потребностей какого-либо уровня, постоянно приводят к фрустрации, то человек может регрессировать (вернуться) к поведению, удовлетворяющему более конкретные потребности. </a:t>
            </a:r>
            <a:br>
              <a:rPr lang="ru-RU" sz="2000" dirty="0" smtClean="0">
                <a:solidFill>
                  <a:schemeClr val="accent6">
                    <a:lumMod val="75000"/>
                  </a:schemeClr>
                </a:solidFill>
                <a:latin typeface="Monotype Corsiva" pitchFamily="66" charset="0"/>
              </a:rPr>
            </a:br>
            <a:r>
              <a:rPr lang="ru-RU" sz="2000" b="1" dirty="0" smtClean="0">
                <a:solidFill>
                  <a:schemeClr val="accent6">
                    <a:lumMod val="75000"/>
                  </a:schemeClr>
                </a:solidFill>
                <a:latin typeface="Monotype Corsiva" pitchFamily="66" charset="0"/>
              </a:rPr>
              <a:t> </a:t>
            </a:r>
            <a:r>
              <a:rPr lang="ru-RU" sz="2000" dirty="0" smtClean="0">
                <a:solidFill>
                  <a:schemeClr val="accent6">
                    <a:lumMod val="75000"/>
                  </a:schemeClr>
                </a:solidFill>
                <a:latin typeface="Monotype Corsiva" pitchFamily="66" charset="0"/>
              </a:rPr>
              <a:t/>
            </a:r>
            <a:br>
              <a:rPr lang="ru-RU" sz="2000" dirty="0" smtClean="0">
                <a:solidFill>
                  <a:schemeClr val="accent6">
                    <a:lumMod val="75000"/>
                  </a:schemeClr>
                </a:solidFill>
                <a:latin typeface="Monotype Corsiva" pitchFamily="66" charset="0"/>
              </a:rPr>
            </a:br>
            <a:endParaRPr lang="ru-RU" sz="2000" dirty="0">
              <a:solidFill>
                <a:schemeClr val="accent6">
                  <a:lumMod val="75000"/>
                </a:schemeClr>
              </a:solidFill>
              <a:latin typeface="Monotype Corsiva" pitchFamily="66" charset="0"/>
            </a:endParaRPr>
          </a:p>
        </p:txBody>
      </p:sp>
    </p:spTree>
  </p:cSld>
  <p:clrMapOvr>
    <a:masterClrMapping/>
  </p:clrMapOvr>
  <p:transition spd="med">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332656"/>
            <a:ext cx="8712968" cy="6192688"/>
          </a:xfrm>
          <a:ln/>
        </p:spPr>
        <p:style>
          <a:lnRef idx="1">
            <a:schemeClr val="accent2"/>
          </a:lnRef>
          <a:fillRef idx="3">
            <a:schemeClr val="accent2"/>
          </a:fillRef>
          <a:effectRef idx="2">
            <a:schemeClr val="accent2"/>
          </a:effectRef>
          <a:fontRef idx="minor">
            <a:schemeClr val="lt1"/>
          </a:fontRef>
        </p:style>
        <p:txBody>
          <a:bodyPr>
            <a:normAutofit fontScale="85000" lnSpcReduction="10000"/>
          </a:bodyPr>
          <a:lstStyle/>
          <a:p>
            <a:pPr marL="514350" indent="-514350" fontAlgn="auto">
              <a:spcAft>
                <a:spcPts val="0"/>
              </a:spcAft>
              <a:buClr>
                <a:schemeClr val="accent3"/>
              </a:buClr>
              <a:buFont typeface="Wingdings" pitchFamily="2" charset="2"/>
              <a:buChar char="q"/>
              <a:defRPr/>
            </a:pPr>
            <a:r>
              <a:rPr lang="ru-RU" b="1" i="1" dirty="0" smtClean="0">
                <a:solidFill>
                  <a:schemeClr val="accent3"/>
                </a:solidFill>
                <a:latin typeface="Monotype Corsiva" pitchFamily="66" charset="0"/>
              </a:rPr>
              <a:t>Двухфакторная теория </a:t>
            </a:r>
            <a:r>
              <a:rPr lang="ru-RU" b="1" i="1" u="sng" dirty="0" smtClean="0">
                <a:solidFill>
                  <a:schemeClr val="accent3"/>
                </a:solidFill>
                <a:latin typeface="Monotype Corsiva" pitchFamily="66" charset="0"/>
              </a:rPr>
              <a:t>Герцберга</a:t>
            </a:r>
            <a:r>
              <a:rPr lang="ru-RU" b="1" i="1" dirty="0" smtClean="0">
                <a:solidFill>
                  <a:schemeClr val="accent3"/>
                </a:solidFill>
                <a:latin typeface="Monotype Corsiva" pitchFamily="66" charset="0"/>
              </a:rPr>
              <a:t>.</a:t>
            </a:r>
          </a:p>
          <a:p>
            <a:pPr marL="274320" indent="-274320" algn="just" fontAlgn="auto">
              <a:spcAft>
                <a:spcPts val="0"/>
              </a:spcAft>
              <a:buClr>
                <a:schemeClr val="accent3"/>
              </a:buClr>
              <a:buFont typeface="Wingdings 2"/>
              <a:buNone/>
              <a:defRPr/>
            </a:pPr>
            <a:r>
              <a:rPr lang="ru-RU" dirty="0" smtClean="0">
                <a:latin typeface="Monotype Corsiva" pitchFamily="66" charset="0"/>
              </a:rPr>
              <a:t> </a:t>
            </a:r>
            <a:r>
              <a:rPr lang="ru-RU" dirty="0" smtClean="0">
                <a:solidFill>
                  <a:schemeClr val="accent6">
                    <a:lumMod val="50000"/>
                  </a:schemeClr>
                </a:solidFill>
                <a:latin typeface="Monotype Corsiva" pitchFamily="66" charset="0"/>
              </a:rPr>
              <a:t>Разработанная </a:t>
            </a:r>
            <a:r>
              <a:rPr lang="ru-RU" u="sng" dirty="0" smtClean="0">
                <a:solidFill>
                  <a:schemeClr val="accent6">
                    <a:lumMod val="50000"/>
                  </a:schemeClr>
                </a:solidFill>
                <a:latin typeface="Monotype Corsiva" pitchFamily="66" charset="0"/>
              </a:rPr>
              <a:t>Герцбергом</a:t>
            </a:r>
            <a:r>
              <a:rPr lang="ru-RU" dirty="0" smtClean="0">
                <a:solidFill>
                  <a:schemeClr val="accent6">
                    <a:lumMod val="50000"/>
                  </a:schemeClr>
                </a:solidFill>
                <a:latin typeface="Monotype Corsiva" pitchFamily="66" charset="0"/>
              </a:rPr>
              <a:t> двухфакторная теория мотивации также восходит к иерархической модели </a:t>
            </a:r>
            <a:r>
              <a:rPr lang="ru-RU" u="sng" dirty="0" smtClean="0">
                <a:solidFill>
                  <a:schemeClr val="accent6">
                    <a:lumMod val="50000"/>
                  </a:schemeClr>
                </a:solidFill>
                <a:latin typeface="Monotype Corsiva" pitchFamily="66" charset="0"/>
              </a:rPr>
              <a:t>Маслоу</a:t>
            </a:r>
            <a:r>
              <a:rPr lang="ru-RU" dirty="0" smtClean="0">
                <a:solidFill>
                  <a:schemeClr val="accent6">
                    <a:lumMod val="50000"/>
                  </a:schemeClr>
                </a:solidFill>
                <a:latin typeface="Monotype Corsiva" pitchFamily="66" charset="0"/>
              </a:rPr>
              <a:t>. По мнению </a:t>
            </a:r>
            <a:r>
              <a:rPr lang="ru-RU" u="sng" dirty="0" smtClean="0">
                <a:solidFill>
                  <a:schemeClr val="accent6">
                    <a:lumMod val="50000"/>
                  </a:schemeClr>
                </a:solidFill>
                <a:latin typeface="Monotype Corsiva" pitchFamily="66" charset="0"/>
              </a:rPr>
              <a:t>Герцберга</a:t>
            </a:r>
            <a:r>
              <a:rPr lang="ru-RU" dirty="0" smtClean="0">
                <a:solidFill>
                  <a:schemeClr val="accent6">
                    <a:lumMod val="50000"/>
                  </a:schemeClr>
                </a:solidFill>
                <a:latin typeface="Monotype Corsiva" pitchFamily="66" charset="0"/>
              </a:rPr>
              <a:t>, усилению мотивации труда могут способствовать только те условия, которые позволяют людям удовлетворять потребности высшего уровня - потребности в признании и самоактуализации. Чтобы сотрудники не ушли из организации, она должна предоставить им возможность удовлетворить посредством работы потребности низших уровней, однако наличие возможности удовлетворения этих потребностей не влияет на мотивацию труда. </a:t>
            </a:r>
          </a:p>
          <a:p>
            <a:pPr marL="274320" indent="-274320" algn="just" fontAlgn="auto">
              <a:spcAft>
                <a:spcPts val="0"/>
              </a:spcAft>
              <a:buClr>
                <a:schemeClr val="accent3"/>
              </a:buClr>
              <a:buFont typeface="Wingdings 2"/>
              <a:buNone/>
              <a:defRPr/>
            </a:pPr>
            <a:r>
              <a:rPr lang="ru-RU" dirty="0" smtClean="0">
                <a:solidFill>
                  <a:schemeClr val="accent6">
                    <a:lumMod val="50000"/>
                  </a:schemeClr>
                </a:solidFill>
                <a:latin typeface="Monotype Corsiva" pitchFamily="66" charset="0"/>
              </a:rPr>
              <a:t>В двухфакторной теории условия труда, позволяющие людям удовлетворять потребности высшего уровня, называются мотивирующими факторами. </a:t>
            </a:r>
            <a:r>
              <a:rPr lang="ru-RU" u="sng" dirty="0" smtClean="0">
                <a:solidFill>
                  <a:schemeClr val="accent6">
                    <a:lumMod val="50000"/>
                  </a:schemeClr>
                </a:solidFill>
                <a:latin typeface="Monotype Corsiva" pitchFamily="66" charset="0"/>
              </a:rPr>
              <a:t>Герцберг</a:t>
            </a:r>
            <a:r>
              <a:rPr lang="ru-RU" dirty="0" smtClean="0">
                <a:solidFill>
                  <a:schemeClr val="accent6">
                    <a:lumMod val="50000"/>
                  </a:schemeClr>
                </a:solidFill>
                <a:latin typeface="Monotype Corsiva" pitchFamily="66" charset="0"/>
              </a:rPr>
              <a:t> идентифицирует такие мотивирующие факторы, как достижения, признание, ответственность, возможность продвижения и интересная работа. Согласно данной теории, эти факторы влияют на удовлетворенность работой и способствуют усилению мотивации труда. К условиям, которые релевантные потребностям низшего уровня, относятся тип производства, политика компании, отношения с коллегами, материальные условия труда, оплата труда. Это гигиенические факторы, которые влияют на неудовлетворенность работой (но не влияют на удовлетворенность).</a:t>
            </a:r>
          </a:p>
          <a:p>
            <a:pPr marL="274320" indent="-274320" fontAlgn="auto">
              <a:spcAft>
                <a:spcPts val="0"/>
              </a:spcAft>
              <a:buClr>
                <a:schemeClr val="accent3"/>
              </a:buClr>
              <a:buFont typeface="Wingdings 2"/>
              <a:buChar char=""/>
              <a:defRPr/>
            </a:pPr>
            <a:endParaRPr lang="ru-RU" dirty="0">
              <a:latin typeface="Monotype Corsiva" pitchFamily="66" charset="0"/>
            </a:endParaRPr>
          </a:p>
        </p:txBody>
      </p:sp>
    </p:spTree>
  </p:cSld>
  <p:clrMapOvr>
    <a:masterClrMapping/>
  </p:clrMapOvr>
  <p:transition spd="med">
    <p:pull dir="l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620688"/>
            <a:ext cx="8511480" cy="5904656"/>
          </a:xfrm>
        </p:spPr>
        <p:style>
          <a:lnRef idx="1">
            <a:schemeClr val="accent2"/>
          </a:lnRef>
          <a:fillRef idx="3">
            <a:schemeClr val="accent2"/>
          </a:fillRef>
          <a:effectRef idx="2">
            <a:schemeClr val="accent2"/>
          </a:effectRef>
          <a:fontRef idx="minor">
            <a:schemeClr val="lt1"/>
          </a:fontRef>
        </p:style>
        <p:txBody>
          <a:bodyPr>
            <a:normAutofit fontScale="90000"/>
          </a:bodyPr>
          <a:lstStyle/>
          <a:p>
            <a:pPr fontAlgn="auto">
              <a:spcAft>
                <a:spcPts val="0"/>
              </a:spcAft>
              <a:defRPr/>
            </a:pPr>
            <a:r>
              <a:rPr lang="ru-RU" sz="3600" b="1" dirty="0" smtClean="0">
                <a:solidFill>
                  <a:schemeClr val="accent6">
                    <a:lumMod val="75000"/>
                  </a:schemeClr>
                </a:solidFill>
                <a:latin typeface="Monotype Corsiva" pitchFamily="66" charset="0"/>
              </a:rPr>
              <a:t>Модель характеристик работы</a:t>
            </a:r>
            <a:r>
              <a:rPr lang="ru-RU" sz="3600" dirty="0" smtClean="0">
                <a:solidFill>
                  <a:schemeClr val="accent6">
                    <a:lumMod val="75000"/>
                  </a:schemeClr>
                </a:solidFill>
                <a:latin typeface="Monotype Corsiva" pitchFamily="66" charset="0"/>
              </a:rPr>
              <a:t> :</a:t>
            </a:r>
            <a:br>
              <a:rPr lang="ru-RU" sz="3600" dirty="0" smtClean="0">
                <a:solidFill>
                  <a:schemeClr val="accent6">
                    <a:lumMod val="75000"/>
                  </a:schemeClr>
                </a:solidFill>
                <a:latin typeface="Monotype Corsiva" pitchFamily="66" charset="0"/>
              </a:rPr>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r>
              <a:rPr lang="ru-RU" dirty="0" smtClean="0"/>
              <a:t/>
            </a:r>
            <a:br>
              <a:rPr lang="ru-RU" dirty="0" smtClean="0"/>
            </a:br>
            <a:endParaRPr lang="ru-RU" dirty="0"/>
          </a:p>
        </p:txBody>
      </p:sp>
      <p:pic>
        <p:nvPicPr>
          <p:cNvPr id="19458" name="Рисунок 2"/>
          <p:cNvPicPr>
            <a:picLocks noChangeAspect="1" noChangeArrowheads="1"/>
          </p:cNvPicPr>
          <p:nvPr/>
        </p:nvPicPr>
        <p:blipFill>
          <a:blip r:embed="rId2">
            <a:lum contrast="30000"/>
          </a:blip>
          <a:srcRect/>
          <a:stretch>
            <a:fillRect/>
          </a:stretch>
        </p:blipFill>
        <p:spPr bwMode="auto">
          <a:xfrm>
            <a:off x="395288" y="1773238"/>
            <a:ext cx="8280400" cy="4608512"/>
          </a:xfrm>
          <a:prstGeom prst="rect">
            <a:avLst/>
          </a:prstGeom>
          <a:noFill/>
          <a:ln w="9525">
            <a:noFill/>
            <a:miter lim="800000"/>
            <a:headEnd/>
            <a:tailEnd/>
          </a:ln>
        </p:spPr>
      </p:pic>
    </p:spTree>
  </p:cSld>
  <p:clrMapOvr>
    <a:masterClrMapping/>
  </p:clrMapOvr>
  <p:transition spd="med">
    <p:pull dir="l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052736"/>
            <a:ext cx="8568952" cy="5400600"/>
          </a:xfrm>
        </p:spPr>
        <p:style>
          <a:lnRef idx="1">
            <a:schemeClr val="accent2"/>
          </a:lnRef>
          <a:fillRef idx="3">
            <a:schemeClr val="accent2"/>
          </a:fillRef>
          <a:effectRef idx="2">
            <a:schemeClr val="accent2"/>
          </a:effectRef>
          <a:fontRef idx="minor">
            <a:schemeClr val="lt1"/>
          </a:fontRef>
        </p:style>
        <p:txBody>
          <a:bodyPr/>
          <a:lstStyle/>
          <a:p>
            <a:pPr fontAlgn="auto">
              <a:spcAft>
                <a:spcPts val="0"/>
              </a:spcAft>
              <a:defRPr/>
            </a:pPr>
            <a:r>
              <a:rPr lang="ru-RU" sz="2400" dirty="0" smtClean="0">
                <a:solidFill>
                  <a:schemeClr val="accent6">
                    <a:lumMod val="75000"/>
                  </a:schemeClr>
                </a:solidFill>
                <a:latin typeface="Monotype Corsiva" pitchFamily="66" charset="0"/>
              </a:rPr>
              <a:t>В соответствии с моделью характеристик работы сотрудники с высокой силой потребности в росте, работающие на должностях, характеризующихся высокими уровнями основных мотивирующих параметров, с большей вероятностью достигнут положительных результатов, чем люди, которые рассматривают ту же работу только как способ заработать себе на жизнь. Средовые переменные также имеют значение. Если удается достигнуть желательных результатов, то это говорит о том, что контекст работы удовлетворителен. Этот контекст складывается из элементов условий труда сотрудника, которые не связаны непосредственно с выполнением работы. К таким элементам относятся уровень оплаты труда, объем предоставляемых сотрудникам дополнительных льгот и качество руководства (гигиенические факторы в теории </a:t>
            </a:r>
            <a:r>
              <a:rPr lang="ru-RU" sz="2400" u="sng" dirty="0" smtClean="0">
                <a:solidFill>
                  <a:schemeClr val="accent6">
                    <a:lumMod val="75000"/>
                  </a:schemeClr>
                </a:solidFill>
                <a:latin typeface="Monotype Corsiva" pitchFamily="66" charset="0"/>
              </a:rPr>
              <a:t>Герцберга</a:t>
            </a:r>
            <a:r>
              <a:rPr lang="ru-RU" sz="2400" dirty="0" smtClean="0">
                <a:solidFill>
                  <a:schemeClr val="accent6">
                    <a:lumMod val="75000"/>
                  </a:schemeClr>
                </a:solidFill>
                <a:latin typeface="Monotype Corsiva" pitchFamily="66" charset="0"/>
              </a:rPr>
              <a:t>).</a:t>
            </a:r>
            <a:br>
              <a:rPr lang="ru-RU" sz="2400" dirty="0" smtClean="0">
                <a:solidFill>
                  <a:schemeClr val="accent6">
                    <a:lumMod val="75000"/>
                  </a:schemeClr>
                </a:solidFill>
                <a:latin typeface="Monotype Corsiva" pitchFamily="66" charset="0"/>
              </a:rPr>
            </a:br>
            <a:endParaRPr lang="ru-RU" sz="2400" dirty="0">
              <a:solidFill>
                <a:schemeClr val="accent6">
                  <a:lumMod val="75000"/>
                </a:schemeClr>
              </a:solidFill>
              <a:latin typeface="Monotype Corsiva" pitchFamily="66" charset="0"/>
            </a:endParaRPr>
          </a:p>
        </p:txBody>
      </p:sp>
    </p:spTree>
  </p:cSld>
  <p:clrMapOvr>
    <a:masterClrMapping/>
  </p:clrMapOvr>
  <p:transition spd="med">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712968" cy="6336704"/>
          </a:xfrm>
        </p:spPr>
        <p:style>
          <a:lnRef idx="1">
            <a:schemeClr val="accent2"/>
          </a:lnRef>
          <a:fillRef idx="3">
            <a:schemeClr val="accent2"/>
          </a:fillRef>
          <a:effectRef idx="2">
            <a:schemeClr val="accent2"/>
          </a:effectRef>
          <a:fontRef idx="minor">
            <a:schemeClr val="lt1"/>
          </a:fontRef>
        </p:style>
        <p:txBody>
          <a:bodyPr>
            <a:noAutofit/>
          </a:bodyPr>
          <a:lstStyle/>
          <a:p>
            <a:pPr fontAlgn="auto">
              <a:spcAft>
                <a:spcPts val="0"/>
              </a:spcAft>
              <a:buFont typeface="Wingdings" pitchFamily="2" charset="2"/>
              <a:buChar char="q"/>
              <a:defRPr/>
            </a:pPr>
            <a:r>
              <a:rPr lang="ru-RU" sz="2400" b="1" i="1" dirty="0" smtClean="0">
                <a:solidFill>
                  <a:schemeClr val="accent3"/>
                </a:solidFill>
                <a:latin typeface="Monotype Corsiva" pitchFamily="66" charset="0"/>
              </a:rPr>
              <a:t>Теория потребности в достижениях Мак-Клелланда.</a:t>
            </a:r>
            <a:r>
              <a:rPr lang="ru-RU" sz="2400" b="1" i="1" dirty="0" smtClean="0">
                <a:solidFill>
                  <a:schemeClr val="accent6">
                    <a:lumMod val="75000"/>
                  </a:schemeClr>
                </a:solidFill>
                <a:latin typeface="Monotype Corsiva" pitchFamily="66" charset="0"/>
              </a:rPr>
              <a:t/>
            </a:r>
            <a:br>
              <a:rPr lang="ru-RU" sz="2400" b="1" i="1"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 </a:t>
            </a:r>
            <a:br>
              <a:rPr lang="ru-RU" sz="2400"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Согласно теории </a:t>
            </a:r>
            <a:r>
              <a:rPr lang="ru-RU" sz="2400" u="sng" dirty="0" smtClean="0">
                <a:solidFill>
                  <a:schemeClr val="accent6">
                    <a:lumMod val="75000"/>
                  </a:schemeClr>
                </a:solidFill>
                <a:latin typeface="Monotype Corsiva" pitchFamily="66" charset="0"/>
              </a:rPr>
              <a:t>Мак-Клелланда</a:t>
            </a:r>
            <a:r>
              <a:rPr lang="ru-RU" sz="2400" dirty="0" smtClean="0">
                <a:solidFill>
                  <a:schemeClr val="accent6">
                    <a:lumMod val="75000"/>
                  </a:schemeClr>
                </a:solidFill>
                <a:latin typeface="Monotype Corsiva" pitchFamily="66" charset="0"/>
              </a:rPr>
              <a:t> :люди, у которых есть потребность в достижениях, работают усерднее чем люди, не имеющие такой потребности (при прочих равных условиях). Однако это мотивирующее стремление к достижениям уравновешивается желанием избежать неудачи, поэтому поведение может быть ориентировано на достижение целей средней, а не высокой трудности.</a:t>
            </a:r>
            <a:br>
              <a:rPr lang="ru-RU" sz="2400" dirty="0" smtClean="0">
                <a:solidFill>
                  <a:schemeClr val="accent6">
                    <a:lumMod val="75000"/>
                  </a:schemeClr>
                </a:solidFill>
                <a:latin typeface="Monotype Corsiva" pitchFamily="66" charset="0"/>
              </a:rPr>
            </a:br>
            <a:r>
              <a:rPr lang="ru-RU" sz="2400" dirty="0" smtClean="0">
                <a:solidFill>
                  <a:schemeClr val="accent6">
                    <a:lumMod val="75000"/>
                  </a:schemeClr>
                </a:solidFill>
                <a:latin typeface="Monotype Corsiva" pitchFamily="66" charset="0"/>
              </a:rPr>
              <a:t>Уникальной особенностью теории мотивации труда, основанной на оценке потребности в достижениях, является гипотеза о том, что у людей с низким уровнем этой потребности ее можно развить путем обучения. Кроме того, она может развиться и в контексте трудовой деятельности, когда люди непосредственно ощущают все преимущества, связанные с достижениями. </a:t>
            </a:r>
            <a:br>
              <a:rPr lang="ru-RU" sz="2400" dirty="0" smtClean="0">
                <a:solidFill>
                  <a:schemeClr val="accent6">
                    <a:lumMod val="75000"/>
                  </a:schemeClr>
                </a:solidFill>
                <a:latin typeface="Monotype Corsiva" pitchFamily="66" charset="0"/>
              </a:rPr>
            </a:br>
            <a:r>
              <a:rPr lang="ru-RU" sz="2400" b="1" dirty="0" smtClean="0">
                <a:solidFill>
                  <a:schemeClr val="accent6">
                    <a:lumMod val="75000"/>
                  </a:schemeClr>
                </a:solidFill>
                <a:latin typeface="Monotype Corsiva" pitchFamily="66" charset="0"/>
              </a:rPr>
              <a:t> </a:t>
            </a:r>
            <a:r>
              <a:rPr lang="ru-RU" sz="2400" dirty="0" smtClean="0">
                <a:solidFill>
                  <a:schemeClr val="accent6">
                    <a:lumMod val="75000"/>
                  </a:schemeClr>
                </a:solidFill>
                <a:latin typeface="Monotype Corsiva" pitchFamily="66" charset="0"/>
              </a:rPr>
              <a:t/>
            </a:r>
            <a:br>
              <a:rPr lang="ru-RU" sz="2400" dirty="0" smtClean="0">
                <a:solidFill>
                  <a:schemeClr val="accent6">
                    <a:lumMod val="75000"/>
                  </a:schemeClr>
                </a:solidFill>
                <a:latin typeface="Monotype Corsiva" pitchFamily="66" charset="0"/>
              </a:rPr>
            </a:br>
            <a:endParaRPr lang="ru-RU" sz="2400" dirty="0">
              <a:solidFill>
                <a:schemeClr val="accent6">
                  <a:lumMod val="75000"/>
                </a:schemeClr>
              </a:solidFill>
              <a:latin typeface="Monotype Corsiva" pitchFamily="66" charset="0"/>
            </a:endParaRPr>
          </a:p>
        </p:txBody>
      </p:sp>
    </p:spTree>
  </p:cSld>
  <p:clrMapOvr>
    <a:masterClrMapping/>
  </p:clrMapOvr>
  <p:transition spd="med">
    <p:pull dir="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ppt/theme/themeOverride2.xml><?xml version="1.0" encoding="utf-8"?>
<a:themeOverride xmlns:a="http://schemas.openxmlformats.org/drawingml/2006/main">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Flow</Template>
  <TotalTime>96</TotalTime>
  <Words>235</Words>
  <Application>Microsoft Macintosh PowerPoint</Application>
  <PresentationFormat>Экран (4:3)</PresentationFormat>
  <Paragraphs>24</Paragraphs>
  <Slides>18</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18</vt:i4>
      </vt:variant>
    </vt:vector>
  </HeadingPairs>
  <TitlesOfParts>
    <vt:vector size="25" baseType="lpstr">
      <vt:lpstr>Arial</vt:lpstr>
      <vt:lpstr>Calibri</vt:lpstr>
      <vt:lpstr>Constantia</vt:lpstr>
      <vt:lpstr>Monotype Corsiva</vt:lpstr>
      <vt:lpstr>Wingdings</vt:lpstr>
      <vt:lpstr>Wingdings 2</vt:lpstr>
      <vt:lpstr>Поток</vt:lpstr>
      <vt:lpstr>Презентация PowerPoint</vt:lpstr>
      <vt:lpstr> Мотивация и выполнение работы.  Мотивация- совокупность множества факторов, которые обусловливают, направляют и поддерживают усилия, затрачиваемые на поведенческие акты.  Эти факторы невозможно видеть непосредственно; можно наблюдать только поведенческие результаты их действия. Если некто поступает на работу в сфере торговли и очень усердно работает, то его коллега может сказать, что у этого человека есть мотивация стать успешным продавцом. В этом случае коллега делает вывод о внутреннем состоянии (мотивации), основываясь на поведении (усердная работа). Кроме того, выполнение работы может зависеть от мотивации меньше, чем от средовых факторов. Некоторые виды работы специально строятся таким образом, чтобы свести к минимуму роль усилий, затрачиваемых сотрудником. Безусловно, какие-то усилия необходимы, однако увеличение их количества может повысить качество труда только до некоторого предельного уровня, определяемого техническими характеристиками данной работы. В других случаях приложенные работником усилия не оказывают существенного влияния на выполнение работы, потому что неясны цели работы или имеются факторы, препятствующие хорошему выполнению работы, такие как недостаточная информация или устаревшее оборудование.   </vt:lpstr>
      <vt:lpstr>Диспозиционные теории мотивации труда.  В диспозиционных теориях мотивации в качестве источника сил, обусловливающих, направляющих и поддерживающих усилия, которые затрачиваются на конкретные поведенческие акты, идентифицируются индивидуальные характеристики. Большинство из этих теорий — это теории потребностей, основанные на предположении, что люди тратят свои усилия на совершение таких поведенческих актов, которые позволяют им восполнить какие-то дефициты, присутствующие в их жизни. Из теоретических разработок, относящихся к этой категории, наиболее хорошо известна теория Абрахама Маслоу .  Согласно теории Маслоу, потребности (рис.1)начинают мотивировать поведение только после того, как удовлетворены потребности всех предыдущих уровней. В ситуации трудовой деятельности это означает, что люди в первую очередь прикладывают усилия к удовлетворению неудовлетворенных потребностей самого низшего уровня.   </vt:lpstr>
      <vt:lpstr>Иерархия потребностей по Маслоу: (рис.1)      </vt:lpstr>
      <vt:lpstr>Теория ERG Алдерфера. Алдерфер предложил теорию мотивации труда, основанную на иерархии потребностей по Маслоу, но с некоторыми важными изменениями. Исходным положением этой теории является гипотеза о существовании трех групп потребностей, перечисленных в порядке от наиболее до наименее конкретных (базовых).  Эти потребности — в существовании (existence — Е), отношениях с другими людьми (relatedness — R) и росте (growth - G) — в сущности представляют собой реорганизованный вариант иерархии Маслоу; однако в теории ERG не предполагается жесткого ранжирования этой иерархии. Согласно концепции Маслоу, человек затрачивает главные усилия на поведенческие акты, с помощью которых удовлетворяются неудовлетворенные потребности самого нижнего уровня. Эти потребности являются главной движущей силой его поведения до тех пор, пока не будут удовлетворены, после чего они перестают мотивировать поведение индивидуума. Согласно теории ERG, если усилия, направленные на удовлетворение потребностей какого-либо уровня, постоянно приводят к фрустрации, то человек может регрессировать (вернуться) к поведению, удовлетворяющему более конкретные потребности.    </vt:lpstr>
      <vt:lpstr>Презентация PowerPoint</vt:lpstr>
      <vt:lpstr>Модель характеристик работы :       </vt:lpstr>
      <vt:lpstr>В соответствии с моделью характеристик работы сотрудники с высокой силой потребности в росте, работающие на должностях, характеризующихся высокими уровнями основных мотивирующих параметров, с большей вероятностью достигнут положительных результатов, чем люди, которые рассматривают ту же работу только как способ заработать себе на жизнь. Средовые переменные также имеют значение. Если удается достигнуть желательных результатов, то это говорит о том, что контекст работы удовлетворителен. Этот контекст складывается из элементов условий труда сотрудника, которые не связаны непосредственно с выполнением работы. К таким элементам относятся уровень оплаты труда, объем предоставляемых сотрудникам дополнительных льгот и качество руководства (гигиенические факторы в теории Герцберга). </vt:lpstr>
      <vt:lpstr>Теория потребности в достижениях Мак-Клелланда.   Согласно теории Мак-Клелланда :люди, у которых есть потребность в достижениях, работают усерднее чем люди, не имеющие такой потребности (при прочих равных условиях). Однако это мотивирующее стремление к достижениям уравновешивается желанием избежать неудачи, поэтому поведение может быть ориентировано на достижение целей средней, а не высокой трудности. Уникальной особенностью теории мотивации труда, основанной на оценке потребности в достижениях, является гипотеза о том, что у людей с низким уровнем этой потребности ее можно развить путем обучения. Кроме того, она может развиться и в контексте трудовой деятельности, когда люди непосредственно ощущают все преимущества, связанные с достижениями.    </vt:lpstr>
      <vt:lpstr>Когнитивные теории мотивации труда.  В диспозиционных теориях мотивации постулируется, что силы, которые обусловливают, направляют и поддерживают поведение, являются производными внутренних состояний (потребностей) или тех характерных склонностей к определенным видам поведения, которые описываются как характеристики личности. С когнитивной точки зрения мотивация — это сознательный выбор, сделанный на основе сложного процесса принятия решений, в ходе которого сравниваются варианты, взвешиваются затраты и выгоды и оценивается вероятность достижения желаемых результатов. До начала 1960-х годов когнитивные теории мотивации труда не занимали значимого места в индустриально-организационной психологической литературе. Здесь обсуждаются три таких теоретических подхода - теории ожиданий, баланса и постановки целей. </vt:lpstr>
      <vt:lpstr>Теория общих ожиданий.  Из нескольких когнитивных подходов к исследованию мотивации наиболее влиятельными являются подходы, относящиеся к группе, которую называют по-разному: перцептивные теории, VIE-теории, «Е х V»-теории и теории ожиданий. Первая такая теория была предложена Врумом и позднее модифицирована некоторыми исследователями, в том числе Кэмпбеллом и его коллегами ,Портером и Лоулером . Здесь этот теоретический подход к исследованию мотивации труда и многих переменных, на которые она оказывает влияние, обозначается термином «теория общих ожиданий».   </vt:lpstr>
      <vt:lpstr>Теория общих ожиданий основана на следующем предположении: мотивацию определяет ожидание того, что усилия, приложенные к определенной деятельности, приведут к желаемым результатам.  Существуют четыре переменные, которые многосторонне взаимодействуют между собой и порождают активность определенного уровня: 1. Ожидание определенного уровня выполнения работы в зависимости от усилий (effort-performance expectancy) : вера в то, что усилия приведут к достижению желательного уровня выполнения работы.  2. Ожидание результата в зависимости от уровня выполнения работы (performance-outcome expectancy) : вероятностное понятие, отражающие веру в то, что за выполнением работы последуют определенные прямые результаты. 3. Инструменталъность : полезность определенного поведения или результата с точки зрения достижения какой-либо другой значимой.  4. Ценность : степень привлекательности результата для человека.  Мотивация определяется совместно ожиданием выполнения работы в зависимости от усилий, ожиданием результата в зависимости от уровня выполнения работы и ценностью. </vt:lpstr>
      <vt:lpstr>Теория баланса: теория справедливости Адамса.   Основное положение когнитивных теорий трудовой мотивации, состоит в том, что люди пытаются поддерживать баланс между усилиями, которые они вкладывают в работу, и достигнутыми результатами Адамсом  «теория справедливости» : люди сравнивают соотношение между тем, что они получают в своей рабочей ситуации (своими результатами), и затраченными на это усилиями (своими вложениями) с соотношением результатов и вложений других людей.      </vt:lpstr>
      <vt:lpstr>Теория Локка: постановка целей.  Центральным принципом целепостановочного (goal-setting) подхода к мотивации является положение о целенаправленности человеческого поведения: люди ставят перед собой задачи и имеют мотивацию работать над их выполнением, поскольку достижение целей вознаграждается. По мнению Локка, который утверждает, что люди, ставящие перед собой более высокие цели (или принимающие высокие цели, поставленные другими), прикладывают больше усилий и выполняют работу лучше. </vt:lpstr>
      <vt:lpstr>Три принципа модели подкрепления:  1.Люди продолжают совершать поступки, последствия которых вознаграждаются. Вознаграждение повышает (подкрепляет) вероятность того, что поведение, за которым оно следует, при аналогичных обстоятельствах будет повторяться. 2.Люди избегают поступков, последствия которых наказуемы. Наказание снижает вероятность того, что поведение, за которым оно следует, будет повторяться (по крайней мере в присутствии условий или агента наказания). 3.Люди постепенно перестают совершать поступки, последствия которых не вознаграждаются и не наказываются. Поведение с нейтральными последствиями рано или поздно будет прекращено.  В применении к мотивации труда принципы подкрепления означают, что трудовые усилия являются прямой функцией того, насколько сформирована и усилена связь между трудовым поведением и вознаграждением </vt:lpstr>
      <vt:lpstr>Модель подкрепляемой мотивации и исследования:           </vt:lpstr>
      <vt:lpstr>Интегрированная модель способов влияния на трудовые усилия сотрудников:                    </vt:lpstr>
      <vt:lpstr>Спасибо за внимание!</vt:lpstr>
    </vt:vector>
  </TitlesOfParts>
  <Company>Microsoft</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Индивидуальное задание</dc:title>
  <dc:creator>Ксюшк@</dc:creator>
  <cp:lastModifiedBy>пользователь Microsoft Office</cp:lastModifiedBy>
  <cp:revision>12</cp:revision>
  <dcterms:created xsi:type="dcterms:W3CDTF">2011-12-12T16:34:20Z</dcterms:created>
  <dcterms:modified xsi:type="dcterms:W3CDTF">2019-12-10T19:12:07Z</dcterms:modified>
</cp:coreProperties>
</file>