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16BC4-EE8E-8C03-3493-146F6628ACEE}"/>
              </a:ext>
            </a:extLst>
          </p:cNvPr>
          <p:cNvSpPr>
            <a:spLocks noGrp="1"/>
          </p:cNvSpPr>
          <p:nvPr>
            <p:ph type="ctrTitle"/>
          </p:nvPr>
        </p:nvSpPr>
        <p:spPr>
          <a:xfrm>
            <a:off x="914399" y="112427"/>
            <a:ext cx="7895687" cy="6858000"/>
          </a:xfrm>
        </p:spPr>
        <p:txBody>
          <a:bodyPr>
            <a:normAutofit/>
          </a:bodyPr>
          <a:lstStyle/>
          <a:p>
            <a:pPr algn="ctr"/>
            <a:br>
              <a:rPr lang="uk-UA" sz="1100" dirty="0"/>
            </a:br>
            <a:r>
              <a:rPr lang="uk-UA" sz="2400" dirty="0"/>
              <a:t>Економічний факультет</a:t>
            </a:r>
            <a:br>
              <a:rPr lang="uk-UA" sz="2400" dirty="0"/>
            </a:br>
            <a:r>
              <a:rPr lang="uk-UA" sz="2400" dirty="0"/>
              <a:t>Кафедра міжнародної економіки, природних ресурсів  та економіки міжнародного туризму </a:t>
            </a:r>
            <a:br>
              <a:rPr lang="uk-UA" sz="2400" dirty="0"/>
            </a:br>
            <a:r>
              <a:rPr lang="uk-UA" sz="2400" dirty="0"/>
              <a:t>Запорізького національного університету</a:t>
            </a:r>
            <a:br>
              <a:rPr lang="uk-UA" sz="2400" dirty="0"/>
            </a:br>
            <a:br>
              <a:rPr lang="uk-UA" sz="2400" dirty="0"/>
            </a:br>
            <a:br>
              <a:rPr lang="uk-UA" sz="2400" dirty="0"/>
            </a:br>
            <a:br>
              <a:rPr lang="uk-UA" sz="2400" dirty="0">
                <a:solidFill>
                  <a:schemeClr val="accent1">
                    <a:lumMod val="75000"/>
                  </a:schemeClr>
                </a:solidFill>
              </a:rPr>
            </a:br>
            <a:br>
              <a:rPr lang="uk-UA" sz="2400" dirty="0"/>
            </a:br>
            <a:r>
              <a:rPr lang="uk-UA" sz="3600" b="1" u="sng" dirty="0">
                <a:solidFill>
                  <a:srgbClr val="92D050"/>
                </a:solidFill>
                <a:latin typeface="Bahnschrift Light Condensed" panose="020B0502040204020203" pitchFamily="34" charset="0"/>
              </a:rPr>
              <a:t>ОЦІНКА ТА УПРАВЛІННЯ ЗЕМЛЕКОРИСТУВАННЯМ ОТГ</a:t>
            </a:r>
            <a:br>
              <a:rPr lang="uk-UA" sz="2400" b="1" u="sng" dirty="0">
                <a:solidFill>
                  <a:srgbClr val="92D050"/>
                </a:solidFill>
              </a:rPr>
            </a:br>
            <a:br>
              <a:rPr lang="uk-UA" sz="2400" dirty="0"/>
            </a:br>
            <a:br>
              <a:rPr lang="uk-UA" sz="2400" dirty="0"/>
            </a:br>
            <a:br>
              <a:rPr lang="uk-UA" sz="2400" dirty="0"/>
            </a:br>
            <a:br>
              <a:rPr lang="uk-UA" sz="2400" dirty="0"/>
            </a:br>
            <a:br>
              <a:rPr lang="uk-UA" sz="2400" dirty="0"/>
            </a:br>
            <a:br>
              <a:rPr lang="uk-UA" sz="2400" dirty="0"/>
            </a:br>
            <a:r>
              <a:rPr lang="uk-UA" sz="1200" b="1" dirty="0">
                <a:solidFill>
                  <a:schemeClr val="accent1">
                    <a:lumMod val="40000"/>
                    <a:lumOff val="60000"/>
                  </a:schemeClr>
                </a:solidFill>
              </a:rPr>
              <a:t>Освітньо-професійна програма «Міжнародна економіка», «Економіка та управління ринком землі»</a:t>
            </a:r>
            <a:br>
              <a:rPr lang="uk-UA" sz="1200" b="1" dirty="0">
                <a:solidFill>
                  <a:schemeClr val="accent1">
                    <a:lumMod val="40000"/>
                    <a:lumOff val="60000"/>
                  </a:schemeClr>
                </a:solidFill>
              </a:rPr>
            </a:br>
            <a:r>
              <a:rPr lang="uk-UA" sz="1200" b="1" dirty="0">
                <a:solidFill>
                  <a:schemeClr val="accent1">
                    <a:lumMod val="40000"/>
                    <a:lumOff val="60000"/>
                  </a:schemeClr>
                </a:solidFill>
              </a:rPr>
              <a:t> рівень вищої освіти «бакалавр»</a:t>
            </a:r>
            <a:br>
              <a:rPr lang="uk-UA" sz="1200" b="1" dirty="0">
                <a:solidFill>
                  <a:schemeClr val="accent1">
                    <a:lumMod val="40000"/>
                    <a:lumOff val="60000"/>
                  </a:schemeClr>
                </a:solidFill>
              </a:rPr>
            </a:br>
            <a:endParaRPr lang="ru-RU" sz="1200" dirty="0"/>
          </a:p>
        </p:txBody>
      </p:sp>
      <p:sp>
        <p:nvSpPr>
          <p:cNvPr id="5" name="Подзаголовок 4">
            <a:extLst>
              <a:ext uri="{FF2B5EF4-FFF2-40B4-BE49-F238E27FC236}">
                <a16:creationId xmlns:a16="http://schemas.microsoft.com/office/drawing/2014/main" id="{24EBD332-3DCC-12EB-E4E9-1BC8DCF70455}"/>
              </a:ext>
            </a:extLst>
          </p:cNvPr>
          <p:cNvSpPr>
            <a:spLocks noGrp="1"/>
          </p:cNvSpPr>
          <p:nvPr>
            <p:ph type="subTitle" idx="1"/>
          </p:nvPr>
        </p:nvSpPr>
        <p:spPr>
          <a:xfrm>
            <a:off x="2053652" y="6505731"/>
            <a:ext cx="6076222" cy="239842"/>
          </a:xfrm>
        </p:spPr>
        <p:txBody>
          <a:bodyPr>
            <a:normAutofit fontScale="62500" lnSpcReduction="20000"/>
          </a:bodyPr>
          <a:lstStyle/>
          <a:p>
            <a:pPr algn="ctr"/>
            <a:endParaRPr lang="ru-RU" dirty="0"/>
          </a:p>
        </p:txBody>
      </p:sp>
    </p:spTree>
    <p:extLst>
      <p:ext uri="{BB962C8B-B14F-4D97-AF65-F5344CB8AC3E}">
        <p14:creationId xmlns:p14="http://schemas.microsoft.com/office/powerpoint/2010/main" val="1786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46983-2F1B-05D4-5F01-993846B98195}"/>
              </a:ext>
            </a:extLst>
          </p:cNvPr>
          <p:cNvSpPr>
            <a:spLocks noGrp="1"/>
          </p:cNvSpPr>
          <p:nvPr>
            <p:ph type="title"/>
          </p:nvPr>
        </p:nvSpPr>
        <p:spPr>
          <a:xfrm>
            <a:off x="10283268" y="6503437"/>
            <a:ext cx="45719" cy="111967"/>
          </a:xfrm>
        </p:spPr>
        <p:txBody>
          <a:bodyPr>
            <a:normAutofit fontScale="90000"/>
          </a:bodyPr>
          <a:lstStyle/>
          <a:p>
            <a:pPr algn="ctr"/>
            <a:endParaRPr lang="ru-RU" sz="1800" dirty="0">
              <a:solidFill>
                <a:schemeClr val="accent1">
                  <a:lumMod val="20000"/>
                  <a:lumOff val="80000"/>
                </a:schemeClr>
              </a:solidFill>
            </a:endParaRPr>
          </a:p>
        </p:txBody>
      </p:sp>
      <p:sp>
        <p:nvSpPr>
          <p:cNvPr id="3" name="Текст 2">
            <a:extLst>
              <a:ext uri="{FF2B5EF4-FFF2-40B4-BE49-F238E27FC236}">
                <a16:creationId xmlns:a16="http://schemas.microsoft.com/office/drawing/2014/main" id="{C4A91477-38FC-227F-1E3A-B314CE5E2147}"/>
              </a:ext>
            </a:extLst>
          </p:cNvPr>
          <p:cNvSpPr>
            <a:spLocks noGrp="1"/>
          </p:cNvSpPr>
          <p:nvPr>
            <p:ph type="body" idx="1"/>
          </p:nvPr>
        </p:nvSpPr>
        <p:spPr>
          <a:xfrm>
            <a:off x="11541966" y="6503437"/>
            <a:ext cx="478261" cy="111967"/>
          </a:xfrm>
        </p:spPr>
        <p:txBody>
          <a:bodyPr>
            <a:noAutofit/>
          </a:bodyPr>
          <a:lstStyle/>
          <a:p>
            <a:pPr algn="ctr"/>
            <a:endParaRPr lang="uk-UA" sz="2400" b="1" dirty="0">
              <a:solidFill>
                <a:schemeClr val="accent1">
                  <a:lumMod val="20000"/>
                  <a:lumOff val="80000"/>
                </a:schemeClr>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EDAD2D-8E3C-F8F5-10AC-FDC8698E5D4A}"/>
              </a:ext>
            </a:extLst>
          </p:cNvPr>
          <p:cNvSpPr txBox="1"/>
          <p:nvPr/>
        </p:nvSpPr>
        <p:spPr>
          <a:xfrm>
            <a:off x="1450066" y="242597"/>
            <a:ext cx="9286358" cy="2277547"/>
          </a:xfrm>
          <a:prstGeom prst="rect">
            <a:avLst/>
          </a:prstGeom>
          <a:noFill/>
        </p:spPr>
        <p:txBody>
          <a:bodyPr wrap="square">
            <a:spAutoFit/>
          </a:bodyPr>
          <a:lstStyle/>
          <a:p>
            <a:pPr algn="ctr"/>
            <a:r>
              <a:rPr lang="uk-UA" sz="1600" b="1" dirty="0">
                <a:solidFill>
                  <a:schemeClr val="accent1">
                    <a:lumMod val="20000"/>
                    <a:lumOff val="80000"/>
                  </a:schemeClr>
                </a:solidFill>
                <a:latin typeface="Times New Roman" panose="02020603050405020304" pitchFamily="18" charset="0"/>
                <a:ea typeface="Times New Roman" panose="02020603050405020304" pitchFamily="18" charset="0"/>
              </a:rPr>
              <a:t>ОЦІНКА ТА УПРАВЛІННЯ ЗЕМЛЕКОРИСТУВАННЯМ ОТГ</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(об’єднаних територіальних громад) .Питання ,яким приділяє особливу увагу дисципліна ,це-організація землекористування для підвищення ефективності використання земельних ресурсів ,створення умов для перетворення в потужний фактор економічного розвитку ОТГ ,яка включає в себе такі економічні інструменти :</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-ринкову вартість землі;</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1800" b="1" dirty="0">
                <a:solidFill>
                  <a:schemeClr val="accent1">
                    <a:lumMod val="20000"/>
                    <a:lumOff val="80000"/>
                  </a:schemeClr>
                </a:solidFill>
                <a:effectLst/>
                <a:latin typeface="Times New Roman" panose="02020603050405020304" pitchFamily="18" charset="0"/>
                <a:ea typeface="Times New Roman" panose="02020603050405020304" pitchFamily="18" charset="0"/>
              </a:rPr>
              <a:t>ренту земельних ділянок;</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-оподаткування землі на основі її ринкової вартості.</a:t>
            </a:r>
          </a:p>
        </p:txBody>
      </p:sp>
      <p:pic>
        <p:nvPicPr>
          <p:cNvPr id="6" name="Рисунок 5">
            <a:extLst>
              <a:ext uri="{FF2B5EF4-FFF2-40B4-BE49-F238E27FC236}">
                <a16:creationId xmlns:a16="http://schemas.microsoft.com/office/drawing/2014/main" id="{EC6DF329-6036-0A50-B1BD-231E5F20436A}"/>
              </a:ext>
            </a:extLst>
          </p:cNvPr>
          <p:cNvPicPr>
            <a:picLocks noChangeAspect="1"/>
          </p:cNvPicPr>
          <p:nvPr/>
        </p:nvPicPr>
        <p:blipFill rotWithShape="1">
          <a:blip r:embed="rId2"/>
          <a:srcRect l="33889" t="12638" r="14977" b="27300"/>
          <a:stretch/>
        </p:blipFill>
        <p:spPr bwMode="auto">
          <a:xfrm>
            <a:off x="3573624" y="2464355"/>
            <a:ext cx="5906278" cy="3675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56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F0AF-1F8B-DC23-55F1-7A4AC009D2A0}"/>
              </a:ext>
            </a:extLst>
          </p:cNvPr>
          <p:cNvSpPr>
            <a:spLocks noGrp="1"/>
          </p:cNvSpPr>
          <p:nvPr>
            <p:ph type="title"/>
          </p:nvPr>
        </p:nvSpPr>
        <p:spPr>
          <a:xfrm>
            <a:off x="1455576" y="251926"/>
            <a:ext cx="8386777" cy="1856793"/>
          </a:xfrm>
        </p:spPr>
        <p:txBody>
          <a:bodyPr>
            <a:noAutofit/>
          </a:bodyPr>
          <a:lstStyle/>
          <a:p>
            <a:pPr marL="45720" indent="0" algn="just">
              <a:buNone/>
            </a:pPr>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викладання навчальної дисципліни «ОЦІНКА ТА УПРАВЛІННЯ ЗЕМЛЕКОРИСТУВАННЯМ ОТГ» є формування системи теоретичних знань і набуття практичних навичок у галузі управління земельними ресурсами. </a:t>
            </a:r>
          </a:p>
        </p:txBody>
      </p:sp>
      <p:pic>
        <p:nvPicPr>
          <p:cNvPr id="4" name="Рисунок 3">
            <a:extLst>
              <a:ext uri="{FF2B5EF4-FFF2-40B4-BE49-F238E27FC236}">
                <a16:creationId xmlns:a16="http://schemas.microsoft.com/office/drawing/2014/main" id="{613C27C0-5AC6-287A-9F23-337924C30F34}"/>
              </a:ext>
            </a:extLst>
          </p:cNvPr>
          <p:cNvPicPr>
            <a:picLocks noChangeAspect="1"/>
          </p:cNvPicPr>
          <p:nvPr/>
        </p:nvPicPr>
        <p:blipFill rotWithShape="1">
          <a:blip r:embed="rId2"/>
          <a:srcRect l="16162" t="24172" r="35222" b="26113"/>
          <a:stretch/>
        </p:blipFill>
        <p:spPr bwMode="auto">
          <a:xfrm>
            <a:off x="1979532" y="2593910"/>
            <a:ext cx="8386777" cy="3526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15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02B82-EAEB-5A4A-D257-0F56167D952C}"/>
              </a:ext>
            </a:extLst>
          </p:cNvPr>
          <p:cNvSpPr>
            <a:spLocks noGrp="1"/>
          </p:cNvSpPr>
          <p:nvPr>
            <p:ph type="title"/>
          </p:nvPr>
        </p:nvSpPr>
        <p:spPr>
          <a:xfrm>
            <a:off x="1492898" y="802433"/>
            <a:ext cx="9077242" cy="5533053"/>
          </a:xfrm>
        </p:spPr>
        <p:txBody>
          <a:bodyPr>
            <a:normAutofit/>
          </a:bodyPr>
          <a:lstStyle/>
          <a:p>
            <a:pPr marL="45720" indent="0" algn="l"/>
            <a:r>
              <a:rPr lang="uk-UA" sz="2800" b="1" dirty="0">
                <a:latin typeface="Times New Roman" panose="02020603050405020304" pitchFamily="18" charset="0"/>
                <a:cs typeface="Times New Roman" panose="02020603050405020304" pitchFamily="18" charset="0"/>
              </a:rPr>
              <a:t>Основні завдання вивчення курсу полягають у:</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та застосуванні механізму управління земельними ресурсами ОТГ;</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-формуванні раціональної та еколого-економічної системи землеволодіння і землекористування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-вмінні функціонального планування землекористуванням; </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вдосконалення земельних відносин.</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9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D274A-2C94-48BE-201E-977129FC1BE2}"/>
              </a:ext>
            </a:extLst>
          </p:cNvPr>
          <p:cNvSpPr>
            <a:spLocks noGrp="1"/>
          </p:cNvSpPr>
          <p:nvPr>
            <p:ph type="title"/>
          </p:nvPr>
        </p:nvSpPr>
        <p:spPr>
          <a:xfrm>
            <a:off x="2368445" y="6190938"/>
            <a:ext cx="8197987" cy="464694"/>
          </a:xfrm>
        </p:spPr>
        <p:txBody>
          <a:bodyPr>
            <a:noAutofit/>
          </a:bodyPr>
          <a:lstStyle/>
          <a:p>
            <a:pPr algn="ctr"/>
            <a:endParaRPr lang="ru-RU" sz="2000" dirty="0"/>
          </a:p>
        </p:txBody>
      </p:sp>
      <p:sp>
        <p:nvSpPr>
          <p:cNvPr id="3" name="Текст 2">
            <a:extLst>
              <a:ext uri="{FF2B5EF4-FFF2-40B4-BE49-F238E27FC236}">
                <a16:creationId xmlns:a16="http://schemas.microsoft.com/office/drawing/2014/main" id="{BEED55D8-992E-E4D4-83F7-F81F8A0AE742}"/>
              </a:ext>
            </a:extLst>
          </p:cNvPr>
          <p:cNvSpPr>
            <a:spLocks noGrp="1"/>
          </p:cNvSpPr>
          <p:nvPr>
            <p:ph type="body" idx="1"/>
          </p:nvPr>
        </p:nvSpPr>
        <p:spPr>
          <a:xfrm>
            <a:off x="1521423" y="326572"/>
            <a:ext cx="9045009" cy="5732668"/>
          </a:xfrm>
        </p:spPr>
        <p:txBody>
          <a:bodyPr>
            <a:normAutofit fontScale="77500" lnSpcReduction="20000"/>
          </a:bodyPr>
          <a:lstStyle/>
          <a:p>
            <a:pPr algn="l"/>
            <a:r>
              <a:rPr lang="uk-UA" sz="2300" dirty="0">
                <a:latin typeface="Times New Roman" panose="02020603050405020304" pitchFamily="18" charset="0"/>
                <a:cs typeface="Times New Roman" panose="02020603050405020304" pitchFamily="18" charset="0"/>
              </a:rPr>
              <a:t>Курс </a:t>
            </a:r>
          </a:p>
          <a:p>
            <a:pPr marL="342900" indent="-342900" algn="l">
              <a:buAutoNum type="arabicPeriod"/>
            </a:pPr>
            <a:r>
              <a:rPr lang="uk-UA" sz="2300" dirty="0">
                <a:latin typeface="Times New Roman" panose="02020603050405020304" pitchFamily="18" charset="0"/>
                <a:cs typeface="Times New Roman" panose="02020603050405020304" pitchFamily="18" charset="0"/>
              </a:rPr>
              <a:t>Функції землекористування .</a:t>
            </a:r>
          </a:p>
          <a:p>
            <a:pPr marL="342900" indent="-342900" algn="l">
              <a:buAutoNum type="arabicPeriod"/>
            </a:pPr>
            <a:r>
              <a:rPr lang="uk-UA" sz="2300" dirty="0">
                <a:latin typeface="Times New Roman" panose="02020603050405020304" pitchFamily="18" charset="0"/>
                <a:cs typeface="Times New Roman" panose="02020603050405020304" pitchFamily="18" charset="0"/>
              </a:rPr>
              <a:t>2.Загальна характеристика і склад земель у межах ОТГ.</a:t>
            </a:r>
          </a:p>
          <a:p>
            <a:pPr marL="342900" indent="-342900" algn="l">
              <a:buAutoNum type="arabicPeriod"/>
            </a:pPr>
            <a:r>
              <a:rPr lang="uk-UA" sz="2300" dirty="0">
                <a:latin typeface="Times New Roman" panose="02020603050405020304" pitchFamily="18" charset="0"/>
                <a:cs typeface="Times New Roman" panose="02020603050405020304" pitchFamily="18" charset="0"/>
              </a:rPr>
              <a:t>Управляння земельними відносинами.</a:t>
            </a:r>
          </a:p>
          <a:p>
            <a:pPr marL="342900" indent="-342900" algn="l">
              <a:buAutoNum type="arabicPeriod"/>
            </a:pPr>
            <a:r>
              <a:rPr lang="uk-UA" sz="2300" dirty="0">
                <a:latin typeface="Times New Roman" panose="02020603050405020304" pitchFamily="18" charset="0"/>
                <a:cs typeface="Times New Roman" panose="02020603050405020304" pitchFamily="18" charset="0"/>
              </a:rPr>
              <a:t>Формування і розвиток землекористування за правами власності.</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Земельно-господарський устрій і впорядкування територій.</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Оцінка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Методичні підходи щодо критеріїв економічної, екологічної та соціальної оцінки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Основні принципи і напрями прогнозування землекористування ОТГ.</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Організаційно-правові засади охорони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Контроль за використанням.</a:t>
            </a:r>
          </a:p>
          <a:p>
            <a:pPr marL="342900" indent="-342900">
              <a:buAutoNum type="arabicPeriod"/>
            </a:pPr>
            <a:endParaRPr lang="ru-RU" dirty="0"/>
          </a:p>
        </p:txBody>
      </p:sp>
    </p:spTree>
    <p:extLst>
      <p:ext uri="{BB962C8B-B14F-4D97-AF65-F5344CB8AC3E}">
        <p14:creationId xmlns:p14="http://schemas.microsoft.com/office/powerpoint/2010/main" val="124964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4F9FD-897A-30A4-3671-6056FEA7C61A}"/>
              </a:ext>
            </a:extLst>
          </p:cNvPr>
          <p:cNvSpPr>
            <a:spLocks noGrp="1"/>
          </p:cNvSpPr>
          <p:nvPr>
            <p:ph type="title"/>
          </p:nvPr>
        </p:nvSpPr>
        <p:spPr>
          <a:xfrm flipV="1">
            <a:off x="2416628" y="6730583"/>
            <a:ext cx="8149805" cy="45719"/>
          </a:xfrm>
        </p:spPr>
        <p:txBody>
          <a:bodyPr>
            <a:normAutofit fontScale="90000"/>
          </a:bodyPr>
          <a:lstStyle/>
          <a:p>
            <a:pPr algn="ctr"/>
            <a:endParaRPr lang="ru-RU" sz="1800" dirty="0"/>
          </a:p>
        </p:txBody>
      </p:sp>
      <p:sp>
        <p:nvSpPr>
          <p:cNvPr id="3" name="Текст 2">
            <a:extLst>
              <a:ext uri="{FF2B5EF4-FFF2-40B4-BE49-F238E27FC236}">
                <a16:creationId xmlns:a16="http://schemas.microsoft.com/office/drawing/2014/main" id="{55E9EC4C-E346-26D3-9160-3C055B8BA087}"/>
              </a:ext>
            </a:extLst>
          </p:cNvPr>
          <p:cNvSpPr>
            <a:spLocks noGrp="1"/>
          </p:cNvSpPr>
          <p:nvPr>
            <p:ph type="body" idx="1"/>
          </p:nvPr>
        </p:nvSpPr>
        <p:spPr>
          <a:xfrm>
            <a:off x="1427584" y="316307"/>
            <a:ext cx="9138316" cy="5904611"/>
          </a:xfrm>
        </p:spPr>
        <p:txBody>
          <a:bodyPr>
            <a:normAutofit/>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1" i="0" u="none" strike="noStrike" kern="1200" cap="none" spc="0" normalizeH="0" baseline="0" noProof="0" dirty="0">
                <a:ln>
                  <a:noFill/>
                </a:ln>
                <a:solidFill>
                  <a:prstClr val="white"/>
                </a:solidFill>
                <a:effectLst/>
                <a:uLnTx/>
                <a:uFillTx/>
                <a:latin typeface="Arial" panose="020B0604020202020204"/>
                <a:ea typeface="+mn-ea"/>
                <a:cs typeface="+mn-cs"/>
              </a:rPr>
              <a:t>Курс дає можливість отримати знання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термінологічні поняття, визначення, предмет, об’єкт та методи дослідження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законодавчі та нормативні акти, що використовуються для вивчення предмету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теоретичні та методологічні основи здійснення оцінки та управління землекористуванням ОТГ;</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нормативно-правове забезпечення землекористування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сучасні тенденції розвитку та проблеми управління землекористуванням;</a:t>
            </a:r>
          </a:p>
          <a:p>
            <a:pPr marL="45720" indent="0">
              <a:buNone/>
            </a:pPr>
            <a:endParaRPr lang="ru-RU" sz="3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8163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15204</TotalTime>
  <Words>322</Words>
  <Application>Microsoft Office PowerPoint</Application>
  <PresentationFormat>Широкоэкранный</PresentationFormat>
  <Paragraphs>25</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Bahnschrift Light Condensed</vt:lpstr>
      <vt:lpstr>MS Shell Dlg 2</vt:lpstr>
      <vt:lpstr>Times New Roman</vt:lpstr>
      <vt:lpstr>Wingdings</vt:lpstr>
      <vt:lpstr>Wingdings 3</vt:lpstr>
      <vt:lpstr>Мэдисон</vt:lpstr>
      <vt:lpstr> Економічний факультет Кафедра міжнародної економіки, природних ресурсів  та економіки міжнародного туризму  Запорізького національного університету     ОЦІНКА ТА УПРАВЛІННЯ ЗЕМЛЕКОРИСТУВАННЯМ ОТГ       Освітньо-професійна програма «Міжнародна економіка», «Економіка та управління ринком землі»  рівень вищої освіти «бакалавр» </vt:lpstr>
      <vt:lpstr>Презентация PowerPoint</vt:lpstr>
      <vt:lpstr>Метою викладання навчальної дисципліни «ОЦІНКА ТА УПРАВЛІННЯ ЗЕМЛЕКОРИСТУВАННЯМ ОТГ» є формування системи теоретичних знань і набуття практичних навичок у галузі управління земельними ресурсами. </vt:lpstr>
      <vt:lpstr>Основні завдання вивчення курсу полягають у:  -розумінні та застосуванні механізму управління земельними ресурсами ОТГ;  -формуванні раціональної та еколого-економічної системи землеволодіння і землекористування ;  -вмінні функціонального планування землекористуванням;   - вдосконалення земельних відносин.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ЗАХОДУ  Бабміндра Дмитро Іванович академік Академії економічних наук , доктор економічних наук, професор,завідувач кафедри міжнародної економіки, природних ресурсів  та економіки міжнародного туризму Запорізького національного університету  Слободяник Ірина Миколаївна аспірант,викладач кафедри міжнародної економіки, природних ресурсів  та економіки міжнародного туризму Запорізького національного університету</dc:title>
  <dc:creator>Ирина Слободяник</dc:creator>
  <cp:lastModifiedBy>Ирина Слободяник</cp:lastModifiedBy>
  <cp:revision>20</cp:revision>
  <dcterms:created xsi:type="dcterms:W3CDTF">2022-06-05T03:32:01Z</dcterms:created>
  <dcterms:modified xsi:type="dcterms:W3CDTF">2023-01-29T23:05:17Z</dcterms:modified>
</cp:coreProperties>
</file>