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6" r:id="rId17"/>
    <p:sldId id="297" r:id="rId18"/>
    <p:sldId id="298" r:id="rId19"/>
    <p:sldId id="299" r:id="rId20"/>
    <p:sldId id="300" r:id="rId21"/>
    <p:sldId id="292" r:id="rId22"/>
    <p:sldId id="293" r:id="rId23"/>
    <p:sldId id="294" r:id="rId24"/>
    <p:sldId id="295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3" autoAdjust="0"/>
    <p:restoredTop sz="94675" autoAdjust="0"/>
  </p:normalViewPr>
  <p:slideViewPr>
    <p:cSldViewPr>
      <p:cViewPr varScale="1">
        <p:scale>
          <a:sx n="86" d="100"/>
          <a:sy n="86" d="100"/>
        </p:scale>
        <p:origin x="154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https://d3n32ilufxuvd1.cloudfront.net/52610615b263af5f64000ad9/upload-d8ea5da0-b897-11e7-8063-e120a87e9064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https://chamber.ua/wp-content/uploads/2020/01/american-councils-for-international-education-actraccels-1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4549775"/>
            <a:ext cx="3888432" cy="2047876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869923" y="4725144"/>
            <a:ext cx="37282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Проректор 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 </a:t>
            </a:r>
            <a:r>
              <a:rPr lang="ru-R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науково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-педагог</a:t>
            </a:r>
            <a:r>
              <a:rPr lang="uk-UA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ічної</a:t>
            </a:r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роботи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проф. </a:t>
            </a:r>
            <a:r>
              <a:rPr lang="uk-UA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Каганов</a:t>
            </a:r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Ю.О.</a:t>
            </a:r>
          </a:p>
          <a:p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Проректор з наукової роботи </a:t>
            </a:r>
          </a:p>
          <a:p>
            <a:r>
              <a:rPr lang="uk-U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проф. Васильчук Г.М.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4577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6313"/>
            <a:ext cx="485933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31888" y="1763713"/>
            <a:ext cx="763270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uk-UA" sz="36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Про реалізацію політики академічної доброчесності </a:t>
            </a:r>
          </a:p>
          <a:p>
            <a:pPr algn="r" eaLnBrk="1" hangingPunct="1"/>
            <a:r>
              <a:rPr lang="uk-UA" sz="36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в університеті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2945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557800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ПРОЄКТНА РОБОТА</a:t>
            </a:r>
            <a:endParaRPr lang="ru-RU" sz="30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saiup_logo_t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84784"/>
            <a:ext cx="4358287" cy="1786898"/>
          </a:xfrm>
          <a:prstGeom prst="rect">
            <a:avLst/>
          </a:prstGeom>
        </p:spPr>
      </p:pic>
      <p:pic>
        <p:nvPicPr>
          <p:cNvPr id="10" name="Рисунок 9" descr="academIQ_logo_t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601" y="2924944"/>
            <a:ext cx="4518871" cy="37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4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0034" y="485792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2016-2019</a:t>
            </a:r>
            <a:endParaRPr lang="ru-RU" sz="32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1370672"/>
            <a:ext cx="807249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900" b="1" dirty="0" err="1">
                <a:latin typeface="Arial" pitchFamily="34" charset="0"/>
                <a:cs typeface="Arial" pitchFamily="34" charset="0"/>
              </a:rPr>
              <a:t>Проєкт</a:t>
            </a:r>
            <a:r>
              <a:rPr lang="uk-UA" sz="1900" b="1" dirty="0">
                <a:latin typeface="Arial" pitchFamily="34" charset="0"/>
                <a:cs typeface="Arial" pitchFamily="34" charset="0"/>
              </a:rPr>
              <a:t> сприяння академічній доброчесності в Україні (</a:t>
            </a:r>
            <a:r>
              <a:rPr lang="uk-UA" sz="1900" b="1" dirty="0" err="1">
                <a:latin typeface="Arial" pitchFamily="34" charset="0"/>
                <a:cs typeface="Arial" pitchFamily="34" charset="0"/>
              </a:rPr>
              <a:t>Strengthening</a:t>
            </a:r>
            <a:r>
              <a:rPr lang="uk-UA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b="1" dirty="0" err="1">
                <a:latin typeface="Arial" pitchFamily="34" charset="0"/>
                <a:cs typeface="Arial" pitchFamily="34" charset="0"/>
              </a:rPr>
              <a:t>Academic</a:t>
            </a:r>
            <a:r>
              <a:rPr lang="uk-UA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b="1" dirty="0" err="1">
                <a:latin typeface="Arial" pitchFamily="34" charset="0"/>
                <a:cs typeface="Arial" pitchFamily="34" charset="0"/>
              </a:rPr>
              <a:t>Integrity</a:t>
            </a:r>
            <a:r>
              <a:rPr lang="uk-UA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b="1" dirty="0" err="1">
                <a:latin typeface="Arial" pitchFamily="34" charset="0"/>
                <a:cs typeface="Arial" pitchFamily="34" charset="0"/>
              </a:rPr>
              <a:t>in</a:t>
            </a:r>
            <a:r>
              <a:rPr lang="uk-UA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900" b="1" dirty="0" err="1">
                <a:latin typeface="Arial" pitchFamily="34" charset="0"/>
                <a:cs typeface="Arial" pitchFamily="34" charset="0"/>
              </a:rPr>
              <a:t>Ukraine</a:t>
            </a:r>
            <a:r>
              <a:rPr lang="uk-UA" sz="1900" b="1" dirty="0">
                <a:latin typeface="Arial" pitchFamily="34" charset="0"/>
                <a:cs typeface="Arial" pitchFamily="34" charset="0"/>
              </a:rPr>
              <a:t> Project – SAIUP)</a:t>
            </a:r>
            <a:r>
              <a:rPr lang="uk-UA" sz="1900" dirty="0">
                <a:latin typeface="Arial" pitchFamily="34" charset="0"/>
                <a:cs typeface="Arial" pitchFamily="34" charset="0"/>
              </a:rPr>
              <a:t> </a:t>
            </a:r>
            <a:endParaRPr lang="ru-RU" sz="19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900" dirty="0">
                <a:latin typeface="Arial" pitchFamily="34" charset="0"/>
                <a:cs typeface="Arial" pitchFamily="34" charset="0"/>
              </a:rPr>
              <a:t>ініціатива, спрямована на системні зміни в українській вищій освіті: підвищення якості, створення умов для реалізації найбільш обдарованих студентів, покращення іміджу українських університетів.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7" y="3043501"/>
            <a:ext cx="4176464" cy="312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8996" y="3425874"/>
            <a:ext cx="4351476" cy="324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951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592594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2020</a:t>
            </a:r>
            <a:r>
              <a:rPr lang="ru-RU" sz="32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-2022</a:t>
            </a:r>
            <a:r>
              <a:rPr lang="en-US" sz="32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р.</a:t>
            </a:r>
            <a:endParaRPr lang="ru-RU" sz="32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1563176"/>
            <a:ext cx="80724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 pitchFamily="34" charset="0"/>
                <a:cs typeface="Arial" pitchFamily="34" charset="0"/>
              </a:rPr>
              <a:t>Проєкт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Ініціатива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академічної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доброчесності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якості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освіти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1600" dirty="0" err="1">
                <a:latin typeface="Arial" pitchFamily="34" charset="0"/>
                <a:cs typeface="Arial" pitchFamily="34" charset="0"/>
              </a:rPr>
              <a:t>Проєкт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Ініціатива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академічної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доброчесності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якості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 (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Academic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Integrity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Quality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Initiative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Academic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IQ)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має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меті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об’єднати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професійну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спільноту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освітян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середньої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вищої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обміну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досвідом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співпраці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 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задля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підтримки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академічної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доброчесності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та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якості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Проєкт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упроваджується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Американськими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Радами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міжнародної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за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сприяння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Посольства США в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Україні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Міністерства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науки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Національного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агентства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із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забезпечення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якості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вищої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  </a:t>
            </a:r>
          </a:p>
          <a:p>
            <a:endParaRPr lang="ru-RU" sz="1600" dirty="0"/>
          </a:p>
        </p:txBody>
      </p:sp>
      <p:pic>
        <p:nvPicPr>
          <p:cNvPr id="10" name="Picture 2" descr="American Councils for International Education: ACTR/ACCELS - Американська  торговельна палата в Україні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357158" y="4021594"/>
            <a:ext cx="295957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news-52253-ukr-im610x343-najazvo"/>
          <p:cNvPicPr>
            <a:picLocks noChangeAspect="1" noChangeArrowheads="1"/>
          </p:cNvPicPr>
          <p:nvPr/>
        </p:nvPicPr>
        <p:blipFill>
          <a:blip r:embed="rId5"/>
          <a:srcRect l="8055" t="12121" r="8674" b="11019"/>
          <a:stretch>
            <a:fillRect/>
          </a:stretch>
        </p:blipFill>
        <p:spPr bwMode="auto">
          <a:xfrm>
            <a:off x="3286116" y="4378784"/>
            <a:ext cx="2538980" cy="131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Нова візуальна ідентифікація МОНу"/>
          <p:cNvPicPr>
            <a:picLocks noChangeAspect="1" noChangeArrowheads="1"/>
          </p:cNvPicPr>
          <p:nvPr/>
        </p:nvPicPr>
        <p:blipFill>
          <a:blip r:embed="rId6" r:link="rId7"/>
          <a:srcRect l="16063" t="23997" r="16693" b="27597"/>
          <a:stretch>
            <a:fillRect/>
          </a:stretch>
        </p:blipFill>
        <p:spPr bwMode="auto">
          <a:xfrm>
            <a:off x="5929322" y="4450222"/>
            <a:ext cx="3026073" cy="114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4012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0034" y="629808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ІНСТРУМЕНТИ ВПРОВАДЖЕННЯ АКАДЕМІЧНОЇ ДОБРОЧЕСНОСТІ</a:t>
            </a:r>
            <a:endParaRPr lang="ru-RU" sz="28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28" y="1725970"/>
            <a:ext cx="6858048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– тренінги і майстер-класи (А.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Артюхов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, Т.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Фініков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, </a:t>
            </a:r>
            <a:br>
              <a:rPr lang="uk-UA" sz="2000" dirty="0">
                <a:latin typeface="Arial" pitchFamily="34" charset="0"/>
                <a:cs typeface="Arial" pitchFamily="34" charset="0"/>
              </a:rPr>
            </a:br>
            <a:r>
              <a:rPr lang="uk-UA" sz="2000" dirty="0">
                <a:latin typeface="Arial" pitchFamily="34" charset="0"/>
                <a:cs typeface="Arial" pitchFamily="34" charset="0"/>
              </a:rPr>
              <a:t>    М. Винницький, А.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Сідляренко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М.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Винницький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)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400"/>
              </a:spcBef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– студентські ініціативи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400"/>
              </a:spcBef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– курс для здобувачів освіти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2" name="Picture 2" descr="news-48326-ukr-2019-09-05--15-55-45-DSCN01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158292"/>
            <a:ext cx="4660606" cy="349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511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97" y="692696"/>
            <a:ext cx="461097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news-43947-ukr-2018-06-25--13-53-17-DSCN03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996004"/>
            <a:ext cx="4867364" cy="364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5977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759894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ІНСТРУМЕНТИ КОНТРОЛЮ ДОТРИМАННЯ АКАДЕМІЧНОЇ ДОБРОЧЕСНОСТІ</a:t>
            </a:r>
            <a:endParaRPr lang="ru-RU" sz="28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1831464"/>
            <a:ext cx="75724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Tx/>
              <a:buChar char="-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технічна і експертна перевірка кваліфікаційних робіт, дисертаційних досліджень на предмет текстових збігів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(«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Unicheck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»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pPr lvl="0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>
              <a:buFontTx/>
              <a:buChar char="-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Інституційний </a:t>
            </a:r>
            <a:r>
              <a:rPr lang="uk-UA" sz="2400" dirty="0" err="1">
                <a:latin typeface="Arial" pitchFamily="34" charset="0"/>
                <a:cs typeface="Arial" pitchFamily="34" charset="0"/>
              </a:rPr>
              <a:t>репозитарій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 академічних текстів</a:t>
            </a:r>
          </a:p>
          <a:p>
            <a:pPr lvl="0"/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uk-UA" sz="2400" dirty="0">
                <a:latin typeface="Arial" pitchFamily="34" charset="0"/>
                <a:cs typeface="Arial" pitchFamily="34" charset="0"/>
              </a:rPr>
              <a:t>- соціологічні дослідження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76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" y="0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759894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 </a:t>
            </a:r>
            <a:r>
              <a:rPr lang="uk-UA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</a:t>
            </a:r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інших чат-ботів штучного інтелекту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AB62C2-E4B0-4CFD-8D2A-7252FE3BC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683" y="1902902"/>
            <a:ext cx="6141575" cy="409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3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759894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 </a:t>
            </a:r>
            <a:r>
              <a:rPr lang="uk-U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</a:t>
            </a:r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інших чат-ботів штучного інтелекту</a:t>
            </a:r>
            <a:endParaRPr lang="ru-RU" sz="28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1831464"/>
            <a:ext cx="7572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 dirty="0">
                <a:solidFill>
                  <a:srgbClr val="FF0000"/>
                </a:solidFill>
              </a:rPr>
              <a:t>Чи є використання фрагментів тексту, створеного </a:t>
            </a:r>
            <a:r>
              <a:rPr lang="en-US" sz="2400" b="1" dirty="0" err="1">
                <a:solidFill>
                  <a:srgbClr val="FF0000"/>
                </a:solidFill>
              </a:rPr>
              <a:t>ChatGPT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uk-UA" sz="2400" b="1" dirty="0">
                <a:solidFill>
                  <a:srgbClr val="FF0000"/>
                </a:solidFill>
              </a:rPr>
              <a:t>у письмових роботах, плагіатом? </a:t>
            </a:r>
            <a:endParaRPr lang="uk-UA" sz="2400" dirty="0">
              <a:solidFill>
                <a:srgbClr val="FF0000"/>
              </a:solidFill>
            </a:endParaRPr>
          </a:p>
          <a:p>
            <a:endParaRPr lang="uk-UA" sz="2400" dirty="0">
              <a:solidFill>
                <a:srgbClr val="FF0000"/>
              </a:solidFill>
            </a:endParaRPr>
          </a:p>
          <a:p>
            <a:r>
              <a:rPr lang="uk-UA" sz="2400" dirty="0">
                <a:solidFill>
                  <a:srgbClr val="FF0000"/>
                </a:solidFill>
              </a:rPr>
              <a:t>Так, у разі, якщо ви не вказуєте джерело походження тексту. Усі фрагменти, згенеровані </a:t>
            </a:r>
            <a:r>
              <a:rPr lang="en-US" sz="2400" dirty="0" err="1">
                <a:solidFill>
                  <a:srgbClr val="FF0000"/>
                </a:solidFill>
              </a:rPr>
              <a:t>ChatGPT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uk-UA" sz="2400" dirty="0">
                <a:solidFill>
                  <a:srgbClr val="FF0000"/>
                </a:solidFill>
              </a:rPr>
              <a:t>мають бути відповідним чином марковані в тексті вашої роботи. 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9142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759894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 </a:t>
            </a:r>
            <a:r>
              <a:rPr lang="uk-U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</a:t>
            </a:r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інших чат-ботів штучного інтелекту</a:t>
            </a:r>
            <a:endParaRPr lang="ru-RU" sz="28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1831464"/>
            <a:ext cx="757242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000" b="1" dirty="0">
                <a:solidFill>
                  <a:srgbClr val="FF0000"/>
                </a:solidFill>
              </a:rPr>
              <a:t>Як можна проставити посилання на фрагменти, згенеровані </a:t>
            </a:r>
            <a:r>
              <a:rPr lang="en-US" sz="2000" b="1" dirty="0" err="1">
                <a:solidFill>
                  <a:srgbClr val="FF0000"/>
                </a:solidFill>
              </a:rPr>
              <a:t>ChatGPT</a:t>
            </a:r>
            <a:r>
              <a:rPr lang="en-US" sz="2000" b="1" dirty="0">
                <a:solidFill>
                  <a:srgbClr val="FF0000"/>
                </a:solidFill>
              </a:rPr>
              <a:t>? </a:t>
            </a:r>
            <a:endParaRPr lang="uk-UA" sz="2000" dirty="0">
              <a:solidFill>
                <a:srgbClr val="FF0000"/>
              </a:solidFill>
            </a:endParaRPr>
          </a:p>
          <a:p>
            <a:r>
              <a:rPr lang="uk-UA" sz="2000" dirty="0">
                <a:solidFill>
                  <a:srgbClr val="FF0000"/>
                </a:solidFill>
              </a:rPr>
              <a:t>Ось як відповідає на це сам </a:t>
            </a:r>
            <a:r>
              <a:rPr lang="en-US" sz="2000" dirty="0" err="1">
                <a:solidFill>
                  <a:srgbClr val="FF0000"/>
                </a:solidFill>
              </a:rPr>
              <a:t>ChatGPT</a:t>
            </a:r>
            <a:r>
              <a:rPr lang="uk-UA" sz="2000" dirty="0">
                <a:solidFill>
                  <a:srgbClr val="FF0000"/>
                </a:solidFill>
              </a:rPr>
              <a:t> (</a:t>
            </a:r>
            <a:r>
              <a:rPr lang="en-US" sz="2000" dirty="0" err="1">
                <a:solidFill>
                  <a:srgbClr val="FF0000"/>
                </a:solidFill>
              </a:rPr>
              <a:t>OpenAI</a:t>
            </a:r>
            <a:r>
              <a:rPr lang="en-US" sz="2000" dirty="0">
                <a:solidFill>
                  <a:srgbClr val="FF0000"/>
                </a:solidFill>
              </a:rPr>
              <a:t>, 2023): </a:t>
            </a:r>
            <a:endParaRPr lang="uk-UA" sz="2000" dirty="0">
              <a:solidFill>
                <a:srgbClr val="FF0000"/>
              </a:solidFill>
            </a:endParaRPr>
          </a:p>
          <a:p>
            <a:r>
              <a:rPr lang="uk-UA" sz="2000" dirty="0">
                <a:solidFill>
                  <a:srgbClr val="FF0000"/>
                </a:solidFill>
              </a:rPr>
              <a:t>«</a:t>
            </a:r>
            <a:r>
              <a:rPr lang="en-US" sz="2000" dirty="0" err="1">
                <a:solidFill>
                  <a:srgbClr val="FF0000"/>
                </a:solidFill>
              </a:rPr>
              <a:t>Якщо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ви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хочете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посилатися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на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фрагменти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згенеровані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мною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варто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дотримуватися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наступних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рекомендацій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endParaRPr lang="uk-UA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 </a:t>
            </a:r>
            <a:endParaRPr lang="uk-UA" sz="2000" dirty="0">
              <a:solidFill>
                <a:srgbClr val="FF0000"/>
              </a:solidFill>
            </a:endParaRPr>
          </a:p>
          <a:p>
            <a:pPr lvl="0"/>
            <a:r>
              <a:rPr lang="en-US" sz="2000" dirty="0" err="1">
                <a:solidFill>
                  <a:srgbClr val="FF0000"/>
                </a:solidFill>
              </a:rPr>
              <a:t>Вкажіть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що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фрагмент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був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згенерований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Штучним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Інтелектом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Наприклад</a:t>
            </a:r>
            <a:r>
              <a:rPr lang="en-US" sz="2000" dirty="0">
                <a:solidFill>
                  <a:srgbClr val="FF0000"/>
                </a:solidFill>
              </a:rPr>
              <a:t>: "</a:t>
            </a:r>
            <a:r>
              <a:rPr lang="en-US" sz="2000" dirty="0" err="1">
                <a:solidFill>
                  <a:srgbClr val="FF0000"/>
                </a:solidFill>
              </a:rPr>
              <a:t>Згідно</a:t>
            </a:r>
            <a:r>
              <a:rPr lang="en-US" sz="2000" dirty="0">
                <a:solidFill>
                  <a:srgbClr val="FF0000"/>
                </a:solidFill>
              </a:rPr>
              <a:t> з </a:t>
            </a:r>
            <a:r>
              <a:rPr lang="en-US" sz="2000" dirty="0" err="1">
                <a:solidFill>
                  <a:srgbClr val="FF0000"/>
                </a:solidFill>
              </a:rPr>
              <a:t>інформацією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згенерованою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Штучним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Інтелектом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ChatGPT</a:t>
            </a:r>
            <a:r>
              <a:rPr lang="en-US" sz="2000" dirty="0">
                <a:solidFill>
                  <a:srgbClr val="FF0000"/>
                </a:solidFill>
              </a:rPr>
              <a:t> ..."</a:t>
            </a:r>
            <a:endParaRPr lang="uk-UA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 </a:t>
            </a:r>
            <a:endParaRPr lang="uk-UA" sz="2000" dirty="0">
              <a:solidFill>
                <a:srgbClr val="FF0000"/>
              </a:solidFill>
            </a:endParaRPr>
          </a:p>
          <a:p>
            <a:pPr lvl="0"/>
            <a:r>
              <a:rPr lang="en-US" sz="2000" dirty="0" err="1">
                <a:solidFill>
                  <a:srgbClr val="FF0000"/>
                </a:solidFill>
              </a:rPr>
              <a:t>Посилання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можна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вставити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прямо</a:t>
            </a:r>
            <a:r>
              <a:rPr lang="en-US" sz="2000" dirty="0">
                <a:solidFill>
                  <a:srgbClr val="FF0000"/>
                </a:solidFill>
              </a:rPr>
              <a:t> в </a:t>
            </a:r>
            <a:r>
              <a:rPr lang="en-US" sz="2000" dirty="0" err="1">
                <a:solidFill>
                  <a:srgbClr val="FF0000"/>
                </a:solidFill>
              </a:rPr>
              <a:t>текст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або</a:t>
            </a:r>
            <a:r>
              <a:rPr lang="en-US" sz="2000" dirty="0">
                <a:solidFill>
                  <a:srgbClr val="FF0000"/>
                </a:solidFill>
              </a:rPr>
              <a:t> в </a:t>
            </a:r>
            <a:r>
              <a:rPr lang="en-US" sz="2000" dirty="0" err="1">
                <a:solidFill>
                  <a:srgbClr val="FF0000"/>
                </a:solidFill>
              </a:rPr>
              <a:t>дужках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після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фрагменту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Наприклад</a:t>
            </a:r>
            <a:r>
              <a:rPr lang="en-US" sz="2000" dirty="0">
                <a:solidFill>
                  <a:srgbClr val="FF0000"/>
                </a:solidFill>
              </a:rPr>
              <a:t>: "</a:t>
            </a:r>
            <a:r>
              <a:rPr lang="en-US" sz="2000" dirty="0" err="1">
                <a:solidFill>
                  <a:srgbClr val="FF0000"/>
                </a:solidFill>
              </a:rPr>
              <a:t>Згідно</a:t>
            </a:r>
            <a:r>
              <a:rPr lang="en-US" sz="2000" dirty="0">
                <a:solidFill>
                  <a:srgbClr val="FF0000"/>
                </a:solidFill>
              </a:rPr>
              <a:t> з </a:t>
            </a:r>
            <a:r>
              <a:rPr lang="en-US" sz="2000" dirty="0" err="1">
                <a:solidFill>
                  <a:srgbClr val="FF0000"/>
                </a:solidFill>
              </a:rPr>
              <a:t>даними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згенерованими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ChatGPT</a:t>
            </a:r>
            <a:r>
              <a:rPr lang="en-US" sz="2000" dirty="0">
                <a:solidFill>
                  <a:srgbClr val="FF0000"/>
                </a:solidFill>
              </a:rPr>
              <a:t> (https://openai.com/blog/chat-gpt-3-language-generator/), ..."</a:t>
            </a:r>
            <a:endParaRPr lang="uk-UA" sz="2000" dirty="0">
              <a:solidFill>
                <a:srgbClr val="FF0000"/>
              </a:solidFill>
            </a:endParaRPr>
          </a:p>
          <a:p>
            <a:r>
              <a:rPr lang="uk-U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96984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759894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 </a:t>
            </a:r>
            <a:r>
              <a:rPr lang="uk-U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</a:t>
            </a:r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інших чат-ботів штучного інтелекту</a:t>
            </a:r>
            <a:endParaRPr lang="ru-RU" sz="28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1831464"/>
            <a:ext cx="7572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dirty="0">
                <a:solidFill>
                  <a:srgbClr val="FF0000"/>
                </a:solidFill>
              </a:rPr>
              <a:t>Крім стандартної перевірки на плагіат, усі письмові роботи мають проходити </a:t>
            </a:r>
            <a:r>
              <a:rPr lang="uk-UA" sz="2400" b="1" dirty="0">
                <a:solidFill>
                  <a:srgbClr val="FF0000"/>
                </a:solidFill>
              </a:rPr>
              <a:t>додаткову перевірку </a:t>
            </a:r>
            <a:r>
              <a:rPr lang="uk-UA" sz="2400" dirty="0">
                <a:solidFill>
                  <a:srgbClr val="FF0000"/>
                </a:solidFill>
              </a:rPr>
              <a:t>на використання штучного інтелекту</a:t>
            </a:r>
            <a:r>
              <a:rPr lang="uk-UA" sz="2400" b="1" dirty="0">
                <a:solidFill>
                  <a:srgbClr val="FF0000"/>
                </a:solidFill>
              </a:rPr>
              <a:t> за допомогою програмних інструментів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 err="1">
                <a:solidFill>
                  <a:srgbClr val="FF0000"/>
                </a:solidFill>
              </a:rPr>
              <a:t>OpenAI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AI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Text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Classifier</a:t>
            </a:r>
            <a:r>
              <a:rPr lang="uk-UA" sz="2400" dirty="0">
                <a:solidFill>
                  <a:srgbClr val="FF0000"/>
                </a:solidFill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 err="1">
                <a:solidFill>
                  <a:srgbClr val="FF0000"/>
                </a:solidFill>
              </a:rPr>
              <a:t>OpenAI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GPT</a:t>
            </a:r>
            <a:r>
              <a:rPr lang="uk-UA" sz="2400" dirty="0">
                <a:solidFill>
                  <a:srgbClr val="FF0000"/>
                </a:solidFill>
              </a:rPr>
              <a:t>-2 </a:t>
            </a:r>
            <a:r>
              <a:rPr lang="uk-UA" sz="2400" dirty="0" err="1">
                <a:solidFill>
                  <a:srgbClr val="FF0000"/>
                </a:solidFill>
              </a:rPr>
              <a:t>Output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Detector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Demo</a:t>
            </a:r>
            <a:r>
              <a:rPr lang="uk-UA" sz="2400" dirty="0">
                <a:solidFill>
                  <a:srgbClr val="FF0000"/>
                </a:solidFill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 err="1">
                <a:solidFill>
                  <a:srgbClr val="FF0000"/>
                </a:solidFill>
              </a:rPr>
              <a:t>GPTZeroX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by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Edward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Tian</a:t>
            </a:r>
            <a:r>
              <a:rPr lang="uk-UA" sz="2400" dirty="0">
                <a:solidFill>
                  <a:srgbClr val="FF0000"/>
                </a:solidFill>
              </a:rPr>
              <a:t> (</a:t>
            </a:r>
            <a:r>
              <a:rPr lang="uk-UA" sz="2400" dirty="0" err="1">
                <a:solidFill>
                  <a:srgbClr val="FF0000"/>
                </a:solidFill>
              </a:rPr>
              <a:t>Princeton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University</a:t>
            </a:r>
            <a:r>
              <a:rPr lang="uk-UA" sz="2400" dirty="0">
                <a:solidFill>
                  <a:srgbClr val="FF0000"/>
                </a:solidFill>
              </a:rPr>
              <a:t>),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400" dirty="0" err="1">
                <a:solidFill>
                  <a:srgbClr val="FF0000"/>
                </a:solidFill>
              </a:rPr>
              <a:t>DetectGPT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by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Stanford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 err="1">
                <a:solidFill>
                  <a:srgbClr val="FF0000"/>
                </a:solidFill>
              </a:rPr>
              <a:t>University</a:t>
            </a:r>
            <a:r>
              <a:rPr lang="uk-UA" sz="2400" dirty="0">
                <a:solidFill>
                  <a:srgbClr val="FF0000"/>
                </a:solidFill>
              </a:rPr>
              <a:t>. </a:t>
            </a:r>
            <a:r>
              <a:rPr lang="uk-UA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1670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1392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71472" y="59082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Система забезпечення </a:t>
            </a:r>
            <a:r>
              <a:rPr lang="en-US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</a:br>
            <a:r>
              <a:rPr lang="uk-UA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академічної доброчесності</a:t>
            </a:r>
            <a:r>
              <a:rPr lang="ru-RU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</a:br>
            <a:r>
              <a:rPr lang="uk-UA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У Запорізькому національному університеті</a:t>
            </a:r>
            <a:endParaRPr lang="ru-RU" sz="24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57224" y="2164206"/>
            <a:ext cx="7786742" cy="3929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dirty="0">
                <a:latin typeface="Arial" pitchFamily="34" charset="0"/>
                <a:cs typeface="Arial" pitchFamily="34" charset="0"/>
              </a:rPr>
              <a:t>Нормативно-правова база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dirty="0">
                <a:latin typeface="Arial" pitchFamily="34" charset="0"/>
                <a:cs typeface="Arial" pitchFamily="34" charset="0"/>
              </a:rPr>
              <a:t>Інформаційна база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dirty="0">
                <a:latin typeface="Arial" pitchFamily="34" charset="0"/>
                <a:cs typeface="Arial" pitchFamily="34" charset="0"/>
              </a:rPr>
              <a:t>Інституційна складова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dirty="0" err="1">
                <a:latin typeface="Arial" pitchFamily="34" charset="0"/>
                <a:cs typeface="Arial" pitchFamily="34" charset="0"/>
              </a:rPr>
              <a:t>Проєктна</a:t>
            </a:r>
            <a:r>
              <a:rPr lang="uk-UA" sz="2200" b="1" dirty="0">
                <a:latin typeface="Arial" pitchFamily="34" charset="0"/>
                <a:cs typeface="Arial" pitchFamily="34" charset="0"/>
              </a:rPr>
              <a:t> робота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dirty="0">
                <a:latin typeface="Arial" pitchFamily="34" charset="0"/>
                <a:cs typeface="Arial" pitchFamily="34" charset="0"/>
              </a:rPr>
              <a:t>Інструменти впровадження академічної доброчесності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dirty="0">
                <a:latin typeface="Arial" pitchFamily="34" charset="0"/>
                <a:cs typeface="Arial" pitchFamily="34" charset="0"/>
              </a:rPr>
              <a:t>Інструменти контролю дотримання академічної доброчесності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dirty="0">
                <a:latin typeface="Arial" pitchFamily="34" charset="0"/>
                <a:cs typeface="Arial" pitchFamily="34" charset="0"/>
              </a:rPr>
              <a:t>Репутаційна складова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73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759894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Проєкт</a:t>
            </a:r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Закону України </a:t>
            </a:r>
            <a:b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 академічну доброчесність»</a:t>
            </a:r>
            <a:endParaRPr lang="ru-RU" sz="28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1831464"/>
            <a:ext cx="75724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Стаття 25. Академічна відповідальність педагогічних, науково-педагогічних, наукових працівників</a:t>
            </a:r>
          </a:p>
          <a:p>
            <a:pPr lvl="0"/>
            <a:r>
              <a:rPr lang="uk-UA" dirty="0">
                <a:solidFill>
                  <a:srgbClr val="FF0000"/>
                </a:solidFill>
              </a:rPr>
              <a:t>1) попередження </a:t>
            </a:r>
          </a:p>
          <a:p>
            <a:pPr lvl="0"/>
            <a:r>
              <a:rPr lang="uk-UA" dirty="0">
                <a:solidFill>
                  <a:srgbClr val="FF0000"/>
                </a:solidFill>
              </a:rPr>
              <a:t>2) позбавлення права на участь у певних органах управління закладу освіти, наукової установи  </a:t>
            </a:r>
          </a:p>
          <a:p>
            <a:pPr lvl="0"/>
            <a:r>
              <a:rPr lang="uk-UA" dirty="0">
                <a:solidFill>
                  <a:srgbClr val="FF0000"/>
                </a:solidFill>
              </a:rPr>
              <a:t>3) позбавлення права брати участь у конкурсах щодо отримання стипендій, грантів, участі в академічній мобільності </a:t>
            </a:r>
          </a:p>
          <a:p>
            <a:pPr lvl="0"/>
            <a:r>
              <a:rPr lang="uk-UA" dirty="0">
                <a:solidFill>
                  <a:srgbClr val="FF0000"/>
                </a:solidFill>
              </a:rPr>
              <a:t>4) обмеження участі у наукових дослідженнях та/або окремих наукових </a:t>
            </a:r>
            <a:r>
              <a:rPr lang="uk-UA" dirty="0" err="1">
                <a:solidFill>
                  <a:srgbClr val="FF0000"/>
                </a:solidFill>
              </a:rPr>
              <a:t>проєктах</a:t>
            </a:r>
            <a:r>
              <a:rPr lang="uk-UA" dirty="0">
                <a:solidFill>
                  <a:srgbClr val="FF0000"/>
                </a:solidFill>
              </a:rPr>
              <a:t> закладу освіти</a:t>
            </a:r>
          </a:p>
          <a:p>
            <a:pPr lvl="0"/>
            <a:r>
              <a:rPr lang="uk-UA" dirty="0">
                <a:solidFill>
                  <a:srgbClr val="FF0000"/>
                </a:solidFill>
              </a:rPr>
              <a:t>5) позбавлення нагород, відзнак, почесних звань, наданих закладом освіти, науковою установою </a:t>
            </a:r>
          </a:p>
          <a:p>
            <a:pPr lvl="0"/>
            <a:r>
              <a:rPr lang="uk-UA" dirty="0">
                <a:solidFill>
                  <a:srgbClr val="FF0000"/>
                </a:solidFill>
              </a:rPr>
              <a:t>6) відмови у внесенні подання щодо присвоєння педагогічного, вченого або іншого звання </a:t>
            </a:r>
          </a:p>
          <a:p>
            <a:pPr lvl="0"/>
            <a:r>
              <a:rPr lang="uk-UA" dirty="0">
                <a:solidFill>
                  <a:srgbClr val="FF0000"/>
                </a:solidFill>
              </a:rPr>
              <a:t>7) звільнення з посади педагогічного, науково-педагогічного, наукового працівника</a:t>
            </a:r>
          </a:p>
        </p:txBody>
      </p:sp>
    </p:spTree>
    <p:extLst>
      <p:ext uri="{BB962C8B-B14F-4D97-AF65-F5344CB8AC3E}">
        <p14:creationId xmlns:p14="http://schemas.microsoft.com/office/powerpoint/2010/main" val="274015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655074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Проблеми </a:t>
            </a:r>
            <a:r>
              <a:rPr lang="uk-UA" sz="28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дотримання принципів академічної доброчесності</a:t>
            </a:r>
            <a:endParaRPr lang="ru-RU" sz="28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1726644"/>
            <a:ext cx="800105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uk-UA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Недостатній рівень мотивації до створення оригінальних текстів в учасників освітнього процесу</a:t>
            </a:r>
            <a:endParaRPr lang="ru-RU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600"/>
              </a:spcBef>
            </a:pPr>
            <a:r>
              <a:rPr lang="uk-UA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Толерантність до плагіату та інших форм академічної </a:t>
            </a:r>
            <a:r>
              <a:rPr lang="uk-UA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недоброчесності</a:t>
            </a:r>
            <a:r>
              <a:rPr lang="uk-UA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у частини здобувачів освіти та науково-педагогічних працівників</a:t>
            </a:r>
            <a:endParaRPr lang="ru-RU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600"/>
              </a:spcBef>
            </a:pPr>
            <a:r>
              <a:rPr lang="uk-UA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Репродуктивні завдання/теми, що спонукають до плагіату</a:t>
            </a:r>
            <a:endParaRPr lang="ru-RU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600"/>
              </a:spcBef>
            </a:pPr>
            <a:r>
              <a:rPr lang="uk-UA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Недостатній рівень цифрових </a:t>
            </a:r>
            <a:r>
              <a:rPr lang="uk-UA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компетентностей</a:t>
            </a:r>
            <a:r>
              <a:rPr lang="uk-UA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600"/>
              </a:spcBef>
            </a:pPr>
            <a:r>
              <a:rPr lang="uk-UA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 Брак знань з основ академічного письма </a:t>
            </a:r>
            <a:endParaRPr lang="ru-RU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spcBef>
                <a:spcPts val="600"/>
              </a:spcBef>
            </a:pPr>
            <a:r>
              <a:rPr lang="uk-UA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6. Початковий етап формування культури і цінностей академічної доброчесності</a:t>
            </a:r>
            <a:endParaRPr lang="ru-RU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13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510185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Основні завдання щодо подальшого формування </a:t>
            </a:r>
            <a:r>
              <a:rPr lang="ru-RU" sz="24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культури </a:t>
            </a:r>
            <a:r>
              <a:rPr lang="uk-UA" sz="24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академічної доброчесності в університеті</a:t>
            </a:r>
            <a:endParaRPr lang="ru-RU" sz="24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581755"/>
            <a:ext cx="800105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/>
              <a:t>1</a:t>
            </a:r>
            <a:r>
              <a:rPr lang="uk-UA" sz="2100" dirty="0">
                <a:solidFill>
                  <a:srgbClr val="FF0000"/>
                </a:solidFill>
              </a:rPr>
              <a:t>. Продовження практики проведення занять з академічної доброчесності для здобувачів бакалаврського рівня та запровадити проведення занять з академічної доброчесності та академічного письма для здобувачів </a:t>
            </a:r>
            <a:r>
              <a:rPr lang="uk-UA" sz="2100" b="1" dirty="0">
                <a:solidFill>
                  <a:srgbClr val="FF0000"/>
                </a:solidFill>
              </a:rPr>
              <a:t>магістерського рівня, здобувачів фахової </a:t>
            </a:r>
            <a:r>
              <a:rPr lang="uk-UA" sz="2100" b="1" dirty="0" err="1">
                <a:solidFill>
                  <a:srgbClr val="FF0000"/>
                </a:solidFill>
              </a:rPr>
              <a:t>передвищої</a:t>
            </a:r>
            <a:r>
              <a:rPr lang="uk-UA" sz="2100" b="1" dirty="0">
                <a:solidFill>
                  <a:srgbClr val="FF0000"/>
                </a:solidFill>
              </a:rPr>
              <a:t> освіти.</a:t>
            </a:r>
          </a:p>
          <a:p>
            <a:pPr algn="just"/>
            <a:r>
              <a:rPr lang="uk-UA" sz="2100" dirty="0"/>
              <a:t> </a:t>
            </a:r>
          </a:p>
          <a:p>
            <a:pPr algn="just"/>
            <a:r>
              <a:rPr lang="en-US" sz="2100" dirty="0"/>
              <a:t>2</a:t>
            </a:r>
            <a:r>
              <a:rPr lang="uk-UA" sz="2100" dirty="0"/>
              <a:t>. </a:t>
            </a:r>
            <a:r>
              <a:rPr lang="uk-UA" sz="2100" dirty="0">
                <a:solidFill>
                  <a:srgbClr val="FF0000"/>
                </a:solidFill>
              </a:rPr>
              <a:t>Проведення у рамках Школи педагогічної майстерності серії онлайн-семінарів і тренінгів щодо дотримання принципів академічної доброчесності </a:t>
            </a:r>
            <a:r>
              <a:rPr lang="uk-UA" sz="2100" b="1" dirty="0">
                <a:solidFill>
                  <a:srgbClr val="FF0000"/>
                </a:solidFill>
              </a:rPr>
              <a:t>для науково-педагогічних працівників університету</a:t>
            </a:r>
          </a:p>
          <a:p>
            <a:pPr algn="just"/>
            <a:r>
              <a:rPr lang="uk-UA" sz="2100" dirty="0"/>
              <a:t> </a:t>
            </a:r>
          </a:p>
          <a:p>
            <a:pPr algn="just"/>
            <a:r>
              <a:rPr lang="en-US" sz="2100" dirty="0"/>
              <a:t>3</a:t>
            </a:r>
            <a:r>
              <a:rPr lang="en-US" sz="2100" dirty="0">
                <a:solidFill>
                  <a:srgbClr val="FF0000"/>
                </a:solidFill>
              </a:rPr>
              <a:t>. </a:t>
            </a:r>
            <a:r>
              <a:rPr lang="uk-UA" sz="2100" dirty="0">
                <a:solidFill>
                  <a:srgbClr val="FF0000"/>
                </a:solidFill>
              </a:rPr>
              <a:t>Проведення серії онлайн-семінарів і тренінгів </a:t>
            </a:r>
            <a:r>
              <a:rPr lang="uk-UA" sz="2100" b="1" dirty="0">
                <a:solidFill>
                  <a:srgbClr val="FF0000"/>
                </a:solidFill>
              </a:rPr>
              <a:t>для здобувачів вищої освіти </a:t>
            </a:r>
            <a:r>
              <a:rPr lang="uk-UA" sz="2100" dirty="0">
                <a:solidFill>
                  <a:srgbClr val="FF0000"/>
                </a:solidFill>
              </a:rPr>
              <a:t>щодо дотримання «Кодексу академічної добро-чесності Запорізького національного університету»</a:t>
            </a:r>
            <a:endParaRPr lang="en-US" sz="2100" dirty="0">
              <a:solidFill>
                <a:srgbClr val="FF0000"/>
              </a:solidFill>
            </a:endParaRPr>
          </a:p>
          <a:p>
            <a:pPr algn="just"/>
            <a:endParaRPr lang="en-US" sz="2000" dirty="0"/>
          </a:p>
          <a:p>
            <a:pPr algn="just"/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415389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510185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Основні завдання щодо подальшого формування </a:t>
            </a:r>
            <a:r>
              <a:rPr lang="ru-RU" sz="2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культури</a:t>
            </a:r>
            <a:r>
              <a:rPr lang="ru-RU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академічної доброчесності в університеті</a:t>
            </a:r>
            <a:endParaRPr lang="ru-RU" sz="24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1560269"/>
            <a:ext cx="821537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4. Рекомендація </a:t>
            </a:r>
            <a:r>
              <a:rPr lang="ru-RU" sz="2000" dirty="0" err="1">
                <a:solidFill>
                  <a:srgbClr val="FF0000"/>
                </a:solidFill>
              </a:rPr>
              <a:t>науково-педагогічним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працівникам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включити</a:t>
            </a:r>
            <a:r>
              <a:rPr lang="ru-RU" sz="2000" dirty="0">
                <a:solidFill>
                  <a:srgbClr val="FF0000"/>
                </a:solidFill>
              </a:rPr>
              <a:t> до </a:t>
            </a:r>
            <a:r>
              <a:rPr lang="ru-RU" sz="2000" dirty="0" err="1">
                <a:solidFill>
                  <a:srgbClr val="FF0000"/>
                </a:solidFill>
              </a:rPr>
              <a:t>силабус</a:t>
            </a:r>
            <a:r>
              <a:rPr lang="uk-UA" sz="2000" dirty="0" err="1">
                <a:solidFill>
                  <a:srgbClr val="FF0000"/>
                </a:solidFill>
              </a:rPr>
              <a:t>ів</a:t>
            </a:r>
            <a:r>
              <a:rPr lang="uk-UA" sz="2000" dirty="0">
                <a:solidFill>
                  <a:srgbClr val="FF0000"/>
                </a:solidFill>
              </a:rPr>
              <a:t> навчальних дисциплін політики курсів щодо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  <a:endParaRPr lang="uk-UA" sz="2000" dirty="0">
              <a:solidFill>
                <a:srgbClr val="FF0000"/>
              </a:solidFill>
            </a:endParaRPr>
          </a:p>
          <a:p>
            <a:r>
              <a:rPr lang="uk-UA" sz="2000" dirty="0">
                <a:solidFill>
                  <a:srgbClr val="FF0000"/>
                </a:solidFill>
              </a:rPr>
              <a:t>а) використання </a:t>
            </a:r>
            <a:r>
              <a:rPr lang="uk-UA" sz="2000" b="1" dirty="0" err="1">
                <a:solidFill>
                  <a:srgbClr val="FF0000"/>
                </a:solidFill>
              </a:rPr>
              <a:t>CHAT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rgbClr val="FF0000"/>
                </a:solidFill>
              </a:rPr>
              <a:t>GPT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dirty="0">
                <a:solidFill>
                  <a:srgbClr val="FF0000"/>
                </a:solidFill>
              </a:rPr>
              <a:t>та інших чат-ботів штучного інтелекту з великими мовними моделями</a:t>
            </a:r>
            <a:r>
              <a:rPr lang="en-US" sz="2000" dirty="0">
                <a:solidFill>
                  <a:srgbClr val="FF0000"/>
                </a:solidFill>
              </a:rPr>
              <a:t>;</a:t>
            </a:r>
            <a:endParaRPr lang="uk-UA" sz="2000" dirty="0">
              <a:solidFill>
                <a:srgbClr val="FF0000"/>
              </a:solidFill>
            </a:endParaRPr>
          </a:p>
          <a:p>
            <a:r>
              <a:rPr lang="uk-UA" sz="2000" dirty="0">
                <a:solidFill>
                  <a:srgbClr val="FF0000"/>
                </a:solidFill>
              </a:rPr>
              <a:t>б) </a:t>
            </a:r>
            <a:r>
              <a:rPr lang="ru-RU" sz="2000" b="1" dirty="0" err="1">
                <a:solidFill>
                  <a:srgbClr val="FF0000"/>
                </a:solidFill>
              </a:rPr>
              <a:t>реагування</a:t>
            </a:r>
            <a:r>
              <a:rPr lang="ru-RU" sz="2000" b="1" dirty="0">
                <a:solidFill>
                  <a:srgbClr val="FF0000"/>
                </a:solidFill>
              </a:rPr>
              <a:t> на факт </a:t>
            </a:r>
            <a:r>
              <a:rPr lang="ru-RU" sz="2000" b="1" dirty="0" err="1">
                <a:solidFill>
                  <a:srgbClr val="FF0000"/>
                </a:solidFill>
              </a:rPr>
              <a:t>плаг</a:t>
            </a:r>
            <a:r>
              <a:rPr lang="uk-UA" sz="2000" b="1" dirty="0" err="1">
                <a:solidFill>
                  <a:srgbClr val="FF0000"/>
                </a:solidFill>
              </a:rPr>
              <a:t>іату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dirty="0">
                <a:solidFill>
                  <a:srgbClr val="FF0000"/>
                </a:solidFill>
              </a:rPr>
              <a:t>у письмових роботах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endParaRPr lang="uk-UA" sz="2000" dirty="0">
              <a:solidFill>
                <a:srgbClr val="FF0000"/>
              </a:solidFill>
            </a:endParaRPr>
          </a:p>
          <a:p>
            <a:pPr algn="just"/>
            <a:endParaRPr lang="en-US" sz="1400" dirty="0"/>
          </a:p>
          <a:p>
            <a:pPr algn="just"/>
            <a:r>
              <a:rPr lang="uk-UA" sz="2000" dirty="0"/>
              <a:t>5. Розробка і забезпечення підписання Декларації про академічну доброчесність </a:t>
            </a:r>
            <a:r>
              <a:rPr lang="uk-UA" sz="2000" b="1" dirty="0"/>
              <a:t>здобувачами бакалаврського, магістерського і </a:t>
            </a:r>
            <a:r>
              <a:rPr lang="en-US" sz="2000" b="1" dirty="0"/>
              <a:t>PhD </a:t>
            </a:r>
            <a:r>
              <a:rPr lang="uk-UA" sz="2000" b="1" dirty="0"/>
              <a:t>рівнів</a:t>
            </a:r>
          </a:p>
          <a:p>
            <a:pPr algn="just"/>
            <a:endParaRPr lang="uk-UA" sz="1400" dirty="0"/>
          </a:p>
          <a:p>
            <a:pPr algn="just"/>
            <a:r>
              <a:rPr lang="uk-UA" sz="2000" dirty="0"/>
              <a:t>6. Розширення переліку матеріалів, які підлягають передаванню до Інституційного </a:t>
            </a:r>
            <a:r>
              <a:rPr lang="uk-UA" sz="2000" dirty="0" err="1"/>
              <a:t>репозитарію</a:t>
            </a:r>
            <a:r>
              <a:rPr lang="uk-UA" sz="2000" dirty="0"/>
              <a:t> академічних текстів </a:t>
            </a:r>
            <a:r>
              <a:rPr lang="uk-UA" sz="2000" b="1" dirty="0"/>
              <a:t>(навчально-мето-</a:t>
            </a:r>
            <a:r>
              <a:rPr lang="uk-UA" sz="2000" b="1" dirty="0" err="1"/>
              <a:t>дичні</a:t>
            </a:r>
            <a:r>
              <a:rPr lang="uk-UA" sz="2000" b="1" dirty="0"/>
              <a:t> і науково-методичні видання). </a:t>
            </a:r>
          </a:p>
          <a:p>
            <a:pPr algn="just"/>
            <a:endParaRPr lang="uk-UA" sz="1400" b="1" dirty="0"/>
          </a:p>
          <a:p>
            <a:pPr algn="just"/>
            <a:r>
              <a:rPr lang="uk-UA" sz="2000" dirty="0"/>
              <a:t>7. Врахування у роботі рекомендацій Експертних груп і Галузевих експертних рад </a:t>
            </a:r>
            <a:r>
              <a:rPr lang="uk-UA" sz="2000" b="1" dirty="0"/>
              <a:t>Національного агентства із забезпечення якості вищої освіти</a:t>
            </a:r>
            <a:r>
              <a:rPr lang="uk-UA" sz="2000" dirty="0"/>
              <a:t> з питань академічної доброчесності (Критерій 5).</a:t>
            </a:r>
          </a:p>
          <a:p>
            <a:pPr algn="just"/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021401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510185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Основні завдання щодо подальшого формування </a:t>
            </a:r>
            <a:r>
              <a:rPr lang="ru-RU" sz="2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культури</a:t>
            </a:r>
            <a:r>
              <a:rPr lang="ru-RU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академічної доброчесності в університеті</a:t>
            </a:r>
            <a:endParaRPr lang="ru-RU" sz="24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983" y="1797191"/>
            <a:ext cx="800105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8. </a:t>
            </a:r>
            <a:r>
              <a:rPr lang="uk-UA" sz="2100" dirty="0"/>
              <a:t>Посилення </a:t>
            </a:r>
            <a:r>
              <a:rPr lang="uk-UA" sz="2100" b="1" dirty="0"/>
              <a:t>персональної відповідальності</a:t>
            </a:r>
            <a:r>
              <a:rPr lang="uk-UA" sz="2100" dirty="0"/>
              <a:t> голів спеціалізованих вчених рад, голів разових вчених рад, наукових керівників, головних редакторів фахових видань університету за порушення принципів академічної доброчесності </a:t>
            </a:r>
          </a:p>
          <a:p>
            <a:endParaRPr lang="ru-RU" sz="2100" dirty="0"/>
          </a:p>
          <a:p>
            <a:r>
              <a:rPr lang="uk-UA" sz="2100" dirty="0"/>
              <a:t>9</a:t>
            </a:r>
            <a:r>
              <a:rPr lang="uk-UA" sz="2100" dirty="0">
                <a:solidFill>
                  <a:srgbClr val="FF0000"/>
                </a:solidFill>
              </a:rPr>
              <a:t>.</a:t>
            </a:r>
            <a:r>
              <a:rPr lang="ru-RU" sz="2100" dirty="0">
                <a:solidFill>
                  <a:srgbClr val="FF0000"/>
                </a:solidFill>
              </a:rPr>
              <a:t> </a:t>
            </a:r>
            <a:r>
              <a:rPr lang="uk-UA" sz="2100" dirty="0">
                <a:solidFill>
                  <a:srgbClr val="FF0000"/>
                </a:solidFill>
              </a:rPr>
              <a:t>Надання методичної допомоги науково-педагогічним працівникам щодо використання сервісу </a:t>
            </a:r>
            <a:r>
              <a:rPr lang="uk-UA" sz="2100" b="1" dirty="0">
                <a:solidFill>
                  <a:srgbClr val="FF0000"/>
                </a:solidFill>
              </a:rPr>
              <a:t>«</a:t>
            </a:r>
            <a:r>
              <a:rPr lang="en-US" sz="2100" b="1" dirty="0" err="1">
                <a:solidFill>
                  <a:srgbClr val="FF0000"/>
                </a:solidFill>
              </a:rPr>
              <a:t>Unicheck</a:t>
            </a:r>
            <a:r>
              <a:rPr lang="uk-UA" sz="2100" b="1" dirty="0">
                <a:solidFill>
                  <a:srgbClr val="FF0000"/>
                </a:solidFill>
              </a:rPr>
              <a:t>»</a:t>
            </a:r>
            <a:r>
              <a:rPr lang="uk-UA" sz="2100" dirty="0">
                <a:solidFill>
                  <a:srgbClr val="FF0000"/>
                </a:solidFill>
              </a:rPr>
              <a:t>, а також </a:t>
            </a:r>
            <a:r>
              <a:rPr lang="uk-UA" sz="2100" b="1" dirty="0">
                <a:solidFill>
                  <a:srgbClr val="FF0000"/>
                </a:solidFill>
              </a:rPr>
              <a:t>безкоштовних </a:t>
            </a:r>
            <a:r>
              <a:rPr lang="uk-UA" sz="2100" b="1" dirty="0" err="1">
                <a:solidFill>
                  <a:srgbClr val="FF0000"/>
                </a:solidFill>
              </a:rPr>
              <a:t>антиплагіатних</a:t>
            </a:r>
            <a:r>
              <a:rPr lang="uk-UA" sz="2100" b="1" dirty="0">
                <a:solidFill>
                  <a:srgbClr val="FF0000"/>
                </a:solidFill>
              </a:rPr>
              <a:t> програм </a:t>
            </a:r>
            <a:r>
              <a:rPr lang="uk-UA" sz="2100" dirty="0">
                <a:solidFill>
                  <a:srgbClr val="FF0000"/>
                </a:solidFill>
              </a:rPr>
              <a:t>на предмет текстових збігів</a:t>
            </a:r>
            <a:r>
              <a:rPr lang="uk-UA" sz="2100" dirty="0"/>
              <a:t>.</a:t>
            </a:r>
          </a:p>
          <a:p>
            <a:endParaRPr lang="uk-UA" sz="2100" dirty="0"/>
          </a:p>
          <a:p>
            <a:r>
              <a:rPr lang="ru-RU" sz="2100" dirty="0">
                <a:solidFill>
                  <a:srgbClr val="FF0000"/>
                </a:solidFill>
              </a:rPr>
              <a:t>10. </a:t>
            </a:r>
            <a:r>
              <a:rPr lang="uk-UA" sz="2100" dirty="0">
                <a:solidFill>
                  <a:srgbClr val="FF0000"/>
                </a:solidFill>
              </a:rPr>
              <a:t>Проведення </a:t>
            </a:r>
            <a:r>
              <a:rPr lang="uk-UA" sz="2100" b="1" dirty="0">
                <a:solidFill>
                  <a:srgbClr val="FF0000"/>
                </a:solidFill>
              </a:rPr>
              <a:t>соціологічних досліджень </a:t>
            </a:r>
            <a:r>
              <a:rPr lang="uk-UA" sz="2100" dirty="0">
                <a:solidFill>
                  <a:srgbClr val="FF0000"/>
                </a:solidFill>
              </a:rPr>
              <a:t>щодо дотримання принципів академічної доброчесності здобувачами освіти і науково-педагогічними працівниками університету</a:t>
            </a:r>
          </a:p>
          <a:p>
            <a:endParaRPr lang="uk-UA" sz="2200" dirty="0"/>
          </a:p>
          <a:p>
            <a:pPr algn="just"/>
            <a:endParaRPr lang="uk-UA" sz="2200" dirty="0"/>
          </a:p>
          <a:p>
            <a:pPr algn="just"/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70667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1392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692696"/>
            <a:ext cx="91440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НОРМАТИВНО-ПРАВОВА БАЗА</a:t>
            </a:r>
            <a:endParaRPr lang="ru-RU" sz="36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83568" y="1772816"/>
            <a:ext cx="7786742" cy="4214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Закон України «Про освіту»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Закон України «Про вищу освіту»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Лист МОН України від 24.10.2017 № 1/9-565 "Щодо забезпечення академічної доброчесності у закладах вищої освіти"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Лист МОН України від 15.08.2018 №1/11-8681 "Рекомендації щодо запобігання академічному плагіату та його виявлення в наукових роботах"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Рекомендації Національного агентства із забезпечення якості вищої освіти щодо розвитку систем забезпечення академічної доброчесності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Кодекс академічної доброчесності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Запорізького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національного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університету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Положення про порядок запобігання та виявлення академічного плагіату в кваліфікаційних роботах здобувачів вищої освіти Запорізького національного університету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Декларація академічної доброчесності здобувача ступеня вищої освіти ЗНУ</a:t>
            </a:r>
            <a:endParaRPr lang="ru-RU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7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1392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591431"/>
            <a:ext cx="91440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Ст. 42 Закону України «Про освіту»</a:t>
            </a:r>
            <a:endParaRPr lang="ru-RU" sz="28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85786" y="1734438"/>
            <a:ext cx="7858180" cy="4214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Академічна доброчесність </a:t>
            </a:r>
            <a:r>
              <a:rPr lang="ru-RU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uk-UA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це сукупність етичних принципів та визначених законом правил, якими мають керуватися учасники освітнього процесу під час навчання, викладання та провадження наукової (творчої) діяльності з метою забезпечення довіри до результатів навчання та/або наукових (творчих) досягнень.</a:t>
            </a:r>
            <a:endParaRPr 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12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" y="-171400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2867" y="741146"/>
            <a:ext cx="9140289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Порушенням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академічної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доброчесності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вважається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67544" y="1884154"/>
            <a:ext cx="8424936" cy="4929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академічний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плагіат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самоплагіат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ru-RU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фабрикація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ru-RU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фальсифікація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ru-RU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списування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обман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хабарництво</a:t>
            </a:r>
            <a:r>
              <a:rPr lang="uk-UA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необ’єктивне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оцінювання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ru-RU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</a:pP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надання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здобувачам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під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час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проходження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ними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оцінювання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результатів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навчання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допомоги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чи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створення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перешкод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не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передбачених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умовами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та/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процедурами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проходження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такого </a:t>
            </a:r>
            <a:r>
              <a:rPr lang="ru-RU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оцінювання</a:t>
            </a: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spcBef>
                <a:spcPts val="300"/>
              </a:spcBef>
            </a:pPr>
            <a:r>
              <a:rPr lang="uk-UA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вплив у будь-якій формі (прохання, умовляння, вказівка, погроза, примушування тощо) на педагогічного (науково-педагогічного) працівника з метою здійснення ним необ’єктивного оцінювання результатів навчання</a:t>
            </a:r>
            <a:r>
              <a:rPr lang="uk-UA" sz="1800" dirty="0">
                <a:latin typeface="Arial" pitchFamily="34" charset="0"/>
                <a:cs typeface="Arial" pitchFamily="34" charset="0"/>
              </a:rPr>
              <a:t>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8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1392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740576"/>
            <a:ext cx="913742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ІНСТИТУЦІЙНА СКЛАДОВА</a:t>
            </a:r>
            <a:endParaRPr lang="ru-RU" sz="32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11560" y="1812146"/>
            <a:ext cx="8143932" cy="4929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latin typeface="Arial" pitchFamily="34" charset="0"/>
                <a:cs typeface="Arial" pitchFamily="34" charset="0"/>
              </a:rPr>
              <a:t>Комісія з академічної доброчесності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>
                <a:latin typeface="Arial" pitchFamily="34" charset="0"/>
                <a:cs typeface="Arial" pitchFamily="34" charset="0"/>
              </a:rPr>
            </a:br>
            <a:r>
              <a:rPr lang="uk-UA" sz="2400" b="1" dirty="0">
                <a:latin typeface="Arial" pitchFamily="34" charset="0"/>
                <a:cs typeface="Arial" pitchFamily="34" charset="0"/>
              </a:rPr>
              <a:t>(голова – проф. Павленко І.Я.)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latin typeface="Arial" pitchFamily="34" charset="0"/>
                <a:cs typeface="Arial" pitchFamily="34" charset="0"/>
              </a:rPr>
              <a:t>Уповноважена особа із запобігання корупції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Відділ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моніторингу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якості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ліцензування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dirty="0">
                <a:latin typeface="Arial" pitchFamily="34" charset="0"/>
                <a:cs typeface="Arial" pitchFamily="34" charset="0"/>
              </a:rPr>
              <a:t>Наукова бібліотека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2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557800"/>
            <a:ext cx="913742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ІНФОРМАЦІЙНА БАЗА</a:t>
            </a:r>
            <a:endParaRPr lang="ru-RU" sz="32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42910" y="1452106"/>
            <a:ext cx="8501090" cy="4929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розділ на сайті вишу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uk-UA" sz="2000" dirty="0">
                <a:latin typeface="Arial" pitchFamily="34" charset="0"/>
                <a:cs typeface="Arial" pitchFamily="34" charset="0"/>
              </a:rPr>
              <a:t>– політика академічної доброчесності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прописана у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силабусі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uk-UA" sz="2000" dirty="0">
                <a:latin typeface="Arial" pitchFamily="34" charset="0"/>
                <a:cs typeface="Arial" pitchFamily="34" charset="0"/>
              </a:rPr>
              <a:t>– презентація курсу для здобувачів освіти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/>
            </a:r>
            <a:br>
              <a:rPr lang="uk-UA" sz="2000" dirty="0">
                <a:latin typeface="Arial" pitchFamily="34" charset="0"/>
                <a:cs typeface="Arial" pitchFamily="34" charset="0"/>
              </a:rPr>
            </a:br>
            <a:r>
              <a:rPr lang="uk-UA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(Г.М.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Васильчук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Ю.О. Каганов)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,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uk-UA" sz="2000" dirty="0">
                <a:latin typeface="Arial" pitchFamily="34" charset="0"/>
                <a:cs typeface="Arial" pitchFamily="34" charset="0"/>
              </a:rPr>
              <a:t>– онлайн матеріали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8865" y="3343461"/>
            <a:ext cx="6865543" cy="339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0017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27584" y="5642664"/>
            <a:ext cx="7920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Цю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листівку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виготовлено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підтримки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Відділу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преси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освіти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культури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Посольства США в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Україні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Точка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зору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відображена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ній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може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не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співпадати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офіційною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позицією</a:t>
            </a:r>
            <a:r>
              <a:rPr lang="ru-RU" sz="1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уряду США.</a:t>
            </a:r>
            <a:endParaRPr lang="ru-RU" sz="1400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16925"/>
            <a:ext cx="5870460" cy="55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9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7" y="-27384"/>
            <a:ext cx="9140289" cy="68552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413784"/>
            <a:ext cx="814393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Інформація</a:t>
            </a:r>
            <a:r>
              <a:rPr lang="ru-RU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сайті</a:t>
            </a:r>
            <a:r>
              <a:rPr lang="ru-RU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наукової</a:t>
            </a:r>
            <a:r>
              <a:rPr lang="ru-RU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бібліотеки</a:t>
            </a:r>
            <a:endParaRPr lang="ru-RU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3636" y="1268760"/>
            <a:ext cx="6370732" cy="543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129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1016</Words>
  <Application>Microsoft Office PowerPoint</Application>
  <PresentationFormat>Екран (4:3)</PresentationFormat>
  <Paragraphs>131</Paragraphs>
  <Slides>24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 презентації</dc:title>
  <dc:creator>Пако</dc:creator>
  <cp:lastModifiedBy>Виктор Костюк</cp:lastModifiedBy>
  <cp:revision>58</cp:revision>
  <cp:lastPrinted>2023-03-28T09:37:50Z</cp:lastPrinted>
  <dcterms:created xsi:type="dcterms:W3CDTF">2020-06-21T08:14:48Z</dcterms:created>
  <dcterms:modified xsi:type="dcterms:W3CDTF">2023-04-03T12:36:25Z</dcterms:modified>
</cp:coreProperties>
</file>