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2" r:id="rId19"/>
    <p:sldId id="275" r:id="rId20"/>
    <p:sldId id="273" r:id="rId21"/>
    <p:sldId id="276" r:id="rId2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A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DA82604-1C5C-4984-A8E7-3BFCB9C54F92}" type="datetimeFigureOut">
              <a:rPr lang="uk-UA" smtClean="0"/>
              <a:t>22.02.2021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6668331-9F51-4B49-A32C-1DEF259DC714}" type="slidenum">
              <a:rPr lang="uk-UA" smtClean="0"/>
              <a:t>‹#›</a:t>
            </a:fld>
            <a:endParaRPr lang="uk-UA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70006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2604-1C5C-4984-A8E7-3BFCB9C54F92}" type="datetimeFigureOut">
              <a:rPr lang="uk-UA" smtClean="0"/>
              <a:t>22.02.2021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8331-9F51-4B49-A32C-1DEF259DC7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4367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2604-1C5C-4984-A8E7-3BFCB9C54F92}" type="datetimeFigureOut">
              <a:rPr lang="uk-UA" smtClean="0"/>
              <a:t>22.02.2021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8331-9F51-4B49-A32C-1DEF259DC7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8177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2604-1C5C-4984-A8E7-3BFCB9C54F92}" type="datetimeFigureOut">
              <a:rPr lang="uk-UA" smtClean="0"/>
              <a:t>22.02.2021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8331-9F51-4B49-A32C-1DEF259DC7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7462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DA82604-1C5C-4984-A8E7-3BFCB9C54F92}" type="datetimeFigureOut">
              <a:rPr lang="uk-UA" smtClean="0"/>
              <a:t>22.02.2021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6668331-9F51-4B49-A32C-1DEF259DC714}" type="slidenum">
              <a:rPr lang="uk-UA" smtClean="0"/>
              <a:t>‹#›</a:t>
            </a:fld>
            <a:endParaRPr lang="uk-UA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673563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2604-1C5C-4984-A8E7-3BFCB9C54F92}" type="datetimeFigureOut">
              <a:rPr lang="uk-UA" smtClean="0"/>
              <a:t>22.02.2021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8331-9F51-4B49-A32C-1DEF259DC7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356135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2604-1C5C-4984-A8E7-3BFCB9C54F92}" type="datetimeFigureOut">
              <a:rPr lang="uk-UA" smtClean="0"/>
              <a:t>22.02.2021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8331-9F51-4B49-A32C-1DEF259DC7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720665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2604-1C5C-4984-A8E7-3BFCB9C54F92}" type="datetimeFigureOut">
              <a:rPr lang="uk-UA" smtClean="0"/>
              <a:t>22.02.2021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8331-9F51-4B49-A32C-1DEF259DC7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3520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2604-1C5C-4984-A8E7-3BFCB9C54F92}" type="datetimeFigureOut">
              <a:rPr lang="uk-UA" smtClean="0"/>
              <a:t>22.02.2021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8331-9F51-4B49-A32C-1DEF259DC7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472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DDA82604-1C5C-4984-A8E7-3BFCB9C54F92}" type="datetimeFigureOut">
              <a:rPr lang="uk-UA" smtClean="0"/>
              <a:t>22.02.2021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26668331-9F51-4B49-A32C-1DEF259DC714}" type="slidenum">
              <a:rPr lang="uk-UA" smtClean="0"/>
              <a:t>‹#›</a:t>
            </a:fld>
            <a:endParaRPr lang="uk-UA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5527459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DDA82604-1C5C-4984-A8E7-3BFCB9C54F92}" type="datetimeFigureOut">
              <a:rPr lang="uk-UA" smtClean="0"/>
              <a:t>22.02.2021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26668331-9F51-4B49-A32C-1DEF259DC7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558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DA82604-1C5C-4984-A8E7-3BFCB9C54F92}" type="datetimeFigureOut">
              <a:rPr lang="uk-UA" smtClean="0"/>
              <a:t>22.02.2021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6668331-9F51-4B49-A32C-1DEF259DC714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68578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20908" y="1178169"/>
            <a:ext cx="5433645" cy="4086608"/>
          </a:xfrm>
        </p:spPr>
        <p:txBody>
          <a:bodyPr/>
          <a:lstStyle/>
          <a:p>
            <a:r>
              <a:rPr lang="uk-UA" sz="8800" dirty="0" smtClean="0"/>
              <a:t>Міфи про аутизм</a:t>
            </a:r>
            <a:endParaRPr lang="uk-UA" sz="8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159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2929" y="1073889"/>
            <a:ext cx="8187071" cy="1396938"/>
          </a:xfrm>
        </p:spPr>
        <p:txBody>
          <a:bodyPr/>
          <a:lstStyle/>
          <a:p>
            <a:r>
              <a:rPr lang="ru-RU" dirty="0" err="1"/>
              <a:t>Міф</a:t>
            </a:r>
            <a:r>
              <a:rPr lang="ru-RU" dirty="0"/>
              <a:t> </a:t>
            </a:r>
            <a:r>
              <a:rPr lang="ru-RU" dirty="0" smtClean="0"/>
              <a:t>5 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57209" y="2645923"/>
            <a:ext cx="9085634" cy="3482503"/>
          </a:xfrm>
        </p:spPr>
        <p:txBody>
          <a:bodyPr>
            <a:noAutofit/>
          </a:bodyPr>
          <a:lstStyle/>
          <a:p>
            <a:r>
              <a:rPr lang="ru-RU" sz="5400" dirty="0" smtClean="0"/>
              <a:t>Люди </a:t>
            </a:r>
            <a:r>
              <a:rPr lang="ru-RU" sz="5400" dirty="0"/>
              <a:t>з аутизмом </a:t>
            </a:r>
            <a:r>
              <a:rPr lang="ru-RU" sz="5400" dirty="0" err="1"/>
              <a:t>замкнуті</a:t>
            </a:r>
            <a:r>
              <a:rPr lang="ru-RU" sz="5400" dirty="0"/>
              <a:t>, не </a:t>
            </a:r>
            <a:r>
              <a:rPr lang="ru-RU" sz="5400" dirty="0" err="1"/>
              <a:t>хочуть</a:t>
            </a:r>
            <a:r>
              <a:rPr lang="ru-RU" sz="5400" dirty="0"/>
              <a:t> </a:t>
            </a:r>
            <a:r>
              <a:rPr lang="ru-RU" sz="5400" dirty="0" err="1"/>
              <a:t>спілкуватися</a:t>
            </a:r>
            <a:r>
              <a:rPr lang="ru-RU" sz="5400" dirty="0"/>
              <a:t> і </a:t>
            </a:r>
            <a:r>
              <a:rPr lang="ru-RU" sz="5400" dirty="0" err="1"/>
              <a:t>їм</a:t>
            </a:r>
            <a:r>
              <a:rPr lang="ru-RU" sz="5400" dirty="0"/>
              <a:t> </a:t>
            </a:r>
            <a:r>
              <a:rPr lang="ru-RU" sz="5400" dirty="0" err="1"/>
              <a:t>ніхто</a:t>
            </a:r>
            <a:r>
              <a:rPr lang="ru-RU" sz="5400" dirty="0"/>
              <a:t> не </a:t>
            </a:r>
            <a:r>
              <a:rPr lang="ru-RU" sz="5400" dirty="0" err="1"/>
              <a:t>потрібен</a:t>
            </a:r>
            <a:endParaRPr lang="uk-UA" sz="5400" dirty="0"/>
          </a:p>
        </p:txBody>
      </p:sp>
    </p:spTree>
    <p:extLst>
      <p:ext uri="{BB962C8B-B14F-4D97-AF65-F5344CB8AC3E}">
        <p14:creationId xmlns:p14="http://schemas.microsoft.com/office/powerpoint/2010/main" val="8312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uk-UA" dirty="0"/>
              <a:t>Факти: </a:t>
            </a:r>
            <a:r>
              <a:rPr lang="uk-UA" sz="3600" dirty="0">
                <a:solidFill>
                  <a:schemeClr val="tx1"/>
                </a:solidFill>
                <a:latin typeface="+mn-lt"/>
              </a:rPr>
              <a:t>Це не так. Як і всі, вони відчувають потребу в спілкуванні. Їм завжди є що сказати, просто складно це зробити. Тому потрібно вчасно знайти альтернативний спосіб комунікації. Їм дуже потрібна наша допомога, підтримка і розуміння.</a:t>
            </a:r>
          </a:p>
        </p:txBody>
      </p:sp>
    </p:spTree>
    <p:extLst>
      <p:ext uri="{BB962C8B-B14F-4D97-AF65-F5344CB8AC3E}">
        <p14:creationId xmlns:p14="http://schemas.microsoft.com/office/powerpoint/2010/main" val="177143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5382" y="2587557"/>
            <a:ext cx="8404697" cy="2438891"/>
          </a:xfrm>
        </p:spPr>
        <p:txBody>
          <a:bodyPr/>
          <a:lstStyle/>
          <a:p>
            <a:r>
              <a:rPr lang="ru-RU" sz="8800" b="1" dirty="0">
                <a:solidFill>
                  <a:srgbClr val="5A5858"/>
                </a:solidFill>
                <a:latin typeface="Akrobat-SemiBold"/>
              </a:rPr>
              <a:t>ЩО ТРЕБА ЗНАТИ ПРО АУТИЗМ</a:t>
            </a:r>
            <a:r>
              <a:rPr lang="ru-RU" b="1" dirty="0">
                <a:solidFill>
                  <a:srgbClr val="5A5858"/>
                </a:solidFill>
                <a:latin typeface="Akrobat-SemiBold"/>
              </a:rPr>
              <a:t/>
            </a:r>
            <a:br>
              <a:rPr lang="ru-RU" b="1" dirty="0">
                <a:solidFill>
                  <a:srgbClr val="5A5858"/>
                </a:solidFill>
                <a:latin typeface="Akrobat-SemiBold"/>
              </a:rPr>
            </a:b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937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13177" y="457199"/>
            <a:ext cx="2716822" cy="967155"/>
          </a:xfrm>
        </p:spPr>
        <p:txBody>
          <a:bodyPr>
            <a:noAutofit/>
          </a:bodyPr>
          <a:lstStyle/>
          <a:p>
            <a:r>
              <a:rPr lang="uk-UA" sz="3200" dirty="0"/>
              <a:t>Щ</a:t>
            </a:r>
            <a:r>
              <a:rPr lang="uk-UA" sz="3200" dirty="0" smtClean="0"/>
              <a:t>о таке аутизм?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5051" y="920376"/>
            <a:ext cx="6530694" cy="5130227"/>
          </a:xfrm>
        </p:spPr>
        <p:txBody>
          <a:bodyPr>
            <a:normAutofit fontScale="92500" lnSpcReduction="10000"/>
          </a:bodyPr>
          <a:lstStyle/>
          <a:p>
            <a:r>
              <a:rPr lang="uk-UA" b="1" dirty="0">
                <a:solidFill>
                  <a:srgbClr val="11A111"/>
                </a:solidFill>
              </a:rPr>
              <a:t>Аутизм (розлади </a:t>
            </a:r>
            <a:r>
              <a:rPr lang="uk-UA" b="1" dirty="0" err="1">
                <a:solidFill>
                  <a:srgbClr val="11A111"/>
                </a:solidFill>
              </a:rPr>
              <a:t>аутистичного</a:t>
            </a:r>
            <a:r>
              <a:rPr lang="uk-UA" b="1" dirty="0">
                <a:solidFill>
                  <a:srgbClr val="11A111"/>
                </a:solidFill>
              </a:rPr>
              <a:t> спектру (РАС) – </a:t>
            </a:r>
            <a:r>
              <a:rPr lang="uk-UA" dirty="0"/>
              <a:t>це стан, який виникає внаслідок порушення розвитку головного мозку і характеризується вродженим та всебічним дефіцитом соціальної взаємодії та спілкування. Його неможливо вилікувати, проте з часом можна скоригувати і адаптувати людину до соціального життя.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446" y="2105956"/>
            <a:ext cx="2988989" cy="27590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8822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9498" y="428018"/>
            <a:ext cx="10505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 smtClean="0"/>
              <a:t>Розлади</a:t>
            </a:r>
            <a:r>
              <a:rPr lang="ru-RU" sz="3600" dirty="0" smtClean="0"/>
              <a:t> </a:t>
            </a:r>
            <a:r>
              <a:rPr lang="ru-RU" sz="3600" dirty="0" err="1" smtClean="0"/>
              <a:t>аутистичного</a:t>
            </a:r>
            <a:r>
              <a:rPr lang="ru-RU" sz="3600" dirty="0" smtClean="0"/>
              <a:t> спектру </a:t>
            </a:r>
            <a:r>
              <a:rPr lang="ru-RU" sz="3600" dirty="0" err="1" smtClean="0"/>
              <a:t>починаються</a:t>
            </a:r>
            <a:r>
              <a:rPr lang="ru-RU" sz="3600" dirty="0" smtClean="0"/>
              <a:t> у </a:t>
            </a:r>
            <a:r>
              <a:rPr lang="ru-RU" sz="3600" dirty="0" err="1" smtClean="0"/>
              <a:t>дитинстві</a:t>
            </a:r>
            <a:r>
              <a:rPr lang="ru-RU" sz="3600" dirty="0" smtClean="0"/>
              <a:t>, </a:t>
            </a:r>
            <a:r>
              <a:rPr lang="ru-RU" sz="3600" dirty="0" err="1" smtClean="0"/>
              <a:t>проте</a:t>
            </a:r>
            <a:r>
              <a:rPr lang="ru-RU" sz="3600" dirty="0" smtClean="0"/>
              <a:t> </a:t>
            </a:r>
            <a:r>
              <a:rPr lang="ru-RU" sz="3600" dirty="0" err="1" smtClean="0"/>
              <a:t>зберігаються</a:t>
            </a:r>
            <a:r>
              <a:rPr lang="ru-RU" sz="3600" dirty="0" smtClean="0"/>
              <a:t> у </a:t>
            </a:r>
            <a:r>
              <a:rPr lang="ru-RU" sz="3600" dirty="0" err="1" smtClean="0"/>
              <a:t>підлітковому</a:t>
            </a:r>
            <a:r>
              <a:rPr lang="ru-RU" sz="3600" dirty="0" smtClean="0"/>
              <a:t> і </a:t>
            </a:r>
            <a:r>
              <a:rPr lang="ru-RU" sz="3600" dirty="0" err="1" smtClean="0"/>
              <a:t>дорослому</a:t>
            </a:r>
            <a:r>
              <a:rPr lang="ru-RU" sz="3600" dirty="0" smtClean="0"/>
              <a:t> </a:t>
            </a:r>
            <a:r>
              <a:rPr lang="ru-RU" sz="3600" dirty="0" err="1" smtClean="0"/>
              <a:t>віці</a:t>
            </a:r>
            <a:r>
              <a:rPr lang="ru-RU" sz="3600" dirty="0" smtClean="0"/>
              <a:t>. У </a:t>
            </a:r>
            <a:r>
              <a:rPr lang="ru-RU" sz="3600" dirty="0" err="1" smtClean="0"/>
              <a:t>більшості</a:t>
            </a:r>
            <a:r>
              <a:rPr lang="ru-RU" sz="3600" dirty="0" smtClean="0"/>
              <a:t> </a:t>
            </a:r>
            <a:r>
              <a:rPr lang="ru-RU" sz="3600" dirty="0" err="1" smtClean="0"/>
              <a:t>випадків</a:t>
            </a:r>
            <a:r>
              <a:rPr lang="ru-RU" sz="3600" dirty="0" smtClean="0"/>
              <a:t> </a:t>
            </a:r>
            <a:r>
              <a:rPr lang="ru-RU" sz="3600" dirty="0" err="1" smtClean="0"/>
              <a:t>ці</a:t>
            </a:r>
            <a:r>
              <a:rPr lang="ru-RU" sz="3600" dirty="0" smtClean="0"/>
              <a:t> </a:t>
            </a:r>
            <a:r>
              <a:rPr lang="ru-RU" sz="3600" dirty="0" err="1" smtClean="0"/>
              <a:t>стани</a:t>
            </a:r>
            <a:r>
              <a:rPr lang="ru-RU" sz="3600" dirty="0" smtClean="0"/>
              <a:t> </a:t>
            </a:r>
            <a:r>
              <a:rPr lang="ru-RU" sz="3600" dirty="0" err="1" smtClean="0"/>
              <a:t>проявляються</a:t>
            </a:r>
            <a:r>
              <a:rPr lang="ru-RU" sz="3600" dirty="0" smtClean="0"/>
              <a:t> </a:t>
            </a:r>
            <a:r>
              <a:rPr lang="ru-RU" sz="3600" b="1" dirty="0" smtClean="0">
                <a:solidFill>
                  <a:srgbClr val="92D050"/>
                </a:solidFill>
              </a:rPr>
              <a:t>у </a:t>
            </a:r>
            <a:r>
              <a:rPr lang="ru-RU" sz="3600" b="1" dirty="0" err="1" smtClean="0">
                <a:solidFill>
                  <a:srgbClr val="92D050"/>
                </a:solidFill>
              </a:rPr>
              <a:t>перші</a:t>
            </a:r>
            <a:r>
              <a:rPr lang="ru-RU" sz="3600" b="1" dirty="0" smtClean="0">
                <a:solidFill>
                  <a:srgbClr val="92D050"/>
                </a:solidFill>
              </a:rPr>
              <a:t> 5 </a:t>
            </a:r>
            <a:r>
              <a:rPr lang="ru-RU" sz="3600" b="1" dirty="0" err="1" smtClean="0">
                <a:solidFill>
                  <a:srgbClr val="92D050"/>
                </a:solidFill>
              </a:rPr>
              <a:t>років</a:t>
            </a:r>
            <a:r>
              <a:rPr lang="ru-RU" sz="3600" b="1" dirty="0" smtClean="0">
                <a:solidFill>
                  <a:srgbClr val="92D050"/>
                </a:solidFill>
              </a:rPr>
              <a:t> </a:t>
            </a:r>
            <a:r>
              <a:rPr lang="ru-RU" sz="3600" b="1" dirty="0" err="1" smtClean="0">
                <a:solidFill>
                  <a:srgbClr val="92D050"/>
                </a:solidFill>
              </a:rPr>
              <a:t>життя</a:t>
            </a:r>
            <a:r>
              <a:rPr lang="ru-RU" sz="3600" dirty="0" smtClean="0"/>
              <a:t>.</a:t>
            </a:r>
            <a:endParaRPr lang="uk-UA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140" y="2918298"/>
            <a:ext cx="3521996" cy="35448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2" t="11611" r="10027"/>
          <a:stretch/>
        </p:blipFill>
        <p:spPr>
          <a:xfrm>
            <a:off x="5526970" y="2923008"/>
            <a:ext cx="2313524" cy="3540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651" y="2495380"/>
            <a:ext cx="3490719" cy="3967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47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5A5858"/>
                </a:solidFill>
                <a:latin typeface="HelveticaNeueCyr-Roman"/>
              </a:rPr>
              <a:t>Люди з аутизмом </a:t>
            </a:r>
            <a:r>
              <a:rPr lang="ru-RU" sz="4000" dirty="0" err="1">
                <a:solidFill>
                  <a:srgbClr val="5A5858"/>
                </a:solidFill>
                <a:latin typeface="HelveticaNeueCyr-Roman"/>
              </a:rPr>
              <a:t>можуть</a:t>
            </a:r>
            <a:r>
              <a:rPr lang="ru-RU" sz="4000" dirty="0">
                <a:solidFill>
                  <a:srgbClr val="5A5858"/>
                </a:solidFill>
                <a:latin typeface="HelveticaNeueCyr-Roman"/>
              </a:rPr>
              <a:t> бути </a:t>
            </a:r>
            <a:r>
              <a:rPr lang="ru-RU" sz="4000" dirty="0" err="1">
                <a:solidFill>
                  <a:srgbClr val="5A5858"/>
                </a:solidFill>
                <a:latin typeface="HelveticaNeueCyr-Roman"/>
              </a:rPr>
              <a:t>надзвичайно</a:t>
            </a:r>
            <a:r>
              <a:rPr lang="ru-RU" sz="4000" dirty="0">
                <a:solidFill>
                  <a:srgbClr val="5A5858"/>
                </a:solidFill>
                <a:latin typeface="HelveticaNeueCyr-Roman"/>
              </a:rPr>
              <a:t> </a:t>
            </a:r>
            <a:r>
              <a:rPr lang="ru-RU" sz="4000" dirty="0" err="1">
                <a:solidFill>
                  <a:srgbClr val="5A5858"/>
                </a:solidFill>
                <a:latin typeface="HelveticaNeueCyr-Roman"/>
              </a:rPr>
              <a:t>обдарованими</a:t>
            </a:r>
            <a:r>
              <a:rPr lang="ru-RU" sz="4000" dirty="0">
                <a:solidFill>
                  <a:srgbClr val="5A5858"/>
                </a:solidFill>
                <a:latin typeface="HelveticaNeueCyr-Roman"/>
              </a:rPr>
              <a:t>, </a:t>
            </a:r>
            <a:r>
              <a:rPr lang="ru-RU" sz="4000" dirty="0" err="1">
                <a:solidFill>
                  <a:srgbClr val="5A5858"/>
                </a:solidFill>
                <a:latin typeface="HelveticaNeueCyr-Roman"/>
              </a:rPr>
              <a:t>проте</a:t>
            </a:r>
            <a:r>
              <a:rPr lang="ru-RU" sz="4000" dirty="0">
                <a:solidFill>
                  <a:srgbClr val="5A5858"/>
                </a:solidFill>
                <a:latin typeface="HelveticaNeueCyr-Roman"/>
              </a:rPr>
              <a:t> </a:t>
            </a:r>
            <a:r>
              <a:rPr lang="ru-RU" sz="4000" dirty="0" err="1">
                <a:solidFill>
                  <a:srgbClr val="5A5858"/>
                </a:solidFill>
                <a:latin typeface="HelveticaNeueCyr-Roman"/>
              </a:rPr>
              <a:t>їм</a:t>
            </a:r>
            <a:r>
              <a:rPr lang="ru-RU" sz="4000" dirty="0">
                <a:solidFill>
                  <a:srgbClr val="5A5858"/>
                </a:solidFill>
                <a:latin typeface="HelveticaNeueCyr-Roman"/>
              </a:rPr>
              <a:t> </a:t>
            </a:r>
            <a:r>
              <a:rPr lang="ru-RU" sz="4000" dirty="0" err="1">
                <a:solidFill>
                  <a:srgbClr val="5A5858"/>
                </a:solidFill>
                <a:latin typeface="HelveticaNeueCyr-Roman"/>
              </a:rPr>
              <a:t>потрібно</a:t>
            </a:r>
            <a:r>
              <a:rPr lang="ru-RU" sz="4000" dirty="0">
                <a:solidFill>
                  <a:srgbClr val="5A5858"/>
                </a:solidFill>
                <a:latin typeface="HelveticaNeueCyr-Roman"/>
              </a:rPr>
              <a:t> </a:t>
            </a:r>
            <a:r>
              <a:rPr lang="ru-RU" sz="4000" dirty="0" err="1">
                <a:solidFill>
                  <a:srgbClr val="5A5858"/>
                </a:solidFill>
                <a:latin typeface="HelveticaNeueCyr-Roman"/>
              </a:rPr>
              <a:t>набагато</a:t>
            </a:r>
            <a:r>
              <a:rPr lang="ru-RU" sz="4000" dirty="0">
                <a:solidFill>
                  <a:srgbClr val="5A5858"/>
                </a:solidFill>
                <a:latin typeface="HelveticaNeueCyr-Roman"/>
              </a:rPr>
              <a:t> </a:t>
            </a:r>
            <a:r>
              <a:rPr lang="ru-RU" sz="4000" dirty="0" err="1">
                <a:solidFill>
                  <a:srgbClr val="5A5858"/>
                </a:solidFill>
                <a:latin typeface="HelveticaNeueCyr-Roman"/>
              </a:rPr>
              <a:t>більше</a:t>
            </a:r>
            <a:r>
              <a:rPr lang="ru-RU" sz="4000" dirty="0">
                <a:solidFill>
                  <a:srgbClr val="5A5858"/>
                </a:solidFill>
                <a:latin typeface="HelveticaNeueCyr-Roman"/>
              </a:rPr>
              <a:t> часу, </a:t>
            </a:r>
            <a:r>
              <a:rPr lang="ru-RU" sz="4000" dirty="0" err="1">
                <a:solidFill>
                  <a:srgbClr val="5A5858"/>
                </a:solidFill>
                <a:latin typeface="HelveticaNeueCyr-Roman"/>
              </a:rPr>
              <a:t>щоб</a:t>
            </a:r>
            <a:r>
              <a:rPr lang="ru-RU" sz="4000" dirty="0">
                <a:solidFill>
                  <a:srgbClr val="5A5858"/>
                </a:solidFill>
                <a:latin typeface="HelveticaNeueCyr-Roman"/>
              </a:rPr>
              <a:t> </a:t>
            </a:r>
            <a:r>
              <a:rPr lang="ru-RU" sz="4000" dirty="0" err="1">
                <a:solidFill>
                  <a:srgbClr val="5A5858"/>
                </a:solidFill>
                <a:latin typeface="HelveticaNeueCyr-Roman"/>
              </a:rPr>
              <a:t>навчитися</a:t>
            </a:r>
            <a:r>
              <a:rPr lang="ru-RU" sz="4000" dirty="0">
                <a:solidFill>
                  <a:srgbClr val="5A5858"/>
                </a:solidFill>
                <a:latin typeface="HelveticaNeueCyr-Roman"/>
              </a:rPr>
              <a:t> </a:t>
            </a:r>
            <a:r>
              <a:rPr lang="ru-RU" sz="4000" dirty="0" err="1">
                <a:solidFill>
                  <a:srgbClr val="5A5858"/>
                </a:solidFill>
                <a:latin typeface="HelveticaNeueCyr-Roman"/>
              </a:rPr>
              <a:t>чомусь</a:t>
            </a:r>
            <a:r>
              <a:rPr lang="ru-RU" sz="4000" dirty="0">
                <a:solidFill>
                  <a:srgbClr val="5A5858"/>
                </a:solidFill>
                <a:latin typeface="HelveticaNeueCyr-Roman"/>
              </a:rPr>
              <a:t> </a:t>
            </a:r>
            <a:r>
              <a:rPr lang="ru-RU" sz="4000" dirty="0" err="1">
                <a:solidFill>
                  <a:srgbClr val="5A5858"/>
                </a:solidFill>
                <a:latin typeface="HelveticaNeueCyr-Roman"/>
              </a:rPr>
              <a:t>дуже</a:t>
            </a:r>
            <a:r>
              <a:rPr lang="ru-RU" sz="4000" dirty="0">
                <a:solidFill>
                  <a:srgbClr val="5A5858"/>
                </a:solidFill>
                <a:latin typeface="HelveticaNeueCyr-Roman"/>
              </a:rPr>
              <a:t> простому.</a:t>
            </a:r>
            <a:r>
              <a:rPr lang="ru-RU" dirty="0">
                <a:solidFill>
                  <a:srgbClr val="5A5858"/>
                </a:solidFill>
                <a:latin typeface="HelveticaNeueCyr-Roman"/>
              </a:rPr>
              <a:t> 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7" y="3151740"/>
            <a:ext cx="2718272" cy="25483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815" y="3000293"/>
            <a:ext cx="2020719" cy="25056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496816" y="5505984"/>
            <a:ext cx="2332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 smtClean="0"/>
              <a:t>Стэнли</a:t>
            </a:r>
            <a:r>
              <a:rPr lang="uk-UA" dirty="0" smtClean="0"/>
              <a:t> Кубрик </a:t>
            </a:r>
            <a:r>
              <a:rPr lang="uk-UA" b="0" i="0" dirty="0" err="1" smtClean="0">
                <a:solidFill>
                  <a:srgbClr val="787878"/>
                </a:solidFill>
                <a:effectLst/>
                <a:latin typeface="Roboto"/>
              </a:rPr>
              <a:t>режиссер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51678" y="5943083"/>
            <a:ext cx="2775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0" dirty="0" smtClean="0">
                <a:solidFill>
                  <a:srgbClr val="787878"/>
                </a:solidFill>
                <a:effectLst/>
                <a:latin typeface="Roboto"/>
              </a:rPr>
              <a:t>Альберт </a:t>
            </a:r>
            <a:r>
              <a:rPr lang="uk-UA" b="1" i="0" dirty="0" err="1" smtClean="0">
                <a:solidFill>
                  <a:srgbClr val="787878"/>
                </a:solidFill>
                <a:effectLst/>
                <a:latin typeface="Roboto"/>
              </a:rPr>
              <a:t>Эйнштейн</a:t>
            </a:r>
            <a:r>
              <a:rPr lang="uk-UA" b="0" i="0" dirty="0" smtClean="0">
                <a:solidFill>
                  <a:srgbClr val="787878"/>
                </a:solidFill>
                <a:effectLst/>
                <a:latin typeface="Roboto"/>
              </a:rPr>
              <a:t> </a:t>
            </a:r>
            <a:endParaRPr lang="uk-UA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077" y="3000293"/>
            <a:ext cx="2104590" cy="26998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Прямоугольник 7"/>
          <p:cNvSpPr/>
          <p:nvPr/>
        </p:nvSpPr>
        <p:spPr>
          <a:xfrm flipH="1">
            <a:off x="7307741" y="5835125"/>
            <a:ext cx="15600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0" dirty="0" smtClean="0">
                <a:solidFill>
                  <a:srgbClr val="787878"/>
                </a:solidFill>
                <a:effectLst/>
                <a:latin typeface="Roboto"/>
              </a:rPr>
              <a:t>Моцарт</a:t>
            </a:r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366871" y="5797940"/>
            <a:ext cx="2063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0" dirty="0" err="1" smtClean="0">
                <a:solidFill>
                  <a:srgbClr val="000000"/>
                </a:solidFill>
                <a:effectLst/>
                <a:latin typeface="Lora"/>
              </a:rPr>
              <a:t>Винсент</a:t>
            </a:r>
            <a:r>
              <a:rPr lang="uk-UA" b="1" i="0" dirty="0" smtClean="0">
                <a:solidFill>
                  <a:srgbClr val="000000"/>
                </a:solidFill>
                <a:effectLst/>
                <a:latin typeface="Lora"/>
              </a:rPr>
              <a:t> Ван </a:t>
            </a:r>
            <a:r>
              <a:rPr lang="uk-UA" b="1" i="0" dirty="0" err="1" smtClean="0">
                <a:solidFill>
                  <a:srgbClr val="000000"/>
                </a:solidFill>
                <a:effectLst/>
                <a:latin typeface="Lora"/>
              </a:rPr>
              <a:t>Гог</a:t>
            </a:r>
            <a:endParaRPr lang="uk-UA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720" y="3000293"/>
            <a:ext cx="2191429" cy="26678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8818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035" y="369651"/>
            <a:ext cx="11063591" cy="1952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Рівні розумової діяльності у людей з РАС варіюють в надзвичайно широких межах – від важкого порушення функцій до чудових невербальних когнітивних навичок. Такі діти проявляють здібності – іноді просто геніальні – до малювання, музики, конструювання, математики тощо. При цьому інші сфери життя не будуть цікавити дитину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60"/>
          <a:stretch/>
        </p:blipFill>
        <p:spPr>
          <a:xfrm>
            <a:off x="1031132" y="3332837"/>
            <a:ext cx="3463141" cy="2930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07" r="28192"/>
          <a:stretch/>
        </p:blipFill>
        <p:spPr>
          <a:xfrm>
            <a:off x="7976681" y="3574773"/>
            <a:ext cx="3501957" cy="2758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5" r="30655"/>
          <a:stretch/>
        </p:blipFill>
        <p:spPr>
          <a:xfrm>
            <a:off x="5291847" y="3574773"/>
            <a:ext cx="2059022" cy="2688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062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3301" y="492370"/>
            <a:ext cx="6717118" cy="341815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Причини виникнення аутизму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082" y="3211984"/>
            <a:ext cx="3190672" cy="2555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86" b="30316"/>
          <a:stretch/>
        </p:blipFill>
        <p:spPr>
          <a:xfrm>
            <a:off x="3690505" y="3819267"/>
            <a:ext cx="3826816" cy="22916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9605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2221" y="252920"/>
            <a:ext cx="7764293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/>
              <a:t>Якщо говорити </a:t>
            </a:r>
            <a:r>
              <a:rPr lang="uk-UA" sz="3600" dirty="0" smtClean="0">
                <a:solidFill>
                  <a:srgbClr val="00B050"/>
                </a:solidFill>
              </a:rPr>
              <a:t>про причини аутизму</a:t>
            </a:r>
            <a:r>
              <a:rPr lang="uk-UA" sz="3600" dirty="0" smtClean="0"/>
              <a:t>, є багато факторів, які підвищують вірогідність появи у дитини РАС, в тому числі фактори навколишнього середовища і генетики. Достеменно відомо, що вакцинація не може спричинити розвиток </a:t>
            </a:r>
            <a:r>
              <a:rPr lang="uk-UA" sz="3600" dirty="0" err="1" smtClean="0"/>
              <a:t>аутистичних</a:t>
            </a:r>
            <a:r>
              <a:rPr lang="uk-UA" sz="3600" dirty="0" smtClean="0"/>
              <a:t> розладів у дітей, оскільки ураження мозку відбувається ще на етапі внутрішньоутробного розвитку плода.</a:t>
            </a:r>
            <a:endParaRPr lang="uk-UA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514" y="2895825"/>
            <a:ext cx="2387734" cy="1838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122" y="291853"/>
            <a:ext cx="2387735" cy="2387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634" y="4950617"/>
            <a:ext cx="2648356" cy="1569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639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8223" y="1098388"/>
            <a:ext cx="7482254" cy="4394988"/>
          </a:xfrm>
        </p:spPr>
        <p:txBody>
          <a:bodyPr/>
          <a:lstStyle/>
          <a:p>
            <a:r>
              <a:rPr lang="uk-UA" sz="8000" dirty="0" smtClean="0"/>
              <a:t>Поради батькам</a:t>
            </a:r>
            <a:endParaRPr lang="uk-UA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675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3591" y="1073889"/>
            <a:ext cx="7986409" cy="1961141"/>
          </a:xfrm>
        </p:spPr>
        <p:txBody>
          <a:bodyPr/>
          <a:lstStyle/>
          <a:p>
            <a:r>
              <a:rPr lang="uk-UA" dirty="0" smtClean="0"/>
              <a:t>МІФ 1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37753" y="4007796"/>
            <a:ext cx="9105089" cy="2103120"/>
          </a:xfrm>
        </p:spPr>
        <p:txBody>
          <a:bodyPr>
            <a:normAutofit/>
          </a:bodyPr>
          <a:lstStyle/>
          <a:p>
            <a:r>
              <a:rPr lang="uk-UA" sz="5400" dirty="0"/>
              <a:t>Аутизм – це хвороба</a:t>
            </a:r>
          </a:p>
        </p:txBody>
      </p:sp>
    </p:spTree>
    <p:extLst>
      <p:ext uri="{BB962C8B-B14F-4D97-AF65-F5344CB8AC3E}">
        <p14:creationId xmlns:p14="http://schemas.microsoft.com/office/powerpoint/2010/main" val="21768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9497" y="685800"/>
            <a:ext cx="10525141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>
                <a:solidFill>
                  <a:srgbClr val="00B050"/>
                </a:solidFill>
              </a:rPr>
              <a:t>Зверніть увагу і </a:t>
            </a:r>
            <a:r>
              <a:rPr lang="uk-UA" sz="3200" dirty="0" err="1" smtClean="0">
                <a:solidFill>
                  <a:srgbClr val="00B050"/>
                </a:solidFill>
              </a:rPr>
              <a:t>повідомте</a:t>
            </a:r>
            <a:r>
              <a:rPr lang="uk-UA" sz="3200" dirty="0" smtClean="0">
                <a:solidFill>
                  <a:srgbClr val="00B050"/>
                </a:solidFill>
              </a:rPr>
              <a:t> лікаря, якщо у вашої дитини: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 smtClean="0"/>
              <a:t> відчутне порушення мови;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 smtClean="0"/>
              <a:t> немає емоційного контакту з людьми (передусім - з батьками);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 smtClean="0"/>
              <a:t>дитина усамітнена, а серед інших людей відчуває тривогу;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 smtClean="0"/>
              <a:t>невдачі викликають в неї </a:t>
            </a:r>
            <a:r>
              <a:rPr lang="uk-UA" sz="2800" dirty="0" err="1" smtClean="0"/>
              <a:t>сплалахи</a:t>
            </a:r>
            <a:r>
              <a:rPr lang="uk-UA" sz="2800" dirty="0" smtClean="0"/>
              <a:t> гніву;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 smtClean="0"/>
              <a:t>поведінка загалом є стереотипною (дитина здійснює одні й ті ж дії протягом довгого часу: повторює одне і те ж слово, бігає по колу, розгойдується з боку в бік тощо). </a:t>
            </a:r>
          </a:p>
          <a:p>
            <a:endParaRPr lang="uk-UA" sz="2800" dirty="0" smtClean="0"/>
          </a:p>
          <a:p>
            <a:r>
              <a:rPr lang="uk-UA" sz="2800" dirty="0" smtClean="0"/>
              <a:t>Наявність окремих симптомів не означає, що у вашої дитини аутизм. Водночас, </a:t>
            </a:r>
            <a:r>
              <a:rPr lang="uk-UA" sz="2800" dirty="0" err="1" smtClean="0"/>
              <a:t>повідомте</a:t>
            </a:r>
            <a:r>
              <a:rPr lang="uk-UA" sz="2800" dirty="0" smtClean="0"/>
              <a:t> про це вашого лікаря, щоби отримати кваліфіковану відповідь.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99463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5862" y="1098388"/>
            <a:ext cx="4932484" cy="4394988"/>
          </a:xfrm>
        </p:spPr>
        <p:txBody>
          <a:bodyPr/>
          <a:lstStyle/>
          <a:p>
            <a:r>
              <a:rPr lang="uk-UA" sz="8800" dirty="0" smtClean="0"/>
              <a:t>Дякую за увагу!</a:t>
            </a:r>
            <a:endParaRPr lang="uk-UA" sz="8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Виконала: </a:t>
            </a:r>
            <a:r>
              <a:rPr lang="uk-UA" dirty="0" err="1" smtClean="0"/>
              <a:t>Корек</a:t>
            </a:r>
            <a:r>
              <a:rPr lang="uk-UA" dirty="0" smtClean="0"/>
              <a:t> Галина Олександрівна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81964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22962" y="486382"/>
            <a:ext cx="10175132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Факти</a:t>
            </a:r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: </a:t>
            </a:r>
            <a:r>
              <a:rPr lang="ru-RU" sz="4000" dirty="0" err="1" smtClean="0"/>
              <a:t>Розлади</a:t>
            </a:r>
            <a:r>
              <a:rPr lang="ru-RU" sz="4000" dirty="0" smtClean="0"/>
              <a:t> </a:t>
            </a:r>
            <a:r>
              <a:rPr lang="ru-RU" sz="4000" dirty="0" err="1" smtClean="0"/>
              <a:t>аутистичного</a:t>
            </a:r>
            <a:r>
              <a:rPr lang="ru-RU" sz="4000" dirty="0" smtClean="0"/>
              <a:t> спектру – </a:t>
            </a:r>
            <a:r>
              <a:rPr lang="ru-RU" sz="4000" dirty="0" err="1" smtClean="0"/>
              <a:t>це</a:t>
            </a:r>
            <a:r>
              <a:rPr lang="ru-RU" sz="4000" dirty="0" smtClean="0"/>
              <a:t> не хвороба, а стан, </a:t>
            </a:r>
            <a:r>
              <a:rPr lang="ru-RU" sz="4000" dirty="0" err="1" smtClean="0"/>
              <a:t>який</a:t>
            </a:r>
            <a:r>
              <a:rPr lang="ru-RU" sz="4000" dirty="0" smtClean="0"/>
              <a:t> </a:t>
            </a:r>
            <a:r>
              <a:rPr lang="ru-RU" sz="4000" dirty="0" err="1" smtClean="0"/>
              <a:t>виникає</a:t>
            </a:r>
            <a:r>
              <a:rPr lang="ru-RU" sz="4000" dirty="0" smtClean="0"/>
              <a:t> </a:t>
            </a:r>
            <a:r>
              <a:rPr lang="ru-RU" sz="4000" dirty="0" err="1" smtClean="0"/>
              <a:t>внаслідок</a:t>
            </a:r>
            <a:r>
              <a:rPr lang="ru-RU" sz="4000" dirty="0" smtClean="0"/>
              <a:t> </a:t>
            </a:r>
            <a:r>
              <a:rPr lang="ru-RU" sz="4000" dirty="0" err="1" smtClean="0"/>
              <a:t>порушення</a:t>
            </a:r>
            <a:r>
              <a:rPr lang="ru-RU" sz="4000" dirty="0" smtClean="0"/>
              <a:t> </a:t>
            </a:r>
            <a:r>
              <a:rPr lang="ru-RU" sz="4000" dirty="0" err="1" smtClean="0"/>
              <a:t>розвитку</a:t>
            </a:r>
            <a:r>
              <a:rPr lang="ru-RU" sz="4000" dirty="0" smtClean="0"/>
              <a:t> головного </a:t>
            </a:r>
            <a:r>
              <a:rPr lang="ru-RU" sz="4000" dirty="0" err="1" smtClean="0"/>
              <a:t>мозку</a:t>
            </a:r>
            <a:r>
              <a:rPr lang="ru-RU" sz="4000" dirty="0" smtClean="0"/>
              <a:t> і </a:t>
            </a:r>
            <a:r>
              <a:rPr lang="ru-RU" sz="4000" dirty="0" err="1" smtClean="0"/>
              <a:t>характеризується</a:t>
            </a:r>
            <a:r>
              <a:rPr lang="ru-RU" sz="4000" dirty="0" smtClean="0"/>
              <a:t> </a:t>
            </a:r>
            <a:r>
              <a:rPr lang="ru-RU" sz="4000" dirty="0" err="1" smtClean="0"/>
              <a:t>вродженим</a:t>
            </a:r>
            <a:r>
              <a:rPr lang="ru-RU" sz="4000" dirty="0" smtClean="0"/>
              <a:t> та </a:t>
            </a:r>
            <a:r>
              <a:rPr lang="ru-RU" sz="4000" dirty="0" err="1" smtClean="0"/>
              <a:t>всебічним</a:t>
            </a:r>
            <a:r>
              <a:rPr lang="ru-RU" sz="4000" dirty="0" smtClean="0"/>
              <a:t> </a:t>
            </a:r>
            <a:r>
              <a:rPr lang="ru-RU" sz="4000" dirty="0" err="1" smtClean="0"/>
              <a:t>дефіцитом</a:t>
            </a:r>
            <a:r>
              <a:rPr lang="ru-RU" sz="4000" dirty="0" smtClean="0"/>
              <a:t> </a:t>
            </a:r>
            <a:r>
              <a:rPr lang="ru-RU" sz="4000" dirty="0" err="1" smtClean="0"/>
              <a:t>соціальної</a:t>
            </a:r>
            <a:r>
              <a:rPr lang="ru-RU" sz="4000" dirty="0" smtClean="0"/>
              <a:t> </a:t>
            </a:r>
            <a:r>
              <a:rPr lang="ru-RU" sz="4000" dirty="0" err="1" smtClean="0"/>
              <a:t>взаємодії</a:t>
            </a:r>
            <a:r>
              <a:rPr lang="ru-RU" sz="4000" dirty="0" smtClean="0"/>
              <a:t> та </a:t>
            </a:r>
            <a:r>
              <a:rPr lang="ru-RU" sz="4000" dirty="0" err="1" smtClean="0"/>
              <a:t>спілкування</a:t>
            </a:r>
            <a:r>
              <a:rPr lang="ru-RU" sz="4000" dirty="0" smtClean="0"/>
              <a:t>. Аутизм </a:t>
            </a:r>
            <a:r>
              <a:rPr lang="ru-RU" sz="4000" dirty="0" err="1" smtClean="0"/>
              <a:t>неможливо</a:t>
            </a:r>
            <a:r>
              <a:rPr lang="ru-RU" sz="4000" dirty="0" smtClean="0"/>
              <a:t> </a:t>
            </a:r>
            <a:r>
              <a:rPr lang="ru-RU" sz="4000" dirty="0" err="1" smtClean="0"/>
              <a:t>вилікувати</a:t>
            </a:r>
            <a:r>
              <a:rPr lang="ru-RU" sz="4000" dirty="0" smtClean="0"/>
              <a:t>, </a:t>
            </a:r>
            <a:r>
              <a:rPr lang="ru-RU" sz="4000" dirty="0" err="1" smtClean="0"/>
              <a:t>проте</a:t>
            </a:r>
            <a:r>
              <a:rPr lang="ru-RU" sz="4000" dirty="0" smtClean="0"/>
              <a:t> з часом </a:t>
            </a:r>
            <a:r>
              <a:rPr lang="ru-RU" sz="4000" dirty="0" err="1" smtClean="0"/>
              <a:t>можна</a:t>
            </a:r>
            <a:r>
              <a:rPr lang="ru-RU" sz="4000" dirty="0" smtClean="0"/>
              <a:t> </a:t>
            </a:r>
            <a:r>
              <a:rPr lang="ru-RU" sz="4000" dirty="0" err="1" smtClean="0"/>
              <a:t>скоригувати</a:t>
            </a:r>
            <a:r>
              <a:rPr lang="ru-RU" sz="4000" dirty="0" smtClean="0"/>
              <a:t> і </a:t>
            </a:r>
            <a:r>
              <a:rPr lang="ru-RU" sz="4000" dirty="0" err="1" smtClean="0"/>
              <a:t>адаптувати</a:t>
            </a:r>
            <a:r>
              <a:rPr lang="ru-RU" sz="4000" dirty="0" smtClean="0"/>
              <a:t> </a:t>
            </a:r>
            <a:r>
              <a:rPr lang="ru-RU" sz="4000" dirty="0" err="1" smtClean="0"/>
              <a:t>людину</a:t>
            </a:r>
            <a:r>
              <a:rPr lang="ru-RU" sz="4000" dirty="0" smtClean="0"/>
              <a:t> до </a:t>
            </a:r>
            <a:r>
              <a:rPr lang="ru-RU" sz="4000" dirty="0" err="1" smtClean="0"/>
              <a:t>соціального</a:t>
            </a:r>
            <a:r>
              <a:rPr lang="ru-RU" sz="4000" dirty="0" smtClean="0"/>
              <a:t> </a:t>
            </a:r>
            <a:r>
              <a:rPr lang="ru-RU" sz="4000" dirty="0" err="1" smtClean="0"/>
              <a:t>життя</a:t>
            </a:r>
            <a:r>
              <a:rPr lang="ru-RU" sz="4000" dirty="0" smtClean="0"/>
              <a:t>.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59251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2929" y="1073889"/>
            <a:ext cx="8187071" cy="1221839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Міф 2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42929" y="2898843"/>
            <a:ext cx="8741547" cy="3212073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Аутизм </a:t>
            </a:r>
            <a:r>
              <a:rPr lang="ru-RU" sz="5400" dirty="0" err="1"/>
              <a:t>пов’язаний</a:t>
            </a:r>
            <a:r>
              <a:rPr lang="ru-RU" sz="5400" dirty="0"/>
              <a:t> з </a:t>
            </a:r>
            <a:r>
              <a:rPr lang="ru-RU" sz="5400" dirty="0" err="1"/>
              <a:t>вакцинацією</a:t>
            </a:r>
            <a:endParaRPr lang="uk-UA" sz="5400" dirty="0"/>
          </a:p>
        </p:txBody>
      </p:sp>
    </p:spTree>
    <p:extLst>
      <p:ext uri="{BB962C8B-B14F-4D97-AF65-F5344CB8AC3E}">
        <p14:creationId xmlns:p14="http://schemas.microsoft.com/office/powerpoint/2010/main" val="265996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582386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dirty="0" err="1"/>
              <a:t>Факти</a:t>
            </a:r>
            <a:r>
              <a:rPr lang="ru-RU" dirty="0"/>
              <a:t>: </a:t>
            </a:r>
            <a:r>
              <a:rPr lang="ru-RU" sz="2700" dirty="0" err="1">
                <a:solidFill>
                  <a:schemeClr val="tx1"/>
                </a:solidFill>
                <a:latin typeface="+mn-lt"/>
              </a:rPr>
              <a:t>Численні</a:t>
            </a:r>
            <a:r>
              <a:rPr lang="ru-RU" sz="27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700" dirty="0" err="1">
                <a:solidFill>
                  <a:schemeClr val="tx1"/>
                </a:solidFill>
                <a:latin typeface="+mn-lt"/>
              </a:rPr>
              <a:t>дослідження</a:t>
            </a:r>
            <a:r>
              <a:rPr lang="ru-RU" sz="27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700" dirty="0" err="1">
                <a:solidFill>
                  <a:schemeClr val="tx1"/>
                </a:solidFill>
                <a:latin typeface="+mn-lt"/>
              </a:rPr>
              <a:t>доводять</a:t>
            </a:r>
            <a:r>
              <a:rPr lang="ru-RU" sz="2700" dirty="0">
                <a:solidFill>
                  <a:schemeClr val="tx1"/>
                </a:solidFill>
                <a:latin typeface="+mn-lt"/>
              </a:rPr>
              <a:t>, </a:t>
            </a:r>
            <a:r>
              <a:rPr lang="ru-RU" sz="2700" dirty="0" err="1">
                <a:solidFill>
                  <a:schemeClr val="tx1"/>
                </a:solidFill>
                <a:latin typeface="+mn-lt"/>
              </a:rPr>
              <a:t>що</a:t>
            </a:r>
            <a:r>
              <a:rPr lang="ru-RU" sz="27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700" dirty="0" err="1">
                <a:solidFill>
                  <a:schemeClr val="tx1"/>
                </a:solidFill>
                <a:latin typeface="+mn-lt"/>
              </a:rPr>
              <a:t>вакцини</a:t>
            </a:r>
            <a:r>
              <a:rPr lang="ru-RU" sz="2700" dirty="0">
                <a:solidFill>
                  <a:schemeClr val="tx1"/>
                </a:solidFill>
                <a:latin typeface="+mn-lt"/>
              </a:rPr>
              <a:t> в </a:t>
            </a:r>
            <a:r>
              <a:rPr lang="ru-RU" sz="2700" dirty="0" err="1">
                <a:solidFill>
                  <a:schemeClr val="tx1"/>
                </a:solidFill>
                <a:latin typeface="+mn-lt"/>
              </a:rPr>
              <a:t>принципі</a:t>
            </a:r>
            <a:r>
              <a:rPr lang="ru-RU" sz="2700" dirty="0">
                <a:solidFill>
                  <a:schemeClr val="tx1"/>
                </a:solidFill>
                <a:latin typeface="+mn-lt"/>
              </a:rPr>
              <a:t> і </a:t>
            </a:r>
            <a:r>
              <a:rPr lang="ru-RU" sz="2700" dirty="0" err="1">
                <a:solidFill>
                  <a:schemeClr val="tx1"/>
                </a:solidFill>
                <a:latin typeface="+mn-lt"/>
              </a:rPr>
              <a:t>вакцинація</a:t>
            </a:r>
            <a:r>
              <a:rPr lang="ru-RU" sz="27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700" dirty="0" err="1">
                <a:solidFill>
                  <a:schemeClr val="tx1"/>
                </a:solidFill>
                <a:latin typeface="+mn-lt"/>
              </a:rPr>
              <a:t>проти</a:t>
            </a:r>
            <a:r>
              <a:rPr lang="ru-RU" sz="2700" dirty="0">
                <a:solidFill>
                  <a:schemeClr val="tx1"/>
                </a:solidFill>
                <a:latin typeface="+mn-lt"/>
              </a:rPr>
              <a:t> кору </a:t>
            </a:r>
            <a:r>
              <a:rPr lang="ru-RU" sz="2700" dirty="0" err="1">
                <a:solidFill>
                  <a:schemeClr val="tx1"/>
                </a:solidFill>
                <a:latin typeface="+mn-lt"/>
              </a:rPr>
              <a:t>зокрема</a:t>
            </a:r>
            <a:r>
              <a:rPr lang="ru-RU" sz="2700" dirty="0">
                <a:solidFill>
                  <a:schemeClr val="tx1"/>
                </a:solidFill>
                <a:latin typeface="+mn-lt"/>
              </a:rPr>
              <a:t> в </a:t>
            </a:r>
            <a:r>
              <a:rPr lang="ru-RU" sz="2700" dirty="0" err="1">
                <a:solidFill>
                  <a:schemeClr val="tx1"/>
                </a:solidFill>
                <a:latin typeface="+mn-lt"/>
              </a:rPr>
              <a:t>жодному</a:t>
            </a:r>
            <a:r>
              <a:rPr lang="ru-RU" sz="27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700" dirty="0" err="1">
                <a:solidFill>
                  <a:schemeClr val="tx1"/>
                </a:solidFill>
                <a:latin typeface="+mn-lt"/>
              </a:rPr>
              <a:t>разі</a:t>
            </a:r>
            <a:r>
              <a:rPr lang="ru-RU" sz="2700" dirty="0">
                <a:solidFill>
                  <a:schemeClr val="tx1"/>
                </a:solidFill>
                <a:latin typeface="+mn-lt"/>
              </a:rPr>
              <a:t> не </a:t>
            </a:r>
            <a:r>
              <a:rPr lang="ru-RU" sz="2700" dirty="0" err="1">
                <a:solidFill>
                  <a:schemeClr val="tx1"/>
                </a:solidFill>
                <a:latin typeface="+mn-lt"/>
              </a:rPr>
              <a:t>можуть</a:t>
            </a:r>
            <a:r>
              <a:rPr lang="ru-RU" sz="2700" dirty="0">
                <a:solidFill>
                  <a:schemeClr val="tx1"/>
                </a:solidFill>
                <a:latin typeface="+mn-lt"/>
              </a:rPr>
              <a:t> бути причиною </a:t>
            </a:r>
            <a:r>
              <a:rPr lang="ru-RU" sz="2700" dirty="0" err="1">
                <a:solidFill>
                  <a:schemeClr val="tx1"/>
                </a:solidFill>
                <a:latin typeface="+mn-lt"/>
              </a:rPr>
              <a:t>розвитку</a:t>
            </a:r>
            <a:r>
              <a:rPr lang="ru-RU" sz="2700" dirty="0">
                <a:solidFill>
                  <a:schemeClr val="tx1"/>
                </a:solidFill>
                <a:latin typeface="+mn-lt"/>
              </a:rPr>
              <a:t> аутизму у </a:t>
            </a:r>
            <a:r>
              <a:rPr lang="ru-RU" sz="2700" dirty="0" err="1">
                <a:solidFill>
                  <a:schemeClr val="tx1"/>
                </a:solidFill>
                <a:latin typeface="+mn-lt"/>
              </a:rPr>
              <a:t>дітей</a:t>
            </a:r>
            <a:r>
              <a:rPr lang="ru-RU" sz="2700" dirty="0">
                <a:solidFill>
                  <a:schemeClr val="tx1"/>
                </a:solidFill>
                <a:latin typeface="+mn-lt"/>
              </a:rPr>
              <a:t>. </a:t>
            </a:r>
            <a:r>
              <a:rPr lang="ru-RU" sz="2700" dirty="0" err="1">
                <a:solidFill>
                  <a:schemeClr val="tx1"/>
                </a:solidFill>
                <a:latin typeface="+mn-lt"/>
              </a:rPr>
              <a:t>Розлади</a:t>
            </a:r>
            <a:r>
              <a:rPr lang="ru-RU" sz="27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700" dirty="0" err="1">
                <a:solidFill>
                  <a:schemeClr val="tx1"/>
                </a:solidFill>
                <a:latin typeface="+mn-lt"/>
              </a:rPr>
              <a:t>аутистичного</a:t>
            </a:r>
            <a:r>
              <a:rPr lang="ru-RU" sz="2700" dirty="0">
                <a:solidFill>
                  <a:schemeClr val="tx1"/>
                </a:solidFill>
                <a:latin typeface="+mn-lt"/>
              </a:rPr>
              <a:t> спектру – </a:t>
            </a:r>
            <a:r>
              <a:rPr lang="ru-RU" sz="2700" dirty="0" err="1">
                <a:solidFill>
                  <a:schemeClr val="tx1"/>
                </a:solidFill>
                <a:latin typeface="+mn-lt"/>
              </a:rPr>
              <a:t>це</a:t>
            </a:r>
            <a:r>
              <a:rPr lang="ru-RU" sz="27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700" dirty="0" err="1">
                <a:solidFill>
                  <a:schemeClr val="tx1"/>
                </a:solidFill>
                <a:latin typeface="+mn-lt"/>
              </a:rPr>
              <a:t>генетичне</a:t>
            </a:r>
            <a:r>
              <a:rPr lang="ru-RU" sz="27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700" dirty="0" err="1">
                <a:solidFill>
                  <a:schemeClr val="tx1"/>
                </a:solidFill>
                <a:latin typeface="+mn-lt"/>
              </a:rPr>
              <a:t>порушення</a:t>
            </a:r>
            <a:r>
              <a:rPr lang="ru-RU" sz="2700" dirty="0">
                <a:solidFill>
                  <a:schemeClr val="tx1"/>
                </a:solidFill>
                <a:latin typeface="+mn-lt"/>
              </a:rPr>
              <a:t>, з ним </a:t>
            </a:r>
            <a:r>
              <a:rPr lang="ru-RU" sz="2700" dirty="0" err="1">
                <a:solidFill>
                  <a:schemeClr val="tx1"/>
                </a:solidFill>
                <a:latin typeface="+mn-lt"/>
              </a:rPr>
              <a:t>народжуються</a:t>
            </a:r>
            <a:r>
              <a:rPr lang="ru-RU" sz="2700" dirty="0">
                <a:solidFill>
                  <a:schemeClr val="tx1"/>
                </a:solidFill>
                <a:latin typeface="+mn-lt"/>
              </a:rPr>
              <a:t>, а не </a:t>
            </a:r>
            <a:r>
              <a:rPr lang="ru-RU" sz="2700" dirty="0" err="1">
                <a:solidFill>
                  <a:schemeClr val="tx1"/>
                </a:solidFill>
                <a:latin typeface="+mn-lt"/>
              </a:rPr>
              <a:t>набувають</a:t>
            </a:r>
            <a:r>
              <a:rPr lang="ru-RU" sz="2700" dirty="0">
                <a:solidFill>
                  <a:schemeClr val="tx1"/>
                </a:solidFill>
                <a:latin typeface="+mn-lt"/>
              </a:rPr>
              <a:t> через </a:t>
            </a:r>
            <a:r>
              <a:rPr lang="ru-RU" sz="2700" dirty="0" err="1">
                <a:solidFill>
                  <a:schemeClr val="tx1"/>
                </a:solidFill>
                <a:latin typeface="+mn-lt"/>
              </a:rPr>
              <a:t>щеплення</a:t>
            </a:r>
            <a:r>
              <a:rPr lang="ru-RU" sz="2700" dirty="0">
                <a:solidFill>
                  <a:schemeClr val="tx1"/>
                </a:solidFill>
                <a:latin typeface="+mn-lt"/>
              </a:rPr>
              <a:t> в </a:t>
            </a:r>
            <a:r>
              <a:rPr lang="ru-RU" sz="2700" dirty="0" err="1">
                <a:solidFill>
                  <a:schemeClr val="tx1"/>
                </a:solidFill>
                <a:latin typeface="+mn-lt"/>
              </a:rPr>
              <a:t>дитинстві</a:t>
            </a:r>
            <a:r>
              <a:rPr lang="ru-RU" sz="27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700" dirty="0" err="1">
                <a:solidFill>
                  <a:schemeClr val="tx1"/>
                </a:solidFill>
                <a:latin typeface="+mn-lt"/>
              </a:rPr>
              <a:t>або</a:t>
            </a:r>
            <a:r>
              <a:rPr lang="ru-RU" sz="2700" dirty="0">
                <a:solidFill>
                  <a:schemeClr val="tx1"/>
                </a:solidFill>
                <a:latin typeface="+mn-lt"/>
              </a:rPr>
              <a:t> в </a:t>
            </a:r>
            <a:r>
              <a:rPr lang="ru-RU" sz="2700" dirty="0" err="1">
                <a:solidFill>
                  <a:schemeClr val="tx1"/>
                </a:solidFill>
                <a:latin typeface="+mn-lt"/>
              </a:rPr>
              <a:t>результаті</a:t>
            </a:r>
            <a:r>
              <a:rPr lang="ru-RU" sz="2700" dirty="0">
                <a:solidFill>
                  <a:schemeClr val="tx1"/>
                </a:solidFill>
                <a:latin typeface="+mn-lt"/>
              </a:rPr>
              <a:t> неправильного </a:t>
            </a:r>
            <a:r>
              <a:rPr lang="ru-RU" sz="2700" dirty="0" err="1">
                <a:solidFill>
                  <a:schemeClr val="tx1"/>
                </a:solidFill>
                <a:latin typeface="+mn-lt"/>
              </a:rPr>
              <a:t>виховання</a:t>
            </a:r>
            <a:r>
              <a:rPr lang="ru-RU" sz="2700" dirty="0">
                <a:solidFill>
                  <a:schemeClr val="tx1"/>
                </a:solidFill>
                <a:latin typeface="+mn-lt"/>
              </a:rPr>
              <a:t>. </a:t>
            </a:r>
            <a:r>
              <a:rPr lang="ru-RU" sz="2700" dirty="0" err="1">
                <a:solidFill>
                  <a:schemeClr val="tx1"/>
                </a:solidFill>
                <a:latin typeface="+mn-lt"/>
              </a:rPr>
              <a:t>Ураження</a:t>
            </a:r>
            <a:r>
              <a:rPr lang="ru-RU" sz="27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700" dirty="0" err="1">
                <a:solidFill>
                  <a:schemeClr val="tx1"/>
                </a:solidFill>
                <a:latin typeface="+mn-lt"/>
              </a:rPr>
              <a:t>мозку</a:t>
            </a:r>
            <a:r>
              <a:rPr lang="ru-RU" sz="27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700" dirty="0" err="1">
                <a:solidFill>
                  <a:schemeClr val="tx1"/>
                </a:solidFill>
                <a:latin typeface="+mn-lt"/>
              </a:rPr>
              <a:t>відбувається</a:t>
            </a:r>
            <a:r>
              <a:rPr lang="ru-RU" sz="27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700" dirty="0" err="1">
                <a:solidFill>
                  <a:schemeClr val="tx1"/>
                </a:solidFill>
                <a:latin typeface="+mn-lt"/>
              </a:rPr>
              <a:t>ще</a:t>
            </a:r>
            <a:r>
              <a:rPr lang="ru-RU" sz="2700" dirty="0">
                <a:solidFill>
                  <a:schemeClr val="tx1"/>
                </a:solidFill>
                <a:latin typeface="+mn-lt"/>
              </a:rPr>
              <a:t> на </a:t>
            </a:r>
            <a:r>
              <a:rPr lang="ru-RU" sz="2700" dirty="0" err="1">
                <a:solidFill>
                  <a:schemeClr val="tx1"/>
                </a:solidFill>
                <a:latin typeface="+mn-lt"/>
              </a:rPr>
              <a:t>етапі</a:t>
            </a:r>
            <a:r>
              <a:rPr lang="ru-RU" sz="27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700" dirty="0" err="1">
                <a:solidFill>
                  <a:schemeClr val="tx1"/>
                </a:solidFill>
                <a:latin typeface="+mn-lt"/>
              </a:rPr>
              <a:t>внутрішньоутробного</a:t>
            </a:r>
            <a:r>
              <a:rPr lang="ru-RU" sz="27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700" dirty="0" err="1">
                <a:solidFill>
                  <a:schemeClr val="tx1"/>
                </a:solidFill>
                <a:latin typeface="+mn-lt"/>
              </a:rPr>
              <a:t>розвитку</a:t>
            </a:r>
            <a:r>
              <a:rPr lang="ru-RU" sz="2700" dirty="0">
                <a:solidFill>
                  <a:schemeClr val="tx1"/>
                </a:solidFill>
                <a:latin typeface="+mn-lt"/>
              </a:rPr>
              <a:t> плода.</a:t>
            </a:r>
            <a:endParaRPr lang="uk-UA" sz="27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407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2929" y="1073889"/>
            <a:ext cx="8187071" cy="2000052"/>
          </a:xfrm>
        </p:spPr>
        <p:txBody>
          <a:bodyPr/>
          <a:lstStyle/>
          <a:p>
            <a:r>
              <a:rPr lang="uk-UA" dirty="0" smtClean="0"/>
              <a:t>Міф 3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42929" y="3326861"/>
            <a:ext cx="8187071" cy="2784056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Аутизм </a:t>
            </a:r>
            <a:r>
              <a:rPr lang="ru-RU" sz="5400" dirty="0"/>
              <a:t>– </a:t>
            </a:r>
            <a:r>
              <a:rPr lang="ru-RU" sz="5400" dirty="0" err="1"/>
              <a:t>рідкісне</a:t>
            </a:r>
            <a:r>
              <a:rPr lang="ru-RU" sz="5400" dirty="0"/>
              <a:t> </a:t>
            </a:r>
            <a:r>
              <a:rPr lang="ru-RU" sz="5400" dirty="0" err="1"/>
              <a:t>порушення</a:t>
            </a:r>
            <a:endParaRPr lang="uk-UA" sz="5400" dirty="0"/>
          </a:p>
        </p:txBody>
      </p:sp>
    </p:spTree>
    <p:extLst>
      <p:ext uri="{BB962C8B-B14F-4D97-AF65-F5344CB8AC3E}">
        <p14:creationId xmlns:p14="http://schemas.microsoft.com/office/powerpoint/2010/main" val="110495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382384"/>
            <a:ext cx="10178322" cy="647561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uk-UA" dirty="0"/>
              <a:t>Факти: </a:t>
            </a:r>
            <a:r>
              <a:rPr lang="uk-UA" sz="3600" dirty="0">
                <a:solidFill>
                  <a:schemeClr val="tx1"/>
                </a:solidFill>
                <a:latin typeface="+mn-lt"/>
              </a:rPr>
              <a:t>Аутизм більш поширений, ніж синдром Дауна, тому рідкісним назвати його навряд чи можна. За даними Всесвітньої організації охорони здоров’я (ВООЗ), 1 дитина зі 160 страждає розладом </a:t>
            </a:r>
            <a:r>
              <a:rPr lang="uk-UA" sz="3600" dirty="0" err="1">
                <a:solidFill>
                  <a:schemeClr val="tx1"/>
                </a:solidFill>
                <a:latin typeface="+mn-lt"/>
              </a:rPr>
              <a:t>аутистичного</a:t>
            </a:r>
            <a:r>
              <a:rPr lang="uk-UA" sz="3600" dirty="0">
                <a:solidFill>
                  <a:schemeClr val="tx1"/>
                </a:solidFill>
                <a:latin typeface="+mn-lt"/>
              </a:rPr>
              <a:t> спектру. В Україні зареєстровано понад 7 тисяч таких дітей (7 491 у 2017 році).</a:t>
            </a:r>
          </a:p>
        </p:txBody>
      </p:sp>
    </p:spTree>
    <p:extLst>
      <p:ext uri="{BB962C8B-B14F-4D97-AF65-F5344CB8AC3E}">
        <p14:creationId xmlns:p14="http://schemas.microsoft.com/office/powerpoint/2010/main" val="46544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2929" y="1073889"/>
            <a:ext cx="8187071" cy="1435848"/>
          </a:xfrm>
        </p:spPr>
        <p:txBody>
          <a:bodyPr/>
          <a:lstStyle/>
          <a:p>
            <a:r>
              <a:rPr lang="uk-UA" dirty="0" smtClean="0"/>
              <a:t>Міф 4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35031" y="3054485"/>
            <a:ext cx="9156970" cy="3056431"/>
          </a:xfrm>
        </p:spPr>
        <p:txBody>
          <a:bodyPr>
            <a:noAutofit/>
          </a:bodyPr>
          <a:lstStyle/>
          <a:p>
            <a:r>
              <a:rPr lang="ru-RU" sz="5400" dirty="0" err="1" smtClean="0"/>
              <a:t>Всі</a:t>
            </a:r>
            <a:r>
              <a:rPr lang="ru-RU" sz="5400" dirty="0" smtClean="0"/>
              <a:t> </a:t>
            </a:r>
            <a:r>
              <a:rPr lang="ru-RU" sz="5400" dirty="0"/>
              <a:t>люди з аутизмом – </a:t>
            </a:r>
            <a:r>
              <a:rPr lang="ru-RU" sz="5400" dirty="0" err="1"/>
              <a:t>генії</a:t>
            </a:r>
            <a:r>
              <a:rPr lang="ru-RU" sz="5400" dirty="0"/>
              <a:t> / </a:t>
            </a:r>
            <a:r>
              <a:rPr lang="ru-RU" sz="5400" dirty="0" err="1"/>
              <a:t>мають</a:t>
            </a:r>
            <a:r>
              <a:rPr lang="ru-RU" sz="5400" dirty="0"/>
              <a:t> </a:t>
            </a:r>
            <a:r>
              <a:rPr lang="ru-RU" sz="5400" dirty="0" err="1"/>
              <a:t>порушення</a:t>
            </a:r>
            <a:r>
              <a:rPr lang="ru-RU" sz="5400" dirty="0"/>
              <a:t> </a:t>
            </a:r>
            <a:r>
              <a:rPr lang="ru-RU" sz="5400" dirty="0" err="1"/>
              <a:t>інтелекту</a:t>
            </a:r>
            <a:endParaRPr lang="uk-UA" sz="5400" dirty="0"/>
          </a:p>
        </p:txBody>
      </p:sp>
    </p:spTree>
    <p:extLst>
      <p:ext uri="{BB962C8B-B14F-4D97-AF65-F5344CB8AC3E}">
        <p14:creationId xmlns:p14="http://schemas.microsoft.com/office/powerpoint/2010/main" val="357055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0043" y="382384"/>
            <a:ext cx="10817157" cy="647561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uk-UA" dirty="0"/>
              <a:t>Факти: </a:t>
            </a:r>
            <a:r>
              <a:rPr lang="uk-UA" sz="3100" dirty="0">
                <a:solidFill>
                  <a:schemeClr val="tx1"/>
                </a:solidFill>
                <a:latin typeface="+mn-lt"/>
              </a:rPr>
              <a:t>Люди з аутизмом різні. Так, серед них є ті, хто може  вирішувати складні математичні задачі і володіє феноменальною пам’яттю, а є люди і з середніми здібностями. Люди з аутизмом можуть бути надзвичайно обдарованими, проте їм потрібно набагато більше часу, щоб навчитися чомусь дуже простому.  Якщо у дитини є проблеми з інтелектом – це  додатковий діагноз.</a:t>
            </a:r>
          </a:p>
        </p:txBody>
      </p:sp>
    </p:spTree>
    <p:extLst>
      <p:ext uri="{BB962C8B-B14F-4D97-AF65-F5344CB8AC3E}">
        <p14:creationId xmlns:p14="http://schemas.microsoft.com/office/powerpoint/2010/main" val="317863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Эмблема</Template>
  <TotalTime>90</TotalTime>
  <Words>653</Words>
  <Application>Microsoft Office PowerPoint</Application>
  <PresentationFormat>Широкоэкранный</PresentationFormat>
  <Paragraphs>39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Akrobat-SemiBold</vt:lpstr>
      <vt:lpstr>Arial</vt:lpstr>
      <vt:lpstr>Corbel</vt:lpstr>
      <vt:lpstr>Gill Sans MT</vt:lpstr>
      <vt:lpstr>HelveticaNeueCyr-Roman</vt:lpstr>
      <vt:lpstr>Impact</vt:lpstr>
      <vt:lpstr>Lora</vt:lpstr>
      <vt:lpstr>Roboto</vt:lpstr>
      <vt:lpstr>Times New Roman</vt:lpstr>
      <vt:lpstr>Badge</vt:lpstr>
      <vt:lpstr>Міфи про аутизм</vt:lpstr>
      <vt:lpstr>МІФ 1</vt:lpstr>
      <vt:lpstr>Презентация PowerPoint</vt:lpstr>
      <vt:lpstr>Міф 2</vt:lpstr>
      <vt:lpstr>Факти: Численні дослідження доводять, що вакцини в принципі і вакцинація проти кору зокрема в жодному разі не можуть бути причиною розвитку аутизму у дітей. Розлади аутистичного спектру – це генетичне порушення, з ним народжуються, а не набувають через щеплення в дитинстві або в результаті неправильного виховання. Ураження мозку відбувається ще на етапі внутрішньоутробного розвитку плода.</vt:lpstr>
      <vt:lpstr>Міф 3</vt:lpstr>
      <vt:lpstr>Факти: Аутизм більш поширений, ніж синдром Дауна, тому рідкісним назвати його навряд чи можна. За даними Всесвітньої організації охорони здоров’я (ВООЗ), 1 дитина зі 160 страждає розладом аутистичного спектру. В Україні зареєстровано понад 7 тисяч таких дітей (7 491 у 2017 році).</vt:lpstr>
      <vt:lpstr>Міф 4</vt:lpstr>
      <vt:lpstr>Факти: Люди з аутизмом різні. Так, серед них є ті, хто може  вирішувати складні математичні задачі і володіє феноменальною пам’яттю, а є люди і з середніми здібностями. Люди з аутизмом можуть бути надзвичайно обдарованими, проте їм потрібно набагато більше часу, щоб навчитися чомусь дуже простому.  Якщо у дитини є проблеми з інтелектом – це  додатковий діагноз.</vt:lpstr>
      <vt:lpstr>Міф 5 </vt:lpstr>
      <vt:lpstr>Факти: Це не так. Як і всі, вони відчувають потребу в спілкуванні. Їм завжди є що сказати, просто складно це зробити. Тому потрібно вчасно знайти альтернативний спосіб комунікації. Їм дуже потрібна наша допомога, підтримка і розуміння.</vt:lpstr>
      <vt:lpstr>ЩО ТРЕБА ЗНАТИ ПРО АУТИЗМ </vt:lpstr>
      <vt:lpstr>Що таке аутизм?</vt:lpstr>
      <vt:lpstr>Презентация PowerPoint</vt:lpstr>
      <vt:lpstr>Люди з аутизмом можуть бути надзвичайно обдарованими, проте їм потрібно набагато більше часу, щоб навчитися чомусь дуже простому. </vt:lpstr>
      <vt:lpstr>Рівні розумової діяльності у людей з РАС варіюють в надзвичайно широких межах – від важкого порушення функцій до чудових невербальних когнітивних навичок. Такі діти проявляють здібності – іноді просто геніальні – до малювання, музики, конструювання, математики тощо. При цьому інші сфери життя не будуть цікавити дитину.</vt:lpstr>
      <vt:lpstr>Причини виникнення аутизму</vt:lpstr>
      <vt:lpstr>Презентация PowerPoint</vt:lpstr>
      <vt:lpstr>Поради батькам</vt:lpstr>
      <vt:lpstr>Презентация PowerPoint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Міфи про аутизм</dc:title>
  <dc:creator>Галина</dc:creator>
  <cp:lastModifiedBy>Галина</cp:lastModifiedBy>
  <cp:revision>9</cp:revision>
  <dcterms:created xsi:type="dcterms:W3CDTF">2021-02-22T11:46:33Z</dcterms:created>
  <dcterms:modified xsi:type="dcterms:W3CDTF">2021-02-22T13:17:13Z</dcterms:modified>
</cp:coreProperties>
</file>