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1" r:id="rId6"/>
    <p:sldId id="272" r:id="rId7"/>
    <p:sldId id="273" r:id="rId8"/>
    <p:sldId id="274" r:id="rId9"/>
    <p:sldId id="275" r:id="rId10"/>
    <p:sldId id="276" r:id="rId11"/>
    <p:sldId id="277" r:id="rId12"/>
    <p:sldId id="278" r:id="rId13"/>
    <p:sldId id="279" r:id="rId14"/>
    <p:sldId id="280" r:id="rId15"/>
    <p:sldId id="281" r:id="rId16"/>
    <p:sldId id="259" r:id="rId17"/>
    <p:sldId id="260" r:id="rId18"/>
    <p:sldId id="261" r:id="rId19"/>
    <p:sldId id="262" r:id="rId20"/>
    <p:sldId id="263" r:id="rId21"/>
    <p:sldId id="264" r:id="rId22"/>
    <p:sldId id="282" r:id="rId23"/>
    <p:sldId id="283" r:id="rId24"/>
    <p:sldId id="284" r:id="rId25"/>
    <p:sldId id="285" r:id="rId26"/>
    <p:sldId id="286" r:id="rId27"/>
    <p:sldId id="287" r:id="rId28"/>
    <p:sldId id="265" r:id="rId29"/>
    <p:sldId id="266" r:id="rId30"/>
    <p:sldId id="267" r:id="rId31"/>
    <p:sldId id="268" r:id="rId32"/>
    <p:sldId id="269" r:id="rId33"/>
  </p:sldIdLst>
  <p:sldSz cx="9144000" cy="6858000" type="screen4x3"/>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UA"/>
          </a:p>
        </p:txBody>
      </p:sp>
      <p:sp>
        <p:nvSpPr>
          <p:cNvPr id="4" name="Дата 3"/>
          <p:cNvSpPr>
            <a:spLocks noGrp="1"/>
          </p:cNvSpPr>
          <p:nvPr>
            <p:ph type="dt" sz="half" idx="10"/>
          </p:nvPr>
        </p:nvSpPr>
        <p:spPr/>
        <p:txBody>
          <a:body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25494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257480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30443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10"/>
          </p:nvPr>
        </p:nvSpPr>
        <p:spPr/>
        <p:txBody>
          <a:body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31298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11"/>
          </p:nvPr>
        </p:nvSpPr>
        <p:spPr/>
        <p:txBody>
          <a:bodyPr/>
          <a:lstStyle/>
          <a:p>
            <a:endParaRPr lang="ru-UA"/>
          </a:p>
        </p:txBody>
      </p:sp>
      <p:sp>
        <p:nvSpPr>
          <p:cNvPr id="6" name="Номер слайда 5"/>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335596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5" name="Дата 4"/>
          <p:cNvSpPr>
            <a:spLocks noGrp="1"/>
          </p:cNvSpPr>
          <p:nvPr>
            <p:ph type="dt" sz="half" idx="10"/>
          </p:nvPr>
        </p:nvSpPr>
        <p:spPr/>
        <p:txBody>
          <a:bodyPr/>
          <a:lstStyle/>
          <a:p>
            <a:fld id="{7D0B50BA-3BA3-40BB-BD95-0D5F4C0D63D7}" type="datetimeFigureOut">
              <a:rPr lang="ru-UA" smtClean="0"/>
              <a:t>04.04.2024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118425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7" name="Дата 6"/>
          <p:cNvSpPr>
            <a:spLocks noGrp="1"/>
          </p:cNvSpPr>
          <p:nvPr>
            <p:ph type="dt" sz="half" idx="10"/>
          </p:nvPr>
        </p:nvSpPr>
        <p:spPr/>
        <p:txBody>
          <a:bodyPr/>
          <a:lstStyle/>
          <a:p>
            <a:fld id="{7D0B50BA-3BA3-40BB-BD95-0D5F4C0D63D7}" type="datetimeFigureOut">
              <a:rPr lang="ru-UA" smtClean="0"/>
              <a:t>04.04.2024</a:t>
            </a:fld>
            <a:endParaRPr lang="ru-UA"/>
          </a:p>
        </p:txBody>
      </p:sp>
      <p:sp>
        <p:nvSpPr>
          <p:cNvPr id="8" name="Нижний колонтитул 7"/>
          <p:cNvSpPr>
            <a:spLocks noGrp="1"/>
          </p:cNvSpPr>
          <p:nvPr>
            <p:ph type="ftr" sz="quarter" idx="11"/>
          </p:nvPr>
        </p:nvSpPr>
        <p:spPr/>
        <p:txBody>
          <a:bodyPr/>
          <a:lstStyle/>
          <a:p>
            <a:endParaRPr lang="ru-UA"/>
          </a:p>
        </p:txBody>
      </p:sp>
      <p:sp>
        <p:nvSpPr>
          <p:cNvPr id="9" name="Номер слайда 8"/>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96291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UA"/>
          </a:p>
        </p:txBody>
      </p:sp>
      <p:sp>
        <p:nvSpPr>
          <p:cNvPr id="3" name="Дата 2"/>
          <p:cNvSpPr>
            <a:spLocks noGrp="1"/>
          </p:cNvSpPr>
          <p:nvPr>
            <p:ph type="dt" sz="half" idx="10"/>
          </p:nvPr>
        </p:nvSpPr>
        <p:spPr/>
        <p:txBody>
          <a:bodyPr/>
          <a:lstStyle/>
          <a:p>
            <a:fld id="{7D0B50BA-3BA3-40BB-BD95-0D5F4C0D63D7}" type="datetimeFigureOut">
              <a:rPr lang="ru-UA" smtClean="0"/>
              <a:t>04.04.2024</a:t>
            </a:fld>
            <a:endParaRPr lang="ru-UA"/>
          </a:p>
        </p:txBody>
      </p:sp>
      <p:sp>
        <p:nvSpPr>
          <p:cNvPr id="4" name="Нижний колонтитул 3"/>
          <p:cNvSpPr>
            <a:spLocks noGrp="1"/>
          </p:cNvSpPr>
          <p:nvPr>
            <p:ph type="ftr" sz="quarter" idx="11"/>
          </p:nvPr>
        </p:nvSpPr>
        <p:spPr/>
        <p:txBody>
          <a:bodyPr/>
          <a:lstStyle/>
          <a:p>
            <a:endParaRPr lang="ru-UA"/>
          </a:p>
        </p:txBody>
      </p:sp>
      <p:sp>
        <p:nvSpPr>
          <p:cNvPr id="5" name="Номер слайда 4"/>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40578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0B50BA-3BA3-40BB-BD95-0D5F4C0D63D7}" type="datetimeFigureOut">
              <a:rPr lang="ru-UA" smtClean="0"/>
              <a:t>04.04.2024</a:t>
            </a:fld>
            <a:endParaRPr lang="ru-UA"/>
          </a:p>
        </p:txBody>
      </p:sp>
      <p:sp>
        <p:nvSpPr>
          <p:cNvPr id="3" name="Нижний колонтитул 2"/>
          <p:cNvSpPr>
            <a:spLocks noGrp="1"/>
          </p:cNvSpPr>
          <p:nvPr>
            <p:ph type="ftr" sz="quarter" idx="11"/>
          </p:nvPr>
        </p:nvSpPr>
        <p:spPr/>
        <p:txBody>
          <a:bodyPr/>
          <a:lstStyle/>
          <a:p>
            <a:endParaRPr lang="ru-UA"/>
          </a:p>
        </p:txBody>
      </p:sp>
      <p:sp>
        <p:nvSpPr>
          <p:cNvPr id="4" name="Номер слайда 3"/>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27932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0B50BA-3BA3-40BB-BD95-0D5F4C0D63D7}" type="datetimeFigureOut">
              <a:rPr lang="ru-UA" smtClean="0"/>
              <a:t>04.04.2024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279609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0B50BA-3BA3-40BB-BD95-0D5F4C0D63D7}" type="datetimeFigureOut">
              <a:rPr lang="ru-UA" smtClean="0"/>
              <a:t>04.04.2024</a:t>
            </a:fld>
            <a:endParaRPr lang="ru-UA"/>
          </a:p>
        </p:txBody>
      </p:sp>
      <p:sp>
        <p:nvSpPr>
          <p:cNvPr id="6" name="Нижний колонтитул 5"/>
          <p:cNvSpPr>
            <a:spLocks noGrp="1"/>
          </p:cNvSpPr>
          <p:nvPr>
            <p:ph type="ftr" sz="quarter" idx="11"/>
          </p:nvPr>
        </p:nvSpPr>
        <p:spPr/>
        <p:txBody>
          <a:bodyPr/>
          <a:lstStyle/>
          <a:p>
            <a:endParaRPr lang="ru-UA"/>
          </a:p>
        </p:txBody>
      </p:sp>
      <p:sp>
        <p:nvSpPr>
          <p:cNvPr id="7" name="Номер слайда 6"/>
          <p:cNvSpPr>
            <a:spLocks noGrp="1"/>
          </p:cNvSpPr>
          <p:nvPr>
            <p:ph type="sldNum" sz="quarter" idx="12"/>
          </p:nvPr>
        </p:nvSpPr>
        <p:spPr/>
        <p:txBody>
          <a:bodyPr/>
          <a:lstStyle/>
          <a:p>
            <a:fld id="{6DBF21CB-403B-4030-86B5-111490FCCC1C}" type="slidenum">
              <a:rPr lang="ru-UA" smtClean="0"/>
              <a:t>‹#›</a:t>
            </a:fld>
            <a:endParaRPr lang="ru-UA"/>
          </a:p>
        </p:txBody>
      </p:sp>
    </p:spTree>
    <p:extLst>
      <p:ext uri="{BB962C8B-B14F-4D97-AF65-F5344CB8AC3E}">
        <p14:creationId xmlns:p14="http://schemas.microsoft.com/office/powerpoint/2010/main" val="12951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50BA-3BA3-40BB-BD95-0D5F4C0D63D7}" type="datetimeFigureOut">
              <a:rPr lang="ru-UA" smtClean="0"/>
              <a:t>04.04.2024</a:t>
            </a:fld>
            <a:endParaRPr lang="ru-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F21CB-403B-4030-86B5-111490FCCC1C}" type="slidenum">
              <a:rPr lang="ru-UA" smtClean="0"/>
              <a:t>‹#›</a:t>
            </a:fld>
            <a:endParaRPr lang="ru-UA"/>
          </a:p>
        </p:txBody>
      </p:sp>
    </p:spTree>
    <p:extLst>
      <p:ext uri="{BB962C8B-B14F-4D97-AF65-F5344CB8AC3E}">
        <p14:creationId xmlns:p14="http://schemas.microsoft.com/office/powerpoint/2010/main" val="364587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lstStyle/>
          <a:p>
            <a:r>
              <a:rPr lang="uk-UA" dirty="0" smtClean="0"/>
              <a:t>Упаковка як елемент маркетингу</a:t>
            </a:r>
            <a:endParaRPr lang="ru-UA" dirty="0"/>
          </a:p>
        </p:txBody>
      </p:sp>
      <p:sp>
        <p:nvSpPr>
          <p:cNvPr id="3" name="Подзаголовок 2"/>
          <p:cNvSpPr>
            <a:spLocks noGrp="1"/>
          </p:cNvSpPr>
          <p:nvPr>
            <p:ph type="subTitle" idx="1"/>
          </p:nvPr>
        </p:nvSpPr>
        <p:spPr/>
        <p:txBody>
          <a:bodyPr/>
          <a:lstStyle/>
          <a:p>
            <a:endParaRPr lang="ru-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132856"/>
            <a:ext cx="8858250" cy="424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46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754326"/>
          </a:xfrm>
          <a:prstGeom prst="rect">
            <a:avLst/>
          </a:prstGeom>
        </p:spPr>
        <p:txBody>
          <a:bodyPr wrap="square">
            <a:spAutoFit/>
          </a:bodyPr>
          <a:lstStyle/>
          <a:p>
            <a:r>
              <a:rPr lang="uk-UA" b="1" dirty="0" smtClean="0"/>
              <a:t>синій</a:t>
            </a:r>
            <a:r>
              <a:rPr lang="uk-UA" dirty="0" smtClean="0"/>
              <a:t> - колір спокою. Школярі молодших класів краще відтінки синього. Можливо, з цієї причини молочні продукти, товари для дітей мають упаковку яких переважає синій колір. У поєднанні з білим, він надає упаковці приємний вигляд і велику популярність у споживачів. Так, наприклад, біло-синя упаковка молока продається швидше, ніж зелено-біла. Покупці відзначають, що молоко в упаковці синього кольору здається більш свіжим.</a:t>
            </a:r>
            <a:endParaRPr lang="ru-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2966"/>
            <a:ext cx="4297660" cy="351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413151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88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137" y="44440"/>
            <a:ext cx="8712968" cy="1754326"/>
          </a:xfrm>
          <a:prstGeom prst="rect">
            <a:avLst/>
          </a:prstGeom>
        </p:spPr>
        <p:txBody>
          <a:bodyPr wrap="square">
            <a:spAutoFit/>
          </a:bodyPr>
          <a:lstStyle/>
          <a:p>
            <a:r>
              <a:rPr lang="ru-RU" b="1" dirty="0" err="1" smtClean="0"/>
              <a:t>жовтий</a:t>
            </a:r>
            <a:r>
              <a:rPr lang="ru-RU" b="1" dirty="0" smtClean="0"/>
              <a:t> </a:t>
            </a:r>
            <a:r>
              <a:rPr lang="ru-RU" dirty="0" smtClean="0"/>
              <a:t>- </a:t>
            </a:r>
            <a:r>
              <a:rPr lang="ru-RU" dirty="0" err="1" smtClean="0"/>
              <a:t>колір</a:t>
            </a:r>
            <a:r>
              <a:rPr lang="ru-RU" dirty="0" smtClean="0"/>
              <a:t> </a:t>
            </a:r>
            <a:r>
              <a:rPr lang="ru-RU" dirty="0" err="1" smtClean="0"/>
              <a:t>сонця</a:t>
            </a:r>
            <a:r>
              <a:rPr lang="ru-RU" dirty="0" smtClean="0"/>
              <a:t> і </a:t>
            </a:r>
            <a:r>
              <a:rPr lang="ru-RU" dirty="0" err="1" smtClean="0"/>
              <a:t>процвітання</a:t>
            </a:r>
            <a:r>
              <a:rPr lang="ru-RU" dirty="0" smtClean="0"/>
              <a:t>. Золото </a:t>
            </a:r>
            <a:r>
              <a:rPr lang="ru-RU" dirty="0" err="1" smtClean="0"/>
              <a:t>здавна</a:t>
            </a:r>
            <a:r>
              <a:rPr lang="ru-RU" dirty="0" smtClean="0"/>
              <a:t> </a:t>
            </a:r>
            <a:r>
              <a:rPr lang="ru-RU" dirty="0" err="1" smtClean="0"/>
              <a:t>привертає</a:t>
            </a:r>
            <a:r>
              <a:rPr lang="ru-RU" dirty="0" smtClean="0"/>
              <a:t> погляди людей. Упаковка з </a:t>
            </a:r>
            <a:r>
              <a:rPr lang="ru-RU" dirty="0" err="1" smtClean="0"/>
              <a:t>золотистим</a:t>
            </a:r>
            <a:r>
              <a:rPr lang="ru-RU" dirty="0" smtClean="0"/>
              <a:t> </a:t>
            </a:r>
            <a:r>
              <a:rPr lang="ru-RU" dirty="0" err="1" smtClean="0"/>
              <a:t>відливом</a:t>
            </a:r>
            <a:r>
              <a:rPr lang="ru-RU" dirty="0" smtClean="0"/>
              <a:t> </a:t>
            </a:r>
            <a:r>
              <a:rPr lang="ru-RU" dirty="0" err="1" smtClean="0"/>
              <a:t>підсвідомо</a:t>
            </a:r>
            <a:r>
              <a:rPr lang="ru-RU" dirty="0" smtClean="0"/>
              <a:t> говорить </a:t>
            </a:r>
            <a:r>
              <a:rPr lang="ru-RU" dirty="0" err="1" smtClean="0"/>
              <a:t>покупцеві</a:t>
            </a:r>
            <a:r>
              <a:rPr lang="ru-RU" dirty="0" smtClean="0"/>
              <a:t> про </a:t>
            </a:r>
            <a:r>
              <a:rPr lang="ru-RU" dirty="0" err="1" smtClean="0"/>
              <a:t>якість</a:t>
            </a:r>
            <a:r>
              <a:rPr lang="ru-RU" dirty="0" smtClean="0"/>
              <a:t> товару. </a:t>
            </a:r>
            <a:r>
              <a:rPr lang="ru-RU" dirty="0" err="1" smtClean="0"/>
              <a:t>Багато</a:t>
            </a:r>
            <a:r>
              <a:rPr lang="ru-RU" dirty="0" smtClean="0"/>
              <a:t> </a:t>
            </a:r>
            <a:r>
              <a:rPr lang="ru-RU" dirty="0" err="1" smtClean="0"/>
              <a:t>споживачів</a:t>
            </a:r>
            <a:r>
              <a:rPr lang="ru-RU" dirty="0" smtClean="0"/>
              <a:t> </a:t>
            </a:r>
            <a:r>
              <a:rPr lang="ru-RU" dirty="0" err="1" smtClean="0"/>
              <a:t>косметичних</a:t>
            </a:r>
            <a:r>
              <a:rPr lang="ru-RU" dirty="0" smtClean="0"/>
              <a:t> </a:t>
            </a:r>
            <a:r>
              <a:rPr lang="ru-RU" dirty="0" err="1" smtClean="0"/>
              <a:t>засобів</a:t>
            </a:r>
            <a:r>
              <a:rPr lang="ru-RU" dirty="0" smtClean="0"/>
              <a:t> </a:t>
            </a:r>
            <a:r>
              <a:rPr lang="ru-RU" dirty="0" err="1" smtClean="0"/>
              <a:t>відзначали</a:t>
            </a:r>
            <a:r>
              <a:rPr lang="ru-RU" dirty="0" smtClean="0"/>
              <a:t>, </a:t>
            </a:r>
            <a:r>
              <a:rPr lang="ru-RU" dirty="0" err="1" smtClean="0"/>
              <a:t>що</a:t>
            </a:r>
            <a:r>
              <a:rPr lang="ru-RU" dirty="0" smtClean="0"/>
              <a:t> баночку крему </a:t>
            </a:r>
            <a:r>
              <a:rPr lang="ru-RU" dirty="0" err="1" smtClean="0"/>
              <a:t>або</a:t>
            </a:r>
            <a:r>
              <a:rPr lang="ru-RU" dirty="0" smtClean="0"/>
              <a:t> </a:t>
            </a:r>
            <a:r>
              <a:rPr lang="ru-RU" dirty="0" err="1" smtClean="0"/>
              <a:t>туалетної</a:t>
            </a:r>
            <a:r>
              <a:rPr lang="ru-RU" dirty="0" smtClean="0"/>
              <a:t> води в </a:t>
            </a:r>
            <a:r>
              <a:rPr lang="ru-RU" dirty="0" err="1" smtClean="0"/>
              <a:t>золотистої</a:t>
            </a:r>
            <a:r>
              <a:rPr lang="ru-RU" dirty="0" smtClean="0"/>
              <a:t> </a:t>
            </a:r>
            <a:r>
              <a:rPr lang="ru-RU" dirty="0" err="1" smtClean="0"/>
              <a:t>упаковці</a:t>
            </a:r>
            <a:r>
              <a:rPr lang="ru-RU" dirty="0" smtClean="0"/>
              <a:t> </a:t>
            </a:r>
            <a:r>
              <a:rPr lang="ru-RU" dirty="0" err="1" smtClean="0"/>
              <a:t>хочеться</a:t>
            </a:r>
            <a:r>
              <a:rPr lang="ru-RU" dirty="0" smtClean="0"/>
              <a:t> </a:t>
            </a:r>
            <a:r>
              <a:rPr lang="ru-RU" dirty="0" err="1" smtClean="0"/>
              <a:t>взяти</a:t>
            </a:r>
            <a:r>
              <a:rPr lang="ru-RU" dirty="0" smtClean="0"/>
              <a:t> в руки. Особливо </a:t>
            </a:r>
            <a:r>
              <a:rPr lang="ru-RU" dirty="0" err="1" smtClean="0"/>
              <a:t>взимку</a:t>
            </a:r>
            <a:r>
              <a:rPr lang="ru-RU" dirty="0" smtClean="0"/>
              <a:t> </a:t>
            </a:r>
            <a:r>
              <a:rPr lang="ru-RU" dirty="0" err="1" smtClean="0"/>
              <a:t>продукти</a:t>
            </a:r>
            <a:r>
              <a:rPr lang="ru-RU" dirty="0" smtClean="0"/>
              <a:t> в упаковках </a:t>
            </a:r>
            <a:r>
              <a:rPr lang="ru-RU" dirty="0" err="1" smtClean="0"/>
              <a:t>жовтого</a:t>
            </a:r>
            <a:r>
              <a:rPr lang="ru-RU" dirty="0" smtClean="0"/>
              <a:t> </a:t>
            </a:r>
            <a:r>
              <a:rPr lang="ru-RU" dirty="0" err="1" smtClean="0"/>
              <a:t>кольору</a:t>
            </a:r>
            <a:r>
              <a:rPr lang="ru-RU" dirty="0" smtClean="0"/>
              <a:t> і </a:t>
            </a:r>
            <a:r>
              <a:rPr lang="ru-RU" dirty="0" err="1" smtClean="0"/>
              <a:t>його</a:t>
            </a:r>
            <a:r>
              <a:rPr lang="ru-RU" dirty="0" smtClean="0"/>
              <a:t> </a:t>
            </a:r>
            <a:r>
              <a:rPr lang="ru-RU" dirty="0" err="1" smtClean="0"/>
              <a:t>відтінків</a:t>
            </a:r>
            <a:r>
              <a:rPr lang="ru-RU" dirty="0" smtClean="0"/>
              <a:t> </a:t>
            </a:r>
            <a:r>
              <a:rPr lang="ru-RU" dirty="0" err="1" smtClean="0"/>
              <a:t>користуються</a:t>
            </a:r>
            <a:r>
              <a:rPr lang="ru-RU" dirty="0" smtClean="0"/>
              <a:t> великим попитом. </a:t>
            </a:r>
            <a:r>
              <a:rPr lang="ru-RU" dirty="0" err="1" smtClean="0"/>
              <a:t>Швидше</a:t>
            </a:r>
            <a:r>
              <a:rPr lang="ru-RU" dirty="0" smtClean="0"/>
              <a:t> за все, причина </a:t>
            </a:r>
            <a:r>
              <a:rPr lang="ru-RU" dirty="0" err="1" smtClean="0"/>
              <a:t>цього</a:t>
            </a:r>
            <a:r>
              <a:rPr lang="ru-RU" dirty="0" smtClean="0"/>
              <a:t> - </a:t>
            </a:r>
            <a:r>
              <a:rPr lang="ru-RU" dirty="0" err="1" smtClean="0"/>
              <a:t>нагадування</a:t>
            </a:r>
            <a:r>
              <a:rPr lang="ru-RU" dirty="0" smtClean="0"/>
              <a:t> про тепло, про </a:t>
            </a:r>
            <a:r>
              <a:rPr lang="ru-RU" dirty="0" err="1" smtClean="0"/>
              <a:t>літо</a:t>
            </a:r>
            <a:r>
              <a:rPr lang="ru-RU" dirty="0" smtClean="0"/>
              <a:t>.</a:t>
            </a:r>
            <a:endParaRPr lang="ru-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1" y="2276872"/>
            <a:ext cx="43053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276872"/>
            <a:ext cx="5133950" cy="404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2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9291"/>
            <a:ext cx="8928992" cy="1754326"/>
          </a:xfrm>
          <a:prstGeom prst="rect">
            <a:avLst/>
          </a:prstGeom>
        </p:spPr>
        <p:txBody>
          <a:bodyPr wrap="square">
            <a:spAutoFit/>
          </a:bodyPr>
          <a:lstStyle/>
          <a:p>
            <a:pPr algn="just"/>
            <a:r>
              <a:rPr lang="uk-UA" b="1" dirty="0" smtClean="0"/>
              <a:t>зелений</a:t>
            </a:r>
            <a:r>
              <a:rPr lang="uk-UA" dirty="0" smtClean="0"/>
              <a:t> - символ миру і надії. Він більше всіх наближений до природності і натуральності. Наприклад, упаковка молочних продуктів, на якій присутній зелений колір, вважається символом бадьорості. За опитуваннями багатьох покупців цей товар вони вважають більш реальним в порівнянні з іншими. В зелену упаковку зазвичай упаковують товар, на якому хоча зробити акцент, що він зроблений з </a:t>
            </a:r>
            <a:r>
              <a:rPr lang="uk-UA" dirty="0" err="1" smtClean="0"/>
              <a:t>наутральної</a:t>
            </a:r>
            <a:r>
              <a:rPr lang="uk-UA" dirty="0" smtClean="0"/>
              <a:t> сировини. Багато виробників косметики і продуктів харчування цим користуються.</a:t>
            </a:r>
            <a:endParaRPr lang="ru-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4"/>
            <a:ext cx="4608512" cy="406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2276872"/>
            <a:ext cx="4427984" cy="434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13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46" y="105014"/>
            <a:ext cx="9001000" cy="1754326"/>
          </a:xfrm>
          <a:prstGeom prst="rect">
            <a:avLst/>
          </a:prstGeom>
        </p:spPr>
        <p:txBody>
          <a:bodyPr wrap="square">
            <a:spAutoFit/>
          </a:bodyPr>
          <a:lstStyle/>
          <a:p>
            <a:r>
              <a:rPr lang="uk-UA" b="1" dirty="0" smtClean="0"/>
              <a:t>помаранчевий </a:t>
            </a:r>
            <a:r>
              <a:rPr lang="uk-UA" dirty="0" smtClean="0"/>
              <a:t>- створює відчуття теплоти, затишку, радості, веселощів. При вигляді оранжевого кольору стає приємно на душі, підвищується настрій, з'являється оптимістичний тонус. Теплий відтінок оранжевого кольору додає активність, але при цьому зберігає внутрішню гармонію і рівновагу. Крім того, помаранчевий колір - колір здоров'я та творчості, можливо тому помаранчевий колір так люблять виробники побутової хімії і косметичних засобів</a:t>
            </a:r>
            <a:endParaRPr lang="ru-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6" y="2049413"/>
            <a:ext cx="4225652" cy="422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59339"/>
            <a:ext cx="4152900" cy="488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70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846" y="116632"/>
            <a:ext cx="8784976" cy="2031325"/>
          </a:xfrm>
          <a:prstGeom prst="rect">
            <a:avLst/>
          </a:prstGeom>
        </p:spPr>
        <p:txBody>
          <a:bodyPr wrap="square">
            <a:spAutoFit/>
          </a:bodyPr>
          <a:lstStyle/>
          <a:p>
            <a:r>
              <a:rPr lang="uk-UA" b="1" dirty="0" smtClean="0"/>
              <a:t>Рожевий</a:t>
            </a:r>
            <a:r>
              <a:rPr lang="uk-UA" dirty="0" smtClean="0"/>
              <a:t> - це колір ніжності і привітності, він знижує внутрішню і зовнішню агресію. Рожевий колір вважається жіночним і кольором життя. Його зазвичай використовують в тих місцях, де необхідно створити хорошу атмосферу, позитивне настрій і психологічний комфорт. Такий колір дійсно розслабляє і заспокоює. В рожеву упаковку в основному упаковують продукти і товари, призначені саме для дівчат. В упаковку рожевого кольору будь-якого відтінку (від ніжно-рожевого до вульгарного яскравого) в основному "упаковують" косметику і парфумерію</a:t>
            </a:r>
            <a:endParaRPr lang="ru-U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4427984" cy="387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47956"/>
            <a:ext cx="3968750" cy="431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5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294305"/>
          </a:xfrm>
          <a:prstGeom prst="rect">
            <a:avLst/>
          </a:prstGeom>
        </p:spPr>
        <p:txBody>
          <a:bodyPr wrap="square">
            <a:spAutoFit/>
          </a:bodyPr>
          <a:lstStyle/>
          <a:p>
            <a:r>
              <a:rPr lang="uk-UA" dirty="0" smtClean="0"/>
              <a:t>Наступність того чи іншого кольору упаковки залежить від багатьох факторів:</a:t>
            </a:r>
          </a:p>
          <a:p>
            <a:r>
              <a:rPr lang="uk-UA" dirty="0" smtClean="0"/>
              <a:t>    </a:t>
            </a:r>
            <a:r>
              <a:rPr lang="uk-UA" b="1" dirty="0" smtClean="0"/>
              <a:t>країна</a:t>
            </a:r>
            <a:r>
              <a:rPr lang="uk-UA" dirty="0" smtClean="0"/>
              <a:t>, в якій продається товар. Наприклад, в Україні білий колір вважається символом чистоти. Товари, упаковані в світлий матеріал, користуються попитом, так як нагадують про свіжості, легкості. А ось в Індії цей колір означає траур. Холодні кольори упаковок популярні в таких регіонах як Балтія і Скандинавія. В Україні популярний жовтий колір упаковки на продуктах харчування, тоді як в Єгипті він означає смерть.</a:t>
            </a:r>
          </a:p>
          <a:p>
            <a:r>
              <a:rPr lang="uk-UA" dirty="0" smtClean="0"/>
              <a:t>    </a:t>
            </a:r>
            <a:r>
              <a:rPr lang="uk-UA" b="1" dirty="0" smtClean="0"/>
              <a:t>сезонність</a:t>
            </a:r>
            <a:r>
              <a:rPr lang="uk-UA" dirty="0" smtClean="0"/>
              <a:t> В Україні в літній час великим попитом користуються продукти харчування, випущені в синіх і білих упаковках. І навпаки, взимку більше продаються товари в жовтих, зелених, червоних упаковках.</a:t>
            </a:r>
          </a:p>
          <a:p>
            <a:r>
              <a:rPr lang="uk-UA" dirty="0" smtClean="0"/>
              <a:t>    </a:t>
            </a:r>
            <a:r>
              <a:rPr lang="uk-UA" b="1" dirty="0" smtClean="0"/>
              <a:t>Стать</a:t>
            </a:r>
            <a:r>
              <a:rPr lang="uk-UA" dirty="0" smtClean="0"/>
              <a:t>. Психологи стверджують, що у чоловіків популярні такі кольори - червоний, синій, фіолетовий, рідше оранжевий, зелений. У жінок - синій, блакитний, зелений, білий, помаранчевий, бузковий, рожевий. Можна зрозуміти чому упаковки жіночих парфумів часто жовті, рожеві і золоті.</a:t>
            </a:r>
          </a:p>
          <a:p>
            <a:r>
              <a:rPr lang="uk-UA" b="1" dirty="0" smtClean="0"/>
              <a:t>матеріальне становище основної цільової аудиторії</a:t>
            </a:r>
            <a:r>
              <a:rPr lang="uk-UA" dirty="0" smtClean="0"/>
              <a:t>. Фахівці колористики також з'ясували, що люди з високим достатком вибирають товари переважно сірого, синього, зеленого, срібного кольору, а люди з малим достатком віддають перевагу яскравим кольорам - малиновий, червоний, жовтий.</a:t>
            </a:r>
          </a:p>
          <a:p>
            <a:r>
              <a:rPr lang="uk-UA" b="1" dirty="0" smtClean="0"/>
              <a:t>    Призначення товару (продукт харчування чи ні). </a:t>
            </a:r>
            <a:r>
              <a:rPr lang="uk-UA" dirty="0" smtClean="0"/>
              <a:t>Так, наприклад молочні продукти мають переважно білий, синій, зелений, жовтий, червоний колір на упаковці. А ось, такі поєднання відтінків як коричневий, сірий, чорний практично не використовуються в упаковці </a:t>
            </a:r>
            <a:r>
              <a:rPr lang="uk-UA" dirty="0" err="1" smtClean="0"/>
              <a:t>молочки</a:t>
            </a:r>
            <a:r>
              <a:rPr lang="uk-UA" dirty="0" smtClean="0"/>
              <a:t>, оскільки у споживачів виникає асоціація з несвіжістю товару.</a:t>
            </a:r>
          </a:p>
          <a:p>
            <a:r>
              <a:rPr lang="uk-UA" dirty="0" smtClean="0"/>
              <a:t>    </a:t>
            </a:r>
            <a:r>
              <a:rPr lang="uk-UA" b="1" dirty="0" smtClean="0"/>
              <a:t>Асоціація кольору зі смаком</a:t>
            </a:r>
            <a:r>
              <a:rPr lang="uk-UA" dirty="0" smtClean="0"/>
              <a:t>. Багато кольору асоціюються з певним смаком. Наприклад, лимонно-зелена упаковка в будь-яких країнах викликає кислі відчуття, так як асоціація безпосередньо йде з </a:t>
            </a:r>
            <a:r>
              <a:rPr lang="uk-UA" dirty="0" err="1" smtClean="0"/>
              <a:t>лайма</a:t>
            </a:r>
            <a:r>
              <a:rPr lang="uk-UA" dirty="0" smtClean="0"/>
              <a:t>. Коричневий колір зазвичай асоціюється з кавою або шоколадом.</a:t>
            </a:r>
          </a:p>
          <a:p>
            <a:endParaRPr lang="uk-UA" dirty="0"/>
          </a:p>
        </p:txBody>
      </p:sp>
    </p:spTree>
    <p:extLst>
      <p:ext uri="{BB962C8B-B14F-4D97-AF65-F5344CB8AC3E}">
        <p14:creationId xmlns:p14="http://schemas.microsoft.com/office/powerpoint/2010/main" val="156539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6463308"/>
          </a:xfrm>
          <a:prstGeom prst="rect">
            <a:avLst/>
          </a:prstGeom>
        </p:spPr>
        <p:txBody>
          <a:bodyPr wrap="square">
            <a:spAutoFit/>
          </a:bodyPr>
          <a:lstStyle/>
          <a:p>
            <a:r>
              <a:rPr lang="uk-UA" dirty="0" smtClean="0"/>
              <a:t>Безпосереднє вмістилище продукту визначають як первинну упаковку. Наприклад, для туалетної води первинною упаковкою є флакон, на який вона налита. Цей флакон можна помістити в картонну упаковку, яка виконує додаткові захисні функції і є ефективним засобом просування продукту на ринок. Це вторинна упаковка. Нарешті, для переміщення туалетної води від виробника до продавця потрібна спеціальна транспортна упаковка – тара, що дозволяє занурювати та розвантажувати, складувати та транспортувати товар.</a:t>
            </a:r>
          </a:p>
          <a:p>
            <a:endParaRPr lang="uk-UA" dirty="0" smtClean="0"/>
          </a:p>
          <a:p>
            <a:r>
              <a:rPr lang="uk-UA" dirty="0" smtClean="0"/>
              <a:t>Упаковка товару може приймати різні види та форми. Найчастіше її ділять на зовнішню та внутрішню, споживчу та транспортну, жорстку та м’яку, групову та одиничну, одноразову та багаторазову. Кожна з них має свої особливості використання та вибирається насамперед залежно від типу та характеру товарної продукції.</a:t>
            </a:r>
          </a:p>
          <a:p>
            <a:endParaRPr lang="uk-UA" dirty="0" smtClean="0"/>
          </a:p>
          <a:p>
            <a:r>
              <a:rPr lang="uk-UA" dirty="0" smtClean="0"/>
              <a:t>Призначення упаковки товару дуже широке. Крім забезпечення безпеки та безпеки товару від впливів зовнішньої серед вона може бути використана як носій символіки бренду та торгової марки.</a:t>
            </a:r>
          </a:p>
          <a:p>
            <a:endParaRPr lang="uk-UA" dirty="0" smtClean="0"/>
          </a:p>
          <a:p>
            <a:r>
              <a:rPr lang="uk-UA" dirty="0" smtClean="0"/>
              <a:t>На практиці упаковку використовують для надання товару презентабельного зовнішнього вигляду, що дозволяє легко ідентифікувати його серед іншої маси конкуруючої продукції і привернути увагу споживачів. У разі сучасного, перенасиченого інформацією ринку споживач відчуває постійне тиск із боку реклами, і яскрава упаковка, що він бачить у магазині, є заключним аргументом на користь придбання тієї чи іншої товару.</a:t>
            </a:r>
            <a:endParaRPr lang="ru-UA" dirty="0"/>
          </a:p>
        </p:txBody>
      </p:sp>
    </p:spTree>
    <p:extLst>
      <p:ext uri="{BB962C8B-B14F-4D97-AF65-F5344CB8AC3E}">
        <p14:creationId xmlns:p14="http://schemas.microsoft.com/office/powerpoint/2010/main" val="344721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420" y="260648"/>
            <a:ext cx="8640960" cy="5355312"/>
          </a:xfrm>
          <a:prstGeom prst="rect">
            <a:avLst/>
          </a:prstGeom>
        </p:spPr>
        <p:txBody>
          <a:bodyPr wrap="square">
            <a:spAutoFit/>
          </a:bodyPr>
          <a:lstStyle/>
          <a:p>
            <a:r>
              <a:rPr lang="ru-RU" dirty="0" smtClean="0"/>
              <a:t>Упаковка товару </a:t>
            </a:r>
            <a:r>
              <a:rPr lang="ru-RU" dirty="0" err="1" smtClean="0"/>
              <a:t>може</a:t>
            </a:r>
            <a:r>
              <a:rPr lang="ru-RU" dirty="0" smtClean="0"/>
              <a:t> стати </a:t>
            </a:r>
            <a:r>
              <a:rPr lang="ru-RU" dirty="0" err="1" smtClean="0"/>
              <a:t>корисним</a:t>
            </a:r>
            <a:r>
              <a:rPr lang="ru-RU" dirty="0" smtClean="0"/>
              <a:t> </a:t>
            </a:r>
            <a:r>
              <a:rPr lang="ru-RU" dirty="0" err="1" smtClean="0"/>
              <a:t>маркетинговим</a:t>
            </a:r>
            <a:r>
              <a:rPr lang="ru-RU" dirty="0" smtClean="0"/>
              <a:t> </a:t>
            </a:r>
            <a:r>
              <a:rPr lang="ru-RU" dirty="0" err="1" smtClean="0"/>
              <a:t>інструментом</a:t>
            </a:r>
            <a:endParaRPr lang="ru-RU" dirty="0" smtClean="0"/>
          </a:p>
          <a:p>
            <a:r>
              <a:rPr lang="ru-RU" dirty="0" err="1" smtClean="0"/>
              <a:t>завдяки</a:t>
            </a:r>
            <a:r>
              <a:rPr lang="ru-RU" dirty="0" smtClean="0"/>
              <a:t> </a:t>
            </a:r>
            <a:r>
              <a:rPr lang="ru-RU" dirty="0" err="1" smtClean="0"/>
              <a:t>рекламі</a:t>
            </a:r>
            <a:r>
              <a:rPr lang="ru-RU" dirty="0" smtClean="0"/>
              <a:t> в </a:t>
            </a:r>
            <a:r>
              <a:rPr lang="ru-RU" dirty="0" err="1" smtClean="0"/>
              <a:t>магазині</a:t>
            </a:r>
            <a:r>
              <a:rPr lang="ru-RU" dirty="0" smtClean="0"/>
              <a:t>. </a:t>
            </a:r>
            <a:r>
              <a:rPr lang="ru-RU" dirty="0" err="1" smtClean="0"/>
              <a:t>Фірмові</a:t>
            </a:r>
            <a:r>
              <a:rPr lang="ru-RU" dirty="0" smtClean="0"/>
              <a:t> </a:t>
            </a:r>
            <a:r>
              <a:rPr lang="ru-RU" dirty="0" err="1" smtClean="0"/>
              <a:t>товари</a:t>
            </a:r>
            <a:r>
              <a:rPr lang="ru-RU" dirty="0" smtClean="0"/>
              <a:t> легко </a:t>
            </a:r>
            <a:r>
              <a:rPr lang="ru-RU" dirty="0" err="1" smtClean="0"/>
              <a:t>впізнати</a:t>
            </a:r>
            <a:r>
              <a:rPr lang="ru-RU" dirty="0" smtClean="0"/>
              <a:t>, тому дизайн</a:t>
            </a:r>
          </a:p>
          <a:p>
            <a:r>
              <a:rPr lang="ru-RU" dirty="0" smtClean="0"/>
              <a:t>упаковки з логотипом </a:t>
            </a:r>
            <a:r>
              <a:rPr lang="ru-RU" dirty="0" err="1" smtClean="0"/>
              <a:t>спереду</a:t>
            </a:r>
            <a:r>
              <a:rPr lang="ru-RU" dirty="0" smtClean="0"/>
              <a:t> та в </a:t>
            </a:r>
            <a:r>
              <a:rPr lang="ru-RU" dirty="0" err="1" smtClean="0"/>
              <a:t>центрі</a:t>
            </a:r>
            <a:r>
              <a:rPr lang="ru-RU" dirty="0" smtClean="0"/>
              <a:t> </a:t>
            </a:r>
            <a:r>
              <a:rPr lang="ru-RU" dirty="0" err="1" smtClean="0"/>
              <a:t>допомагає</a:t>
            </a:r>
            <a:r>
              <a:rPr lang="ru-RU" dirty="0" smtClean="0"/>
              <a:t> </a:t>
            </a:r>
            <a:r>
              <a:rPr lang="ru-RU" dirty="0" err="1" smtClean="0"/>
              <a:t>споживачам</a:t>
            </a:r>
            <a:r>
              <a:rPr lang="ru-RU" dirty="0" smtClean="0"/>
              <a:t> </a:t>
            </a:r>
            <a:r>
              <a:rPr lang="ru-RU" dirty="0" err="1" smtClean="0"/>
              <a:t>запам’ятати</a:t>
            </a:r>
            <a:endParaRPr lang="ru-RU" dirty="0" smtClean="0"/>
          </a:p>
          <a:p>
            <a:r>
              <a:rPr lang="ru-RU" dirty="0" smtClean="0"/>
              <a:t>товар </a:t>
            </a:r>
            <a:r>
              <a:rPr lang="ru-RU" dirty="0" err="1" smtClean="0"/>
              <a:t>наступного</a:t>
            </a:r>
            <a:r>
              <a:rPr lang="ru-RU" dirty="0" smtClean="0"/>
              <a:t> разу, коли вони </a:t>
            </a:r>
            <a:r>
              <a:rPr lang="ru-RU" dirty="0" err="1" smtClean="0"/>
              <a:t>роблять</a:t>
            </a:r>
            <a:r>
              <a:rPr lang="ru-RU" dirty="0" smtClean="0"/>
              <a:t> покупки. </a:t>
            </a:r>
            <a:r>
              <a:rPr lang="ru-RU" dirty="0" err="1" smtClean="0"/>
              <a:t>Також</a:t>
            </a:r>
            <a:r>
              <a:rPr lang="ru-RU" dirty="0" smtClean="0"/>
              <a:t> </a:t>
            </a:r>
            <a:r>
              <a:rPr lang="ru-RU" dirty="0" err="1" smtClean="0"/>
              <a:t>важливо</a:t>
            </a:r>
            <a:r>
              <a:rPr lang="ru-RU" dirty="0" smtClean="0"/>
              <a:t> </a:t>
            </a:r>
            <a:r>
              <a:rPr lang="ru-RU" dirty="0" err="1" smtClean="0"/>
              <a:t>чітко</a:t>
            </a:r>
            <a:endParaRPr lang="ru-RU" dirty="0" smtClean="0"/>
          </a:p>
          <a:p>
            <a:r>
              <a:rPr lang="ru-RU" dirty="0" err="1" smtClean="0"/>
              <a:t>продумувати</a:t>
            </a:r>
            <a:r>
              <a:rPr lang="ru-RU" dirty="0" smtClean="0"/>
              <a:t> те, </a:t>
            </a:r>
            <a:r>
              <a:rPr lang="ru-RU" dirty="0" err="1" smtClean="0"/>
              <a:t>які</a:t>
            </a:r>
            <a:r>
              <a:rPr lang="ru-RU" dirty="0" smtClean="0"/>
              <a:t> </a:t>
            </a:r>
            <a:r>
              <a:rPr lang="ru-RU" dirty="0" err="1" smtClean="0"/>
              <a:t>повідомлення</a:t>
            </a:r>
            <a:r>
              <a:rPr lang="ru-RU" dirty="0" smtClean="0"/>
              <a:t> упаковка </a:t>
            </a:r>
            <a:r>
              <a:rPr lang="ru-RU" dirty="0" err="1" smtClean="0"/>
              <a:t>вашого</a:t>
            </a:r>
            <a:r>
              <a:rPr lang="ru-RU" dirty="0" smtClean="0"/>
              <a:t> товару </a:t>
            </a:r>
            <a:r>
              <a:rPr lang="ru-RU" dirty="0" err="1" smtClean="0"/>
              <a:t>передає</a:t>
            </a:r>
            <a:r>
              <a:rPr lang="ru-RU" dirty="0" smtClean="0"/>
              <a:t> </a:t>
            </a:r>
            <a:r>
              <a:rPr lang="ru-RU" dirty="0" err="1" smtClean="0"/>
              <a:t>покупцям</a:t>
            </a:r>
            <a:r>
              <a:rPr lang="ru-RU" dirty="0" smtClean="0"/>
              <a:t> та</a:t>
            </a:r>
          </a:p>
          <a:p>
            <a:r>
              <a:rPr lang="ru-RU" dirty="0" err="1" smtClean="0"/>
              <a:t>споживачам</a:t>
            </a:r>
            <a:r>
              <a:rPr lang="ru-RU" dirty="0" smtClean="0"/>
              <a:t>.</a:t>
            </a:r>
          </a:p>
          <a:p>
            <a:r>
              <a:rPr lang="ru-RU" dirty="0" smtClean="0"/>
              <a:t>Правильна упаковка та </a:t>
            </a:r>
            <a:r>
              <a:rPr lang="ru-RU" dirty="0" err="1" smtClean="0"/>
              <a:t>фірмовий</a:t>
            </a:r>
            <a:r>
              <a:rPr lang="ru-RU" dirty="0" smtClean="0"/>
              <a:t> стиль </a:t>
            </a:r>
            <a:r>
              <a:rPr lang="ru-RU" dirty="0" err="1" smtClean="0"/>
              <a:t>формують</a:t>
            </a:r>
            <a:r>
              <a:rPr lang="ru-RU" dirty="0" smtClean="0"/>
              <a:t> </a:t>
            </a:r>
            <a:r>
              <a:rPr lang="ru-RU" dirty="0" err="1" smtClean="0"/>
              <a:t>позитивний</a:t>
            </a:r>
            <a:r>
              <a:rPr lang="ru-RU" dirty="0" smtClean="0"/>
              <a:t> </a:t>
            </a:r>
            <a:r>
              <a:rPr lang="ru-RU" dirty="0" err="1" smtClean="0"/>
              <a:t>імідж</a:t>
            </a:r>
            <a:r>
              <a:rPr lang="ru-RU" dirty="0" smtClean="0"/>
              <a:t> товару</a:t>
            </a:r>
          </a:p>
          <a:p>
            <a:r>
              <a:rPr lang="ru-RU" dirty="0" smtClean="0"/>
              <a:t>у </a:t>
            </a:r>
            <a:r>
              <a:rPr lang="ru-RU" dirty="0" err="1" smtClean="0"/>
              <a:t>свідомості</a:t>
            </a:r>
            <a:r>
              <a:rPr lang="ru-RU" dirty="0" smtClean="0"/>
              <a:t> </a:t>
            </a:r>
            <a:r>
              <a:rPr lang="ru-RU" dirty="0" err="1" smtClean="0"/>
              <a:t>споживачів</a:t>
            </a:r>
            <a:r>
              <a:rPr lang="ru-RU" dirty="0" smtClean="0"/>
              <a:t>. </a:t>
            </a:r>
            <a:r>
              <a:rPr lang="ru-RU" dirty="0" err="1" smtClean="0"/>
              <a:t>Це</a:t>
            </a:r>
            <a:r>
              <a:rPr lang="ru-RU" dirty="0" smtClean="0"/>
              <a:t> </a:t>
            </a:r>
            <a:r>
              <a:rPr lang="ru-RU" dirty="0" err="1" smtClean="0"/>
              <a:t>може</a:t>
            </a:r>
            <a:r>
              <a:rPr lang="ru-RU" dirty="0" smtClean="0"/>
              <a:t> </a:t>
            </a:r>
            <a:r>
              <a:rPr lang="ru-RU" dirty="0" err="1" smtClean="0"/>
              <a:t>зробити</a:t>
            </a:r>
            <a:r>
              <a:rPr lang="ru-RU" dirty="0" smtClean="0"/>
              <a:t> товар </a:t>
            </a:r>
            <a:r>
              <a:rPr lang="ru-RU" dirty="0" err="1" smtClean="0"/>
              <a:t>запам’ятовуючим</a:t>
            </a:r>
            <a:r>
              <a:rPr lang="ru-RU" dirty="0" smtClean="0"/>
              <a:t>, легким для</a:t>
            </a:r>
          </a:p>
          <a:p>
            <a:r>
              <a:rPr lang="ru-RU" dirty="0" err="1" smtClean="0"/>
              <a:t>пошуку</a:t>
            </a:r>
            <a:r>
              <a:rPr lang="ru-RU" dirty="0" smtClean="0"/>
              <a:t> та </a:t>
            </a:r>
            <a:r>
              <a:rPr lang="ru-RU" dirty="0" err="1" smtClean="0"/>
              <a:t>привабливим</a:t>
            </a:r>
            <a:r>
              <a:rPr lang="ru-RU" dirty="0" smtClean="0"/>
              <a:t> для </a:t>
            </a:r>
            <a:r>
              <a:rPr lang="ru-RU" dirty="0" err="1" smtClean="0"/>
              <a:t>нових</a:t>
            </a:r>
            <a:r>
              <a:rPr lang="ru-RU" dirty="0" smtClean="0"/>
              <a:t> і </a:t>
            </a:r>
            <a:r>
              <a:rPr lang="ru-RU" dirty="0" err="1" smtClean="0"/>
              <a:t>постійних</a:t>
            </a:r>
            <a:r>
              <a:rPr lang="ru-RU" dirty="0" smtClean="0"/>
              <a:t> </a:t>
            </a:r>
            <a:r>
              <a:rPr lang="ru-RU" dirty="0" err="1" smtClean="0"/>
              <a:t>клієнтів</a:t>
            </a:r>
            <a:r>
              <a:rPr lang="ru-RU" dirty="0" smtClean="0"/>
              <a:t>.</a:t>
            </a:r>
          </a:p>
          <a:p>
            <a:r>
              <a:rPr lang="ru-RU" dirty="0" smtClean="0"/>
              <a:t>Упаковка товару </a:t>
            </a:r>
            <a:r>
              <a:rPr lang="ru-RU" dirty="0" err="1" smtClean="0"/>
              <a:t>має</a:t>
            </a:r>
            <a:r>
              <a:rPr lang="ru-RU" dirty="0" smtClean="0"/>
              <a:t> </a:t>
            </a:r>
            <a:r>
              <a:rPr lang="ru-RU" dirty="0" err="1" smtClean="0"/>
              <a:t>кілька</a:t>
            </a:r>
            <a:r>
              <a:rPr lang="ru-RU" dirty="0" smtClean="0"/>
              <a:t> </a:t>
            </a:r>
            <a:r>
              <a:rPr lang="ru-RU" dirty="0" err="1" smtClean="0"/>
              <a:t>цілей</a:t>
            </a:r>
            <a:r>
              <a:rPr lang="ru-RU" dirty="0" smtClean="0"/>
              <a:t>. </a:t>
            </a:r>
            <a:r>
              <a:rPr lang="ru-RU" dirty="0" err="1" smtClean="0"/>
              <a:t>Найголовніше</a:t>
            </a:r>
            <a:r>
              <a:rPr lang="ru-RU" dirty="0" smtClean="0"/>
              <a:t> – </a:t>
            </a:r>
            <a:r>
              <a:rPr lang="ru-RU" dirty="0" err="1" smtClean="0"/>
              <a:t>це</a:t>
            </a:r>
            <a:r>
              <a:rPr lang="ru-RU" dirty="0" smtClean="0"/>
              <a:t> </a:t>
            </a:r>
            <a:r>
              <a:rPr lang="ru-RU" dirty="0" err="1" smtClean="0"/>
              <a:t>збереження</a:t>
            </a:r>
            <a:r>
              <a:rPr lang="ru-RU" dirty="0" smtClean="0"/>
              <a:t> продукту</a:t>
            </a:r>
          </a:p>
          <a:p>
            <a:r>
              <a:rPr lang="ru-RU" dirty="0" smtClean="0"/>
              <a:t>в </a:t>
            </a:r>
            <a:r>
              <a:rPr lang="ru-RU" dirty="0" err="1" smtClean="0"/>
              <a:t>безпеці</a:t>
            </a:r>
            <a:r>
              <a:rPr lang="ru-RU" dirty="0" smtClean="0"/>
              <a:t> та </a:t>
            </a:r>
            <a:r>
              <a:rPr lang="ru-RU" dirty="0" err="1" smtClean="0"/>
              <a:t>непошкоджені</a:t>
            </a:r>
            <a:r>
              <a:rPr lang="ru-RU" dirty="0" smtClean="0"/>
              <a:t> </a:t>
            </a:r>
            <a:r>
              <a:rPr lang="ru-RU" dirty="0" err="1" smtClean="0"/>
              <a:t>під</a:t>
            </a:r>
            <a:r>
              <a:rPr lang="ru-RU" dirty="0" smtClean="0"/>
              <a:t> час </a:t>
            </a:r>
            <a:r>
              <a:rPr lang="ru-RU" dirty="0" err="1" smtClean="0"/>
              <a:t>транспортування</a:t>
            </a:r>
            <a:r>
              <a:rPr lang="ru-RU" dirty="0" smtClean="0"/>
              <a:t>. </a:t>
            </a:r>
            <a:r>
              <a:rPr lang="ru-RU" dirty="0" err="1" smtClean="0"/>
              <a:t>Наприклад</a:t>
            </a:r>
            <a:r>
              <a:rPr lang="ru-RU" dirty="0" smtClean="0"/>
              <a:t>, </a:t>
            </a:r>
            <a:r>
              <a:rPr lang="en-US" dirty="0" smtClean="0"/>
              <a:t>Apple </a:t>
            </a:r>
            <a:r>
              <a:rPr lang="ru-RU" dirty="0" err="1" smtClean="0"/>
              <a:t>відома</a:t>
            </a:r>
            <a:endParaRPr lang="ru-RU" dirty="0" smtClean="0"/>
          </a:p>
          <a:p>
            <a:r>
              <a:rPr lang="ru-RU" dirty="0" err="1" smtClean="0"/>
              <a:t>своєю</a:t>
            </a:r>
            <a:r>
              <a:rPr lang="ru-RU" dirty="0" smtClean="0"/>
              <a:t> </a:t>
            </a:r>
            <a:r>
              <a:rPr lang="ru-RU" dirty="0" err="1" smtClean="0"/>
              <a:t>мінімалістичною</a:t>
            </a:r>
            <a:r>
              <a:rPr lang="ru-RU" dirty="0" smtClean="0"/>
              <a:t> і </a:t>
            </a:r>
            <a:r>
              <a:rPr lang="ru-RU" dirty="0" err="1" smtClean="0"/>
              <a:t>водночас</a:t>
            </a:r>
            <a:r>
              <a:rPr lang="ru-RU" dirty="0" smtClean="0"/>
              <a:t> </a:t>
            </a:r>
            <a:r>
              <a:rPr lang="ru-RU" dirty="0" err="1" smtClean="0"/>
              <a:t>функціональною</a:t>
            </a:r>
            <a:r>
              <a:rPr lang="ru-RU" dirty="0" smtClean="0"/>
              <a:t> та </a:t>
            </a:r>
            <a:r>
              <a:rPr lang="ru-RU" dirty="0" err="1" smtClean="0"/>
              <a:t>безпечною</a:t>
            </a:r>
            <a:r>
              <a:rPr lang="ru-RU" dirty="0" smtClean="0"/>
              <a:t> </a:t>
            </a:r>
            <a:r>
              <a:rPr lang="ru-RU" dirty="0" err="1" smtClean="0"/>
              <a:t>упаковкою</a:t>
            </a:r>
            <a:r>
              <a:rPr lang="ru-RU" dirty="0" smtClean="0"/>
              <a:t>.</a:t>
            </a:r>
          </a:p>
          <a:p>
            <a:r>
              <a:rPr lang="ru-RU" dirty="0" smtClean="0"/>
              <a:t>Таким чином, упаковка повинна </a:t>
            </a:r>
            <a:r>
              <a:rPr lang="ru-RU" dirty="0" err="1" smtClean="0"/>
              <a:t>захищати</a:t>
            </a:r>
            <a:r>
              <a:rPr lang="ru-RU" dirty="0" smtClean="0"/>
              <a:t> товар, </a:t>
            </a:r>
            <a:r>
              <a:rPr lang="ru-RU" dirty="0" err="1" smtClean="0"/>
              <a:t>збільшувати</a:t>
            </a:r>
            <a:r>
              <a:rPr lang="ru-RU" dirty="0" smtClean="0"/>
              <a:t> </a:t>
            </a:r>
            <a:r>
              <a:rPr lang="ru-RU" dirty="0" err="1" smtClean="0"/>
              <a:t>зручності</a:t>
            </a:r>
            <a:r>
              <a:rPr lang="ru-RU" dirty="0" smtClean="0"/>
              <a:t> при </a:t>
            </a:r>
            <a:r>
              <a:rPr lang="ru-RU" dirty="0" err="1" smtClean="0"/>
              <a:t>його</a:t>
            </a:r>
            <a:r>
              <a:rPr lang="ru-RU" dirty="0" smtClean="0"/>
              <a:t> </a:t>
            </a:r>
            <a:r>
              <a:rPr lang="ru-RU" dirty="0" err="1" smtClean="0"/>
              <a:t>використанні</a:t>
            </a:r>
            <a:r>
              <a:rPr lang="ru-RU" dirty="0" smtClean="0"/>
              <a:t>, </a:t>
            </a:r>
            <a:r>
              <a:rPr lang="ru-RU" dirty="0" err="1" smtClean="0"/>
              <a:t>привертати</a:t>
            </a:r>
            <a:r>
              <a:rPr lang="ru-RU" dirty="0" smtClean="0"/>
              <a:t> </a:t>
            </a:r>
            <a:r>
              <a:rPr lang="ru-RU" dirty="0" err="1" smtClean="0"/>
              <a:t>увагу</a:t>
            </a:r>
            <a:r>
              <a:rPr lang="ru-RU" dirty="0" smtClean="0"/>
              <a:t> до </a:t>
            </a:r>
            <a:r>
              <a:rPr lang="ru-RU" dirty="0" err="1" smtClean="0"/>
              <a:t>полиці</a:t>
            </a:r>
            <a:r>
              <a:rPr lang="ru-RU" dirty="0" smtClean="0"/>
              <a:t> </a:t>
            </a:r>
            <a:r>
              <a:rPr lang="ru-RU" dirty="0" err="1" smtClean="0"/>
              <a:t>торгової</a:t>
            </a:r>
            <a:r>
              <a:rPr lang="ru-RU" dirty="0" smtClean="0"/>
              <a:t> точки, </a:t>
            </a:r>
            <a:r>
              <a:rPr lang="ru-RU" dirty="0" err="1" smtClean="0"/>
              <a:t>інформувати</a:t>
            </a:r>
            <a:r>
              <a:rPr lang="ru-RU" dirty="0" smtClean="0"/>
              <a:t> </a:t>
            </a:r>
            <a:r>
              <a:rPr lang="ru-RU" dirty="0" err="1" smtClean="0"/>
              <a:t>покупця</a:t>
            </a:r>
            <a:r>
              <a:rPr lang="ru-RU" dirty="0" smtClean="0"/>
              <a:t> про структуру товару, </a:t>
            </a:r>
            <a:r>
              <a:rPr lang="ru-RU" dirty="0" err="1" smtClean="0"/>
              <a:t>забезпечувати</a:t>
            </a:r>
            <a:r>
              <a:rPr lang="ru-RU" dirty="0" smtClean="0"/>
              <a:t> </a:t>
            </a:r>
            <a:r>
              <a:rPr lang="ru-RU" dirty="0" err="1" smtClean="0"/>
              <a:t>зручне</a:t>
            </a:r>
            <a:r>
              <a:rPr lang="ru-RU" dirty="0" smtClean="0"/>
              <a:t> </a:t>
            </a:r>
            <a:r>
              <a:rPr lang="ru-RU" dirty="0" err="1" smtClean="0"/>
              <a:t>транспортування</a:t>
            </a:r>
            <a:r>
              <a:rPr lang="ru-RU" dirty="0" smtClean="0"/>
              <a:t>, </a:t>
            </a:r>
            <a:r>
              <a:rPr lang="ru-RU" dirty="0" err="1" smtClean="0"/>
              <a:t>складування</a:t>
            </a:r>
            <a:r>
              <a:rPr lang="ru-RU" dirty="0" smtClean="0"/>
              <a:t> та </a:t>
            </a:r>
            <a:r>
              <a:rPr lang="ru-RU" dirty="0" err="1" smtClean="0"/>
              <a:t>обробку</a:t>
            </a:r>
            <a:r>
              <a:rPr lang="ru-RU" dirty="0" smtClean="0"/>
              <a:t> </a:t>
            </a:r>
            <a:r>
              <a:rPr lang="ru-RU" dirty="0" err="1" smtClean="0"/>
              <a:t>вантажів</a:t>
            </a:r>
            <a:r>
              <a:rPr lang="ru-RU" dirty="0" smtClean="0"/>
              <a:t> у </a:t>
            </a:r>
            <a:r>
              <a:rPr lang="ru-RU" dirty="0" err="1" smtClean="0"/>
              <a:t>торгівлі</a:t>
            </a:r>
            <a:r>
              <a:rPr lang="ru-RU" dirty="0" smtClean="0"/>
              <a:t>. </a:t>
            </a:r>
            <a:r>
              <a:rPr lang="ru-RU" dirty="0" err="1" smtClean="0"/>
              <a:t>Розмір</a:t>
            </a:r>
            <a:r>
              <a:rPr lang="ru-RU" dirty="0" smtClean="0"/>
              <a:t> упаковки </a:t>
            </a:r>
            <a:r>
              <a:rPr lang="ru-RU" dirty="0" err="1" smtClean="0"/>
              <a:t>може</a:t>
            </a:r>
            <a:r>
              <a:rPr lang="ru-RU" dirty="0" smtClean="0"/>
              <a:t> бути </a:t>
            </a:r>
            <a:r>
              <a:rPr lang="ru-RU" dirty="0" err="1" smtClean="0"/>
              <a:t>використаний</a:t>
            </a:r>
            <a:r>
              <a:rPr lang="ru-RU" dirty="0" smtClean="0"/>
              <a:t> як </a:t>
            </a:r>
            <a:r>
              <a:rPr lang="ru-RU" dirty="0" err="1" smtClean="0"/>
              <a:t>сегментації</a:t>
            </a:r>
            <a:r>
              <a:rPr lang="ru-RU" dirty="0" smtClean="0"/>
              <a:t>. </a:t>
            </a:r>
            <a:r>
              <a:rPr lang="ru-RU" dirty="0" err="1" smtClean="0"/>
              <a:t>Наприклад</a:t>
            </a:r>
            <a:r>
              <a:rPr lang="ru-RU" dirty="0" smtClean="0"/>
              <a:t>, </a:t>
            </a:r>
            <a:r>
              <a:rPr lang="ru-RU" dirty="0" err="1" smtClean="0"/>
              <a:t>варіюючи</a:t>
            </a:r>
            <a:r>
              <a:rPr lang="ru-RU" dirty="0" smtClean="0"/>
              <a:t> </a:t>
            </a:r>
            <a:r>
              <a:rPr lang="ru-RU" dirty="0" err="1" smtClean="0"/>
              <a:t>розміри</a:t>
            </a:r>
            <a:r>
              <a:rPr lang="ru-RU" dirty="0" smtClean="0"/>
              <a:t> упаковки, </a:t>
            </a:r>
            <a:r>
              <a:rPr lang="ru-RU" dirty="0" err="1" smtClean="0"/>
              <a:t>можна</a:t>
            </a:r>
            <a:r>
              <a:rPr lang="ru-RU" dirty="0" smtClean="0"/>
              <a:t> </a:t>
            </a:r>
            <a:r>
              <a:rPr lang="ru-RU" dirty="0" err="1" smtClean="0"/>
              <a:t>задовольнити</a:t>
            </a:r>
            <a:r>
              <a:rPr lang="ru-RU" dirty="0" smtClean="0"/>
              <a:t> тих </a:t>
            </a:r>
            <a:r>
              <a:rPr lang="ru-RU" dirty="0" err="1" smtClean="0"/>
              <a:t>покупців</a:t>
            </a:r>
            <a:r>
              <a:rPr lang="ru-RU" dirty="0" smtClean="0"/>
              <a:t>, </a:t>
            </a:r>
            <a:r>
              <a:rPr lang="ru-RU" dirty="0" err="1" smtClean="0"/>
              <a:t>яким</a:t>
            </a:r>
            <a:r>
              <a:rPr lang="ru-RU" dirty="0" smtClean="0"/>
              <a:t> </a:t>
            </a:r>
            <a:r>
              <a:rPr lang="ru-RU" dirty="0" err="1" smtClean="0"/>
              <a:t>потрібні</a:t>
            </a:r>
            <a:r>
              <a:rPr lang="ru-RU" dirty="0" smtClean="0"/>
              <a:t> </a:t>
            </a:r>
            <a:r>
              <a:rPr lang="ru-RU" dirty="0" err="1" smtClean="0"/>
              <a:t>маленькі</a:t>
            </a:r>
            <a:r>
              <a:rPr lang="ru-RU" dirty="0" smtClean="0"/>
              <a:t> упаковки продукту, і тих, </a:t>
            </a:r>
            <a:r>
              <a:rPr lang="ru-RU" dirty="0" err="1" smtClean="0"/>
              <a:t>хто</a:t>
            </a:r>
            <a:r>
              <a:rPr lang="ru-RU" dirty="0" smtClean="0"/>
              <a:t> </a:t>
            </a:r>
            <a:r>
              <a:rPr lang="ru-RU" dirty="0" err="1" smtClean="0"/>
              <a:t>зацікавлений</a:t>
            </a:r>
            <a:r>
              <a:rPr lang="ru-RU" dirty="0" smtClean="0"/>
              <a:t> у великих упаковках (5 кг </a:t>
            </a:r>
            <a:r>
              <a:rPr lang="ru-RU" dirty="0" err="1" smtClean="0"/>
              <a:t>прального</a:t>
            </a:r>
            <a:r>
              <a:rPr lang="ru-RU" dirty="0" smtClean="0"/>
              <a:t> порошку).</a:t>
            </a:r>
            <a:endParaRPr lang="ru-UA" dirty="0"/>
          </a:p>
        </p:txBody>
      </p:sp>
    </p:spTree>
    <p:extLst>
      <p:ext uri="{BB962C8B-B14F-4D97-AF65-F5344CB8AC3E}">
        <p14:creationId xmlns:p14="http://schemas.microsoft.com/office/powerpoint/2010/main" val="218317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uk-UA" sz="2800" dirty="0" smtClean="0"/>
              <a:t>Функції упаковки</a:t>
            </a:r>
            <a:endParaRPr lang="ru-UA" sz="2800" dirty="0"/>
          </a:p>
        </p:txBody>
      </p:sp>
      <p:sp>
        <p:nvSpPr>
          <p:cNvPr id="3" name="Объект 2"/>
          <p:cNvSpPr>
            <a:spLocks noGrp="1"/>
          </p:cNvSpPr>
          <p:nvPr>
            <p:ph idx="1"/>
          </p:nvPr>
        </p:nvSpPr>
        <p:spPr>
          <a:xfrm>
            <a:off x="179512" y="980728"/>
            <a:ext cx="8856984" cy="5544616"/>
          </a:xfrm>
        </p:spPr>
        <p:txBody>
          <a:bodyPr>
            <a:normAutofit fontScale="55000" lnSpcReduction="20000"/>
          </a:bodyPr>
          <a:lstStyle/>
          <a:p>
            <a:r>
              <a:rPr lang="uk-UA" dirty="0" smtClean="0"/>
              <a:t>Хороша, красива упаковка є надзвичайно важливою на всіх етапах шляху товару від виробника до споживача. Упаковка виконує кілька важливих функцій:</a:t>
            </a:r>
          </a:p>
          <a:p>
            <a:r>
              <a:rPr lang="uk-UA" b="1" dirty="0" smtClean="0"/>
              <a:t>    визначає, як сприймається товар;</a:t>
            </a:r>
          </a:p>
          <a:p>
            <a:r>
              <a:rPr lang="uk-UA" dirty="0" smtClean="0"/>
              <a:t>    оберігає товар від псування та пошкоджень під час транспортування та зберігання;</a:t>
            </a:r>
          </a:p>
          <a:p>
            <a:r>
              <a:rPr lang="uk-UA" dirty="0" smtClean="0"/>
              <a:t>    дозволяє «дозувати» товар, тобто. створити оптимальні з погляду транспортування, зберігання та використання одиниці товару;</a:t>
            </a:r>
          </a:p>
          <a:p>
            <a:r>
              <a:rPr lang="uk-UA" dirty="0" smtClean="0"/>
              <a:t>    </a:t>
            </a:r>
            <a:r>
              <a:rPr lang="uk-UA" b="1" dirty="0" smtClean="0"/>
              <a:t>є носієм інформації про товар.</a:t>
            </a:r>
          </a:p>
          <a:p>
            <a:r>
              <a:rPr lang="uk-UA" dirty="0" smtClean="0"/>
              <a:t>Упаковку як частину кінцевого продукту розробляють разом із товаром. І в цьому немає нічого дивного, оскільки упаковка є невід’ємною частиною товару, що відображає його задум, концепцію. Хороший виробник приділить упаковці не менше уваги, ніж випробуванню самого товару.</a:t>
            </a:r>
          </a:p>
          <a:p>
            <a:r>
              <a:rPr lang="uk-UA" b="1" dirty="0" smtClean="0"/>
              <a:t>Зручність використання товару. </a:t>
            </a:r>
          </a:p>
          <a:p>
            <a:r>
              <a:rPr lang="uk-UA" dirty="0" smtClean="0"/>
              <a:t>У випадку з багатьма продуктами упаковка</a:t>
            </a:r>
          </a:p>
          <a:p>
            <a:r>
              <a:rPr lang="uk-UA" dirty="0" smtClean="0"/>
              <a:t>багаторазового використання також використовується для залучення</a:t>
            </a:r>
          </a:p>
          <a:p>
            <a:r>
              <a:rPr lang="uk-UA" dirty="0" smtClean="0"/>
              <a:t>споживачів для її придбання. Це </a:t>
            </a:r>
            <a:r>
              <a:rPr lang="uk-UA" b="1" dirty="0" smtClean="0"/>
              <a:t>функція як фізичного розповсюдження, так і</a:t>
            </a:r>
          </a:p>
          <a:p>
            <a:r>
              <a:rPr lang="uk-UA" b="1" dirty="0" smtClean="0"/>
              <a:t>реклами</a:t>
            </a:r>
            <a:r>
              <a:rPr lang="uk-UA" dirty="0" smtClean="0"/>
              <a:t>. Тому важливо використовувати найновіші технології та матеріали для</a:t>
            </a:r>
          </a:p>
          <a:p>
            <a:r>
              <a:rPr lang="uk-UA" dirty="0" smtClean="0"/>
              <a:t>пакування. Потрібно враховувати такі фактори, як природа продукту, розмір,</a:t>
            </a:r>
          </a:p>
          <a:p>
            <a:r>
              <a:rPr lang="uk-UA" dirty="0" smtClean="0"/>
              <a:t>структура, матеріали, що використовуються, підходять для товару чи ні тощо.</a:t>
            </a:r>
          </a:p>
          <a:p>
            <a:r>
              <a:rPr lang="uk-UA" dirty="0" smtClean="0"/>
              <a:t>Створення привабливого дизайну упаковки, який можна відтворювати роками,</a:t>
            </a:r>
          </a:p>
          <a:p>
            <a:r>
              <a:rPr lang="uk-UA" dirty="0" smtClean="0"/>
              <a:t>є справжньою проблемою, особливо з урахуванням тенденцій дизайну, які зараз</a:t>
            </a:r>
          </a:p>
          <a:p>
            <a:r>
              <a:rPr lang="uk-UA" dirty="0" smtClean="0"/>
              <a:t>вимагають біологічного розкладання або відновлюваної упаковки. </a:t>
            </a:r>
            <a:endParaRPr lang="ru-UA" dirty="0"/>
          </a:p>
        </p:txBody>
      </p:sp>
    </p:spTree>
    <p:extLst>
      <p:ext uri="{BB962C8B-B14F-4D97-AF65-F5344CB8AC3E}">
        <p14:creationId xmlns:p14="http://schemas.microsoft.com/office/powerpoint/2010/main" val="145929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sz="2800" dirty="0" smtClean="0"/>
              <a:t>Маркування товару</a:t>
            </a:r>
            <a:endParaRPr lang="ru-UA" sz="2800" dirty="0"/>
          </a:p>
        </p:txBody>
      </p:sp>
      <p:sp>
        <p:nvSpPr>
          <p:cNvPr id="3" name="Объект 2"/>
          <p:cNvSpPr>
            <a:spLocks noGrp="1"/>
          </p:cNvSpPr>
          <p:nvPr>
            <p:ph idx="1"/>
          </p:nvPr>
        </p:nvSpPr>
        <p:spPr>
          <a:xfrm>
            <a:off x="457200" y="836712"/>
            <a:ext cx="8229600" cy="5289451"/>
          </a:xfrm>
        </p:spPr>
        <p:txBody>
          <a:bodyPr>
            <a:normAutofit fontScale="55000" lnSpcReduction="20000"/>
          </a:bodyPr>
          <a:lstStyle/>
          <a:p>
            <a:r>
              <a:rPr lang="uk-UA" dirty="0" smtClean="0"/>
              <a:t>Важлива частина будь-якої упаковки – маркування товару. Зазвичай вона містить:</a:t>
            </a:r>
          </a:p>
          <a:p>
            <a:endParaRPr lang="uk-UA" dirty="0" smtClean="0"/>
          </a:p>
          <a:p>
            <a:r>
              <a:rPr lang="uk-UA" dirty="0" smtClean="0"/>
              <a:t>    вказівку на найменування товару та його характеристик (вага, склад тощо);</a:t>
            </a:r>
          </a:p>
          <a:p>
            <a:r>
              <a:rPr lang="uk-UA" dirty="0" smtClean="0"/>
              <a:t>    інформацію про виробника (назву, юридичну адресу);</a:t>
            </a:r>
          </a:p>
          <a:p>
            <a:r>
              <a:rPr lang="uk-UA" dirty="0" smtClean="0"/>
              <a:t>    інформацію щодо використання товару;</a:t>
            </a:r>
          </a:p>
          <a:p>
            <a:r>
              <a:rPr lang="uk-UA" dirty="0" smtClean="0"/>
              <a:t>    термін зберігання (кінцевий термін реалізації) товару;</a:t>
            </a:r>
          </a:p>
          <a:p>
            <a:r>
              <a:rPr lang="uk-UA" dirty="0" smtClean="0"/>
              <a:t>    штрих-код, унікальність якого дає можливість не тільки отримати інформацію про виробника, але й використовувати його як основу для обліку внутрішньозаводських, </a:t>
            </a:r>
            <a:r>
              <a:rPr lang="uk-UA" dirty="0" err="1" smtClean="0"/>
              <a:t>внутрішньоскладських</a:t>
            </a:r>
            <a:r>
              <a:rPr lang="uk-UA" dirty="0" smtClean="0"/>
              <a:t>, </a:t>
            </a:r>
            <a:r>
              <a:rPr lang="uk-UA" dirty="0" err="1" smtClean="0"/>
              <a:t>внутрішньомагазинних</a:t>
            </a:r>
            <a:r>
              <a:rPr lang="uk-UA" dirty="0" smtClean="0"/>
              <a:t> переміщень, що стає вихідною базою для обліку, аналізу та планування виробництва, а також реалізації продукту не тільки на внутрішньому, а й на зовнішніх ринках.</a:t>
            </a:r>
          </a:p>
          <a:p>
            <a:endParaRPr lang="uk-UA" dirty="0" smtClean="0"/>
          </a:p>
          <a:p>
            <a:r>
              <a:rPr lang="uk-UA" dirty="0" smtClean="0"/>
              <a:t>Зміст маркування на упаковці регламентується спеціальним законодавством. За суттєве порушення правильності маркування виробник відповідає. Однак навіть несуттєві порушення дають можливість оптовим та роздрібним торговцям відмовлятися від прийому товару або приймати його для реалізації з дисконтом.</a:t>
            </a:r>
            <a:endParaRPr lang="ru-UA" dirty="0"/>
          </a:p>
        </p:txBody>
      </p:sp>
    </p:spTree>
    <p:extLst>
      <p:ext uri="{BB962C8B-B14F-4D97-AF65-F5344CB8AC3E}">
        <p14:creationId xmlns:p14="http://schemas.microsoft.com/office/powerpoint/2010/main" val="364318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8064896" cy="4093428"/>
          </a:xfrm>
          <a:prstGeom prst="rect">
            <a:avLst/>
          </a:prstGeom>
        </p:spPr>
        <p:txBody>
          <a:bodyPr wrap="square">
            <a:spAutoFit/>
          </a:bodyPr>
          <a:lstStyle/>
          <a:p>
            <a:endParaRPr lang="ru-RU" dirty="0" smtClean="0"/>
          </a:p>
          <a:p>
            <a:endParaRPr lang="ru-RU" dirty="0" smtClean="0"/>
          </a:p>
          <a:p>
            <a:r>
              <a:rPr lang="ru-RU" sz="3200" dirty="0" smtClean="0"/>
              <a:t>    1 </a:t>
            </a:r>
            <a:r>
              <a:rPr lang="ru-RU" sz="3200" dirty="0" err="1" smtClean="0"/>
              <a:t>Визначення</a:t>
            </a:r>
            <a:r>
              <a:rPr lang="ru-RU" sz="3200" dirty="0" smtClean="0"/>
              <a:t> та </a:t>
            </a:r>
            <a:r>
              <a:rPr lang="ru-RU" sz="3200" dirty="0" err="1" smtClean="0"/>
              <a:t>значення</a:t>
            </a:r>
            <a:r>
              <a:rPr lang="ru-RU" sz="3200" dirty="0" smtClean="0"/>
              <a:t> упаковки</a:t>
            </a:r>
          </a:p>
          <a:p>
            <a:r>
              <a:rPr lang="ru-RU" sz="3200" dirty="0" smtClean="0"/>
              <a:t>    2 </a:t>
            </a:r>
            <a:r>
              <a:rPr lang="ru-RU" sz="3200" dirty="0" err="1" smtClean="0"/>
              <a:t>Функції</a:t>
            </a:r>
            <a:r>
              <a:rPr lang="ru-RU" sz="3200" dirty="0" smtClean="0"/>
              <a:t> упаковки</a:t>
            </a:r>
          </a:p>
          <a:p>
            <a:r>
              <a:rPr lang="ru-RU" sz="3200" dirty="0" smtClean="0"/>
              <a:t>    3 </a:t>
            </a:r>
            <a:r>
              <a:rPr lang="ru-RU" sz="3200" dirty="0" err="1" smtClean="0"/>
              <a:t>Маркування</a:t>
            </a:r>
            <a:r>
              <a:rPr lang="ru-RU" sz="3200" dirty="0" smtClean="0"/>
              <a:t> товару</a:t>
            </a:r>
          </a:p>
          <a:p>
            <a:r>
              <a:rPr lang="ru-RU" sz="3200" dirty="0" smtClean="0"/>
              <a:t>    4 Дизайн упаковки</a:t>
            </a:r>
          </a:p>
          <a:p>
            <a:r>
              <a:rPr lang="ru-RU" sz="3200" dirty="0" smtClean="0"/>
              <a:t>    5 </a:t>
            </a:r>
            <a:r>
              <a:rPr lang="ru-RU" sz="3200" dirty="0" err="1" smtClean="0"/>
              <a:t>Приклади</a:t>
            </a:r>
            <a:r>
              <a:rPr lang="ru-RU" sz="3200" dirty="0" smtClean="0"/>
              <a:t> упаковок</a:t>
            </a:r>
          </a:p>
          <a:p>
            <a:r>
              <a:rPr lang="ru-RU" sz="3200" dirty="0" smtClean="0"/>
              <a:t>    6 </a:t>
            </a:r>
            <a:r>
              <a:rPr lang="ru-RU" sz="3200" dirty="0" err="1" smtClean="0"/>
              <a:t>Приклади</a:t>
            </a:r>
            <a:r>
              <a:rPr lang="ru-RU" sz="3200" dirty="0" smtClean="0"/>
              <a:t> </a:t>
            </a:r>
            <a:r>
              <a:rPr lang="ru-RU" sz="3200" dirty="0" err="1" smtClean="0"/>
              <a:t>креативних</a:t>
            </a:r>
            <a:r>
              <a:rPr lang="ru-RU" sz="3200" dirty="0" smtClean="0"/>
              <a:t> упаковок у маркетингу</a:t>
            </a:r>
            <a:r>
              <a:rPr lang="ru-RU" dirty="0" smtClean="0"/>
              <a:t> </a:t>
            </a:r>
            <a:endParaRPr lang="ru-UA" dirty="0"/>
          </a:p>
        </p:txBody>
      </p:sp>
    </p:spTree>
    <p:extLst>
      <p:ext uri="{BB962C8B-B14F-4D97-AF65-F5344CB8AC3E}">
        <p14:creationId xmlns:p14="http://schemas.microsoft.com/office/powerpoint/2010/main" val="134690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74042"/>
          </a:xfrm>
        </p:spPr>
        <p:txBody>
          <a:bodyPr>
            <a:normAutofit fontScale="90000"/>
          </a:bodyPr>
          <a:lstStyle/>
          <a:p>
            <a:r>
              <a:rPr lang="uk-UA" sz="2800" dirty="0" smtClean="0"/>
              <a:t>Дизайн упаковки</a:t>
            </a:r>
            <a:endParaRPr lang="ru-UA" sz="2800" dirty="0"/>
          </a:p>
        </p:txBody>
      </p:sp>
      <p:sp>
        <p:nvSpPr>
          <p:cNvPr id="3" name="Объект 2"/>
          <p:cNvSpPr>
            <a:spLocks noGrp="1"/>
          </p:cNvSpPr>
          <p:nvPr>
            <p:ph idx="1"/>
          </p:nvPr>
        </p:nvSpPr>
        <p:spPr>
          <a:xfrm>
            <a:off x="179512" y="476672"/>
            <a:ext cx="8856984" cy="6264696"/>
          </a:xfrm>
        </p:spPr>
        <p:txBody>
          <a:bodyPr>
            <a:noAutofit/>
          </a:bodyPr>
          <a:lstStyle/>
          <a:p>
            <a:r>
              <a:rPr lang="uk-UA" sz="1600" dirty="0" smtClean="0"/>
              <a:t>Дизайн упаковки більшість товарів розробляється загалом як і, як і рекламна кампанія. Хоча кожна упаковка розробляється, проектується та просувається по-своєму, існують кілька стандартних підходів до успішного використання упаковки як маркетинговий інструмент:</a:t>
            </a:r>
          </a:p>
          <a:p>
            <a:endParaRPr lang="uk-UA" sz="1600" dirty="0" smtClean="0"/>
          </a:p>
          <a:p>
            <a:r>
              <a:rPr lang="uk-UA" sz="1600" dirty="0" smtClean="0"/>
              <a:t>    Тип товару та функція його упаковки. Чи є товар дуже тендітним? Чи споживачі споживають товар безпосередньо з упаковки? Чи потрібні для цього товару якісь особливі умови зберігання чи транспортування?</a:t>
            </a:r>
          </a:p>
          <a:p>
            <a:r>
              <a:rPr lang="uk-UA" sz="1600" dirty="0" smtClean="0"/>
              <a:t>    Маркетингові канали, які передбачається використати для цього товару. Якщо товар продається через кілька точок, чи виникає необхідність обліку якихось особливостей упаковки? Чи буде упаковка якось особливо виставлятися в роздрібній точці? Чи існують для цього товару якісь особливі можливості просування у місці продажу?</a:t>
            </a:r>
          </a:p>
          <a:p>
            <a:r>
              <a:rPr lang="uk-UA" sz="1600" dirty="0" smtClean="0"/>
              <a:t>    Основний передбачуваний споживач товару. Чи купуватимуть цей товар дорослі, діти, сім’ї з доходом вище середнього чи молоді самотні люди? Який стиль упаковки найбільше залучатиме цільовий ринок?</a:t>
            </a:r>
          </a:p>
          <a:p>
            <a:r>
              <a:rPr lang="uk-UA" sz="1600" dirty="0" smtClean="0"/>
              <a:t>    Просування та реклама товару та його упаковка. Чи буде упаковка доповненням інших рекламних заходів? Чи береться до уваги розміщення на упаковці купонів чи премії? Чи можуть стандартні ідеї щодо розробки упаковки бути застосовані до будь-якого з цих рекламних заходів?</a:t>
            </a:r>
          </a:p>
          <a:p>
            <a:r>
              <a:rPr lang="uk-UA" sz="1600" dirty="0" smtClean="0"/>
              <a:t>    Взаємозв’язок із упаковками інших товарів у товарній лінії. Чи товар продаватиметься в різних з точки зору розміру модифікаціях? Чи є товар частиною товарної лінії, яка просувається як єдине ціле? Чи використовує ця товарна лінія ту саму торгову марку та стиль упаковки?</a:t>
            </a:r>
          </a:p>
          <a:p>
            <a:r>
              <a:rPr lang="uk-UA" sz="1600" dirty="0" smtClean="0"/>
              <a:t>    Звичайний спосіб використання товару споживачем. Чи зберігатиметься упаковка вдома протягом тривалого періоду? Чи потрібне зберігання товару в холодильнику чи його заморожування? Чи витягуватиметься товар з упаковки по порціях?</a:t>
            </a:r>
          </a:p>
          <a:p>
            <a:endParaRPr lang="ru-UA" sz="1600" dirty="0"/>
          </a:p>
        </p:txBody>
      </p:sp>
    </p:spTree>
    <p:extLst>
      <p:ext uri="{BB962C8B-B14F-4D97-AF65-F5344CB8AC3E}">
        <p14:creationId xmlns:p14="http://schemas.microsoft.com/office/powerpoint/2010/main" val="37397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23" y="116632"/>
            <a:ext cx="8712968" cy="6186309"/>
          </a:xfrm>
          <a:prstGeom prst="rect">
            <a:avLst/>
          </a:prstGeom>
        </p:spPr>
        <p:txBody>
          <a:bodyPr wrap="square">
            <a:spAutoFit/>
          </a:bodyPr>
          <a:lstStyle/>
          <a:p>
            <a:r>
              <a:rPr lang="uk-UA" dirty="0" smtClean="0"/>
              <a:t>Ключові фактори створення упаковок, які мають передбачатися під час прийняття рішень планування продукції:</a:t>
            </a:r>
          </a:p>
          <a:p>
            <a:r>
              <a:rPr lang="uk-UA" dirty="0" smtClean="0"/>
              <a:t>Функціональність та практичність надзвичайно важливі для упаковки</a:t>
            </a:r>
          </a:p>
          <a:p>
            <a:r>
              <a:rPr lang="uk-UA" dirty="0" smtClean="0"/>
              <a:t>продукції, яка безпосередньо пов’язана зі зростанням продажів. Простий у</a:t>
            </a:r>
          </a:p>
          <a:p>
            <a:r>
              <a:rPr lang="uk-UA" dirty="0" smtClean="0"/>
              <a:t>використанні контейнер, коробка або пляшка для продукту дасть споживачам</a:t>
            </a:r>
          </a:p>
          <a:p>
            <a:r>
              <a:rPr lang="uk-UA" dirty="0" smtClean="0"/>
              <a:t>більше практичних причин придбати продукт. Споживач буде більш схильний</a:t>
            </a:r>
          </a:p>
          <a:p>
            <a:r>
              <a:rPr lang="uk-UA" dirty="0" smtClean="0"/>
              <a:t>до покупки пляшки з молоком, яка легко відкривається. Завжди потрібно</a:t>
            </a:r>
          </a:p>
          <a:p>
            <a:r>
              <a:rPr lang="uk-UA" dirty="0" smtClean="0"/>
              <a:t>врахувати «функціональність», як частину дизайну упаковки для збільшення</a:t>
            </a:r>
          </a:p>
          <a:p>
            <a:r>
              <a:rPr lang="uk-UA" dirty="0" smtClean="0"/>
              <a:t>продажів.</a:t>
            </a:r>
          </a:p>
          <a:p>
            <a:r>
              <a:rPr lang="uk-UA" dirty="0" smtClean="0"/>
              <a:t>Дуже просте та найважливіше правило упаковки - це чесність. Дизайн</a:t>
            </a:r>
          </a:p>
          <a:p>
            <a:r>
              <a:rPr lang="uk-UA" dirty="0" smtClean="0"/>
              <a:t>упаковки повинен відображати товар, яким він є насправді. Зрештою виробник</a:t>
            </a:r>
          </a:p>
          <a:p>
            <a:r>
              <a:rPr lang="uk-UA" dirty="0" smtClean="0"/>
              <a:t>товару зіткнетеся з величезними втратами, якщо введе споживачів в оману,</a:t>
            </a:r>
          </a:p>
          <a:p>
            <a:r>
              <a:rPr lang="uk-UA" dirty="0" smtClean="0"/>
              <a:t>зобразивши товар набагато краще, ніж це насправді, завдяки дизайну упаковки.</a:t>
            </a:r>
          </a:p>
          <a:p>
            <a:r>
              <a:rPr lang="uk-UA" dirty="0" smtClean="0"/>
              <a:t>Потрібно бути “справжніми” у тому, що заявляєте про свій товар. Чесність,</a:t>
            </a:r>
          </a:p>
          <a:p>
            <a:r>
              <a:rPr lang="uk-UA" dirty="0" smtClean="0"/>
              <a:t>безперечно, є найкращою політикою у світі для збільшення продажів у</a:t>
            </a:r>
          </a:p>
          <a:p>
            <a:r>
              <a:rPr lang="uk-UA" dirty="0" smtClean="0"/>
              <a:t>довгостроковій перспективі [3, с.157].</a:t>
            </a:r>
          </a:p>
          <a:p>
            <a:r>
              <a:rPr lang="uk-UA" dirty="0" smtClean="0"/>
              <a:t>Упаковка виражає бренд у конкуренції завдяки своєму змісту та дизайну. Це</a:t>
            </a:r>
          </a:p>
          <a:p>
            <a:r>
              <a:rPr lang="uk-UA" dirty="0" smtClean="0"/>
              <a:t>не тільки сприяє захисту товару, але також є важливою частиною загальної</a:t>
            </a:r>
          </a:p>
          <a:p>
            <a:r>
              <a:rPr lang="uk-UA" dirty="0" smtClean="0"/>
              <a:t>продуктивності торгової марки. Фірмова упаковка є ефективним та важливим</a:t>
            </a:r>
          </a:p>
          <a:p>
            <a:r>
              <a:rPr lang="uk-UA" dirty="0" smtClean="0"/>
              <a:t>маркетинговим інструментом, який сприяє розвитку та повинен</a:t>
            </a:r>
          </a:p>
          <a:p>
            <a:r>
              <a:rPr lang="uk-UA" dirty="0" smtClean="0"/>
              <a:t>використовуватися як важливий засіб для лояльності до бренду</a:t>
            </a:r>
          </a:p>
          <a:p>
            <a:r>
              <a:rPr lang="uk-UA" dirty="0" smtClean="0"/>
              <a:t>    </a:t>
            </a:r>
            <a:endParaRPr lang="uk-UA" dirty="0"/>
          </a:p>
        </p:txBody>
      </p:sp>
    </p:spTree>
    <p:extLst>
      <p:ext uri="{BB962C8B-B14F-4D97-AF65-F5344CB8AC3E}">
        <p14:creationId xmlns:p14="http://schemas.microsoft.com/office/powerpoint/2010/main" val="89276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3970318"/>
          </a:xfrm>
          <a:prstGeom prst="rect">
            <a:avLst/>
          </a:prstGeom>
        </p:spPr>
        <p:txBody>
          <a:bodyPr wrap="square">
            <a:spAutoFit/>
          </a:bodyPr>
          <a:lstStyle/>
          <a:p>
            <a:r>
              <a:rPr lang="uk-UA" dirty="0" smtClean="0"/>
              <a:t>Дизайн упаковки має впливати на образ, який компанія шукає своєї продукції. Колір, форма, матеріали — усе це без винятку дуже впливає уявлення покупців про компанії та її продукції.</a:t>
            </a:r>
          </a:p>
          <a:p>
            <a:r>
              <a:rPr lang="uk-UA" dirty="0" smtClean="0"/>
              <a:t>    Стандартизація упаковки посилює всесвітнє визнання. Згідно з цією обставиною “Кока-Кола” застосовує однакову упаковку по всьому світу.</a:t>
            </a:r>
          </a:p>
          <a:p>
            <a:r>
              <a:rPr lang="uk-UA" dirty="0" smtClean="0"/>
              <a:t>    Вартість упаковки має бути передбачена.</a:t>
            </a:r>
          </a:p>
          <a:p>
            <a:r>
              <a:rPr lang="uk-UA" dirty="0" smtClean="0"/>
              <a:t>    Сучасні матеріали стимулюють попит. Компанія може вибирати з низки пакувальних матеріалів. Необхідно встановити, якою мірою новаторською повинна бути упаковка.</a:t>
            </a:r>
          </a:p>
          <a:p>
            <a:r>
              <a:rPr lang="uk-UA" dirty="0" smtClean="0"/>
              <a:t>    Розмір, колір, форма мають бути обрані з урахуванням періоду зберігання, зручності, традиції та конкуренції. Необхідно визначити місце, зміст та розмір етикетки, на якій мають бути вказані найменування фірми та марка продукту.</a:t>
            </a:r>
          </a:p>
          <a:p>
            <a:r>
              <a:rPr lang="uk-UA" dirty="0" smtClean="0"/>
              <a:t>    Множинна упаковка поєднує у собі дві чи більше одиниць товару.</a:t>
            </a:r>
          </a:p>
          <a:p>
            <a:r>
              <a:rPr lang="uk-UA" dirty="0" smtClean="0"/>
              <a:t>    Дизайн упаковки має відповідати маркетинговому плану підприємства.</a:t>
            </a:r>
            <a:endParaRPr lang="uk-UA" dirty="0"/>
          </a:p>
        </p:txBody>
      </p:sp>
    </p:spTree>
    <p:extLst>
      <p:ext uri="{BB962C8B-B14F-4D97-AF65-F5344CB8AC3E}">
        <p14:creationId xmlns:p14="http://schemas.microsoft.com/office/powerpoint/2010/main" val="429411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sz="2800" dirty="0" smtClean="0"/>
              <a:t>Роль </a:t>
            </a:r>
            <a:r>
              <a:rPr lang="uk-UA" sz="2800" dirty="0" err="1" smtClean="0"/>
              <a:t>дизайна</a:t>
            </a:r>
            <a:r>
              <a:rPr lang="uk-UA" sz="2800" dirty="0" smtClean="0"/>
              <a:t> в упаковці</a:t>
            </a:r>
            <a:endParaRPr lang="ru-UA" sz="2800" dirty="0"/>
          </a:p>
        </p:txBody>
      </p:sp>
      <p:sp>
        <p:nvSpPr>
          <p:cNvPr id="3" name="Объект 2"/>
          <p:cNvSpPr>
            <a:spLocks noGrp="1"/>
          </p:cNvSpPr>
          <p:nvPr>
            <p:ph idx="1"/>
          </p:nvPr>
        </p:nvSpPr>
        <p:spPr>
          <a:xfrm>
            <a:off x="35496" y="836712"/>
            <a:ext cx="9001000" cy="5289451"/>
          </a:xfrm>
        </p:spPr>
        <p:txBody>
          <a:bodyPr>
            <a:normAutofit fontScale="55000" lnSpcReduction="20000"/>
          </a:bodyPr>
          <a:lstStyle/>
          <a:p>
            <a:r>
              <a:rPr lang="uk-UA" dirty="0" smtClean="0"/>
              <a:t>Коли справа доходить до стратегії </a:t>
            </a:r>
            <a:r>
              <a:rPr lang="uk-UA" dirty="0" err="1" smtClean="0"/>
              <a:t>брендингу</a:t>
            </a:r>
            <a:r>
              <a:rPr lang="uk-UA" dirty="0" smtClean="0"/>
              <a:t>, дизайн упаковки грає вирішальну роль в привертанні уваги споживачів і залишенні незабутнього </a:t>
            </a:r>
            <a:r>
              <a:rPr lang="uk-UA" dirty="0" err="1" smtClean="0"/>
              <a:t>враження.На</a:t>
            </a:r>
            <a:r>
              <a:rPr lang="uk-UA" dirty="0" smtClean="0"/>
              <a:t> сучасному конкурентному ринку, де незліченна кількість продуктів бореться за увагу споживачів, дизайн упаковки може бути </a:t>
            </a:r>
            <a:r>
              <a:rPr lang="uk-UA" dirty="0" err="1" smtClean="0"/>
              <a:t>диференціюючим</a:t>
            </a:r>
            <a:r>
              <a:rPr lang="uk-UA" dirty="0" smtClean="0"/>
              <a:t> чинником, який виділяє ваш </a:t>
            </a:r>
            <a:r>
              <a:rPr lang="uk-UA" dirty="0" err="1" smtClean="0"/>
              <a:t>бренд.Він</a:t>
            </a:r>
            <a:r>
              <a:rPr lang="uk-UA" dirty="0" smtClean="0"/>
              <a:t> не лише служить захисним покриттям для продукту, але і є потужним маркетинговим інструментом, який передає цінності вашого бренду, особу і обіцянку споживачеві. Дизайн упаковки часто є першою точкою контакту між споживачем і </a:t>
            </a:r>
            <a:r>
              <a:rPr lang="uk-UA" dirty="0" err="1" smtClean="0"/>
              <a:t>брендом.Він</a:t>
            </a:r>
            <a:r>
              <a:rPr lang="uk-UA" dirty="0" smtClean="0"/>
              <a:t> служить мовчазним продавцем, спокусивши потенційних покупців, щоб забрати продукт і дізнатися більше про </a:t>
            </a:r>
            <a:r>
              <a:rPr lang="uk-UA" dirty="0" err="1" smtClean="0"/>
              <a:t>це.Елементи</a:t>
            </a:r>
            <a:r>
              <a:rPr lang="uk-UA" dirty="0" smtClean="0"/>
              <a:t> дизайну, такі як колір, друкарня, образи і макет, усі працюють разом, щоб створити візуальну ідентичність, яка резонує з цільовою аудиторією.</a:t>
            </a:r>
          </a:p>
          <a:p>
            <a:r>
              <a:rPr lang="uk-UA" dirty="0" smtClean="0"/>
              <a:t>Наприклад, гладкий і мінімалістський дизайн упаковки може сподобатися молодшій, технічно </a:t>
            </a:r>
            <a:r>
              <a:rPr lang="uk-UA" dirty="0" err="1" smtClean="0"/>
              <a:t>підкованішій</a:t>
            </a:r>
            <a:r>
              <a:rPr lang="uk-UA" dirty="0" smtClean="0"/>
              <a:t> демографії, тоді як більше традиційний і елегантний дизайн може притягнути </a:t>
            </a:r>
            <a:r>
              <a:rPr lang="uk-UA" dirty="0" err="1" smtClean="0"/>
              <a:t>зрілішу</a:t>
            </a:r>
            <a:r>
              <a:rPr lang="uk-UA" dirty="0" smtClean="0"/>
              <a:t> і складнішу споживчу базу. Одним з помітних прикладів важливості дизайну упаковки в стратегії </a:t>
            </a:r>
            <a:r>
              <a:rPr lang="uk-UA" dirty="0" err="1" smtClean="0"/>
              <a:t>брендингу</a:t>
            </a:r>
            <a:r>
              <a:rPr lang="uk-UA" dirty="0" smtClean="0"/>
              <a:t> є </a:t>
            </a:r>
            <a:r>
              <a:rPr lang="en-US" dirty="0" smtClean="0"/>
              <a:t>Apple.</a:t>
            </a:r>
            <a:r>
              <a:rPr lang="uk-UA" dirty="0" smtClean="0"/>
              <a:t>Їх культовий дизайн упаковки є свідченням їх прихильності простоті, елегантності і </a:t>
            </a:r>
            <a:r>
              <a:rPr lang="uk-UA" dirty="0" err="1" smtClean="0"/>
              <a:t>інноваціям.Чисті</a:t>
            </a:r>
            <a:r>
              <a:rPr lang="uk-UA" dirty="0" smtClean="0"/>
              <a:t> білі коробки з </a:t>
            </a:r>
            <a:r>
              <a:rPr lang="uk-UA" dirty="0" err="1" smtClean="0"/>
              <a:t>минималистичной</a:t>
            </a:r>
            <a:r>
              <a:rPr lang="uk-UA" dirty="0" smtClean="0"/>
              <a:t> графікою і ретельно розташованими компонентами продукту створюють відчуття очікування і хвилювання для </a:t>
            </a:r>
            <a:r>
              <a:rPr lang="uk-UA" dirty="0" err="1" smtClean="0"/>
              <a:t>споживача.Відкриття</a:t>
            </a:r>
            <a:r>
              <a:rPr lang="uk-UA" dirty="0" smtClean="0"/>
              <a:t> продукту </a:t>
            </a:r>
            <a:r>
              <a:rPr lang="en-US" dirty="0" smtClean="0"/>
              <a:t>Apple </a:t>
            </a:r>
            <a:r>
              <a:rPr lang="uk-UA" dirty="0" smtClean="0"/>
              <a:t>сама по собі є досвідом, і він посилює преміум -</a:t>
            </a:r>
            <a:r>
              <a:rPr lang="uk-UA" dirty="0" err="1" smtClean="0"/>
              <a:t>изображение</a:t>
            </a:r>
            <a:r>
              <a:rPr lang="uk-UA" dirty="0" smtClean="0"/>
              <a:t> бренду і увагу до деталей</a:t>
            </a:r>
            <a:endParaRPr lang="ru-UA" dirty="0"/>
          </a:p>
        </p:txBody>
      </p:sp>
    </p:spTree>
    <p:extLst>
      <p:ext uri="{BB962C8B-B14F-4D97-AF65-F5344CB8AC3E}">
        <p14:creationId xmlns:p14="http://schemas.microsoft.com/office/powerpoint/2010/main" val="2284341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036496" cy="4524315"/>
          </a:xfrm>
          <a:prstGeom prst="rect">
            <a:avLst/>
          </a:prstGeom>
        </p:spPr>
        <p:txBody>
          <a:bodyPr wrap="square">
            <a:spAutoFit/>
          </a:bodyPr>
          <a:lstStyle/>
          <a:p>
            <a:r>
              <a:rPr lang="uk-UA" b="1" dirty="0" smtClean="0"/>
              <a:t>Поради з ефективного дизайну упаковки в стратегії </a:t>
            </a:r>
            <a:r>
              <a:rPr lang="uk-UA" b="1" dirty="0" err="1" smtClean="0"/>
              <a:t>брендингу</a:t>
            </a:r>
            <a:r>
              <a:rPr lang="uk-UA" b="1" dirty="0" smtClean="0"/>
              <a:t> </a:t>
            </a:r>
            <a:r>
              <a:rPr lang="uk-UA" dirty="0" smtClean="0"/>
              <a:t>: </a:t>
            </a:r>
          </a:p>
          <a:p>
            <a:pPr marL="342900" indent="-342900">
              <a:buAutoNum type="arabicPeriod"/>
            </a:pPr>
            <a:r>
              <a:rPr lang="uk-UA" dirty="0" smtClean="0"/>
              <a:t>Знайте свою цільову аудиторію: розуміння вашого цільового ринку має вирішальне значення при розробці упаковки, яка притягає їх переваги і </a:t>
            </a:r>
            <a:r>
              <a:rPr lang="uk-UA" dirty="0" err="1" smtClean="0"/>
              <a:t>потреби.проведіть</a:t>
            </a:r>
            <a:r>
              <a:rPr lang="uk-UA" dirty="0" smtClean="0"/>
              <a:t> дослідження ринку і збирайте уявлення про їх демографію, спосіб життя і купівлю поведінки, щоб інформувати про ваші дизайнерські рішення. </a:t>
            </a:r>
          </a:p>
          <a:p>
            <a:pPr marL="342900" indent="-342900">
              <a:buAutoNum type="arabicPeriod"/>
            </a:pPr>
            <a:r>
              <a:rPr lang="uk-UA" dirty="0" err="1" smtClean="0"/>
              <a:t>Відобрабраження</a:t>
            </a:r>
            <a:r>
              <a:rPr lang="uk-UA" dirty="0" smtClean="0"/>
              <a:t> особи вашого бренду : ваш дизайн упаковки має бути відображенням особи, цінностей і позиціонування вашого бренду. Послідовність в елементах дизайну, таких як колірна палітра, друкарня і образи, допомагає побудувати визнання бренду і лояльність. </a:t>
            </a:r>
          </a:p>
          <a:p>
            <a:pPr marL="342900" indent="-342900">
              <a:buAutoNum type="arabicPeriod"/>
            </a:pPr>
            <a:r>
              <a:rPr lang="uk-UA" dirty="0" smtClean="0"/>
              <a:t> Виділіться на полиці: на багатолюдному ринку важливо створити упаковку, яка привертає увагу і виділяється у конкурентів. </a:t>
            </a:r>
          </a:p>
          <a:p>
            <a:pPr marL="342900" indent="-342900">
              <a:buAutoNum type="arabicPeriod"/>
            </a:pPr>
            <a:r>
              <a:rPr lang="uk-UA" dirty="0" smtClean="0"/>
              <a:t>Упаковка, що персоналізується, створює почуття </a:t>
            </a:r>
            <a:r>
              <a:rPr lang="uk-UA" dirty="0" err="1" smtClean="0"/>
              <a:t>ексклюзівності</a:t>
            </a:r>
            <a:r>
              <a:rPr lang="uk-UA" dirty="0" smtClean="0"/>
              <a:t> і мусить споживачів почувати себе особливими, що приведе до підвищення лояльності бренду і гудіння в соціальних мережах. На закінчення, дизайн упаковки грає ключову роль в стратегії </a:t>
            </a:r>
            <a:r>
              <a:rPr lang="uk-UA" dirty="0" err="1" smtClean="0"/>
              <a:t>брендингу</a:t>
            </a:r>
            <a:r>
              <a:rPr lang="uk-UA" dirty="0" smtClean="0"/>
              <a:t>, візуально передаючи цінності бренду, притягаючи споживачів і створюючи незабутній досвід</a:t>
            </a:r>
            <a:endParaRPr lang="ru-UA" dirty="0"/>
          </a:p>
        </p:txBody>
      </p:sp>
    </p:spTree>
    <p:extLst>
      <p:ext uri="{BB962C8B-B14F-4D97-AF65-F5344CB8AC3E}">
        <p14:creationId xmlns:p14="http://schemas.microsoft.com/office/powerpoint/2010/main" val="22760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5846"/>
            <a:ext cx="9036496" cy="5909310"/>
          </a:xfrm>
          <a:prstGeom prst="rect">
            <a:avLst/>
          </a:prstGeom>
        </p:spPr>
        <p:txBody>
          <a:bodyPr wrap="square">
            <a:spAutoFit/>
          </a:bodyPr>
          <a:lstStyle/>
          <a:p>
            <a:r>
              <a:rPr lang="uk-UA" dirty="0" smtClean="0"/>
              <a:t>Дизайн упаковки грає вирішальну роль у формуванні того, як споживачі сприймають ваш продукт. Добре розроблений пакет може створити позитивне враження про ваш бренд в умах вашої цільової аудиторії. З іншого боку, погано спроектований пакет може привести до негативного сприйняття і навіть утримати потенційних клієнтів від купівлі вашого продукту. Ось деякі ключові чинники, які впливають на вплив дизайну упаковки на сприйняття споживачів : </a:t>
            </a:r>
          </a:p>
          <a:p>
            <a:pPr marL="342900" indent="-342900">
              <a:buAutoNum type="arabicPeriod"/>
            </a:pPr>
            <a:r>
              <a:rPr lang="uk-UA" dirty="0" smtClean="0"/>
              <a:t>Візуальна привабливість візуальна привабливість вашого дизайну упаковки є одним з найбільш важливих чинників, які впливають на сприйняття споживачів. Дизайн має бути привабливим, таким, що запам'ятовується і актуальним для вашого бренду. Це також повинно виділитися серед ваших конкурентів на </a:t>
            </a:r>
            <a:r>
              <a:rPr lang="uk-UA" dirty="0" err="1" smtClean="0"/>
              <a:t>полицях.Наприклад</a:t>
            </a:r>
            <a:r>
              <a:rPr lang="uk-UA" dirty="0" smtClean="0"/>
              <a:t>, культовий дизайн </a:t>
            </a:r>
            <a:r>
              <a:rPr lang="en-US" dirty="0" smtClean="0"/>
              <a:t>Coca - Cola </a:t>
            </a:r>
            <a:r>
              <a:rPr lang="uk-UA" dirty="0" smtClean="0"/>
              <a:t>червоної і білої упаковки миттєво </a:t>
            </a:r>
            <a:r>
              <a:rPr lang="uk-UA" dirty="0" err="1" smtClean="0"/>
              <a:t>впізнанний</a:t>
            </a:r>
            <a:r>
              <a:rPr lang="uk-UA" dirty="0" smtClean="0"/>
              <a:t> і став синонімом бренду.</a:t>
            </a:r>
          </a:p>
          <a:p>
            <a:pPr marL="342900" indent="-342900">
              <a:buAutoNum type="arabicPeriod"/>
            </a:pPr>
            <a:r>
              <a:rPr lang="uk-UA" dirty="0" smtClean="0"/>
              <a:t>2. Обмін повідомленнями бренду Ваш дизайн упаковки також повинен ефективно передавати ваші повідомлення </a:t>
            </a:r>
            <a:r>
              <a:rPr lang="uk-UA" dirty="0" err="1" smtClean="0"/>
              <a:t>бренду.Дизайн</a:t>
            </a:r>
            <a:r>
              <a:rPr lang="uk-UA" dirty="0" smtClean="0"/>
              <a:t> повинен відповідати цінностям вашого бренду, особі і </a:t>
            </a:r>
            <a:r>
              <a:rPr lang="uk-UA" dirty="0" err="1" smtClean="0"/>
              <a:t>позиціонуванню.Наприклад</a:t>
            </a:r>
            <a:r>
              <a:rPr lang="uk-UA" dirty="0" smtClean="0"/>
              <a:t>, грайливий і барвистий дизайн упаковки Бена і Джері відбиває веселу і химерну особу бренду. </a:t>
            </a:r>
          </a:p>
          <a:p>
            <a:pPr marL="342900" indent="-342900">
              <a:buAutoNum type="arabicPeriod"/>
            </a:pPr>
            <a:r>
              <a:rPr lang="uk-UA" dirty="0" smtClean="0"/>
              <a:t>3. Інформація про продукт Ваш дизайн упаковки повинен надати чітку і коротку інформацію про ваш </a:t>
            </a:r>
            <a:r>
              <a:rPr lang="uk-UA" dirty="0" err="1" smtClean="0"/>
              <a:t>продукт.Це</a:t>
            </a:r>
            <a:r>
              <a:rPr lang="uk-UA" dirty="0" smtClean="0"/>
              <a:t> включає назву продукту, опис, інгредієнти і інструкції по </a:t>
            </a:r>
            <a:r>
              <a:rPr lang="uk-UA" dirty="0" err="1" smtClean="0"/>
              <a:t>використанню.Споживачі</a:t>
            </a:r>
            <a:r>
              <a:rPr lang="uk-UA" dirty="0" smtClean="0"/>
              <a:t> мають бути в змозі легко зрозуміти, що таке ваш продукт і як він може принести їм </a:t>
            </a:r>
            <a:r>
              <a:rPr lang="uk-UA" dirty="0" err="1" smtClean="0"/>
              <a:t>користь.Наприклад</a:t>
            </a:r>
            <a:r>
              <a:rPr lang="uk-UA" dirty="0" smtClean="0"/>
              <a:t>, дизайн упаковки </a:t>
            </a:r>
            <a:r>
              <a:rPr lang="en-US" dirty="0" smtClean="0"/>
              <a:t>Dove </a:t>
            </a:r>
            <a:r>
              <a:rPr lang="uk-UA" dirty="0" smtClean="0"/>
              <a:t>включає чітку і коротку інформацію про функції і переваги продукту. </a:t>
            </a:r>
            <a:endParaRPr lang="ru-UA" dirty="0"/>
          </a:p>
        </p:txBody>
      </p:sp>
    </p:spTree>
    <p:extLst>
      <p:ext uri="{BB962C8B-B14F-4D97-AF65-F5344CB8AC3E}">
        <p14:creationId xmlns:p14="http://schemas.microsoft.com/office/powerpoint/2010/main" val="394754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8964488" cy="5355312"/>
          </a:xfrm>
          <a:prstGeom prst="rect">
            <a:avLst/>
          </a:prstGeom>
        </p:spPr>
        <p:txBody>
          <a:bodyPr wrap="square">
            <a:spAutoFit/>
          </a:bodyPr>
          <a:lstStyle/>
          <a:p>
            <a:r>
              <a:rPr lang="uk-UA" dirty="0" smtClean="0"/>
              <a:t>4. Стійкість </a:t>
            </a:r>
            <a:r>
              <a:rPr lang="uk-UA" dirty="0" err="1" smtClean="0"/>
              <a:t>Стійкість</a:t>
            </a:r>
            <a:r>
              <a:rPr lang="uk-UA" dirty="0" smtClean="0"/>
              <a:t> стає усе більш важливим чинником в рішеннях про купівлю </a:t>
            </a:r>
            <a:r>
              <a:rPr lang="uk-UA" dirty="0" err="1" smtClean="0"/>
              <a:t>споживачів.Ваш</a:t>
            </a:r>
            <a:r>
              <a:rPr lang="uk-UA" dirty="0" smtClean="0"/>
              <a:t> дизайн упаковки повинен відбивати вашу прихильність стійкості і </a:t>
            </a:r>
            <a:r>
              <a:rPr lang="uk-UA" dirty="0" err="1" smtClean="0"/>
              <a:t>екологічності.Наприклад</a:t>
            </a:r>
            <a:r>
              <a:rPr lang="uk-UA" dirty="0" smtClean="0"/>
              <a:t>, конструкція упаковки </a:t>
            </a:r>
            <a:r>
              <a:rPr lang="en-US" dirty="0" smtClean="0"/>
              <a:t>Method </a:t>
            </a:r>
            <a:r>
              <a:rPr lang="uk-UA" dirty="0" smtClean="0"/>
              <a:t>виготовлена з перероблених матеріалів і призначена для легкої переробки.</a:t>
            </a:r>
          </a:p>
          <a:p>
            <a:r>
              <a:rPr lang="uk-UA" dirty="0" smtClean="0"/>
              <a:t>Одним з найбільш важливих елементів ефективного дизайну упаковки для </a:t>
            </a:r>
            <a:r>
              <a:rPr lang="uk-UA" dirty="0" err="1" smtClean="0"/>
              <a:t>брендингу</a:t>
            </a:r>
            <a:r>
              <a:rPr lang="uk-UA" dirty="0" smtClean="0"/>
              <a:t> є забезпечення того, щоб ваша упаковка точно відбивала </a:t>
            </a:r>
            <a:r>
              <a:rPr lang="uk-UA" b="1" dirty="0" smtClean="0"/>
              <a:t>ідентичність вашого </a:t>
            </a:r>
            <a:r>
              <a:rPr lang="uk-UA" b="1" dirty="0" err="1" smtClean="0"/>
              <a:t>бренду</a:t>
            </a:r>
            <a:r>
              <a:rPr lang="uk-UA" dirty="0" err="1" smtClean="0"/>
              <a:t>.Це</a:t>
            </a:r>
            <a:r>
              <a:rPr lang="uk-UA" dirty="0" smtClean="0"/>
              <a:t> означає включення логотипу, кольорів і друкарні вашого бренду так, щоб це було ясним і легко </a:t>
            </a:r>
            <a:r>
              <a:rPr lang="uk-UA" dirty="0" err="1" smtClean="0"/>
              <a:t>впізнанним.Послідовність</a:t>
            </a:r>
            <a:r>
              <a:rPr lang="uk-UA" dirty="0" smtClean="0"/>
              <a:t> в усіх ваших </a:t>
            </a:r>
            <a:r>
              <a:rPr lang="uk-UA" dirty="0" err="1" smtClean="0"/>
              <a:t>дизайнах</a:t>
            </a:r>
            <a:r>
              <a:rPr lang="uk-UA" dirty="0" smtClean="0"/>
              <a:t> упаковки допомагає побудувати розпізнавання бренду і лояльність</a:t>
            </a:r>
          </a:p>
          <a:p>
            <a:r>
              <a:rPr lang="uk-UA" b="1" dirty="0" smtClean="0"/>
              <a:t>Унікальний дизайн</a:t>
            </a:r>
            <a:r>
              <a:rPr lang="uk-UA" dirty="0" smtClean="0"/>
              <a:t>, що запам'ятовується : на багатолюдному ринку украй важливо, щоб ваш дизайн упаковки виділився серед </a:t>
            </a:r>
            <a:r>
              <a:rPr lang="uk-UA" dirty="0" err="1" smtClean="0"/>
              <a:t>конкурентів.Створення</a:t>
            </a:r>
            <a:r>
              <a:rPr lang="uk-UA" dirty="0" smtClean="0"/>
              <a:t> унікального дизайну, що запам'ятовується, може допомогти притягнути увагу споживачів і залишити незабутнє </a:t>
            </a:r>
            <a:r>
              <a:rPr lang="uk-UA" dirty="0" err="1" smtClean="0"/>
              <a:t>враження.Подумайте</a:t>
            </a:r>
            <a:r>
              <a:rPr lang="uk-UA" dirty="0" smtClean="0"/>
              <a:t> про використання інноваційних форм, привабливою графікою або незвичайних матеріалів, щоб зробити ваш дизайн упаковки візуально привабливою і відмітною.</a:t>
            </a:r>
          </a:p>
          <a:p>
            <a:r>
              <a:rPr lang="uk-UA" b="1" dirty="0" smtClean="0"/>
              <a:t>Відбиваючи особу продукту </a:t>
            </a:r>
            <a:r>
              <a:rPr lang="uk-UA" dirty="0" smtClean="0"/>
              <a:t>: ефективний дизайн упаковки повинен відбивати особу і характеристики продукту, який він </a:t>
            </a:r>
            <a:r>
              <a:rPr lang="uk-UA" dirty="0" err="1" smtClean="0"/>
              <a:t>містить.Незалежно</a:t>
            </a:r>
            <a:r>
              <a:rPr lang="uk-UA" dirty="0" smtClean="0"/>
              <a:t> від того, чи є ваш продукт веселим, грайливим, складним і розкішним, дизайн упаковки повинен передати ці якості споживачеві</a:t>
            </a:r>
            <a:endParaRPr lang="ru-UA" dirty="0"/>
          </a:p>
        </p:txBody>
      </p:sp>
    </p:spTree>
    <p:extLst>
      <p:ext uri="{BB962C8B-B14F-4D97-AF65-F5344CB8AC3E}">
        <p14:creationId xmlns:p14="http://schemas.microsoft.com/office/powerpoint/2010/main" val="438523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sz="2800" b="1" dirty="0" smtClean="0"/>
              <a:t>Поради щодо ефективного дизайну упаковки</a:t>
            </a:r>
            <a:endParaRPr lang="ru-UA" sz="2800" b="1" dirty="0"/>
          </a:p>
        </p:txBody>
      </p:sp>
      <p:sp>
        <p:nvSpPr>
          <p:cNvPr id="3" name="Объект 2"/>
          <p:cNvSpPr>
            <a:spLocks noGrp="1"/>
          </p:cNvSpPr>
          <p:nvPr>
            <p:ph idx="1"/>
          </p:nvPr>
        </p:nvSpPr>
        <p:spPr>
          <a:xfrm>
            <a:off x="107504" y="764704"/>
            <a:ext cx="8928992" cy="5976664"/>
          </a:xfrm>
        </p:spPr>
        <p:txBody>
          <a:bodyPr>
            <a:normAutofit fontScale="77500" lnSpcReduction="20000"/>
          </a:bodyPr>
          <a:lstStyle/>
          <a:p>
            <a:r>
              <a:rPr lang="uk-UA" dirty="0" smtClean="0"/>
              <a:t>Зрозумійте свою цільову аудиторію: перед розробкою вашої упаковки дуже важливо мати глибоке розуміння вашої цільової </a:t>
            </a:r>
            <a:r>
              <a:rPr lang="uk-UA" dirty="0" err="1" smtClean="0"/>
              <a:t>аудиторії.Знання</a:t>
            </a:r>
            <a:r>
              <a:rPr lang="uk-UA" dirty="0" smtClean="0"/>
              <a:t> їх переваг, цінностей і способу життя може допомогти вам створити упаковку, яка резонує з ними і зрештою стимулює продажі. Зробіть це просто: хоча важливо створити унікальний дизайн, однаково важливо зберігати його простим і уникати </a:t>
            </a:r>
            <a:r>
              <a:rPr lang="uk-UA" dirty="0" err="1" smtClean="0"/>
              <a:t>безладу.Захаращений</a:t>
            </a:r>
            <a:r>
              <a:rPr lang="uk-UA" dirty="0" smtClean="0"/>
              <a:t> дизайн упаковки може збити з пантелику споживачів і утруднити їх розуміння повідомлення вашого </a:t>
            </a:r>
            <a:r>
              <a:rPr lang="uk-UA" dirty="0" err="1" smtClean="0"/>
              <a:t>бренду.Пам'ятайте</a:t>
            </a:r>
            <a:r>
              <a:rPr lang="uk-UA" dirty="0" smtClean="0"/>
              <a:t>, простота - це ключ.</a:t>
            </a:r>
          </a:p>
          <a:p>
            <a:r>
              <a:rPr lang="uk-UA" dirty="0" smtClean="0"/>
              <a:t>Кольори і логотип вашого бренду є найбільш помітними аспектами ідентичності вашого </a:t>
            </a:r>
            <a:r>
              <a:rPr lang="uk-UA" dirty="0" err="1" smtClean="0"/>
              <a:t>бренду.Вони</a:t>
            </a:r>
            <a:r>
              <a:rPr lang="uk-UA" dirty="0" smtClean="0"/>
              <a:t> мають бути помітно відображатися на вашій </a:t>
            </a:r>
            <a:r>
              <a:rPr lang="uk-UA" dirty="0" err="1" smtClean="0"/>
              <a:t>упаковці.Це</a:t>
            </a:r>
            <a:r>
              <a:rPr lang="uk-UA" dirty="0" smtClean="0"/>
              <a:t> дозволяє клієнтам легко розпізнавати ваш продукт і зв'язувати його з вашим брендом</a:t>
            </a:r>
          </a:p>
          <a:p>
            <a:r>
              <a:rPr lang="ru-RU" dirty="0" smtClean="0"/>
              <a:t>Упаковка </a:t>
            </a:r>
            <a:r>
              <a:rPr lang="ru-RU" dirty="0" err="1" smtClean="0"/>
              <a:t>також</a:t>
            </a:r>
            <a:r>
              <a:rPr lang="ru-RU" dirty="0" smtClean="0"/>
              <a:t> </a:t>
            </a:r>
            <a:r>
              <a:rPr lang="ru-RU" dirty="0" err="1" smtClean="0"/>
              <a:t>може</a:t>
            </a:r>
            <a:r>
              <a:rPr lang="ru-RU" dirty="0" smtClean="0"/>
              <a:t> бути </a:t>
            </a:r>
            <a:r>
              <a:rPr lang="ru-RU" dirty="0" err="1" smtClean="0"/>
              <a:t>використана</a:t>
            </a:r>
            <a:r>
              <a:rPr lang="ru-RU" dirty="0" smtClean="0"/>
              <a:t>, </a:t>
            </a:r>
            <a:r>
              <a:rPr lang="ru-RU" dirty="0" err="1" smtClean="0"/>
              <a:t>щоб</a:t>
            </a:r>
            <a:r>
              <a:rPr lang="ru-RU" dirty="0" smtClean="0"/>
              <a:t> </a:t>
            </a:r>
            <a:r>
              <a:rPr lang="ru-RU" dirty="0" err="1" smtClean="0"/>
              <a:t>розповісти</a:t>
            </a:r>
            <a:r>
              <a:rPr lang="ru-RU" dirty="0" smtClean="0"/>
              <a:t> </a:t>
            </a:r>
            <a:r>
              <a:rPr lang="ru-RU" dirty="0" err="1" smtClean="0"/>
              <a:t>історію</a:t>
            </a:r>
            <a:r>
              <a:rPr lang="ru-RU" dirty="0" smtClean="0"/>
              <a:t> про ваш </a:t>
            </a:r>
            <a:r>
              <a:rPr lang="ru-RU" dirty="0" err="1" smtClean="0"/>
              <a:t>бренд.Це</a:t>
            </a:r>
            <a:r>
              <a:rPr lang="ru-RU" dirty="0" smtClean="0"/>
              <a:t> </a:t>
            </a:r>
            <a:r>
              <a:rPr lang="ru-RU" dirty="0" err="1" smtClean="0"/>
              <a:t>може</a:t>
            </a:r>
            <a:r>
              <a:rPr lang="ru-RU" dirty="0" smtClean="0"/>
              <a:t> бути </a:t>
            </a:r>
            <a:r>
              <a:rPr lang="ru-RU" dirty="0" err="1" smtClean="0"/>
              <a:t>зроблено</a:t>
            </a:r>
            <a:r>
              <a:rPr lang="ru-RU" dirty="0" smtClean="0"/>
              <a:t> за </a:t>
            </a:r>
            <a:r>
              <a:rPr lang="ru-RU" dirty="0" err="1" smtClean="0"/>
              <a:t>допомогою</a:t>
            </a:r>
            <a:r>
              <a:rPr lang="ru-RU" dirty="0" smtClean="0"/>
              <a:t> </a:t>
            </a:r>
            <a:r>
              <a:rPr lang="ru-RU" dirty="0" err="1" smtClean="0"/>
              <a:t>зображень</a:t>
            </a:r>
            <a:r>
              <a:rPr lang="ru-RU" dirty="0" smtClean="0"/>
              <a:t>, </a:t>
            </a:r>
            <a:r>
              <a:rPr lang="ru-RU" dirty="0" err="1" smtClean="0"/>
              <a:t>копії</a:t>
            </a:r>
            <a:r>
              <a:rPr lang="ru-RU" dirty="0" smtClean="0"/>
              <a:t> </a:t>
            </a:r>
            <a:r>
              <a:rPr lang="ru-RU" dirty="0" err="1" smtClean="0"/>
              <a:t>або</a:t>
            </a:r>
            <a:r>
              <a:rPr lang="ru-RU" dirty="0" smtClean="0"/>
              <a:t> </a:t>
            </a:r>
            <a:r>
              <a:rPr lang="ru-RU" dirty="0" err="1" smtClean="0"/>
              <a:t>елементів</a:t>
            </a:r>
            <a:r>
              <a:rPr lang="ru-RU" dirty="0" smtClean="0"/>
              <a:t> дизайну</a:t>
            </a:r>
            <a:endParaRPr lang="ru-UA" dirty="0"/>
          </a:p>
        </p:txBody>
      </p:sp>
    </p:spTree>
    <p:extLst>
      <p:ext uri="{BB962C8B-B14F-4D97-AF65-F5344CB8AC3E}">
        <p14:creationId xmlns:p14="http://schemas.microsoft.com/office/powerpoint/2010/main" val="239035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sz="2800" dirty="0" smtClean="0"/>
              <a:t>Приклади упаковок</a:t>
            </a:r>
            <a:endParaRPr lang="ru-UA" sz="2800" dirty="0"/>
          </a:p>
        </p:txBody>
      </p:sp>
      <p:sp>
        <p:nvSpPr>
          <p:cNvPr id="3" name="Объект 2"/>
          <p:cNvSpPr>
            <a:spLocks noGrp="1"/>
          </p:cNvSpPr>
          <p:nvPr>
            <p:ph idx="1"/>
          </p:nvPr>
        </p:nvSpPr>
        <p:spPr>
          <a:xfrm>
            <a:off x="179512" y="836712"/>
            <a:ext cx="8856984" cy="5832648"/>
          </a:xfrm>
        </p:spPr>
        <p:txBody>
          <a:bodyPr>
            <a:normAutofit fontScale="62500" lnSpcReduction="20000"/>
          </a:bodyPr>
          <a:lstStyle/>
          <a:p>
            <a:r>
              <a:rPr lang="uk-UA" dirty="0" smtClean="0"/>
              <a:t>Як пакування товарів може виступати:</a:t>
            </a:r>
          </a:p>
          <a:p>
            <a:endParaRPr lang="uk-UA" dirty="0" smtClean="0"/>
          </a:p>
          <a:p>
            <a:r>
              <a:rPr lang="uk-UA" dirty="0" smtClean="0"/>
              <a:t>    Металева тара: бляшані та алюмінієві банки, барабани, </a:t>
            </a:r>
            <a:r>
              <a:rPr lang="uk-UA" dirty="0" err="1" smtClean="0"/>
              <a:t>кегі</a:t>
            </a:r>
            <a:r>
              <a:rPr lang="uk-UA" dirty="0" smtClean="0"/>
              <a:t>, металеві контейнери, алюмінієва туба.</a:t>
            </a:r>
          </a:p>
          <a:p>
            <a:r>
              <a:rPr lang="uk-UA" dirty="0" smtClean="0"/>
              <a:t>    Дерев’яна тара: ящики, піддони.</a:t>
            </a:r>
          </a:p>
          <a:p>
            <a:r>
              <a:rPr lang="uk-UA" dirty="0" smtClean="0"/>
              <a:t>    Пластикова тара: </a:t>
            </a:r>
            <a:r>
              <a:rPr lang="uk-UA" dirty="0" err="1" smtClean="0"/>
              <a:t>тортки</a:t>
            </a:r>
            <a:r>
              <a:rPr lang="uk-UA" dirty="0" smtClean="0"/>
              <a:t>, </a:t>
            </a:r>
            <a:r>
              <a:rPr lang="uk-UA" dirty="0" err="1" smtClean="0"/>
              <a:t>корекси</a:t>
            </a:r>
            <a:r>
              <a:rPr lang="uk-UA" dirty="0" smtClean="0"/>
              <a:t>, лотки, блістери, пластикова (</a:t>
            </a:r>
            <a:r>
              <a:rPr lang="uk-UA" dirty="0" err="1" smtClean="0"/>
              <a:t>екструзійна</a:t>
            </a:r>
            <a:r>
              <a:rPr lang="uk-UA" dirty="0" smtClean="0"/>
              <a:t>) туба.</a:t>
            </a:r>
          </a:p>
          <a:p>
            <a:r>
              <a:rPr lang="uk-UA" dirty="0" smtClean="0"/>
              <a:t>    Склотара: скляні пляшки, банки тощо.</a:t>
            </a:r>
          </a:p>
          <a:p>
            <a:r>
              <a:rPr lang="uk-UA" dirty="0" smtClean="0"/>
              <a:t>    Тара та упаковка з фанери.</a:t>
            </a:r>
          </a:p>
          <a:p>
            <a:r>
              <a:rPr lang="uk-UA" dirty="0" smtClean="0"/>
              <a:t>    Картонна упаковка та тара: коробки, пачки, ящики, лотки, картонно-навивні туби.</a:t>
            </a:r>
          </a:p>
          <a:p>
            <a:r>
              <a:rPr lang="uk-UA" dirty="0" smtClean="0"/>
              <a:t>    Паперова тара: паперові пакети, пакетики-стики, </a:t>
            </a:r>
            <a:r>
              <a:rPr lang="uk-UA" dirty="0" err="1" smtClean="0"/>
              <a:t>сендвіч-бег</a:t>
            </a:r>
            <a:r>
              <a:rPr lang="uk-UA" dirty="0" smtClean="0"/>
              <a:t>.</a:t>
            </a:r>
          </a:p>
          <a:p>
            <a:r>
              <a:rPr lang="uk-UA" dirty="0" smtClean="0"/>
              <a:t>    Полімерна упаковка: поліетиленова плівка та пакети, пакети </a:t>
            </a:r>
            <a:r>
              <a:rPr lang="uk-UA" dirty="0" err="1" smtClean="0"/>
              <a:t>саші</a:t>
            </a:r>
            <a:r>
              <a:rPr lang="uk-UA" dirty="0" smtClean="0"/>
              <a:t>, </a:t>
            </a:r>
            <a:r>
              <a:rPr lang="uk-UA" dirty="0" err="1" smtClean="0"/>
              <a:t>ламінатна</a:t>
            </a:r>
            <a:r>
              <a:rPr lang="uk-UA" dirty="0" smtClean="0"/>
              <a:t> туба, поліпропіленові (</a:t>
            </a:r>
            <a:r>
              <a:rPr lang="uk-UA" dirty="0" err="1" smtClean="0"/>
              <a:t>пп</a:t>
            </a:r>
            <a:r>
              <a:rPr lang="uk-UA" dirty="0" smtClean="0"/>
              <a:t>)мішки, ткані поліпропіленові мішки.</a:t>
            </a:r>
          </a:p>
          <a:p>
            <a:r>
              <a:rPr lang="uk-UA" dirty="0" smtClean="0"/>
              <a:t>    </a:t>
            </a:r>
            <a:r>
              <a:rPr lang="uk-UA" dirty="0" err="1" smtClean="0"/>
              <a:t>Конвалюта</a:t>
            </a:r>
            <a:r>
              <a:rPr lang="uk-UA" dirty="0" smtClean="0"/>
              <a:t>.</a:t>
            </a:r>
          </a:p>
          <a:p>
            <a:r>
              <a:rPr lang="uk-UA" dirty="0" smtClean="0"/>
              <a:t>    Барабан (кабельний), бухта (кабельна) – для намотування кабелю.</a:t>
            </a:r>
          </a:p>
          <a:p>
            <a:r>
              <a:rPr lang="uk-UA" dirty="0" smtClean="0"/>
              <a:t>    Котушка, шпуля, гільза для намотування рулонних матеріалів</a:t>
            </a:r>
          </a:p>
          <a:p>
            <a:r>
              <a:rPr lang="uk-UA" dirty="0" smtClean="0"/>
              <a:t>    Комбіновані пакувальні матеріали (наприклад, картонна підкладка, поліетиленом, що ламінує, реторт-пакет), </a:t>
            </a:r>
            <a:r>
              <a:rPr lang="uk-UA" dirty="0" err="1" smtClean="0"/>
              <a:t>ламінатна</a:t>
            </a:r>
            <a:r>
              <a:rPr lang="uk-UA" dirty="0" smtClean="0"/>
              <a:t> туба.</a:t>
            </a:r>
          </a:p>
          <a:p>
            <a:endParaRPr lang="ru-UA" dirty="0"/>
          </a:p>
        </p:txBody>
      </p:sp>
    </p:spTree>
    <p:extLst>
      <p:ext uri="{BB962C8B-B14F-4D97-AF65-F5344CB8AC3E}">
        <p14:creationId xmlns:p14="http://schemas.microsoft.com/office/powerpoint/2010/main" val="351312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err="1" smtClean="0"/>
              <a:t>Приклади</a:t>
            </a:r>
            <a:r>
              <a:rPr lang="ru-RU" sz="2800" dirty="0" smtClean="0"/>
              <a:t> </a:t>
            </a:r>
            <a:r>
              <a:rPr lang="ru-RU" sz="2800" dirty="0" err="1" smtClean="0"/>
              <a:t>креативних</a:t>
            </a:r>
            <a:r>
              <a:rPr lang="ru-RU" sz="2800" dirty="0" smtClean="0"/>
              <a:t> упаковок у маркетингу</a:t>
            </a:r>
            <a:endParaRPr lang="ru-UA"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137410"/>
            <a:ext cx="457200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623681" y="1412776"/>
            <a:ext cx="3840282" cy="369332"/>
          </a:xfrm>
          <a:prstGeom prst="rect">
            <a:avLst/>
          </a:prstGeom>
        </p:spPr>
        <p:txBody>
          <a:bodyPr wrap="none">
            <a:spAutoFit/>
          </a:bodyPr>
          <a:lstStyle/>
          <a:p>
            <a:r>
              <a:rPr lang="uk-UA" dirty="0" smtClean="0"/>
              <a:t>Креативна упаковка жувальної гумки</a:t>
            </a:r>
            <a:endParaRPr lang="ru-UA" dirty="0"/>
          </a:p>
        </p:txBody>
      </p:sp>
    </p:spTree>
    <p:extLst>
      <p:ext uri="{BB962C8B-B14F-4D97-AF65-F5344CB8AC3E}">
        <p14:creationId xmlns:p14="http://schemas.microsoft.com/office/powerpoint/2010/main" val="195651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640960" cy="5632311"/>
          </a:xfrm>
          <a:prstGeom prst="rect">
            <a:avLst/>
          </a:prstGeom>
        </p:spPr>
        <p:txBody>
          <a:bodyPr wrap="square">
            <a:spAutoFit/>
          </a:bodyPr>
          <a:lstStyle/>
          <a:p>
            <a:r>
              <a:rPr lang="uk-UA" dirty="0" smtClean="0"/>
              <a:t>Упаковка відіграє важливу роль у сучасному маркетингу. Продукти, що</a:t>
            </a:r>
          </a:p>
          <a:p>
            <a:r>
              <a:rPr lang="uk-UA" dirty="0" smtClean="0"/>
              <a:t>надходять на ринок, повинні бути добре упаковані. Маркетологи трактують її,</a:t>
            </a:r>
          </a:p>
          <a:p>
            <a:r>
              <a:rPr lang="uk-UA" dirty="0" smtClean="0"/>
              <a:t>як елемент товарної стратегії. Вона може відігравати другорядну роль</a:t>
            </a:r>
          </a:p>
          <a:p>
            <a:r>
              <a:rPr lang="uk-UA" dirty="0" smtClean="0"/>
              <a:t>(наприклад, обладнання) або головну роль (приклад косметики) та повинна</a:t>
            </a:r>
          </a:p>
          <a:p>
            <a:r>
              <a:rPr lang="uk-UA" dirty="0" smtClean="0"/>
              <a:t>бути динамічною та переконливою. Упаковка споживчих товарів потребує</a:t>
            </a:r>
          </a:p>
          <a:p>
            <a:r>
              <a:rPr lang="uk-UA" dirty="0" smtClean="0"/>
              <a:t>розумного керівництва та підтримки управління для досягнення цілей та</a:t>
            </a:r>
          </a:p>
          <a:p>
            <a:r>
              <a:rPr lang="uk-UA" dirty="0" smtClean="0"/>
              <a:t>завдань компанії. Упаковка, як така, була прийнята як основний рекламний</a:t>
            </a:r>
          </a:p>
          <a:p>
            <a:r>
              <a:rPr lang="uk-UA" dirty="0" smtClean="0"/>
              <a:t>засіб. Він також використовується як засіб інформування та переконання людей</a:t>
            </a:r>
          </a:p>
          <a:p>
            <a:r>
              <a:rPr lang="uk-UA" dirty="0" smtClean="0"/>
              <a:t>купувати товари, це безшумний продавець компанії.</a:t>
            </a:r>
          </a:p>
          <a:p>
            <a:r>
              <a:rPr lang="uk-UA" dirty="0" smtClean="0"/>
              <a:t>Упаковка товару відіграє більш важливу роль у прийнятті рішень, ніж</a:t>
            </a:r>
          </a:p>
          <a:p>
            <a:r>
              <a:rPr lang="uk-UA" dirty="0" smtClean="0"/>
              <a:t>можна подумати. Враження споживача про товар у нього внутрішньо вирішить,</a:t>
            </a:r>
          </a:p>
          <a:p>
            <a:r>
              <a:rPr lang="uk-UA" dirty="0" smtClean="0"/>
              <a:t>робити покупку чи ні. Вона містить багато речей: від того, що продукт може</a:t>
            </a:r>
          </a:p>
          <a:p>
            <a:r>
              <a:rPr lang="uk-UA" dirty="0" smtClean="0"/>
              <a:t>зробити для клієнтів, до цінностей компанії. Деякі стверджують, що упаковка</a:t>
            </a:r>
          </a:p>
          <a:p>
            <a:r>
              <a:rPr lang="uk-UA" dirty="0" smtClean="0"/>
              <a:t>настільки ж важлива, як і сам товар, оскільки це важливий інструмент</a:t>
            </a:r>
          </a:p>
          <a:p>
            <a:r>
              <a:rPr lang="uk-UA" dirty="0" smtClean="0"/>
              <a:t>маркетингу та комунікації для бізнесу </a:t>
            </a:r>
            <a:r>
              <a:rPr lang="ru-RU" dirty="0" smtClean="0"/>
              <a:t>Реклама та PR </a:t>
            </a:r>
            <a:r>
              <a:rPr lang="ru-RU" dirty="0" err="1" smtClean="0"/>
              <a:t>повідомляють</a:t>
            </a:r>
            <a:r>
              <a:rPr lang="ru-RU" dirty="0" smtClean="0"/>
              <a:t> </a:t>
            </a:r>
            <a:r>
              <a:rPr lang="ru-RU" dirty="0" err="1" smtClean="0"/>
              <a:t>споживачеві</a:t>
            </a:r>
            <a:r>
              <a:rPr lang="ru-RU" dirty="0" smtClean="0"/>
              <a:t> про товар, </a:t>
            </a:r>
            <a:r>
              <a:rPr lang="ru-RU" dirty="0" err="1" smtClean="0"/>
              <a:t>проте</a:t>
            </a:r>
            <a:r>
              <a:rPr lang="ru-RU" dirty="0" smtClean="0"/>
              <a:t> </a:t>
            </a:r>
            <a:r>
              <a:rPr lang="ru-RU" dirty="0" err="1" smtClean="0"/>
              <a:t>знайомство</a:t>
            </a:r>
            <a:r>
              <a:rPr lang="ru-RU" dirty="0" smtClean="0"/>
              <a:t> </a:t>
            </a:r>
            <a:r>
              <a:rPr lang="ru-RU" dirty="0" err="1" smtClean="0"/>
              <a:t>споживача</a:t>
            </a:r>
            <a:r>
              <a:rPr lang="ru-RU" dirty="0" smtClean="0"/>
              <a:t> з товаром </a:t>
            </a:r>
            <a:r>
              <a:rPr lang="ru-RU" dirty="0" err="1" smtClean="0"/>
              <a:t>починається</a:t>
            </a:r>
            <a:r>
              <a:rPr lang="ru-RU" dirty="0" smtClean="0"/>
              <a:t> </a:t>
            </a:r>
            <a:r>
              <a:rPr lang="ru-RU" dirty="0" err="1" smtClean="0"/>
              <a:t>саме</a:t>
            </a:r>
            <a:r>
              <a:rPr lang="ru-RU" dirty="0" smtClean="0"/>
              <a:t> з упаковки. Тому </a:t>
            </a:r>
            <a:r>
              <a:rPr lang="ru-RU" dirty="0" err="1" smtClean="0"/>
              <a:t>виробник</a:t>
            </a:r>
            <a:r>
              <a:rPr lang="ru-RU" dirty="0" smtClean="0"/>
              <a:t> </a:t>
            </a:r>
            <a:r>
              <a:rPr lang="ru-RU" dirty="0" err="1" smtClean="0"/>
              <a:t>має</a:t>
            </a:r>
            <a:r>
              <a:rPr lang="ru-RU" dirty="0" smtClean="0"/>
              <a:t> </a:t>
            </a:r>
            <a:r>
              <a:rPr lang="ru-RU" dirty="0" err="1" smtClean="0"/>
              <a:t>приділяти</a:t>
            </a:r>
            <a:r>
              <a:rPr lang="ru-RU" dirty="0" smtClean="0"/>
              <a:t> </a:t>
            </a:r>
            <a:r>
              <a:rPr lang="ru-RU" dirty="0" err="1" smtClean="0"/>
              <a:t>особливу</a:t>
            </a:r>
            <a:r>
              <a:rPr lang="ru-RU" dirty="0" smtClean="0"/>
              <a:t> </a:t>
            </a:r>
            <a:r>
              <a:rPr lang="ru-RU" dirty="0" err="1" smtClean="0"/>
              <a:t>увагу</a:t>
            </a:r>
            <a:r>
              <a:rPr lang="ru-RU" dirty="0" smtClean="0"/>
              <a:t> </a:t>
            </a:r>
            <a:r>
              <a:rPr lang="ru-RU" dirty="0" err="1" smtClean="0"/>
              <a:t>зовнішньому</a:t>
            </a:r>
            <a:r>
              <a:rPr lang="ru-RU" dirty="0" smtClean="0"/>
              <a:t> </a:t>
            </a:r>
            <a:r>
              <a:rPr lang="ru-RU" dirty="0" err="1" smtClean="0"/>
              <a:t>вигляду</a:t>
            </a:r>
            <a:r>
              <a:rPr lang="ru-RU" dirty="0" smtClean="0"/>
              <a:t> товару. Будь-яка реклама </a:t>
            </a:r>
            <a:r>
              <a:rPr lang="ru-RU" dirty="0" err="1" smtClean="0"/>
              <a:t>безглузда</a:t>
            </a:r>
            <a:r>
              <a:rPr lang="ru-RU" dirty="0" smtClean="0"/>
              <a:t>, </a:t>
            </a:r>
            <a:r>
              <a:rPr lang="ru-RU" dirty="0" err="1" smtClean="0"/>
              <a:t>якщо</a:t>
            </a:r>
            <a:r>
              <a:rPr lang="ru-RU" dirty="0" smtClean="0"/>
              <a:t> товар </a:t>
            </a:r>
            <a:r>
              <a:rPr lang="ru-RU" dirty="0" err="1" smtClean="0"/>
              <a:t>виглядає</a:t>
            </a:r>
            <a:r>
              <a:rPr lang="ru-RU" dirty="0" smtClean="0"/>
              <a:t> </a:t>
            </a:r>
            <a:r>
              <a:rPr lang="ru-RU" dirty="0" err="1" smtClean="0"/>
              <a:t>неестетично</a:t>
            </a:r>
            <a:r>
              <a:rPr lang="ru-RU" dirty="0" smtClean="0"/>
              <a:t>. </a:t>
            </a:r>
            <a:r>
              <a:rPr lang="ru-RU" dirty="0" err="1" smtClean="0"/>
              <a:t>Можна</a:t>
            </a:r>
            <a:r>
              <a:rPr lang="ru-RU" dirty="0" smtClean="0"/>
              <a:t> </a:t>
            </a:r>
            <a:r>
              <a:rPr lang="ru-RU" dirty="0" err="1" smtClean="0"/>
              <a:t>навіть</a:t>
            </a:r>
            <a:r>
              <a:rPr lang="ru-RU" dirty="0" smtClean="0"/>
              <a:t> </a:t>
            </a:r>
            <a:r>
              <a:rPr lang="ru-RU" dirty="0" err="1" smtClean="0"/>
              <a:t>сказати</a:t>
            </a:r>
            <a:r>
              <a:rPr lang="ru-RU" dirty="0" smtClean="0"/>
              <a:t>, </a:t>
            </a:r>
            <a:r>
              <a:rPr lang="ru-RU" dirty="0" err="1" smtClean="0"/>
              <a:t>що</a:t>
            </a:r>
            <a:r>
              <a:rPr lang="ru-RU" dirty="0" smtClean="0"/>
              <a:t> </a:t>
            </a:r>
            <a:r>
              <a:rPr lang="ru-RU" dirty="0" err="1" smtClean="0"/>
              <a:t>рекламуючи</a:t>
            </a:r>
            <a:r>
              <a:rPr lang="ru-RU" dirty="0" smtClean="0"/>
              <a:t> </a:t>
            </a:r>
            <a:r>
              <a:rPr lang="ru-RU" dirty="0" err="1" smtClean="0"/>
              <a:t>такий</a:t>
            </a:r>
            <a:r>
              <a:rPr lang="ru-RU" dirty="0" smtClean="0"/>
              <a:t> товар, </a:t>
            </a:r>
            <a:r>
              <a:rPr lang="ru-RU" dirty="0" err="1" smtClean="0"/>
              <a:t>виробник</a:t>
            </a:r>
            <a:r>
              <a:rPr lang="ru-RU" dirty="0" smtClean="0"/>
              <a:t> просто </a:t>
            </a:r>
            <a:r>
              <a:rPr lang="ru-RU" dirty="0" err="1" smtClean="0"/>
              <a:t>привертає</a:t>
            </a:r>
            <a:r>
              <a:rPr lang="ru-RU" dirty="0" smtClean="0"/>
              <a:t> </a:t>
            </a:r>
            <a:r>
              <a:rPr lang="ru-RU" dirty="0" err="1" smtClean="0"/>
              <a:t>увагу</a:t>
            </a:r>
            <a:r>
              <a:rPr lang="ru-RU" dirty="0" smtClean="0"/>
              <a:t> </a:t>
            </a:r>
            <a:r>
              <a:rPr lang="ru-RU" dirty="0" err="1" smtClean="0"/>
              <a:t>споживача</a:t>
            </a:r>
            <a:r>
              <a:rPr lang="ru-RU" dirty="0" smtClean="0"/>
              <a:t> до того, </a:t>
            </a:r>
            <a:r>
              <a:rPr lang="ru-RU" dirty="0" err="1" smtClean="0"/>
              <a:t>що</a:t>
            </a:r>
            <a:r>
              <a:rPr lang="ru-RU" dirty="0" smtClean="0"/>
              <a:t> </a:t>
            </a:r>
            <a:r>
              <a:rPr lang="ru-RU" dirty="0" err="1" smtClean="0"/>
              <a:t>йому</a:t>
            </a:r>
            <a:r>
              <a:rPr lang="ru-RU" dirty="0" smtClean="0"/>
              <a:t> не </a:t>
            </a:r>
            <a:r>
              <a:rPr lang="ru-RU" dirty="0" err="1" smtClean="0"/>
              <a:t>сподобається</a:t>
            </a:r>
            <a:r>
              <a:rPr lang="ru-RU" dirty="0" smtClean="0"/>
              <a:t> і той </a:t>
            </a:r>
            <a:r>
              <a:rPr lang="ru-RU" dirty="0" err="1" smtClean="0"/>
              <a:t>ніколи</a:t>
            </a:r>
            <a:r>
              <a:rPr lang="ru-RU" dirty="0" smtClean="0"/>
              <a:t> не купить</a:t>
            </a:r>
            <a:endParaRPr lang="en-US" dirty="0" smtClean="0"/>
          </a:p>
        </p:txBody>
      </p:sp>
    </p:spTree>
    <p:extLst>
      <p:ext uri="{BB962C8B-B14F-4D97-AF65-F5344CB8AC3E}">
        <p14:creationId xmlns:p14="http://schemas.microsoft.com/office/powerpoint/2010/main" val="393221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66838"/>
            <a:ext cx="57150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15616" y="476672"/>
            <a:ext cx="6552728" cy="369332"/>
          </a:xfrm>
          <a:prstGeom prst="rect">
            <a:avLst/>
          </a:prstGeom>
        </p:spPr>
        <p:txBody>
          <a:bodyPr wrap="square">
            <a:spAutoFit/>
          </a:bodyPr>
          <a:lstStyle/>
          <a:p>
            <a:r>
              <a:rPr lang="ru-RU" dirty="0" smtClean="0"/>
              <a:t>Прикольна упаковка для </a:t>
            </a:r>
            <a:r>
              <a:rPr lang="ru-RU" dirty="0" err="1" smtClean="0"/>
              <a:t>булочок</a:t>
            </a:r>
            <a:r>
              <a:rPr lang="ru-RU" dirty="0" smtClean="0"/>
              <a:t> у </a:t>
            </a:r>
            <a:r>
              <a:rPr lang="ru-RU" dirty="0" err="1" smtClean="0"/>
              <a:t>стилі</a:t>
            </a:r>
            <a:r>
              <a:rPr lang="ru-RU" dirty="0" smtClean="0"/>
              <a:t> </a:t>
            </a:r>
            <a:r>
              <a:rPr lang="ru-RU" dirty="0" err="1" smtClean="0"/>
              <a:t>фітнес</a:t>
            </a:r>
            <a:endParaRPr lang="ru-UA" dirty="0"/>
          </a:p>
        </p:txBody>
      </p:sp>
    </p:spTree>
    <p:extLst>
      <p:ext uri="{BB962C8B-B14F-4D97-AF65-F5344CB8AC3E}">
        <p14:creationId xmlns:p14="http://schemas.microsoft.com/office/powerpoint/2010/main" val="3544490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28713"/>
            <a:ext cx="57150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11560" y="332656"/>
            <a:ext cx="6984776" cy="369332"/>
          </a:xfrm>
          <a:prstGeom prst="rect">
            <a:avLst/>
          </a:prstGeom>
        </p:spPr>
        <p:txBody>
          <a:bodyPr wrap="square">
            <a:spAutoFit/>
          </a:bodyPr>
          <a:lstStyle/>
          <a:p>
            <a:r>
              <a:rPr lang="ru-RU" dirty="0" err="1" smtClean="0"/>
              <a:t>Оригінальна</a:t>
            </a:r>
            <a:r>
              <a:rPr lang="ru-RU" dirty="0" smtClean="0"/>
              <a:t> упаковка для </a:t>
            </a:r>
            <a:r>
              <a:rPr lang="ru-RU" dirty="0" err="1" smtClean="0"/>
              <a:t>соків</a:t>
            </a:r>
            <a:r>
              <a:rPr lang="ru-RU" dirty="0" smtClean="0"/>
              <a:t> у </a:t>
            </a:r>
            <a:r>
              <a:rPr lang="ru-RU" dirty="0" err="1" smtClean="0"/>
              <a:t>стилі</a:t>
            </a:r>
            <a:r>
              <a:rPr lang="ru-RU" dirty="0" smtClean="0"/>
              <a:t> </a:t>
            </a:r>
            <a:r>
              <a:rPr lang="ru-RU" dirty="0" err="1" smtClean="0"/>
              <a:t>шкірки</a:t>
            </a:r>
            <a:r>
              <a:rPr lang="ru-RU" dirty="0" smtClean="0"/>
              <a:t> </a:t>
            </a:r>
            <a:r>
              <a:rPr lang="ru-RU" dirty="0" err="1" smtClean="0"/>
              <a:t>фруктів</a:t>
            </a:r>
            <a:r>
              <a:rPr lang="ru-RU" dirty="0" smtClean="0"/>
              <a:t> та </a:t>
            </a:r>
            <a:r>
              <a:rPr lang="ru-RU" dirty="0" err="1" smtClean="0"/>
              <a:t>ягід</a:t>
            </a:r>
            <a:endParaRPr lang="ru-UA" dirty="0"/>
          </a:p>
        </p:txBody>
      </p:sp>
    </p:spTree>
    <p:extLst>
      <p:ext uri="{BB962C8B-B14F-4D97-AF65-F5344CB8AC3E}">
        <p14:creationId xmlns:p14="http://schemas.microsoft.com/office/powerpoint/2010/main" val="66323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71563"/>
            <a:ext cx="57150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130195" y="332656"/>
            <a:ext cx="2883610" cy="369332"/>
          </a:xfrm>
          <a:prstGeom prst="rect">
            <a:avLst/>
          </a:prstGeom>
        </p:spPr>
        <p:txBody>
          <a:bodyPr wrap="none">
            <a:spAutoFit/>
          </a:bodyPr>
          <a:lstStyle/>
          <a:p>
            <a:r>
              <a:rPr lang="uk-UA" dirty="0" smtClean="0"/>
              <a:t>Красива упаковка для меду</a:t>
            </a:r>
            <a:endParaRPr lang="ru-UA" dirty="0"/>
          </a:p>
        </p:txBody>
      </p:sp>
    </p:spTree>
    <p:extLst>
      <p:ext uri="{BB962C8B-B14F-4D97-AF65-F5344CB8AC3E}">
        <p14:creationId xmlns:p14="http://schemas.microsoft.com/office/powerpoint/2010/main" val="344617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12968" cy="6463308"/>
          </a:xfrm>
          <a:prstGeom prst="rect">
            <a:avLst/>
          </a:prstGeom>
        </p:spPr>
        <p:txBody>
          <a:bodyPr wrap="square">
            <a:spAutoFit/>
          </a:bodyPr>
          <a:lstStyle/>
          <a:p>
            <a:r>
              <a:rPr lang="uk-UA" b="1" dirty="0" smtClean="0"/>
              <a:t>Упаковка – це якийсь матеріал, оболонка, обшивка, тара, в яку поміщають товар і відрізняється своєрідним оформленням. За своєю суттю упаковка – це ні що інше як сукупність матеріальних засобів, пов’язаних із підготовкою товару до зберігання та транспортування, необхідних для забезпечення його збереження та надання транспортабельного вигляду.</a:t>
            </a:r>
          </a:p>
          <a:p>
            <a:r>
              <a:rPr lang="uk-UA" b="1" dirty="0" smtClean="0"/>
              <a:t>Упаковка – це особа товару. Чим </a:t>
            </a:r>
            <a:r>
              <a:rPr lang="uk-UA" b="1" dirty="0" err="1" smtClean="0"/>
              <a:t>представніше</a:t>
            </a:r>
            <a:r>
              <a:rPr lang="uk-UA" b="1" dirty="0" smtClean="0"/>
              <a:t> і красивіше для покупця вона виглядатиме, тим вища ймовірність того, що він придбає даний продукт</a:t>
            </a:r>
            <a:r>
              <a:rPr lang="uk-UA" dirty="0" smtClean="0"/>
              <a:t>. Причому досить часто покупець купує товар, виходячи з упаковки товару, а не через потребу придбати цей товар. У той же час відомі загальновідомі випадки, коли через погану упаковку продажі швидко падали.</a:t>
            </a:r>
            <a:endParaRPr lang="en-US" dirty="0" smtClean="0"/>
          </a:p>
          <a:p>
            <a:r>
              <a:rPr lang="uk-UA" dirty="0" smtClean="0"/>
              <a:t>На ринку тисячі товарів, які змагаються за увагу клієнтів. Одна третина</a:t>
            </a:r>
          </a:p>
          <a:p>
            <a:r>
              <a:rPr lang="uk-UA" dirty="0" smtClean="0"/>
              <a:t>рішень споживача базується виключно на упаковці товару. Щоб досягти успіху,</a:t>
            </a:r>
          </a:p>
          <a:p>
            <a:r>
              <a:rPr lang="uk-UA" dirty="0" smtClean="0"/>
              <a:t>упаковка торгової марки повинна виділятися і відрізнятися від конкурентів.</a:t>
            </a:r>
          </a:p>
          <a:p>
            <a:r>
              <a:rPr lang="uk-UA" dirty="0" smtClean="0"/>
              <a:t>Наприклад, один із продуктів Капітана Моргана, </a:t>
            </a:r>
            <a:r>
              <a:rPr lang="en-US" dirty="0" err="1" smtClean="0"/>
              <a:t>CannonBlast</a:t>
            </a:r>
            <a:r>
              <a:rPr lang="en-US" dirty="0" smtClean="0"/>
              <a:t>, </a:t>
            </a:r>
            <a:r>
              <a:rPr lang="uk-UA" dirty="0" smtClean="0"/>
              <a:t>поставляється в</a:t>
            </a:r>
          </a:p>
          <a:p>
            <a:r>
              <a:rPr lang="uk-UA" dirty="0" smtClean="0"/>
              <a:t>не дуже стандартному контейнері. Пляшка має форму гарматної кулі. Дизайн</a:t>
            </a:r>
          </a:p>
          <a:p>
            <a:r>
              <a:rPr lang="uk-UA" dirty="0" smtClean="0"/>
              <a:t>відповідає назві продукту, ще й привертає увагу і сильно відрізняється від того,</a:t>
            </a:r>
          </a:p>
          <a:p>
            <a:r>
              <a:rPr lang="uk-UA" dirty="0" smtClean="0"/>
              <a:t>що пропонують багато його конкурентів.</a:t>
            </a:r>
          </a:p>
          <a:p>
            <a:r>
              <a:rPr lang="uk-UA" dirty="0" smtClean="0"/>
              <a:t>Кольори, що використовуються в упаковці продукції, відіграють ключову</a:t>
            </a:r>
          </a:p>
          <a:p>
            <a:r>
              <a:rPr lang="uk-UA" dirty="0" smtClean="0"/>
              <a:t>роль у прийнятті рішень споживачами. Мозок реагує на кольори по-різному,</a:t>
            </a:r>
          </a:p>
          <a:p>
            <a:r>
              <a:rPr lang="uk-UA" dirty="0" smtClean="0"/>
              <a:t>тому відповідно обирає кольори упаковки. Наприклад, вироби з білою</a:t>
            </a:r>
          </a:p>
          <a:p>
            <a:r>
              <a:rPr lang="uk-UA" dirty="0" smtClean="0"/>
              <a:t>упаковкою передають простоту, безпеку та чистоту. Фахівці з кольорових</a:t>
            </a:r>
          </a:p>
          <a:p>
            <a:r>
              <a:rPr lang="uk-UA" dirty="0" smtClean="0"/>
              <a:t>матеріалів зазначають, що чим більше кольору додається до упаковки товару</a:t>
            </a:r>
            <a:r>
              <a:rPr lang="en-US" dirty="0" smtClean="0"/>
              <a:t> </a:t>
            </a:r>
            <a:r>
              <a:rPr lang="ru-RU" dirty="0" err="1" smtClean="0"/>
              <a:t>тим</a:t>
            </a:r>
            <a:r>
              <a:rPr lang="ru-RU" dirty="0" smtClean="0"/>
              <a:t> </a:t>
            </a:r>
            <a:r>
              <a:rPr lang="ru-RU" dirty="0" err="1" smtClean="0"/>
              <a:t>менш</a:t>
            </a:r>
            <a:r>
              <a:rPr lang="ru-RU" dirty="0" smtClean="0"/>
              <a:t> </a:t>
            </a:r>
            <a:r>
              <a:rPr lang="ru-RU" dirty="0" err="1" smtClean="0"/>
              <a:t>вишуканим</a:t>
            </a:r>
            <a:r>
              <a:rPr lang="ru-RU" dirty="0" smtClean="0"/>
              <a:t> </a:t>
            </a:r>
            <a:r>
              <a:rPr lang="ru-RU" dirty="0" err="1" smtClean="0"/>
              <a:t>він</a:t>
            </a:r>
            <a:r>
              <a:rPr lang="ru-RU" dirty="0" smtClean="0"/>
              <a:t> є. </a:t>
            </a:r>
            <a:endParaRPr lang="uk-UA" dirty="0"/>
          </a:p>
        </p:txBody>
      </p:sp>
    </p:spTree>
    <p:extLst>
      <p:ext uri="{BB962C8B-B14F-4D97-AF65-F5344CB8AC3E}">
        <p14:creationId xmlns:p14="http://schemas.microsoft.com/office/powerpoint/2010/main" val="139142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8640"/>
            <a:ext cx="8856984" cy="1754326"/>
          </a:xfrm>
          <a:prstGeom prst="rect">
            <a:avLst/>
          </a:prstGeom>
        </p:spPr>
        <p:txBody>
          <a:bodyPr wrap="square">
            <a:spAutoFit/>
          </a:bodyPr>
          <a:lstStyle/>
          <a:p>
            <a:r>
              <a:rPr lang="uk-UA" dirty="0" smtClean="0"/>
              <a:t>Колір – один з найпотужніших маркетингових інструментів. Він принципово важливий в візуальному оформленні бренду, тому що саме він привертає увагу і викликає ті чи інші емоції і споживачів продукту. Так що всі великі компанії і якісні бренди завжди враховують роль кольору при оформленні пакувальної продукції. До речі, є дослідження, які стверджують, що товари в яскравій креативній упаковці продаються на цілих 60% краще.</a:t>
            </a:r>
            <a:endParaRPr lang="ru-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60848"/>
            <a:ext cx="7620000" cy="405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74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5632311"/>
          </a:xfrm>
          <a:prstGeom prst="rect">
            <a:avLst/>
          </a:prstGeom>
        </p:spPr>
        <p:txBody>
          <a:bodyPr wrap="square">
            <a:spAutoFit/>
          </a:bodyPr>
          <a:lstStyle/>
          <a:p>
            <a:pPr algn="ctr"/>
            <a:r>
              <a:rPr lang="uk-UA" b="1" dirty="0" err="1" smtClean="0"/>
              <a:t>Впізнаваність</a:t>
            </a:r>
            <a:r>
              <a:rPr lang="uk-UA" b="1" dirty="0" smtClean="0"/>
              <a:t> бренду</a:t>
            </a:r>
          </a:p>
          <a:p>
            <a:endParaRPr lang="uk-UA" dirty="0" smtClean="0"/>
          </a:p>
          <a:p>
            <a:r>
              <a:rPr lang="uk-UA" dirty="0" smtClean="0"/>
              <a:t>У всіх великих компаній і торгових марок є свої кольори, які з ними асоціюються. Наприклад, червоний колір етикеток Кока-коли або сині баночки Пепсі. Ті ж упаковки чіпсів або шоколадних батончиків виглядають практично ідентично, тож покупці в магазині в першу чергу шукають поглядом бажаний колір. І зовсім не важливо, чи належать в результаті ці товари одному або різним виробникам – вони працюють на різну цільову аудиторію.</a:t>
            </a:r>
          </a:p>
          <a:p>
            <a:pPr algn="ctr"/>
            <a:r>
              <a:rPr lang="uk-UA" b="1" dirty="0" smtClean="0"/>
              <a:t>Характеристики кольору</a:t>
            </a:r>
          </a:p>
          <a:p>
            <a:endParaRPr lang="uk-UA" dirty="0" smtClean="0"/>
          </a:p>
          <a:p>
            <a:r>
              <a:rPr lang="uk-UA" dirty="0" smtClean="0"/>
              <a:t>Всі характеристики, якими ми так чи інакше можемо визначити колір, діляться на суб’єктивні або психологічні та об’єктивні або психофізіологічні. До якісних характеристик відноситься колірний тон, світлина, насиченість.</a:t>
            </a:r>
          </a:p>
          <a:p>
            <a:r>
              <a:rPr lang="uk-UA" dirty="0" smtClean="0"/>
              <a:t>Сприйняття кольору на упаковці залежить від безлічі факторів: від культурного середовища регіону до типу освітленості і сусідства за прилавком. В результаті у споживачів виникають емоційні і асоціативні реакції, які важливо спрогнозувати заздалегідь. З фізичної і більш приземленої точки зору кольори на упаковці визначають її читаність, видимість окремих елементів, акценти.</a:t>
            </a:r>
          </a:p>
          <a:p>
            <a:r>
              <a:rPr lang="uk-UA" dirty="0" smtClean="0"/>
              <a:t>На упаковці колір вирішує чотири завдання: привертає увагу, підвищує </a:t>
            </a:r>
            <a:r>
              <a:rPr lang="uk-UA" dirty="0" err="1" smtClean="0"/>
              <a:t>впізнаваність</a:t>
            </a:r>
            <a:r>
              <a:rPr lang="uk-UA" dirty="0" smtClean="0"/>
              <a:t>, надає привабливості і виділяє інформацію.</a:t>
            </a:r>
            <a:endParaRPr lang="ru-UA" dirty="0"/>
          </a:p>
        </p:txBody>
      </p:sp>
    </p:spTree>
    <p:extLst>
      <p:ext uri="{BB962C8B-B14F-4D97-AF65-F5344CB8AC3E}">
        <p14:creationId xmlns:p14="http://schemas.microsoft.com/office/powerpoint/2010/main" val="28450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7346"/>
            <a:ext cx="8856984" cy="6186309"/>
          </a:xfrm>
          <a:prstGeom prst="rect">
            <a:avLst/>
          </a:prstGeom>
        </p:spPr>
        <p:txBody>
          <a:bodyPr wrap="square">
            <a:spAutoFit/>
          </a:bodyPr>
          <a:lstStyle/>
          <a:p>
            <a:pPr algn="ctr"/>
            <a:r>
              <a:rPr lang="uk-UA" b="1" dirty="0" smtClean="0"/>
              <a:t>Кольори і продаж</a:t>
            </a:r>
          </a:p>
          <a:p>
            <a:r>
              <a:rPr lang="uk-UA" dirty="0" smtClean="0"/>
              <a:t>Є десятки досліджень про те, як колір упаковки впливає на прямі продажі. Наприклад, ще в 1976 році компанія </a:t>
            </a:r>
            <a:r>
              <a:rPr lang="en-US" dirty="0" err="1" smtClean="0"/>
              <a:t>Kupchella</a:t>
            </a:r>
            <a:r>
              <a:rPr lang="en-US" dirty="0" smtClean="0"/>
              <a:t> </a:t>
            </a:r>
            <a:r>
              <a:rPr lang="uk-UA" dirty="0" smtClean="0"/>
              <a:t>випустила пральний порошок в різнокольорових пачках. Користувачі повинні були оцінити якість порошку, і в підсумку найефективнішою визнали серію в помаранчевій упаковці, а неефективною – у синій. Однак суть в тому, що порошок в обох пачках був один і той же.</a:t>
            </a:r>
          </a:p>
          <a:p>
            <a:r>
              <a:rPr lang="uk-UA" dirty="0" smtClean="0"/>
              <a:t>Другий важливий нюанс – надлишок інформаційного шуму, який ми відчуваємо щодня. Підходячи до полиці супермаркету, людина потрапляє в оточення десятків упаковок і охоплює поглядом сотні товарів лише за кілька секунд. Тут в справу вступає колір. Експериментальним шляхом давно з’ясовано, щоб люди різного віку, статі, з різних країн і просто різні цільові аудиторії полюбляють свої кольори.</a:t>
            </a:r>
          </a:p>
          <a:p>
            <a:r>
              <a:rPr lang="uk-UA" dirty="0" smtClean="0"/>
              <a:t>Наприклад, статистично чоловіки частіше вибирають яскраві упаковки, а жінки – більш стримані, але теплі кольори. Пенсіонери цінують сині відтінки і не люблять жовті, а жителі великих галасливих мегаполісів швидше вибирають жовті та оранжеві коробки. Дорогі товари частіше упаковані в нейтральні стримані біло-сірі тони, а дешеві – в помітні і кричущі. Продовжувати можна безкінечно, а для кольорових експериментів використовуються кольорові тести </a:t>
            </a:r>
            <a:r>
              <a:rPr lang="uk-UA" dirty="0" err="1" smtClean="0"/>
              <a:t>Люшера</a:t>
            </a:r>
            <a:r>
              <a:rPr lang="uk-UA" dirty="0" smtClean="0"/>
              <a:t> і фокус-групи.</a:t>
            </a:r>
          </a:p>
          <a:p>
            <a:r>
              <a:rPr lang="uk-UA" dirty="0" smtClean="0"/>
              <a:t>Є базові асоціації, які працюють майже безпрограшно. Червоний – колір пристрасті, і йому віддають перевагу виробники продуктів харчування. Синій – колір спокою і гармонії, який часто зустрічається в упаковці дитячих товарів або, наприклад, молочної продукції. Зелений – головний природний колір, яким зараз активно маркують екологічні товари. </a:t>
            </a:r>
            <a:endParaRPr lang="ru-UA" dirty="0"/>
          </a:p>
        </p:txBody>
      </p:sp>
    </p:spTree>
    <p:extLst>
      <p:ext uri="{BB962C8B-B14F-4D97-AF65-F5344CB8AC3E}">
        <p14:creationId xmlns:p14="http://schemas.microsoft.com/office/powerpoint/2010/main" val="53779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279" y="188640"/>
            <a:ext cx="8712968" cy="3416320"/>
          </a:xfrm>
          <a:prstGeom prst="rect">
            <a:avLst/>
          </a:prstGeom>
        </p:spPr>
        <p:txBody>
          <a:bodyPr wrap="square">
            <a:spAutoFit/>
          </a:bodyPr>
          <a:lstStyle/>
          <a:p>
            <a:r>
              <a:rPr lang="uk-UA" dirty="0" smtClean="0"/>
              <a:t>Але при виборі потрібно враховувати і вторинні чинники: портрет і стать цільової аудиторії, призначення товару і цінову категорію, асоціації. У різних країнах є свої культурні особливості, і той же святковий білий в інших широтах виявиться траурним. Нарешті, важлива сезонність: наприклад, влітку найкраще продає холодна блакитна упаковка, а взимку – сонячна жовта.</a:t>
            </a:r>
          </a:p>
          <a:p>
            <a:r>
              <a:rPr lang="uk-UA" dirty="0" smtClean="0"/>
              <a:t>Коли випускається серія тієї чи іншої продукції, то розраховується на те, що вона з якихось відмітним критеріям буде запам'ятовуватися. Так, наприклад, шоколадні батончики без неї виглядають практично однаково. Але вибираючи батончики, споживачі вже знають, що "</a:t>
            </a:r>
            <a:r>
              <a:rPr lang="uk-UA" dirty="0" err="1" smtClean="0"/>
              <a:t>Баунті</a:t>
            </a:r>
            <a:r>
              <a:rPr lang="uk-UA" dirty="0" smtClean="0"/>
              <a:t>" в блакитний, "Марс" - чорної, а "Снікерс" - у коричневій упаковці. І мало хто знає, що всі ці бренди належать одному виробнику. На полиці вони все одно конкурують між собою, але в кінцевому підсумку приносять прибуток однієї компанії.</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149" y="3604960"/>
            <a:ext cx="544712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04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784976" cy="274042"/>
          </a:xfrm>
        </p:spPr>
        <p:txBody>
          <a:bodyPr>
            <a:normAutofit fontScale="90000"/>
          </a:bodyPr>
          <a:lstStyle/>
          <a:p>
            <a:r>
              <a:rPr lang="ru-RU" sz="2700" dirty="0" err="1" smtClean="0"/>
              <a:t>Вплив</a:t>
            </a:r>
            <a:r>
              <a:rPr lang="ru-RU" sz="2700" dirty="0" smtClean="0"/>
              <a:t> </a:t>
            </a:r>
            <a:r>
              <a:rPr lang="ru-RU" sz="2700" dirty="0" err="1" smtClean="0"/>
              <a:t>коліру</a:t>
            </a:r>
            <a:r>
              <a:rPr lang="ru-RU" sz="2700" dirty="0" smtClean="0"/>
              <a:t> на </a:t>
            </a:r>
            <a:r>
              <a:rPr lang="ru-RU" sz="2700" dirty="0" err="1" smtClean="0"/>
              <a:t>споживача</a:t>
            </a:r>
            <a:r>
              <a:rPr lang="ru-RU" sz="2700" dirty="0" smtClean="0"/>
              <a:t> і як </a:t>
            </a:r>
            <a:r>
              <a:rPr lang="ru-RU" sz="2700" dirty="0" err="1" smtClean="0"/>
              <a:t>почуття</a:t>
            </a:r>
            <a:r>
              <a:rPr lang="ru-RU" sz="2700" dirty="0" smtClean="0"/>
              <a:t> при </a:t>
            </a:r>
            <a:r>
              <a:rPr lang="ru-RU" sz="2700" dirty="0" err="1" smtClean="0"/>
              <a:t>цьому</a:t>
            </a:r>
            <a:r>
              <a:rPr lang="ru-RU" sz="2700" dirty="0" smtClean="0"/>
              <a:t> </a:t>
            </a:r>
            <a:r>
              <a:rPr lang="ru-RU" sz="2700" dirty="0" err="1" smtClean="0"/>
              <a:t>викликаються</a:t>
            </a:r>
            <a:r>
              <a:rPr lang="ru-RU" dirty="0" smtClean="0"/>
              <a:t>.</a:t>
            </a:r>
            <a:endParaRPr lang="ru-UA" dirty="0"/>
          </a:p>
        </p:txBody>
      </p:sp>
      <p:sp>
        <p:nvSpPr>
          <p:cNvPr id="3" name="Объект 2"/>
          <p:cNvSpPr>
            <a:spLocks noGrp="1"/>
          </p:cNvSpPr>
          <p:nvPr>
            <p:ph idx="1"/>
          </p:nvPr>
        </p:nvSpPr>
        <p:spPr>
          <a:xfrm>
            <a:off x="107504" y="764704"/>
            <a:ext cx="8928992" cy="5904656"/>
          </a:xfrm>
        </p:spPr>
        <p:txBody>
          <a:bodyPr/>
          <a:lstStyle/>
          <a:p>
            <a:r>
              <a:rPr lang="uk-UA" dirty="0" smtClean="0"/>
              <a:t>1. </a:t>
            </a:r>
            <a:r>
              <a:rPr lang="uk-UA" sz="1600" b="1" dirty="0" smtClean="0"/>
              <a:t>червоний</a:t>
            </a:r>
            <a:r>
              <a:rPr lang="uk-UA" sz="1600" dirty="0" smtClean="0"/>
              <a:t> - колір пристрасті. Викликає збудження, схвильованість, спонукання до дії. Дослідження вчених показали, що червоні тони викликають почастішання пульсу. Так, наприклад, виробники харчових продуктів використовують червоний колір упаковки. Це кетчуп, цукерки, сік. Червоний колір доводиться до вподоби і чоловікам. Так, наприклад, багато сигарети, туалетні води, дезодоранти мають упаковку з червоним кольором.</a:t>
            </a:r>
            <a:endParaRPr lang="ru-UA"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4464496" cy="378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32509"/>
            <a:ext cx="3816424" cy="373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9269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4499</Words>
  <Application>Microsoft Office PowerPoint</Application>
  <PresentationFormat>Экран (4:3)</PresentationFormat>
  <Paragraphs>192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Упаковка як елемент маркетингу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Вплив коліру на споживача і як почуття при цьому викликаються.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Функції упаковки</vt:lpstr>
      <vt:lpstr>Маркування товару</vt:lpstr>
      <vt:lpstr>Дизайн упаковки</vt:lpstr>
      <vt:lpstr>Презентация PowerPoint</vt:lpstr>
      <vt:lpstr>Презентация PowerPoint</vt:lpstr>
      <vt:lpstr>Роль дизайна в упаковці</vt:lpstr>
      <vt:lpstr>Презентация PowerPoint</vt:lpstr>
      <vt:lpstr>Презентация PowerPoint</vt:lpstr>
      <vt:lpstr>Презентация PowerPoint</vt:lpstr>
      <vt:lpstr>Поради щодо ефективного дизайну упаковки</vt:lpstr>
      <vt:lpstr>Приклади упаковок</vt:lpstr>
      <vt:lpstr>Приклади креативних упаковок у маркетингу</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Упаковка як елемент маркетингу</dc:title>
  <dc:creator>uzver</dc:creator>
  <cp:lastModifiedBy>uzver</cp:lastModifiedBy>
  <cp:revision>7</cp:revision>
  <dcterms:created xsi:type="dcterms:W3CDTF">2024-04-04T04:53:25Z</dcterms:created>
  <dcterms:modified xsi:type="dcterms:W3CDTF">2024-04-04T06:03:37Z</dcterms:modified>
</cp:coreProperties>
</file>