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5"/>
  </p:notesMasterIdLst>
  <p:sldIdLst>
    <p:sldId id="501" r:id="rId2"/>
    <p:sldId id="502" r:id="rId3"/>
    <p:sldId id="323" r:id="rId4"/>
    <p:sldId id="503" r:id="rId5"/>
    <p:sldId id="504" r:id="rId6"/>
    <p:sldId id="483" r:id="rId7"/>
    <p:sldId id="371" r:id="rId8"/>
    <p:sldId id="506" r:id="rId9"/>
    <p:sldId id="507" r:id="rId10"/>
    <p:sldId id="508" r:id="rId11"/>
    <p:sldId id="509" r:id="rId12"/>
    <p:sldId id="321" r:id="rId13"/>
    <p:sldId id="510" r:id="rId14"/>
    <p:sldId id="511" r:id="rId15"/>
    <p:sldId id="524" r:id="rId16"/>
    <p:sldId id="512" r:id="rId17"/>
    <p:sldId id="523" r:id="rId18"/>
    <p:sldId id="513" r:id="rId19"/>
    <p:sldId id="514" r:id="rId20"/>
    <p:sldId id="515" r:id="rId21"/>
    <p:sldId id="516" r:id="rId22"/>
    <p:sldId id="517" r:id="rId23"/>
    <p:sldId id="518" r:id="rId24"/>
    <p:sldId id="519" r:id="rId25"/>
    <p:sldId id="520" r:id="rId26"/>
    <p:sldId id="521" r:id="rId27"/>
    <p:sldId id="388" r:id="rId28"/>
    <p:sldId id="527" r:id="rId29"/>
    <p:sldId id="522" r:id="rId30"/>
    <p:sldId id="525" r:id="rId31"/>
    <p:sldId id="326" r:id="rId32"/>
    <p:sldId id="526" r:id="rId33"/>
    <p:sldId id="314" r:id="rId3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3" userDrawn="1">
          <p15:clr>
            <a:srgbClr val="A4A3A4"/>
          </p15:clr>
        </p15:guide>
        <p15:guide id="2" pos="379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лександр Гришун" initials="АГ" lastIdx="1" clrIdx="0">
    <p:extLst>
      <p:ext uri="{19B8F6BF-5375-455C-9EA6-DF929625EA0E}">
        <p15:presenceInfo xmlns:p15="http://schemas.microsoft.com/office/powerpoint/2012/main" userId="7d2849c6d166c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76"/>
    <a:srgbClr val="2637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21" autoAdjust="0"/>
    <p:restoredTop sz="94660"/>
  </p:normalViewPr>
  <p:slideViewPr>
    <p:cSldViewPr snapToGrid="0">
      <p:cViewPr varScale="1">
        <p:scale>
          <a:sx n="60" d="100"/>
          <a:sy n="60" d="100"/>
        </p:scale>
        <p:origin x="832" y="52"/>
      </p:cViewPr>
      <p:guideLst>
        <p:guide orient="horz" pos="3793"/>
        <p:guide pos="37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88744A-58AD-44BD-8243-13DD9445D718}" type="datetimeFigureOut">
              <a:rPr lang="ru-RU" smtClean="0"/>
              <a:t>12.12.2023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FAF16A-5DA7-497E-959C-AE03A46289D7}" type="slidenum">
              <a:rPr lang="ru-RU" smtClean="0"/>
              <a:t>‹№›</a:t>
            </a:fld>
            <a:endParaRPr lang="ru-RU"/>
          </a:p>
        </p:txBody>
      </p:sp>
    </p:spTree>
    <p:extLst>
      <p:ext uri="{BB962C8B-B14F-4D97-AF65-F5344CB8AC3E}">
        <p14:creationId xmlns:p14="http://schemas.microsoft.com/office/powerpoint/2010/main" val="506903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3FAF16A-5DA7-497E-959C-AE03A46289D7}" type="slidenum">
              <a:rPr lang="ru-RU" smtClean="0"/>
              <a:t>3</a:t>
            </a:fld>
            <a:endParaRPr lang="ru-RU"/>
          </a:p>
        </p:txBody>
      </p:sp>
    </p:spTree>
    <p:extLst>
      <p:ext uri="{BB962C8B-B14F-4D97-AF65-F5344CB8AC3E}">
        <p14:creationId xmlns:p14="http://schemas.microsoft.com/office/powerpoint/2010/main" val="60059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AF16A-5DA7-497E-959C-AE03A46289D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531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AF16A-5DA7-497E-959C-AE03A46289D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197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AF16A-5DA7-497E-959C-AE03A46289D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126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3FAF16A-5DA7-497E-959C-AE03A46289D7}" type="slidenum">
              <a:rPr lang="ru-RU" smtClean="0"/>
              <a:t>8</a:t>
            </a:fld>
            <a:endParaRPr lang="ru-RU"/>
          </a:p>
        </p:txBody>
      </p:sp>
    </p:spTree>
    <p:extLst>
      <p:ext uri="{BB962C8B-B14F-4D97-AF65-F5344CB8AC3E}">
        <p14:creationId xmlns:p14="http://schemas.microsoft.com/office/powerpoint/2010/main" val="531882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AF16A-5DA7-497E-959C-AE03A46289D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022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AF16A-5DA7-497E-959C-AE03A46289D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004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47F47D77-E995-4AFA-83C8-984967F91BAD}" type="datetimeFigureOut">
              <a:rPr lang="ru-RU" smtClean="0"/>
              <a:t>12.12.2023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3239343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7F47D77-E995-4AFA-83C8-984967F91BAD}" type="datetimeFigureOut">
              <a:rPr lang="ru-RU" smtClean="0"/>
              <a:t>12.12.2023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653893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7F47D77-E995-4AFA-83C8-984967F91BAD}" type="datetimeFigureOut">
              <a:rPr lang="ru-RU" smtClean="0"/>
              <a:t>12.12.2023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718477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7F47D77-E995-4AFA-83C8-984967F91BAD}" type="datetimeFigureOut">
              <a:rPr lang="ru-RU" smtClean="0"/>
              <a:t>12.12.2023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1604396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47F47D77-E995-4AFA-83C8-984967F91BAD}" type="datetimeFigureOut">
              <a:rPr lang="ru-RU" smtClean="0"/>
              <a:t>12.12.2023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854890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47F47D77-E995-4AFA-83C8-984967F91BAD}" type="datetimeFigureOut">
              <a:rPr lang="ru-RU" smtClean="0"/>
              <a:t>12.12.2023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1678895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47F47D77-E995-4AFA-83C8-984967F91BAD}" type="datetimeFigureOut">
              <a:rPr lang="ru-RU" smtClean="0"/>
              <a:t>12.12.2023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4227210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47F47D77-E995-4AFA-83C8-984967F91BAD}" type="datetimeFigureOut">
              <a:rPr lang="ru-RU" smtClean="0"/>
              <a:t>12.12.2023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1536473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7F47D77-E995-4AFA-83C8-984967F91BAD}" type="datetimeFigureOut">
              <a:rPr lang="ru-RU" smtClean="0"/>
              <a:t>12.12.2023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1361339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47F47D77-E995-4AFA-83C8-984967F91BAD}" type="datetimeFigureOut">
              <a:rPr lang="ru-RU" smtClean="0"/>
              <a:t>12.12.2023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2520132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47F47D77-E995-4AFA-83C8-984967F91BAD}" type="datetimeFigureOut">
              <a:rPr lang="ru-RU" smtClean="0"/>
              <a:t>12.12.2023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1112228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F47D77-E995-4AFA-83C8-984967F91BAD}" type="datetimeFigureOut">
              <a:rPr lang="ru-RU" smtClean="0"/>
              <a:t>12.12.2023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C3B9E1-54E9-4F20-A7CB-8F049A49D1DD}" type="slidenum">
              <a:rPr lang="ru-RU" smtClean="0"/>
              <a:t>‹№›</a:t>
            </a:fld>
            <a:endParaRPr lang="ru-RU"/>
          </a:p>
        </p:txBody>
      </p:sp>
    </p:spTree>
    <p:extLst>
      <p:ext uri="{BB962C8B-B14F-4D97-AF65-F5344CB8AC3E}">
        <p14:creationId xmlns:p14="http://schemas.microsoft.com/office/powerpoint/2010/main" val="2165625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ips.ligazakon.net/document/T041877" TargetMode="External"/><Relationship Id="rId7"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hyperlink" Target="https://sergiyvska-rada.gov.ua/vlada/prohramy/3038-prohrama-pidtrymky-samozabezpechennia-serhiivskoi" TargetMode="External"/><Relationship Id="rId4" Type="http://schemas.openxmlformats.org/officeDocument/2006/relationships/hyperlink" Target="https://zakon.rada.gov.ua/laws/show/327-2Text"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hromada.canactions.com/wp-content/uploads/2019/12/Velykobilozerska.pdf" TargetMode="External"/><Relationship Id="rId13" Type="http://schemas.openxmlformats.org/officeDocument/2006/relationships/image" Target="../media/image20.png"/><Relationship Id="rId3" Type="http://schemas.openxmlformats.org/officeDocument/2006/relationships/hyperlink" Target="https://hromada.canactions.com/orikhivska/" TargetMode="External"/><Relationship Id="rId7" Type="http://schemas.openxmlformats.org/officeDocument/2006/relationships/hyperlink" Target="https://hromada.canactions.com/velykobilozerska/" TargetMode="External"/><Relationship Id="rId12" Type="http://schemas.openxmlformats.org/officeDocument/2006/relationships/image" Target="../media/image19.jp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hromada.canactions.com/wp-content/uploads/2019/12/Huliaipilska.pdf" TargetMode="External"/><Relationship Id="rId11" Type="http://schemas.openxmlformats.org/officeDocument/2006/relationships/hyperlink" Target="https://www.zp.ukrstat.gov.ua/index.php/statystychna-informatsiia" TargetMode="External"/><Relationship Id="rId5" Type="http://schemas.openxmlformats.org/officeDocument/2006/relationships/hyperlink" Target="https://hromada.canactions.com/huliaypilska/" TargetMode="External"/><Relationship Id="rId10" Type="http://schemas.openxmlformats.org/officeDocument/2006/relationships/hyperlink" Target="https://hromada.canactions.com/wp-content/uploads/2019/12/Komish_Zorianska.pdf" TargetMode="External"/><Relationship Id="rId4" Type="http://schemas.openxmlformats.org/officeDocument/2006/relationships/hyperlink" Target="https://hromada.canactions.com/wp-content/uploads/2019/12/Orihivska.pdf" TargetMode="External"/><Relationship Id="rId9" Type="http://schemas.openxmlformats.org/officeDocument/2006/relationships/hyperlink" Target="https://hromada.canactions.com/komysh-zorianska/"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9.pn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9.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hyperlink" Target="https://tovarystvo-kraftu.com/" TargetMode="External"/><Relationship Id="rId9" Type="http://schemas.openxmlformats.org/officeDocument/2006/relationships/image" Target="../media/image54.png"/></Relationships>
</file>

<file path=ppt/slides/_rels/slide32.xml.rels><?xml version="1.0" encoding="UTF-8" standalone="yes"?>
<Relationships xmlns="http://schemas.openxmlformats.org/package/2006/relationships"><Relationship Id="rId8" Type="http://schemas.openxmlformats.org/officeDocument/2006/relationships/hyperlink" Target="https://tovarystvo-kraftu.com/kyivshchyna/" TargetMode="External"/><Relationship Id="rId13" Type="http://schemas.openxmlformats.org/officeDocument/2006/relationships/hyperlink" Target="https://tovarystvo-kraftu.com/rivnenshchyna/" TargetMode="External"/><Relationship Id="rId18" Type="http://schemas.openxmlformats.org/officeDocument/2006/relationships/image" Target="../media/image58.png"/><Relationship Id="rId3" Type="http://schemas.openxmlformats.org/officeDocument/2006/relationships/image" Target="../media/image9.png"/><Relationship Id="rId7" Type="http://schemas.openxmlformats.org/officeDocument/2006/relationships/hyperlink" Target="https://tovarystvo-kraftu.com/ivano-frankivshchyna/" TargetMode="External"/><Relationship Id="rId12" Type="http://schemas.openxmlformats.org/officeDocument/2006/relationships/hyperlink" Target="https://tovarystvo-kraftu.com/poltavshchyna/" TargetMode="External"/><Relationship Id="rId17" Type="http://schemas.openxmlformats.org/officeDocument/2006/relationships/hyperlink" Target="https://tovarystvo-kraftu.com/cherkashchyna/" TargetMode="External"/><Relationship Id="rId2" Type="http://schemas.openxmlformats.org/officeDocument/2006/relationships/image" Target="../media/image8.png"/><Relationship Id="rId16" Type="http://schemas.openxmlformats.org/officeDocument/2006/relationships/hyperlink" Target="https://tovarystvo-kraftu.com/khmelnychchyna/" TargetMode="External"/><Relationship Id="rId1" Type="http://schemas.openxmlformats.org/officeDocument/2006/relationships/slideLayout" Target="../slideLayouts/slideLayout7.xml"/><Relationship Id="rId6" Type="http://schemas.openxmlformats.org/officeDocument/2006/relationships/hyperlink" Target="https://tovarystvo-kraftu.com/zhytomyrshchyna/" TargetMode="External"/><Relationship Id="rId11" Type="http://schemas.openxmlformats.org/officeDocument/2006/relationships/hyperlink" Target="https://tovarystvo-kraftu.com/odeshchyna/" TargetMode="External"/><Relationship Id="rId5" Type="http://schemas.openxmlformats.org/officeDocument/2006/relationships/hyperlink" Target="https://tovarystvo-kraftu.com/donechchyna/" TargetMode="External"/><Relationship Id="rId15" Type="http://schemas.openxmlformats.org/officeDocument/2006/relationships/hyperlink" Target="https://tovarystvo-kraftu.com/kharkivshchyna/" TargetMode="External"/><Relationship Id="rId10" Type="http://schemas.openxmlformats.org/officeDocument/2006/relationships/hyperlink" Target="https://tovarystvo-kraftu.com/lvivshchyna/" TargetMode="External"/><Relationship Id="rId4" Type="http://schemas.openxmlformats.org/officeDocument/2006/relationships/hyperlink" Target="https://tovarystvo-kraftu.com/dnipropetrovshchyna/" TargetMode="External"/><Relationship Id="rId9" Type="http://schemas.openxmlformats.org/officeDocument/2006/relationships/hyperlink" Target="https://tovarystvo-kraftu.com/kirovohradshchyna/" TargetMode="External"/><Relationship Id="rId14" Type="http://schemas.openxmlformats.org/officeDocument/2006/relationships/hyperlink" Target="https://tovarystvo-kraftu.com/ternopillia/"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png"/><Relationship Id="rId7"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59.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b="14860"/>
          <a:stretch/>
        </p:blipFill>
        <p:spPr>
          <a:xfrm flipH="1">
            <a:off x="0" y="-21022"/>
            <a:ext cx="12192000" cy="6926855"/>
          </a:xfrm>
          <a:prstGeom prst="rect">
            <a:avLst/>
          </a:prstGeom>
        </p:spPr>
      </p:pic>
      <p:pic>
        <p:nvPicPr>
          <p:cNvPr id="10" name="Рисунок 9"/>
          <p:cNvPicPr>
            <a:picLocks noChangeAspect="1"/>
          </p:cNvPicPr>
          <p:nvPr/>
        </p:nvPicPr>
        <p:blipFill>
          <a:blip r:embed="rId3"/>
          <a:stretch>
            <a:fillRect/>
          </a:stretch>
        </p:blipFill>
        <p:spPr>
          <a:xfrm>
            <a:off x="635962" y="-21022"/>
            <a:ext cx="5041829" cy="6916344"/>
          </a:xfrm>
          <a:prstGeom prst="rect">
            <a:avLst/>
          </a:prstGeom>
          <a:solidFill>
            <a:srgbClr val="002176"/>
          </a:solidFill>
        </p:spPr>
      </p:pic>
      <p:sp>
        <p:nvSpPr>
          <p:cNvPr id="13" name="TextBox 12"/>
          <p:cNvSpPr txBox="1"/>
          <p:nvPr/>
        </p:nvSpPr>
        <p:spPr>
          <a:xfrm>
            <a:off x="9961626" y="423308"/>
            <a:ext cx="513410" cy="2527572"/>
          </a:xfrm>
          <a:prstGeom prst="rect">
            <a:avLst/>
          </a:prstGeom>
          <a:noFill/>
        </p:spPr>
        <p:txBody>
          <a:bodyPr vert="wordArtVert"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NEWAGRO</a:t>
            </a: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5154" y="206138"/>
            <a:ext cx="1180997" cy="2523314"/>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1796" y="0"/>
            <a:ext cx="3794574" cy="846617"/>
          </a:xfrm>
          <a:prstGeom prst="rect">
            <a:avLst/>
          </a:prstGeom>
        </p:spPr>
      </p:pic>
      <p:pic>
        <p:nvPicPr>
          <p:cNvPr id="14" name="Рисунок 13"/>
          <p:cNvPicPr>
            <a:picLocks noChangeAspect="1"/>
          </p:cNvPicPr>
          <p:nvPr/>
        </p:nvPicPr>
        <p:blipFill>
          <a:blip r:embed="rId6"/>
          <a:stretch>
            <a:fillRect/>
          </a:stretch>
        </p:blipFill>
        <p:spPr>
          <a:xfrm>
            <a:off x="982632" y="5275953"/>
            <a:ext cx="695391" cy="1569343"/>
          </a:xfrm>
          <a:prstGeom prst="rect">
            <a:avLst/>
          </a:prstGeom>
        </p:spPr>
      </p:pic>
      <p:sp>
        <p:nvSpPr>
          <p:cNvPr id="16" name="TextBox 15"/>
          <p:cNvSpPr txBox="1"/>
          <p:nvPr/>
        </p:nvSpPr>
        <p:spPr>
          <a:xfrm>
            <a:off x="599633" y="5305396"/>
            <a:ext cx="382999" cy="1600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O</a:t>
            </a:r>
            <a:endParaRPr kumimoji="0" lang="ru-RU"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7146" y="5617753"/>
            <a:ext cx="1059463" cy="1056237"/>
          </a:xfrm>
          <a:prstGeom prst="rect">
            <a:avLst/>
          </a:prstGeom>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82000" y="5002791"/>
            <a:ext cx="1130764" cy="2286159"/>
          </a:xfrm>
          <a:prstGeom prst="rect">
            <a:avLst/>
          </a:prstGeom>
        </p:spPr>
      </p:pic>
      <p:sp>
        <p:nvSpPr>
          <p:cNvPr id="11" name="Прямоугольник 10">
            <a:extLst>
              <a:ext uri="{FF2B5EF4-FFF2-40B4-BE49-F238E27FC236}">
                <a16:creationId xmlns:a16="http://schemas.microsoft.com/office/drawing/2014/main" id="{D2872787-C620-39FD-F17C-E5C135193E92}"/>
              </a:ext>
            </a:extLst>
          </p:cNvPr>
          <p:cNvSpPr/>
          <p:nvPr/>
        </p:nvSpPr>
        <p:spPr>
          <a:xfrm>
            <a:off x="635962" y="1191126"/>
            <a:ext cx="5041829" cy="3770263"/>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ru-RU" sz="2400" dirty="0" err="1">
                <a:solidFill>
                  <a:srgbClr val="002060"/>
                </a:solidFill>
                <a:latin typeface="Calibri" panose="020F0502020204030204"/>
                <a:cs typeface="Times New Roman" panose="02020603050405020304" pitchFamily="18" charset="0"/>
              </a:rPr>
              <a:t>Лекція</a:t>
            </a:r>
            <a:r>
              <a:rPr lang="ru-RU" sz="2400" dirty="0">
                <a:solidFill>
                  <a:srgbClr val="002060"/>
                </a:solidFill>
                <a:latin typeface="Calibri" panose="020F0502020204030204"/>
                <a:cs typeface="Times New Roman" panose="02020603050405020304" pitchFamily="18" charset="0"/>
              </a:rPr>
              <a:t> 14.</a:t>
            </a:r>
            <a:endParaRPr kumimoji="0" lang="ru-RU" sz="240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Формування</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програми</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самозабезпечення</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власних</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потреб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країни</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та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регіонів</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власним</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виробництвом</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 «Знай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свого</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виробника</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uk-UA" sz="20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Викладач: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uk-UA" sz="20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Батракова</a:t>
            </a:r>
            <a:r>
              <a:rPr kumimoji="0" lang="uk-UA" sz="2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Тетяна Іванівна, </a:t>
            </a:r>
            <a:r>
              <a:rPr kumimoji="0" lang="uk-UA" sz="20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к.</a:t>
            </a:r>
            <a:r>
              <a:rPr kumimoji="0" lang="uk-UA" sz="2000" b="0"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е.н</a:t>
            </a:r>
            <a:r>
              <a:rPr kumimoji="0" lang="uk-UA" sz="20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доцент кафедри фінансів, банківської справи та страхування</a:t>
            </a:r>
            <a:endPar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Tree>
    <p:extLst>
      <p:ext uri="{BB962C8B-B14F-4D97-AF65-F5344CB8AC3E}">
        <p14:creationId xmlns:p14="http://schemas.microsoft.com/office/powerpoint/2010/main" val="503663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31129" y="2442410"/>
            <a:ext cx="7930976" cy="20551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рямоугольник 6"/>
          <p:cNvSpPr/>
          <p:nvPr/>
        </p:nvSpPr>
        <p:spPr>
          <a:xfrm>
            <a:off x="2602695" y="-1"/>
            <a:ext cx="8359411"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just">
              <a:spcAft>
                <a:spcPts val="800"/>
              </a:spcAft>
            </a:pPr>
            <a:endParaRPr lang="uk-UA"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endParaRPr lang="uk-UA"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uk-UA"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Шаблон Програми базується на проблемах продовольчої безпеки, які були актуальні для всіх громад України впродовж військових дії. </a:t>
            </a:r>
            <a:endParaRPr lang="ru-RU"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uk-UA"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Кожна громада, розробляючи власну Програму самозабезпечення виявляє свої проблеми та потреби, які турбують саме мешканців даної громади, та планує заходи, спрямовані на вирішення цих проблем.</a:t>
            </a:r>
            <a:endParaRPr lang="ru-RU"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uk-UA"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Продовольча безпека охоплює різні питання діяльності органів місцевого самоврядування, тому для розробки  Програми слід залучати фахівців з економіки, земельних відносин, соціального захисту, освіти тощо, представників громадського сектору, бізнес-середовища. Саме цих фахівців слід включити до </a:t>
            </a:r>
            <a:r>
              <a:rPr lang="uk-UA"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складу робочої групи </a:t>
            </a:r>
            <a:r>
              <a:rPr lang="uk-UA"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з розробки Програми самозабезпечення громади. </a:t>
            </a:r>
            <a:r>
              <a:rPr lang="uk-UA" kern="0" dirty="0">
                <a:solidFill>
                  <a:srgbClr val="002060"/>
                </a:solidFill>
                <a:effectLst/>
                <a:latin typeface="Times New Roman" panose="02020603050405020304" pitchFamily="18" charset="0"/>
                <a:ea typeface="Calibri" panose="020F0502020204030204" pitchFamily="34" charset="0"/>
              </a:rPr>
              <a:t>Спільна робота фахівців з різних галузей, а також представників громади та бізнесу забезпечить комплексний підхід до продовольчої безпеки. Команда повинна формуватися не просто з великої кількості людей, а кращих фахівців зі своїх питань, знання яких зможуть позитивно вплинуть на якість та ефективність розробленої Програми. Взаємодія та обмін знань між всіма учасниками допоможуть забезпечити збалансований та ефективний підхід до забезпечення харчової безпеки у громаді.</a:t>
            </a:r>
            <a:r>
              <a:rPr lang="uk-UA"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Полилиния 7"/>
          <p:cNvSpPr/>
          <p:nvPr/>
        </p:nvSpPr>
        <p:spPr>
          <a:xfrm rot="16200000">
            <a:off x="-526112" y="526112"/>
            <a:ext cx="3474720" cy="2422496"/>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7" name="Picture 3" descr="вертикаль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2105" y="899544"/>
            <a:ext cx="12382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кутник 3">
            <a:extLst>
              <a:ext uri="{FF2B5EF4-FFF2-40B4-BE49-F238E27FC236}">
                <a16:creationId xmlns:a16="http://schemas.microsoft.com/office/drawing/2014/main" id="{DAB5E05A-79FA-95AD-E917-48005BFCEEE3}"/>
              </a:ext>
            </a:extLst>
          </p:cNvPr>
          <p:cNvSpPr/>
          <p:nvPr/>
        </p:nvSpPr>
        <p:spPr>
          <a:xfrm>
            <a:off x="2586790" y="0"/>
            <a:ext cx="795287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rPr>
              <a:t>РОЗРОБКА ВЛАСНОЇ ПРОГРАМИ САМОЗАБЕЗПЕЧЕННЯ ГРОМАДИ</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5" name="Рисунок 4">
            <a:extLst>
              <a:ext uri="{FF2B5EF4-FFF2-40B4-BE49-F238E27FC236}">
                <a16:creationId xmlns:a16="http://schemas.microsoft.com/office/drawing/2014/main" id="{7A47E234-91FF-FE61-6B50-4F555C6524C9}"/>
              </a:ext>
            </a:extLst>
          </p:cNvPr>
          <p:cNvPicPr>
            <a:picLocks noChangeAspect="1"/>
          </p:cNvPicPr>
          <p:nvPr/>
        </p:nvPicPr>
        <p:blipFill>
          <a:blip r:embed="rId5"/>
          <a:stretch>
            <a:fillRect/>
          </a:stretch>
        </p:blipFill>
        <p:spPr>
          <a:xfrm>
            <a:off x="0" y="3657600"/>
            <a:ext cx="2586790" cy="3200398"/>
          </a:xfrm>
          <a:prstGeom prst="rect">
            <a:avLst/>
          </a:prstGeom>
        </p:spPr>
      </p:pic>
      <p:pic>
        <p:nvPicPr>
          <p:cNvPr id="6" name="Рисунок 5">
            <a:extLst>
              <a:ext uri="{FF2B5EF4-FFF2-40B4-BE49-F238E27FC236}">
                <a16:creationId xmlns:a16="http://schemas.microsoft.com/office/drawing/2014/main" id="{E71A0757-5582-E3B3-FBA2-86BDBB4FF068}"/>
              </a:ext>
            </a:extLst>
          </p:cNvPr>
          <p:cNvPicPr>
            <a:picLocks noChangeAspect="1"/>
          </p:cNvPicPr>
          <p:nvPr/>
        </p:nvPicPr>
        <p:blipFill>
          <a:blip r:embed="rId6"/>
          <a:stretch>
            <a:fillRect/>
          </a:stretch>
        </p:blipFill>
        <p:spPr>
          <a:xfrm>
            <a:off x="0" y="1"/>
            <a:ext cx="2602695" cy="3761772"/>
          </a:xfrm>
          <a:prstGeom prst="rect">
            <a:avLst/>
          </a:prstGeom>
        </p:spPr>
      </p:pic>
    </p:spTree>
    <p:extLst>
      <p:ext uri="{BB962C8B-B14F-4D97-AF65-F5344CB8AC3E}">
        <p14:creationId xmlns:p14="http://schemas.microsoft.com/office/powerpoint/2010/main" val="254412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293370" y="228183"/>
            <a:ext cx="10615930" cy="6248400"/>
          </a:xfrm>
          <a:custGeom>
            <a:avLst/>
            <a:gdLst>
              <a:gd name="connsiteX0" fmla="*/ 7454909 w 11582400"/>
              <a:gd name="connsiteY0" fmla="*/ 0 h 6248400"/>
              <a:gd name="connsiteX1" fmla="*/ 11582400 w 11582400"/>
              <a:gd name="connsiteY1" fmla="*/ 0 h 6248400"/>
              <a:gd name="connsiteX2" fmla="*/ 11582400 w 11582400"/>
              <a:gd name="connsiteY2" fmla="*/ 6248400 h 6248400"/>
              <a:gd name="connsiteX3" fmla="*/ 4446309 w 11582400"/>
              <a:gd name="connsiteY3" fmla="*/ 6248400 h 6248400"/>
              <a:gd name="connsiteX4" fmla="*/ 0 w 11582400"/>
              <a:gd name="connsiteY4" fmla="*/ 0 h 6248400"/>
              <a:gd name="connsiteX5" fmla="*/ 2945490 w 11582400"/>
              <a:gd name="connsiteY5" fmla="*/ 0 h 6248400"/>
              <a:gd name="connsiteX6" fmla="*/ 0 w 11582400"/>
              <a:gd name="connsiteY6" fmla="*/ 6117329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0" h="6248400">
                <a:moveTo>
                  <a:pt x="7454909" y="0"/>
                </a:moveTo>
                <a:lnTo>
                  <a:pt x="11582400" y="0"/>
                </a:lnTo>
                <a:lnTo>
                  <a:pt x="11582400" y="6248400"/>
                </a:lnTo>
                <a:lnTo>
                  <a:pt x="4446309" y="6248400"/>
                </a:lnTo>
                <a:close/>
                <a:moveTo>
                  <a:pt x="0" y="0"/>
                </a:moveTo>
                <a:lnTo>
                  <a:pt x="2945490" y="0"/>
                </a:lnTo>
                <a:lnTo>
                  <a:pt x="0" y="6117329"/>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Равнобедренный треугольник 18"/>
          <p:cNvSpPr/>
          <p:nvPr/>
        </p:nvSpPr>
        <p:spPr>
          <a:xfrm flipV="1">
            <a:off x="5581985" y="-16952"/>
            <a:ext cx="3902947" cy="1329304"/>
          </a:xfrm>
          <a:prstGeom prst="triangle">
            <a:avLst>
              <a:gd name="adj" fmla="val 48283"/>
            </a:avLst>
          </a:prstGeom>
          <a:blipFill>
            <a:blip r:embed="rId3"/>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4932382" y="29247"/>
            <a:ext cx="40874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2000" b="1" dirty="0">
                <a:solidFill>
                  <a:srgbClr val="002060"/>
                </a:solidFill>
                <a:latin typeface="Times New Roman" panose="02020603050405020304" pitchFamily="18" charset="0"/>
                <a:cs typeface="Times New Roman" panose="02020603050405020304" pitchFamily="18" charset="0"/>
              </a:rPr>
              <a:t>     4 КРОКИ</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000" dirty="0">
                <a:solidFill>
                  <a:prstClr val="black"/>
                </a:solidFill>
                <a:latin typeface="Times New Roman" panose="02020603050405020304" pitchFamily="18" charset="0"/>
                <a:cs typeface="Times New Roman" panose="02020603050405020304" pitchFamily="18" charset="0"/>
              </a:rPr>
              <a:t>                 </a:t>
            </a:r>
            <a:r>
              <a:rPr lang="uk-UA" sz="2000" dirty="0">
                <a:solidFill>
                  <a:srgbClr val="002060"/>
                </a:solidFill>
                <a:latin typeface="Times New Roman" panose="02020603050405020304" pitchFamily="18" charset="0"/>
                <a:cs typeface="Times New Roman" panose="02020603050405020304" pitchFamily="18" charset="0"/>
              </a:rPr>
              <a:t>Розробки Програми</a:t>
            </a:r>
            <a:endParaRPr kumimoji="0" lang="ru-RU" sz="200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TextBox 21"/>
          <p:cNvSpPr txBox="1"/>
          <p:nvPr/>
        </p:nvSpPr>
        <p:spPr>
          <a:xfrm rot="1318699">
            <a:off x="2869578" y="818343"/>
            <a:ext cx="3452603"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1крок.</a:t>
            </a:r>
            <a:r>
              <a:rPr kumimoji="0" lang="ru-RU" sz="2000" b="0"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2000" i="1" dirty="0">
                <a:solidFill>
                  <a:srgbClr val="0070C0"/>
                </a:solidFill>
                <a:latin typeface="Times New Roman" panose="02020603050405020304" pitchFamily="18" charset="0"/>
                <a:cs typeface="Times New Roman" panose="02020603050405020304" pitchFamily="18" charset="0"/>
              </a:rPr>
              <a:t>А</a:t>
            </a:r>
            <a:r>
              <a:rPr kumimoji="0" lang="ru-RU" sz="2000" b="0" i="1"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наліз</a:t>
            </a:r>
            <a:r>
              <a:rPr kumimoji="0" lang="ru-RU" sz="2000" b="0"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ru-RU" sz="2000" b="0" i="1"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ситуації</a:t>
            </a:r>
            <a:r>
              <a:rPr kumimoji="0" lang="ru-RU" sz="2000" b="0"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з </a:t>
            </a:r>
            <a:r>
              <a:rPr kumimoji="0" lang="ru-RU" sz="2000" b="0" i="1"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продовольчою</a:t>
            </a:r>
            <a:r>
              <a:rPr kumimoji="0" lang="ru-RU" sz="2000" b="0"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ru-RU" sz="2000" b="0" i="1"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безпекою</a:t>
            </a:r>
            <a:r>
              <a:rPr kumimoji="0" lang="ru-RU" sz="2000" b="0"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та </a:t>
            </a:r>
            <a:r>
              <a:rPr kumimoji="0" lang="ru-RU" sz="2000" b="0" i="1"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потенціалу</a:t>
            </a:r>
            <a:r>
              <a:rPr kumimoji="0" lang="ru-RU" sz="2000" b="0"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ru-RU" sz="2000" b="0" i="1"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громади</a:t>
            </a:r>
            <a:r>
              <a:rPr lang="ru-RU" sz="2000" i="1" dirty="0">
                <a:solidFill>
                  <a:srgbClr val="0070C0"/>
                </a:solidFill>
                <a:latin typeface="Times New Roman" panose="02020603050405020304" pitchFamily="18" charset="0"/>
                <a:cs typeface="Times New Roman" panose="02020603050405020304" pitchFamily="18" charset="0"/>
              </a:rPr>
              <a:t>.</a:t>
            </a:r>
            <a:r>
              <a:rPr kumimoji="0" lang="ru-RU" sz="2000" b="0"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6387" name="Picture 3" descr="вертикаль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09300" y="647700"/>
            <a:ext cx="12827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953A716-2710-1A7F-33ED-553F155054D3}"/>
              </a:ext>
            </a:extLst>
          </p:cNvPr>
          <p:cNvSpPr txBox="1"/>
          <p:nvPr/>
        </p:nvSpPr>
        <p:spPr>
          <a:xfrm rot="1434797">
            <a:off x="2064773" y="2032468"/>
            <a:ext cx="3542127" cy="1744067"/>
          </a:xfrm>
          <a:prstGeom prst="rect">
            <a:avLst/>
          </a:prstGeom>
          <a:noFill/>
        </p:spPr>
        <p:txBody>
          <a:bodyPr wrap="square" rtlCol="0">
            <a:spAutoFit/>
          </a:bodyPr>
          <a:lstStyle/>
          <a:p>
            <a:pPr indent="450215" algn="ctr">
              <a:spcAft>
                <a:spcPts val="800"/>
              </a:spcAft>
            </a:pPr>
            <a:r>
              <a:rPr kumimoji="0" lang="uk-UA"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2 крок.</a:t>
            </a: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indent="450215" algn="just">
              <a:spcAft>
                <a:spcPts val="800"/>
              </a:spcAft>
            </a:pPr>
            <a:r>
              <a:rPr lang="uk-UA" sz="20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Ф</a:t>
            </a:r>
            <a:r>
              <a:rPr lang="uk-UA" sz="20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ормування мети, цілей та завдань програми;</a:t>
            </a:r>
            <a:endParaRPr lang="ru-RU" sz="20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0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E9FB9B2C-2095-244C-44B7-4A58113206E7}"/>
              </a:ext>
            </a:extLst>
          </p:cNvPr>
          <p:cNvSpPr txBox="1"/>
          <p:nvPr/>
        </p:nvSpPr>
        <p:spPr>
          <a:xfrm rot="1517019">
            <a:off x="1454484" y="3039384"/>
            <a:ext cx="3764227" cy="2051844"/>
          </a:xfrm>
          <a:prstGeom prst="rect">
            <a:avLst/>
          </a:prstGeom>
          <a:noFill/>
        </p:spPr>
        <p:txBody>
          <a:bodyPr wrap="square" rtlCol="0">
            <a:spAutoFit/>
          </a:bodyPr>
          <a:lstStyle/>
          <a:p>
            <a:pPr indent="450215" algn="ctr">
              <a:spcAft>
                <a:spcPts val="800"/>
              </a:spcAft>
            </a:pPr>
            <a:r>
              <a:rPr lang="ru-RU" sz="2000" b="1" i="1" dirty="0">
                <a:solidFill>
                  <a:srgbClr val="0070C0"/>
                </a:solidFill>
                <a:effectLst/>
                <a:latin typeface="-apple-system"/>
              </a:rPr>
              <a:t>3 крок</a:t>
            </a:r>
            <a:r>
              <a:rPr lang="ru-RU" sz="2000" b="0" i="1" dirty="0">
                <a:solidFill>
                  <a:srgbClr val="0070C0"/>
                </a:solidFill>
                <a:effectLst/>
                <a:latin typeface="-apple-system"/>
              </a:rPr>
              <a:t>. </a:t>
            </a:r>
          </a:p>
          <a:p>
            <a:pPr indent="450215" algn="just">
              <a:spcAft>
                <a:spcPts val="800"/>
              </a:spcAft>
            </a:pPr>
            <a:r>
              <a:rPr lang="uk-UA" sz="2000" b="0" i="1" dirty="0">
                <a:solidFill>
                  <a:srgbClr val="0070C0"/>
                </a:solidFill>
                <a:latin typeface="Times New Roman" panose="02020603050405020304" pitchFamily="18" charset="0"/>
                <a:cs typeface="Times New Roman" panose="02020603050405020304" pitchFamily="18" charset="0"/>
              </a:rPr>
              <a:t>Р</a:t>
            </a:r>
            <a:r>
              <a:rPr lang="uk-UA" sz="2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озроблення плану заходів, включно з оцінкою бюджету на їх реалізацію;</a:t>
            </a:r>
            <a:endParaRPr lang="ru-RU" sz="2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ru-RU" sz="2000" i="1" dirty="0">
              <a:solidFill>
                <a:srgbClr val="0070C0"/>
              </a:solidFill>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1900E1C-FA16-643E-2C78-9C346FCF0869}"/>
              </a:ext>
            </a:extLst>
          </p:cNvPr>
          <p:cNvSpPr txBox="1"/>
          <p:nvPr/>
        </p:nvSpPr>
        <p:spPr>
          <a:xfrm rot="1433582">
            <a:off x="972009" y="4284113"/>
            <a:ext cx="3032305" cy="2462213"/>
          </a:xfrm>
          <a:prstGeom prst="rect">
            <a:avLst/>
          </a:prstGeom>
          <a:noFill/>
        </p:spPr>
        <p:txBody>
          <a:bodyPr wrap="square" rtlCol="0">
            <a:spAutoFit/>
          </a:bodyPr>
          <a:lstStyle/>
          <a:p>
            <a:pPr indent="450215" algn="ctr">
              <a:spcAft>
                <a:spcPts val="800"/>
              </a:spcAft>
            </a:pPr>
            <a:r>
              <a:rPr lang="ru-RU" sz="2000" b="1" i="1" dirty="0">
                <a:solidFill>
                  <a:srgbClr val="0070C0"/>
                </a:solidFill>
                <a:latin typeface="-apple-system"/>
              </a:rPr>
              <a:t>4</a:t>
            </a:r>
            <a:r>
              <a:rPr lang="ru-RU" sz="2000" b="1" i="1" dirty="0">
                <a:solidFill>
                  <a:srgbClr val="0070C0"/>
                </a:solidFill>
                <a:effectLst/>
                <a:latin typeface="-apple-system"/>
              </a:rPr>
              <a:t> крок</a:t>
            </a:r>
            <a:r>
              <a:rPr lang="ru-RU" sz="2000" b="0" i="1" dirty="0">
                <a:solidFill>
                  <a:srgbClr val="0070C0"/>
                </a:solidFill>
                <a:effectLst/>
                <a:latin typeface="-apple-system"/>
              </a:rPr>
              <a:t>. </a:t>
            </a: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indent="450215" algn="just">
              <a:spcAft>
                <a:spcPts val="800"/>
              </a:spcAft>
            </a:pPr>
            <a:r>
              <a:rPr lang="uk-UA" sz="2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Розроблення системи моніторингу виконання програми</a:t>
            </a:r>
            <a:endParaRPr lang="ru-RU" sz="2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ru-RU" sz="2000" i="1" dirty="0">
              <a:solidFill>
                <a:srgbClr val="0070C0"/>
              </a:solidFill>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2858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293370" y="283162"/>
            <a:ext cx="10615930" cy="6248400"/>
          </a:xfrm>
          <a:custGeom>
            <a:avLst/>
            <a:gdLst>
              <a:gd name="connsiteX0" fmla="*/ 7454909 w 11582400"/>
              <a:gd name="connsiteY0" fmla="*/ 0 h 6248400"/>
              <a:gd name="connsiteX1" fmla="*/ 11582400 w 11582400"/>
              <a:gd name="connsiteY1" fmla="*/ 0 h 6248400"/>
              <a:gd name="connsiteX2" fmla="*/ 11582400 w 11582400"/>
              <a:gd name="connsiteY2" fmla="*/ 6248400 h 6248400"/>
              <a:gd name="connsiteX3" fmla="*/ 4446309 w 11582400"/>
              <a:gd name="connsiteY3" fmla="*/ 6248400 h 6248400"/>
              <a:gd name="connsiteX4" fmla="*/ 0 w 11582400"/>
              <a:gd name="connsiteY4" fmla="*/ 0 h 6248400"/>
              <a:gd name="connsiteX5" fmla="*/ 2945490 w 11582400"/>
              <a:gd name="connsiteY5" fmla="*/ 0 h 6248400"/>
              <a:gd name="connsiteX6" fmla="*/ 0 w 11582400"/>
              <a:gd name="connsiteY6" fmla="*/ 6117329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0" h="6248400">
                <a:moveTo>
                  <a:pt x="7454909" y="0"/>
                </a:moveTo>
                <a:lnTo>
                  <a:pt x="11582400" y="0"/>
                </a:lnTo>
                <a:lnTo>
                  <a:pt x="11582400" y="6248400"/>
                </a:lnTo>
                <a:lnTo>
                  <a:pt x="4446309" y="6248400"/>
                </a:lnTo>
                <a:close/>
                <a:moveTo>
                  <a:pt x="0" y="0"/>
                </a:moveTo>
                <a:lnTo>
                  <a:pt x="2945490" y="0"/>
                </a:lnTo>
                <a:lnTo>
                  <a:pt x="0" y="6117329"/>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19" name="Равнобедренный треугольник 18"/>
          <p:cNvSpPr/>
          <p:nvPr/>
        </p:nvSpPr>
        <p:spPr>
          <a:xfrm flipV="1">
            <a:off x="4818997" y="0"/>
            <a:ext cx="3157378" cy="1135117"/>
          </a:xfrm>
          <a:prstGeom prst="triangle">
            <a:avLst>
              <a:gd name="adj" fmla="val 49356"/>
            </a:avLst>
          </a:prstGeom>
          <a:blipFill>
            <a:blip r:embed="rId3"/>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TextBox 19"/>
          <p:cNvSpPr txBox="1"/>
          <p:nvPr/>
        </p:nvSpPr>
        <p:spPr>
          <a:xfrm>
            <a:off x="5394655" y="29247"/>
            <a:ext cx="2006062" cy="507831"/>
          </a:xfrm>
          <a:prstGeom prst="rect">
            <a:avLst/>
          </a:prstGeom>
          <a:noFill/>
        </p:spPr>
        <p:txBody>
          <a:bodyPr wrap="none" rtlCol="0">
            <a:spAutoFit/>
          </a:bodyPr>
          <a:lstStyle/>
          <a:p>
            <a:pPr algn="ctr"/>
            <a:r>
              <a:rPr lang="uk-UA" sz="2700" b="1" dirty="0">
                <a:latin typeface="Times New Roman" panose="02020603050405020304" pitchFamily="18" charset="0"/>
                <a:cs typeface="Times New Roman" panose="02020603050405020304" pitchFamily="18" charset="0"/>
              </a:rPr>
              <a:t>Інформація</a:t>
            </a:r>
            <a:endParaRPr lang="ru-RU" sz="2700" dirty="0"/>
          </a:p>
        </p:txBody>
      </p:sp>
      <p:sp>
        <p:nvSpPr>
          <p:cNvPr id="22" name="TextBox 21"/>
          <p:cNvSpPr txBox="1"/>
          <p:nvPr/>
        </p:nvSpPr>
        <p:spPr>
          <a:xfrm rot="1413564">
            <a:off x="2947962" y="1569163"/>
            <a:ext cx="3157378" cy="1025922"/>
          </a:xfrm>
          <a:prstGeom prst="rect">
            <a:avLst/>
          </a:prstGeom>
          <a:noFill/>
        </p:spPr>
        <p:txBody>
          <a:bodyPr wrap="square" rtlCol="0">
            <a:spAutoFit/>
          </a:bodyPr>
          <a:lstStyle/>
          <a:p>
            <a:pPr indent="450215" algn="just">
              <a:spcAft>
                <a:spcPts val="80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ru-RU" sz="2000" i="1" dirty="0">
              <a:solidFill>
                <a:srgbClr val="0070C0"/>
              </a:solidFill>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p:txBody>
      </p:sp>
      <p:pic>
        <p:nvPicPr>
          <p:cNvPr id="16387" name="Picture 3" descr="вертикаль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09300" y="647700"/>
            <a:ext cx="12827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953A716-2710-1A7F-33ED-553F155054D3}"/>
              </a:ext>
            </a:extLst>
          </p:cNvPr>
          <p:cNvSpPr txBox="1"/>
          <p:nvPr/>
        </p:nvSpPr>
        <p:spPr>
          <a:xfrm rot="1477785">
            <a:off x="1785024" y="708646"/>
            <a:ext cx="3599625" cy="5868273"/>
          </a:xfrm>
          <a:prstGeom prst="rect">
            <a:avLst/>
          </a:prstGeom>
          <a:noFill/>
        </p:spPr>
        <p:txBody>
          <a:bodyPr wrap="square" rtlCol="0">
            <a:spAutoFit/>
          </a:bodyPr>
          <a:lstStyle/>
          <a:p>
            <a:pPr indent="450215" algn="just">
              <a:spcAft>
                <a:spcPts val="800"/>
              </a:spcAft>
            </a:pPr>
            <a:r>
              <a:rPr lang="uk-UA"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Заходи, прописані в Програмі можуть бути пов’язані з іншими місцевими цільовими програмами або бути частиною інших, уже прийнятих, місцевих цільових програм, тож важливо забезпечувати синергію між програмами та запланованими заходами. </a:t>
            </a:r>
          </a:p>
          <a:p>
            <a:pPr indent="450215" algn="just">
              <a:spcAft>
                <a:spcPts val="800"/>
              </a:spcAft>
            </a:pPr>
            <a:r>
              <a:rPr lang="uk-UA" sz="1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Зокрема, мова про такі програми</a:t>
            </a:r>
            <a:r>
              <a:rPr lang="uk-UA"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algn="just">
              <a:spcAft>
                <a:spcPts val="800"/>
              </a:spcAft>
            </a:pPr>
            <a:r>
              <a:rPr lang="uk-UA"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програма розвитку сільського господарства;</a:t>
            </a:r>
            <a:endParaRPr lang="ru-RU" sz="1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spcAft>
                <a:spcPts val="800"/>
              </a:spcAft>
            </a:pPr>
            <a:r>
              <a:rPr lang="uk-UA" sz="1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uk-UA"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програма розвитку бізнесу у частині заходів з підтримки місцевого бізнесу, що працює у сфері виробництва харчових продуктів;</a:t>
            </a:r>
          </a:p>
          <a:p>
            <a:pPr lvl="0" algn="just">
              <a:spcAft>
                <a:spcPts val="800"/>
              </a:spcAft>
            </a:pPr>
            <a:r>
              <a:rPr lang="uk-UA" sz="1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uk-UA"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програма підтримки вразливих категорій населення в частині підтримки продовольством чи с/г ресурсами;</a:t>
            </a:r>
          </a:p>
          <a:p>
            <a:pPr lvl="0" algn="just">
              <a:spcAft>
                <a:spcPts val="800"/>
              </a:spcAft>
            </a:pPr>
            <a:r>
              <a:rPr lang="uk-UA" sz="1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uk-UA"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програма у частині створення та використання продовольчих резервів;</a:t>
            </a:r>
          </a:p>
          <a:p>
            <a:pPr lvl="0" algn="just">
              <a:spcAft>
                <a:spcPts val="800"/>
              </a:spcAft>
            </a:pPr>
            <a:r>
              <a:rPr lang="uk-UA" sz="1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uk-UA"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програма інтеграції внутрішньо переміщених осіб (ВПО);</a:t>
            </a:r>
          </a:p>
          <a:p>
            <a:pPr lvl="0" algn="just">
              <a:spcAft>
                <a:spcPts val="800"/>
              </a:spcAft>
            </a:pPr>
            <a:r>
              <a:rPr lang="uk-UA" sz="1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uk-UA"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програма інтеграції ветеранів;</a:t>
            </a:r>
          </a:p>
          <a:p>
            <a:pPr lvl="0" algn="just">
              <a:spcAft>
                <a:spcPts val="800"/>
              </a:spcAft>
            </a:pPr>
            <a:r>
              <a:rPr lang="uk-UA" sz="1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uk-UA"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інші місцеві програми </a:t>
            </a:r>
            <a:r>
              <a:rPr lang="uk-UA" sz="1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програми</a:t>
            </a: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3855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2907184" y="472596"/>
            <a:ext cx="7285660" cy="11324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2907183" y="1655306"/>
            <a:ext cx="8215946" cy="10900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2907183" y="2806182"/>
            <a:ext cx="8736177" cy="9037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Прямоугольник 15"/>
          <p:cNvSpPr/>
          <p:nvPr/>
        </p:nvSpPr>
        <p:spPr>
          <a:xfrm>
            <a:off x="2907183" y="3770782"/>
            <a:ext cx="8736177" cy="10945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p:cNvSpPr/>
          <p:nvPr/>
        </p:nvSpPr>
        <p:spPr>
          <a:xfrm>
            <a:off x="3102006" y="715617"/>
            <a:ext cx="6856509" cy="73343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Прямоугольник 11"/>
          <p:cNvSpPr/>
          <p:nvPr/>
        </p:nvSpPr>
        <p:spPr>
          <a:xfrm>
            <a:off x="3102006" y="3855572"/>
            <a:ext cx="8454485" cy="78146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200" b="1" i="0" u="none" strike="noStrike" kern="1200" cap="none" spc="0" normalizeH="0" baseline="0" noProof="0" dirty="0">
                <a:ln>
                  <a:noFill/>
                </a:ln>
                <a:solidFill>
                  <a:srgbClr val="0070C0"/>
                </a:solidFill>
                <a:effectLst/>
                <a:uLnTx/>
                <a:uFillTx/>
                <a:latin typeface="Calibri" panose="020F0502020204030204"/>
                <a:ea typeface="+mn-ea"/>
                <a:cs typeface="+mn-cs"/>
              </a:rPr>
              <a:t>4. аналіз ризиків продовольчої безпеки.</a:t>
            </a:r>
            <a:endPar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448662" y="2313289"/>
            <a:ext cx="3746241" cy="2965448"/>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2410" y="2698044"/>
            <a:ext cx="288477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1 етап – оцінювання стану</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Продовольчої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безпеки</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Прямоугольник 7"/>
          <p:cNvSpPr/>
          <p:nvPr/>
        </p:nvSpPr>
        <p:spPr>
          <a:xfrm>
            <a:off x="3102006" y="846197"/>
            <a:ext cx="6618125" cy="43088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1. </a:t>
            </a:r>
            <a:r>
              <a:rPr kumimoji="0" lang="ru-RU" sz="2200" b="1" i="0" u="none" strike="noStrike" kern="1200" cap="none" spc="0" normalizeH="0" baseline="0" noProof="0" dirty="0" err="1">
                <a:ln>
                  <a:noFill/>
                </a:ln>
                <a:solidFill>
                  <a:srgbClr val="0070C0"/>
                </a:solidFill>
                <a:effectLst/>
                <a:uLnTx/>
                <a:uFillTx/>
                <a:latin typeface="Calibri" panose="020F0502020204030204"/>
                <a:ea typeface="+mn-ea"/>
                <a:cs typeface="Times New Roman" panose="02020603050405020304" pitchFamily="18" charset="0"/>
              </a:rPr>
              <a:t>аналіз</a:t>
            </a:r>
            <a:r>
              <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 </a:t>
            </a:r>
            <a:r>
              <a:rPr kumimoji="0" lang="ru-RU" sz="2200" b="1" i="0" u="none" strike="noStrike" kern="1200" cap="none" spc="0" normalizeH="0" baseline="0" noProof="0" dirty="0" err="1">
                <a:ln>
                  <a:noFill/>
                </a:ln>
                <a:solidFill>
                  <a:srgbClr val="0070C0"/>
                </a:solidFill>
                <a:effectLst/>
                <a:uLnTx/>
                <a:uFillTx/>
                <a:latin typeface="Calibri" panose="020F0502020204030204"/>
                <a:ea typeface="+mn-ea"/>
                <a:cs typeface="Times New Roman" panose="02020603050405020304" pitchFamily="18" charset="0"/>
              </a:rPr>
              <a:t>наявності</a:t>
            </a:r>
            <a:r>
              <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 </a:t>
            </a:r>
            <a:r>
              <a:rPr kumimoji="0" lang="ru-RU" sz="2200" b="1" i="0" u="none" strike="noStrike" kern="1200" cap="none" spc="0" normalizeH="0" baseline="0" noProof="0" dirty="0" err="1">
                <a:ln>
                  <a:noFill/>
                </a:ln>
                <a:solidFill>
                  <a:srgbClr val="0070C0"/>
                </a:solidFill>
                <a:effectLst/>
                <a:uLnTx/>
                <a:uFillTx/>
                <a:latin typeface="Calibri" panose="020F0502020204030204"/>
                <a:ea typeface="+mn-ea"/>
                <a:cs typeface="Times New Roman" panose="02020603050405020304" pitchFamily="18" charset="0"/>
              </a:rPr>
              <a:t>харчових</a:t>
            </a:r>
            <a:r>
              <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 </a:t>
            </a:r>
            <a:r>
              <a:rPr kumimoji="0" lang="ru-RU" sz="2200" b="1" i="0" u="none" strike="noStrike" kern="1200" cap="none" spc="0" normalizeH="0" baseline="0" noProof="0" dirty="0" err="1">
                <a:ln>
                  <a:noFill/>
                </a:ln>
                <a:solidFill>
                  <a:srgbClr val="0070C0"/>
                </a:solidFill>
                <a:effectLst/>
                <a:uLnTx/>
                <a:uFillTx/>
                <a:latin typeface="Calibri" panose="020F0502020204030204"/>
                <a:ea typeface="+mn-ea"/>
                <a:cs typeface="Times New Roman" panose="02020603050405020304" pitchFamily="18" charset="0"/>
              </a:rPr>
              <a:t>продуктів</a:t>
            </a:r>
            <a:r>
              <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a:t>
            </a:r>
            <a:endParaRPr kumimoji="0" lang="uk-UA" sz="22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88" y="5492903"/>
            <a:ext cx="7026413" cy="141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Прямоугольник 16">
            <a:extLst>
              <a:ext uri="{FF2B5EF4-FFF2-40B4-BE49-F238E27FC236}">
                <a16:creationId xmlns:a16="http://schemas.microsoft.com/office/drawing/2014/main" id="{5DC82539-9ACB-D1ED-4BEE-F722BA9A39BE}"/>
              </a:ext>
            </a:extLst>
          </p:cNvPr>
          <p:cNvSpPr/>
          <p:nvPr/>
        </p:nvSpPr>
        <p:spPr>
          <a:xfrm>
            <a:off x="63500" y="64520"/>
            <a:ext cx="1710251" cy="1956191"/>
          </a:xfrm>
          <a:prstGeom prst="rect">
            <a:avLst/>
          </a:prstGeom>
          <a:blipFill dpi="0" rotWithShape="1">
            <a:blip r:embed="rId4"/>
            <a:srcRect/>
            <a:stretch>
              <a:fillRect l="-149000" t="-95000" r="-12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Прямоугольник 20">
            <a:extLst>
              <a:ext uri="{FF2B5EF4-FFF2-40B4-BE49-F238E27FC236}">
                <a16:creationId xmlns:a16="http://schemas.microsoft.com/office/drawing/2014/main" id="{17B1542D-641B-8128-10E9-999466C20154}"/>
              </a:ext>
            </a:extLst>
          </p:cNvPr>
          <p:cNvSpPr/>
          <p:nvPr/>
        </p:nvSpPr>
        <p:spPr>
          <a:xfrm>
            <a:off x="3102006" y="1761068"/>
            <a:ext cx="7430527" cy="85030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200" b="1" i="0" u="none" strike="noStrike" kern="1200" cap="none" spc="0" normalizeH="0" baseline="0" noProof="0" dirty="0">
                <a:ln>
                  <a:noFill/>
                </a:ln>
                <a:solidFill>
                  <a:srgbClr val="0070C0"/>
                </a:solidFill>
                <a:effectLst/>
                <a:uLnTx/>
                <a:uFillTx/>
                <a:latin typeface="Calibri" panose="020F0502020204030204"/>
                <a:ea typeface="+mn-ea"/>
                <a:cs typeface="+mn-cs"/>
              </a:rPr>
              <a:t>2. аналіз доступності харчових продуктів;</a:t>
            </a:r>
            <a:endPar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5" name="Прямоугольник 24">
            <a:extLst>
              <a:ext uri="{FF2B5EF4-FFF2-40B4-BE49-F238E27FC236}">
                <a16:creationId xmlns:a16="http://schemas.microsoft.com/office/drawing/2014/main" id="{B9585C93-409D-EBC1-991B-F777E720D750}"/>
              </a:ext>
            </a:extLst>
          </p:cNvPr>
          <p:cNvSpPr/>
          <p:nvPr/>
        </p:nvSpPr>
        <p:spPr>
          <a:xfrm>
            <a:off x="3102006" y="2808777"/>
            <a:ext cx="7836927" cy="76719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200" b="1" i="0" u="none" strike="noStrike" kern="1200" cap="none" spc="0" normalizeH="0" baseline="0" noProof="0" dirty="0">
                <a:ln>
                  <a:noFill/>
                </a:ln>
                <a:solidFill>
                  <a:srgbClr val="0070C0"/>
                </a:solidFill>
                <a:effectLst/>
                <a:uLnTx/>
                <a:uFillTx/>
                <a:latin typeface="Calibri" panose="020F0502020204030204"/>
                <a:ea typeface="+mn-ea"/>
                <a:cs typeface="+mn-cs"/>
              </a:rPr>
              <a:t>3. </a:t>
            </a:r>
            <a:r>
              <a:rPr kumimoji="0" lang="ru-RU" sz="2200" b="1" i="0" u="none" strike="noStrike" kern="1200" cap="none" spc="0" normalizeH="0" baseline="0" noProof="0" dirty="0" err="1">
                <a:ln>
                  <a:noFill/>
                </a:ln>
                <a:solidFill>
                  <a:srgbClr val="0070C0"/>
                </a:solidFill>
                <a:effectLst/>
                <a:uLnTx/>
                <a:uFillTx/>
                <a:latin typeface="Calibri" panose="020F0502020204030204"/>
                <a:ea typeface="+mn-ea"/>
                <a:cs typeface="+mn-cs"/>
              </a:rPr>
              <a:t>аналіз</a:t>
            </a:r>
            <a:r>
              <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ru-RU" sz="2200" b="1" i="0" u="none" strike="noStrike" kern="1200" cap="none" spc="0" normalizeH="0" baseline="0" noProof="0" dirty="0" err="1">
                <a:ln>
                  <a:noFill/>
                </a:ln>
                <a:solidFill>
                  <a:srgbClr val="0070C0"/>
                </a:solidFill>
                <a:effectLst/>
                <a:uLnTx/>
                <a:uFillTx/>
                <a:latin typeface="Calibri" panose="020F0502020204030204"/>
                <a:ea typeface="+mn-ea"/>
                <a:cs typeface="+mn-cs"/>
              </a:rPr>
              <a:t>чисельності</a:t>
            </a:r>
            <a:r>
              <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ru-RU" sz="2200" b="1" i="0" u="none" strike="noStrike" kern="1200" cap="none" spc="0" normalizeH="0" baseline="0" noProof="0" dirty="0" err="1">
                <a:ln>
                  <a:noFill/>
                </a:ln>
                <a:solidFill>
                  <a:srgbClr val="0070C0"/>
                </a:solidFill>
                <a:effectLst/>
                <a:uLnTx/>
                <a:uFillTx/>
                <a:latin typeface="Calibri" panose="020F0502020204030204"/>
                <a:ea typeface="+mn-ea"/>
                <a:cs typeface="+mn-cs"/>
              </a:rPr>
              <a:t>вразливих</a:t>
            </a:r>
            <a:r>
              <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ru-RU" sz="2200" b="1" i="0" u="none" strike="noStrike" kern="1200" cap="none" spc="0" normalizeH="0" baseline="0" noProof="0" dirty="0" err="1">
                <a:ln>
                  <a:noFill/>
                </a:ln>
                <a:solidFill>
                  <a:srgbClr val="0070C0"/>
                </a:solidFill>
                <a:effectLst/>
                <a:uLnTx/>
                <a:uFillTx/>
                <a:latin typeface="Calibri" panose="020F0502020204030204"/>
                <a:ea typeface="+mn-ea"/>
                <a:cs typeface="+mn-cs"/>
              </a:rPr>
              <a:t>категорій</a:t>
            </a:r>
            <a:r>
              <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mn-cs"/>
              </a:rPr>
              <a:t> та </a:t>
            </a:r>
            <a:r>
              <a:rPr kumimoji="0" lang="ru-RU" sz="2200" b="1" i="0" u="none" strike="noStrike" kern="1200" cap="none" spc="0" normalizeH="0" baseline="0" noProof="0" dirty="0" err="1">
                <a:ln>
                  <a:noFill/>
                </a:ln>
                <a:solidFill>
                  <a:srgbClr val="0070C0"/>
                </a:solidFill>
                <a:effectLst/>
                <a:uLnTx/>
                <a:uFillTx/>
                <a:latin typeface="Calibri" panose="020F0502020204030204"/>
                <a:ea typeface="+mn-ea"/>
                <a:cs typeface="+mn-cs"/>
              </a:rPr>
              <a:t>їх</a:t>
            </a:r>
            <a:r>
              <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mn-cs"/>
              </a:rPr>
              <a:t> потреб; </a:t>
            </a:r>
          </a:p>
        </p:txBody>
      </p:sp>
      <p:sp>
        <p:nvSpPr>
          <p:cNvPr id="27" name="Прямоугольник 26">
            <a:extLst>
              <a:ext uri="{FF2B5EF4-FFF2-40B4-BE49-F238E27FC236}">
                <a16:creationId xmlns:a16="http://schemas.microsoft.com/office/drawing/2014/main" id="{42F6A1E7-6A32-C822-3214-87071E54867E}"/>
              </a:ext>
            </a:extLst>
          </p:cNvPr>
          <p:cNvSpPr/>
          <p:nvPr/>
        </p:nvSpPr>
        <p:spPr>
          <a:xfrm>
            <a:off x="1140178" y="5079895"/>
            <a:ext cx="10882489" cy="67402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err="1">
                <a:ln>
                  <a:noFill/>
                </a:ln>
                <a:solidFill>
                  <a:srgbClr val="0070C0"/>
                </a:solidFill>
                <a:effectLst/>
                <a:uLnTx/>
                <a:uFillTx/>
                <a:latin typeface="Calibri" panose="020F0502020204030204"/>
                <a:ea typeface="+mn-ea"/>
                <a:cs typeface="+mn-cs"/>
              </a:rPr>
              <a:t>Результати</a:t>
            </a:r>
            <a:r>
              <a:rPr kumimoji="0" lang="ru-RU"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70C0"/>
                </a:solidFill>
                <a:effectLst/>
                <a:uLnTx/>
                <a:uFillTx/>
                <a:latin typeface="Calibri" panose="020F0502020204030204"/>
                <a:ea typeface="+mn-ea"/>
                <a:cs typeface="+mn-cs"/>
              </a:rPr>
              <a:t>аналізу</a:t>
            </a:r>
            <a:r>
              <a:rPr kumimoji="0" lang="ru-RU" sz="1800" b="1" i="0" u="none" strike="noStrike" kern="1200" cap="none" spc="0" normalizeH="0" baseline="0" noProof="0" dirty="0">
                <a:ln>
                  <a:noFill/>
                </a:ln>
                <a:solidFill>
                  <a:srgbClr val="0070C0"/>
                </a:solidFill>
                <a:effectLst/>
                <a:uLnTx/>
                <a:uFillTx/>
                <a:latin typeface="Calibri" panose="020F0502020204030204"/>
                <a:ea typeface="+mn-ea"/>
                <a:cs typeface="+mn-cs"/>
              </a:rPr>
              <a:t> є </a:t>
            </a:r>
            <a:r>
              <a:rPr kumimoji="0" lang="ru-RU" sz="1800" b="1" i="0" u="none" strike="noStrike" kern="1200" cap="none" spc="0" normalizeH="0" baseline="0" noProof="0" dirty="0" err="1">
                <a:ln>
                  <a:noFill/>
                </a:ln>
                <a:solidFill>
                  <a:srgbClr val="0070C0"/>
                </a:solidFill>
                <a:effectLst/>
                <a:uLnTx/>
                <a:uFillTx/>
                <a:latin typeface="Calibri" panose="020F0502020204030204"/>
                <a:ea typeface="+mn-ea"/>
                <a:cs typeface="+mn-cs"/>
              </a:rPr>
              <a:t>важливою</a:t>
            </a:r>
            <a:r>
              <a:rPr kumimoji="0" lang="ru-RU" sz="1800" b="1" i="0" u="none" strike="noStrike" kern="1200" cap="none" spc="0" normalizeH="0" baseline="0" noProof="0" dirty="0">
                <a:ln>
                  <a:noFill/>
                </a:ln>
                <a:solidFill>
                  <a:srgbClr val="0070C0"/>
                </a:solidFill>
                <a:effectLst/>
                <a:uLnTx/>
                <a:uFillTx/>
                <a:latin typeface="Calibri" panose="020F0502020204030204"/>
                <a:ea typeface="+mn-ea"/>
                <a:cs typeface="+mn-cs"/>
              </a:rPr>
              <a:t> основою для </a:t>
            </a:r>
            <a:r>
              <a:rPr kumimoji="0" lang="ru-RU" sz="1800" b="1" i="0" u="none" strike="noStrike" kern="1200" cap="none" spc="0" normalizeH="0" baseline="0" noProof="0" dirty="0" err="1">
                <a:ln>
                  <a:noFill/>
                </a:ln>
                <a:solidFill>
                  <a:srgbClr val="0070C0"/>
                </a:solidFill>
                <a:effectLst/>
                <a:uLnTx/>
                <a:uFillTx/>
                <a:latin typeface="Calibri" panose="020F0502020204030204"/>
                <a:ea typeface="+mn-ea"/>
                <a:cs typeface="+mn-cs"/>
              </a:rPr>
              <a:t>формування</a:t>
            </a:r>
            <a:r>
              <a:rPr kumimoji="0" lang="ru-RU"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70C0"/>
                </a:solidFill>
                <a:effectLst/>
                <a:uLnTx/>
                <a:uFillTx/>
                <a:latin typeface="Calibri" panose="020F0502020204030204"/>
                <a:ea typeface="+mn-ea"/>
                <a:cs typeface="+mn-cs"/>
              </a:rPr>
              <a:t>програми</a:t>
            </a:r>
            <a:r>
              <a:rPr kumimoji="0" lang="ru-RU"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70C0"/>
                </a:solidFill>
                <a:effectLst/>
                <a:uLnTx/>
                <a:uFillTx/>
                <a:latin typeface="Calibri" panose="020F0502020204030204"/>
                <a:ea typeface="+mn-ea"/>
                <a:cs typeface="+mn-cs"/>
              </a:rPr>
              <a:t>самозабезпечення</a:t>
            </a:r>
            <a:r>
              <a:rPr kumimoji="0" lang="ru-RU" sz="1800" b="1" i="0" u="none" strike="noStrike" kern="1200" cap="none" spc="0" normalizeH="0" baseline="0" noProof="0" dirty="0">
                <a:ln>
                  <a:noFill/>
                </a:ln>
                <a:solidFill>
                  <a:srgbClr val="0070C0"/>
                </a:solidFill>
                <a:effectLst/>
                <a:uLnTx/>
                <a:uFillTx/>
                <a:latin typeface="Calibri" panose="020F0502020204030204"/>
                <a:ea typeface="+mn-ea"/>
                <a:cs typeface="+mn-cs"/>
              </a:rPr>
              <a:t> та </a:t>
            </a:r>
            <a:r>
              <a:rPr kumimoji="0" lang="ru-RU" sz="1800" b="1" i="0" u="none" strike="noStrike" kern="1200" cap="none" spc="0" normalizeH="0" baseline="0" noProof="0" dirty="0" err="1">
                <a:ln>
                  <a:noFill/>
                </a:ln>
                <a:solidFill>
                  <a:srgbClr val="0070C0"/>
                </a:solidFill>
                <a:effectLst/>
                <a:uLnTx/>
                <a:uFillTx/>
                <a:latin typeface="Calibri" panose="020F0502020204030204"/>
                <a:ea typeface="+mn-ea"/>
                <a:cs typeface="+mn-cs"/>
              </a:rPr>
              <a:t>визначення</a:t>
            </a:r>
            <a:r>
              <a:rPr kumimoji="0" lang="ru-RU"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70C0"/>
                </a:solidFill>
                <a:effectLst/>
                <a:uLnTx/>
                <a:uFillTx/>
                <a:latin typeface="Calibri" panose="020F0502020204030204"/>
                <a:ea typeface="+mn-ea"/>
                <a:cs typeface="+mn-cs"/>
              </a:rPr>
              <a:t>переліку</a:t>
            </a:r>
            <a:r>
              <a:rPr kumimoji="0" lang="ru-RU"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70C0"/>
                </a:solidFill>
                <a:effectLst/>
                <a:uLnTx/>
                <a:uFillTx/>
                <a:latin typeface="Calibri" panose="020F0502020204030204"/>
                <a:ea typeface="+mn-ea"/>
                <a:cs typeface="+mn-cs"/>
              </a:rPr>
              <a:t>заходів</a:t>
            </a:r>
            <a:r>
              <a:rPr kumimoji="0" lang="ru-RU" sz="1800" b="1" i="0" u="none" strike="noStrike" kern="1200" cap="none" spc="0" normalizeH="0" baseline="0" noProof="0" dirty="0">
                <a:ln>
                  <a:noFill/>
                </a:ln>
                <a:solidFill>
                  <a:srgbClr val="0070C0"/>
                </a:solidFill>
                <a:effectLst/>
                <a:uLnTx/>
                <a:uFillTx/>
                <a:latin typeface="Calibri" panose="020F0502020204030204"/>
                <a:ea typeface="+mn-ea"/>
                <a:cs typeface="+mn-cs"/>
              </a:rPr>
              <a:t> для </a:t>
            </a:r>
            <a:r>
              <a:rPr kumimoji="0" lang="ru-RU" sz="1800" b="1" i="0" u="none" strike="noStrike" kern="1200" cap="none" spc="0" normalizeH="0" baseline="0" noProof="0" dirty="0" err="1">
                <a:ln>
                  <a:noFill/>
                </a:ln>
                <a:solidFill>
                  <a:srgbClr val="0070C0"/>
                </a:solidFill>
                <a:effectLst/>
                <a:uLnTx/>
                <a:uFillTx/>
                <a:latin typeface="Calibri" panose="020F0502020204030204"/>
                <a:ea typeface="+mn-ea"/>
                <a:cs typeface="+mn-cs"/>
              </a:rPr>
              <a:t>посилення</a:t>
            </a:r>
            <a:r>
              <a:rPr kumimoji="0" lang="ru-RU"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70C0"/>
                </a:solidFill>
                <a:effectLst/>
                <a:uLnTx/>
                <a:uFillTx/>
                <a:latin typeface="Calibri" panose="020F0502020204030204"/>
                <a:ea typeface="+mn-ea"/>
                <a:cs typeface="+mn-cs"/>
              </a:rPr>
              <a:t>продовольчої</a:t>
            </a:r>
            <a:r>
              <a:rPr kumimoji="0" lang="ru-RU"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70C0"/>
                </a:solidFill>
                <a:effectLst/>
                <a:uLnTx/>
                <a:uFillTx/>
                <a:latin typeface="Calibri" panose="020F0502020204030204"/>
                <a:ea typeface="+mn-ea"/>
                <a:cs typeface="+mn-cs"/>
              </a:rPr>
              <a:t>безпеки</a:t>
            </a:r>
            <a:r>
              <a:rPr kumimoji="0" lang="ru-RU" sz="1800" b="1" i="0" u="none" strike="noStrike" kern="1200" cap="none" spc="0" normalizeH="0" baseline="0" noProof="0" dirty="0">
                <a:ln>
                  <a:noFill/>
                </a:ln>
                <a:solidFill>
                  <a:srgbClr val="0070C0"/>
                </a:solidFill>
                <a:effectLst/>
                <a:uLnTx/>
                <a:uFillTx/>
                <a:latin typeface="Calibri" panose="020F0502020204030204"/>
                <a:ea typeface="+mn-ea"/>
                <a:cs typeface="+mn-cs"/>
              </a:rPr>
              <a:t> в </a:t>
            </a:r>
            <a:r>
              <a:rPr kumimoji="0" lang="ru-RU" sz="1800" b="1" i="0" u="none" strike="noStrike" kern="1200" cap="none" spc="0" normalizeH="0" baseline="0" noProof="0" dirty="0" err="1">
                <a:ln>
                  <a:noFill/>
                </a:ln>
                <a:solidFill>
                  <a:srgbClr val="0070C0"/>
                </a:solidFill>
                <a:effectLst/>
                <a:uLnTx/>
                <a:uFillTx/>
                <a:latin typeface="Calibri" panose="020F0502020204030204"/>
                <a:ea typeface="+mn-ea"/>
                <a:cs typeface="+mn-cs"/>
              </a:rPr>
              <a:t>громаді</a:t>
            </a:r>
            <a:endParaRPr kumimoji="0" lang="ru-RU" sz="1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28" name="Рисунок 27">
            <a:extLst>
              <a:ext uri="{FF2B5EF4-FFF2-40B4-BE49-F238E27FC236}">
                <a16:creationId xmlns:a16="http://schemas.microsoft.com/office/drawing/2014/main" id="{5F7F70C4-17A4-2B19-A4FE-92952052D7C6}"/>
              </a:ext>
            </a:extLst>
          </p:cNvPr>
          <p:cNvPicPr>
            <a:picLocks noChangeAspect="1"/>
          </p:cNvPicPr>
          <p:nvPr/>
        </p:nvPicPr>
        <p:blipFill>
          <a:blip r:embed="rId5"/>
          <a:stretch>
            <a:fillRect/>
          </a:stretch>
        </p:blipFill>
        <p:spPr>
          <a:xfrm>
            <a:off x="0" y="0"/>
            <a:ext cx="2604947" cy="2133600"/>
          </a:xfrm>
          <a:prstGeom prst="rect">
            <a:avLst/>
          </a:prstGeom>
        </p:spPr>
      </p:pic>
      <p:pic>
        <p:nvPicPr>
          <p:cNvPr id="33" name="Рисунок 32">
            <a:extLst>
              <a:ext uri="{FF2B5EF4-FFF2-40B4-BE49-F238E27FC236}">
                <a16:creationId xmlns:a16="http://schemas.microsoft.com/office/drawing/2014/main" id="{DA309045-EF81-7738-B7E1-B68BA51C1355}"/>
              </a:ext>
            </a:extLst>
          </p:cNvPr>
          <p:cNvPicPr>
            <a:picLocks noChangeAspect="1"/>
          </p:cNvPicPr>
          <p:nvPr/>
        </p:nvPicPr>
        <p:blipFill>
          <a:blip r:embed="rId6"/>
          <a:stretch>
            <a:fillRect/>
          </a:stretch>
        </p:blipFill>
        <p:spPr>
          <a:xfrm>
            <a:off x="7089912" y="5707515"/>
            <a:ext cx="5102088" cy="1141978"/>
          </a:xfrm>
          <a:prstGeom prst="rect">
            <a:avLst/>
          </a:prstGeom>
        </p:spPr>
      </p:pic>
    </p:spTree>
    <p:extLst>
      <p:ext uri="{BB962C8B-B14F-4D97-AF65-F5344CB8AC3E}">
        <p14:creationId xmlns:p14="http://schemas.microsoft.com/office/powerpoint/2010/main" val="778247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907182" y="8507"/>
            <a:ext cx="9284818" cy="527469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kern="0" dirty="0">
                <a:solidFill>
                  <a:srgbClr val="002060"/>
                </a:solidFill>
                <a:latin typeface="Times New Roman" panose="02020603050405020304" pitchFamily="18" charset="0"/>
                <a:ea typeface="Calibri" panose="020F0502020204030204" pitchFamily="34" charset="0"/>
              </a:rPr>
              <a:t>А</a:t>
            </a:r>
            <a:r>
              <a:rPr lang="uk-UA" sz="1800" kern="0" dirty="0">
                <a:solidFill>
                  <a:srgbClr val="002060"/>
                </a:solidFill>
                <a:effectLst/>
                <a:latin typeface="Times New Roman" panose="02020603050405020304" pitchFamily="18" charset="0"/>
                <a:ea typeface="Calibri" panose="020F0502020204030204" pitchFamily="34" charset="0"/>
              </a:rPr>
              <a:t>налізуючи наявність харчових продуктів у громаді, ключове питання, на яке варто отримати відповідь: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uk-UA" sz="1800" kern="0" dirty="0">
              <a:solidFill>
                <a:srgbClr val="002060"/>
              </a:solidFill>
              <a:effectLst/>
              <a:latin typeface="Times New Roman" panose="02020603050405020304" pitchFamily="18" charset="0"/>
              <a:ea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uk-UA" kern="0" dirty="0">
                <a:solidFill>
                  <a:srgbClr val="002060"/>
                </a:solidFill>
                <a:latin typeface="Times New Roman" panose="02020603050405020304" pitchFamily="18" charset="0"/>
                <a:ea typeface="Calibri" panose="020F0502020204030204" pitchFamily="34" charset="0"/>
              </a:rPr>
              <a:t>1.</a:t>
            </a:r>
            <a:r>
              <a:rPr lang="uk-UA" sz="1800" kern="0" dirty="0">
                <a:solidFill>
                  <a:srgbClr val="002060"/>
                </a:solidFill>
                <a:effectLst/>
                <a:latin typeface="Times New Roman" panose="02020603050405020304" pitchFamily="18" charset="0"/>
                <a:ea typeface="Calibri" panose="020F0502020204030204" pitchFamily="34" charset="0"/>
              </a:rPr>
              <a:t>Чи відчувається у громаді дефіцит окремих видів продуктів та з яких причин? </a:t>
            </a:r>
          </a:p>
          <a:p>
            <a:pPr marL="0" marR="0" lvl="0" indent="0" defTabSz="914400" rtl="0" eaLnBrk="1" fontAlgn="auto" latinLnBrk="0" hangingPunct="1">
              <a:lnSpc>
                <a:spcPct val="100000"/>
              </a:lnSpc>
              <a:spcBef>
                <a:spcPts val="0"/>
              </a:spcBef>
              <a:spcAft>
                <a:spcPts val="0"/>
              </a:spcAft>
              <a:buClrTx/>
              <a:buSzTx/>
              <a:buFontTx/>
              <a:buNone/>
              <a:tabLst/>
              <a:defRPr/>
            </a:pPr>
            <a:r>
              <a:rPr lang="uk-UA" kern="0" dirty="0">
                <a:solidFill>
                  <a:srgbClr val="002060"/>
                </a:solidFill>
                <a:latin typeface="Times New Roman" panose="02020603050405020304" pitchFamily="18" charset="0"/>
                <a:ea typeface="Calibri" panose="020F0502020204030204" pitchFamily="34" charset="0"/>
              </a:rPr>
              <a:t>2.</a:t>
            </a:r>
            <a:r>
              <a:rPr lang="uk-UA" sz="1800" kern="0" dirty="0">
                <a:solidFill>
                  <a:srgbClr val="002060"/>
                </a:solidFill>
                <a:effectLst/>
                <a:latin typeface="Times New Roman" panose="02020603050405020304" pitchFamily="18" charset="0"/>
                <a:ea typeface="Calibri" panose="020F0502020204030204" pitchFamily="34" charset="0"/>
              </a:rPr>
              <a:t>Чи є потенційна загроза виникнення такого дефіциту?</a:t>
            </a:r>
          </a:p>
          <a:p>
            <a:pPr marL="0" marR="0" lvl="0" indent="0" defTabSz="914400" rtl="0" eaLnBrk="1" fontAlgn="auto" latinLnBrk="0" hangingPunct="1">
              <a:lnSpc>
                <a:spcPct val="100000"/>
              </a:lnSpc>
              <a:spcBef>
                <a:spcPts val="0"/>
              </a:spcBef>
              <a:spcAft>
                <a:spcPts val="0"/>
              </a:spcAft>
              <a:buClrTx/>
              <a:buSzTx/>
              <a:buFontTx/>
              <a:buNone/>
              <a:tabLst/>
              <a:defRPr/>
            </a:pPr>
            <a:endParaRPr lang="uk-UA" sz="1800" kern="0" dirty="0">
              <a:solidFill>
                <a:srgbClr val="002060"/>
              </a:solidFill>
              <a:effectLst/>
              <a:latin typeface="Times New Roman" panose="02020603050405020304" pitchFamily="18" charset="0"/>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800" kern="0" dirty="0">
                <a:solidFill>
                  <a:srgbClr val="002060"/>
                </a:solidFill>
                <a:effectLst/>
                <a:latin typeface="Times New Roman" panose="02020603050405020304" pitchFamily="18" charset="0"/>
                <a:ea typeface="Calibri" panose="020F0502020204030204" pitchFamily="34" charset="0"/>
              </a:rPr>
              <a:t> Аналізуючи причини фактичного чи потенційного дефіциту, варто також зрозуміти:</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800" kern="0" dirty="0">
                <a:solidFill>
                  <a:srgbClr val="002060"/>
                </a:solidFill>
                <a:effectLst/>
                <a:latin typeface="Times New Roman" panose="02020603050405020304" pitchFamily="18" charset="0"/>
                <a:ea typeface="Calibri" panose="020F050202020403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lang="uk-UA" sz="1800" kern="0" dirty="0">
                <a:solidFill>
                  <a:srgbClr val="002060"/>
                </a:solidFill>
                <a:effectLst/>
                <a:latin typeface="Times New Roman" panose="02020603050405020304" pitchFamily="18" charset="0"/>
                <a:ea typeface="Calibri" panose="020F0502020204030204" pitchFamily="34" charset="0"/>
              </a:rPr>
              <a:t>1.Чи є проблеми або потенційні загрози щодо функціонування підприємств, що забезпечують громаду харчовими продуктами (як виробників, так і постачальників)?</a:t>
            </a:r>
          </a:p>
          <a:p>
            <a:pPr marL="0" marR="0" lvl="0" indent="0" defTabSz="914400" rtl="0" eaLnBrk="1" fontAlgn="auto" latinLnBrk="0" hangingPunct="1">
              <a:lnSpc>
                <a:spcPct val="100000"/>
              </a:lnSpc>
              <a:spcBef>
                <a:spcPts val="0"/>
              </a:spcBef>
              <a:spcAft>
                <a:spcPts val="0"/>
              </a:spcAft>
              <a:buClrTx/>
              <a:buSzTx/>
              <a:buFontTx/>
              <a:buNone/>
              <a:tabLst/>
              <a:defRPr/>
            </a:pPr>
            <a:r>
              <a:rPr lang="uk-UA" sz="1800" kern="0" dirty="0">
                <a:solidFill>
                  <a:srgbClr val="002060"/>
                </a:solidFill>
                <a:effectLst/>
                <a:latin typeface="Times New Roman" panose="02020603050405020304" pitchFamily="18" charset="0"/>
                <a:ea typeface="Calibri" panose="020F0502020204030204" pitchFamily="34" charset="0"/>
              </a:rPr>
              <a:t> 2.Як їм може допомогти громада? </a:t>
            </a:r>
          </a:p>
          <a:p>
            <a:pPr marL="0" marR="0" lvl="0" indent="0" defTabSz="914400" rtl="0" eaLnBrk="1" fontAlgn="auto" latinLnBrk="0" hangingPunct="1">
              <a:lnSpc>
                <a:spcPct val="100000"/>
              </a:lnSpc>
              <a:spcBef>
                <a:spcPts val="0"/>
              </a:spcBef>
              <a:spcAft>
                <a:spcPts val="0"/>
              </a:spcAft>
              <a:buClrTx/>
              <a:buSzTx/>
              <a:buFontTx/>
              <a:buNone/>
              <a:tabLst/>
              <a:defRPr/>
            </a:pPr>
            <a:r>
              <a:rPr lang="uk-UA" sz="1800" kern="0" dirty="0">
                <a:solidFill>
                  <a:srgbClr val="002060"/>
                </a:solidFill>
                <a:effectLst/>
                <a:latin typeface="Times New Roman" panose="02020603050405020304" pitchFamily="18" charset="0"/>
                <a:ea typeface="Calibri" panose="020F0502020204030204" pitchFamily="34" charset="0"/>
              </a:rPr>
              <a:t>3.Які можливості у місцевих виробників щодо розширення асортименту продукції чи нарощування обсягу виробництва?</a:t>
            </a:r>
          </a:p>
          <a:p>
            <a:pPr marL="0" marR="0" lvl="0" indent="0" defTabSz="914400" rtl="0" eaLnBrk="1" fontAlgn="auto" latinLnBrk="0" hangingPunct="1">
              <a:lnSpc>
                <a:spcPct val="100000"/>
              </a:lnSpc>
              <a:spcBef>
                <a:spcPts val="0"/>
              </a:spcBef>
              <a:spcAft>
                <a:spcPts val="0"/>
              </a:spcAft>
              <a:buClrTx/>
              <a:buSzTx/>
              <a:buFontTx/>
              <a:buNone/>
              <a:tabLst/>
              <a:defRPr/>
            </a:pPr>
            <a:r>
              <a:rPr lang="uk-UA" sz="1800" kern="0" dirty="0">
                <a:solidFill>
                  <a:srgbClr val="002060"/>
                </a:solidFill>
                <a:effectLst/>
                <a:latin typeface="Times New Roman" panose="02020603050405020304" pitchFamily="18" charset="0"/>
                <a:ea typeface="Calibri" panose="020F0502020204030204" pitchFamily="34" charset="0"/>
              </a:rPr>
              <a:t>4. Чи існує потреба в робочій силі, які саме спеціальності є найбільш затребувані?</a:t>
            </a:r>
          </a:p>
          <a:p>
            <a:pPr marL="0" marR="0" lvl="0" indent="0" defTabSz="914400" rtl="0" eaLnBrk="1" fontAlgn="auto" latinLnBrk="0" hangingPunct="1">
              <a:lnSpc>
                <a:spcPct val="100000"/>
              </a:lnSpc>
              <a:spcBef>
                <a:spcPts val="0"/>
              </a:spcBef>
              <a:spcAft>
                <a:spcPts val="0"/>
              </a:spcAft>
              <a:buClrTx/>
              <a:buSzTx/>
              <a:buFontTx/>
              <a:buNone/>
              <a:tabLst/>
              <a:defRPr/>
            </a:pPr>
            <a:endParaRPr lang="uk-UA" kern="0" dirty="0">
              <a:solidFill>
                <a:srgbClr val="002060"/>
              </a:solidFill>
              <a:latin typeface="Times New Roman" panose="02020603050405020304" pitchFamily="18" charset="0"/>
              <a:ea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uk-UA" kern="0" dirty="0">
                <a:solidFill>
                  <a:srgbClr val="002060"/>
                </a:solidFill>
                <a:latin typeface="Times New Roman" panose="02020603050405020304" pitchFamily="18" charset="0"/>
                <a:ea typeface="Calibri" panose="020F0502020204030204" pitchFamily="34" charset="0"/>
              </a:rPr>
              <a:t>З</a:t>
            </a:r>
            <a:r>
              <a:rPr lang="uk-UA" sz="1800" kern="0" dirty="0">
                <a:solidFill>
                  <a:srgbClr val="002060"/>
                </a:solidFill>
                <a:effectLst/>
                <a:latin typeface="Times New Roman" panose="02020603050405020304" pitchFamily="18" charset="0"/>
                <a:ea typeface="Calibri" panose="020F0502020204030204" pitchFamily="34" charset="0"/>
              </a:rPr>
              <a:t>астосовуються наступні методи дослідження: опитування керівників середньої та вищої</a:t>
            </a:r>
          </a:p>
          <a:p>
            <a:pPr marL="0" marR="0" lvl="0" indent="0" defTabSz="914400" rtl="0" eaLnBrk="1" fontAlgn="auto" latinLnBrk="0" hangingPunct="1">
              <a:lnSpc>
                <a:spcPct val="100000"/>
              </a:lnSpc>
              <a:spcBef>
                <a:spcPts val="0"/>
              </a:spcBef>
              <a:spcAft>
                <a:spcPts val="0"/>
              </a:spcAft>
              <a:buClrTx/>
              <a:buSzTx/>
              <a:buFontTx/>
              <a:buNone/>
              <a:tabLst/>
              <a:defRPr/>
            </a:pPr>
            <a:r>
              <a:rPr lang="uk-UA" sz="1800" kern="0" dirty="0">
                <a:solidFill>
                  <a:srgbClr val="002060"/>
                </a:solidFill>
                <a:effectLst/>
                <a:latin typeface="Times New Roman" panose="02020603050405020304" pitchFamily="18" charset="0"/>
                <a:ea typeface="Calibri" panose="020F0502020204030204" pitchFamily="34" charset="0"/>
              </a:rPr>
              <a:t>управлінської ланок бізнесу (усні чи письмові), проведення фокус-груп та/або</a:t>
            </a:r>
          </a:p>
          <a:p>
            <a:pPr marL="0" marR="0" lvl="0" indent="0" defTabSz="914400" rtl="0" eaLnBrk="1" fontAlgn="auto" latinLnBrk="0" hangingPunct="1">
              <a:lnSpc>
                <a:spcPct val="100000"/>
              </a:lnSpc>
              <a:spcBef>
                <a:spcPts val="0"/>
              </a:spcBef>
              <a:spcAft>
                <a:spcPts val="0"/>
              </a:spcAft>
              <a:buClrTx/>
              <a:buSzTx/>
              <a:buFontTx/>
              <a:buNone/>
              <a:tabLst/>
              <a:defRPr/>
            </a:pPr>
            <a:r>
              <a:rPr lang="uk-UA" sz="1800" kern="0" dirty="0">
                <a:solidFill>
                  <a:srgbClr val="002060"/>
                </a:solidFill>
                <a:effectLst/>
                <a:latin typeface="Times New Roman" panose="02020603050405020304" pitchFamily="18" charset="0"/>
                <a:ea typeface="Calibri" panose="020F0502020204030204" pitchFamily="34" charset="0"/>
              </a:rPr>
              <a:t>інтерв'ю. </a:t>
            </a:r>
            <a:endPar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371943" y="2390009"/>
            <a:ext cx="3651065" cy="290718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rot="2135613">
            <a:off x="-61933" y="2946162"/>
            <a:ext cx="301783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1 етап – Аналіз </a:t>
            </a:r>
          </a:p>
          <a:p>
            <a:pPr marL="0" marR="0" lvl="0" indent="0" algn="l" defTabSz="914400" rtl="0" eaLnBrk="1" fontAlgn="auto" latinLnBrk="0" hangingPunct="1">
              <a:lnSpc>
                <a:spcPct val="100000"/>
              </a:lnSpc>
              <a:spcBef>
                <a:spcPts val="0"/>
              </a:spcBef>
              <a:spcAft>
                <a:spcPts val="0"/>
              </a:spcAft>
              <a:buClrTx/>
              <a:buSzTx/>
              <a:buFontTx/>
              <a:buNone/>
              <a:tabLst/>
              <a:defRPr/>
            </a:pPr>
            <a:r>
              <a:rPr lang="uk-UA" sz="2000" b="1" i="1" dirty="0">
                <a:solidFill>
                  <a:srgbClr val="002060"/>
                </a:solidFill>
                <a:latin typeface="Calibri" panose="020F0502020204030204"/>
                <a:cs typeface="Times New Roman" panose="02020603050405020304" pitchFamily="18" charset="0"/>
              </a:rPr>
              <a:t>наявності харчових         продуктів</a:t>
            </a:r>
            <a:endParaRPr kumimoji="0" lang="uk-UA"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88" y="5492903"/>
            <a:ext cx="7026413" cy="141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Продовольчий кошик 2023: як змінились ціни на харчі з початку року - Вісті  Черкащини">
            <a:extLst>
              <a:ext uri="{FF2B5EF4-FFF2-40B4-BE49-F238E27FC236}">
                <a16:creationId xmlns:a16="http://schemas.microsoft.com/office/drawing/2014/main" id="{0F86DC63-A548-170E-BB2F-956BF5170F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907181" cy="1982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546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907182" y="8507"/>
            <a:ext cx="9284818" cy="527469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endParaRPr>
          </a:p>
        </p:txBody>
      </p:sp>
      <p:sp>
        <p:nvSpPr>
          <p:cNvPr id="2" name="Равнобедренный треугольник 1"/>
          <p:cNvSpPr/>
          <p:nvPr/>
        </p:nvSpPr>
        <p:spPr>
          <a:xfrm rot="16200000" flipV="1">
            <a:off x="-371943" y="2390009"/>
            <a:ext cx="3651065" cy="290718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rot="19982202">
            <a:off x="-14715" y="2952957"/>
            <a:ext cx="2512388"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1"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Річна</a:t>
            </a:r>
            <a:r>
              <a:rPr kumimoji="0" lang="ru-RU"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норма </a:t>
            </a:r>
            <a:r>
              <a:rPr kumimoji="0" lang="ru-RU" sz="2000" b="1" i="1"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споживання</a:t>
            </a:r>
            <a:r>
              <a:rPr kumimoji="0" lang="ru-RU"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000" b="1" i="1"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основних</a:t>
            </a:r>
            <a:r>
              <a:rPr kumimoji="0" lang="ru-RU"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000" b="1" i="1"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груп</a:t>
            </a:r>
            <a:r>
              <a:rPr kumimoji="0" lang="ru-RU"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000" b="1" i="1"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харчових</a:t>
            </a:r>
            <a:r>
              <a:rPr kumimoji="0" lang="ru-RU"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000" b="1" i="1"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продуктів</a:t>
            </a:r>
            <a:endParaRPr kumimoji="0" lang="ru-RU"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88" y="5492903"/>
            <a:ext cx="7026413" cy="141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Продовольчий кошик 2023: як змінились ціни на харчі з початку року - Вісті  Черкащини">
            <a:extLst>
              <a:ext uri="{FF2B5EF4-FFF2-40B4-BE49-F238E27FC236}">
                <a16:creationId xmlns:a16="http://schemas.microsoft.com/office/drawing/2014/main" id="{0F86DC63-A548-170E-BB2F-956BF5170F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907181" cy="19826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Таблица 4">
            <a:extLst>
              <a:ext uri="{FF2B5EF4-FFF2-40B4-BE49-F238E27FC236}">
                <a16:creationId xmlns:a16="http://schemas.microsoft.com/office/drawing/2014/main" id="{DBC32E4F-9A15-301C-17D3-A8FDBD56789E}"/>
              </a:ext>
            </a:extLst>
          </p:cNvPr>
          <p:cNvGraphicFramePr>
            <a:graphicFrameLocks noGrp="1"/>
          </p:cNvGraphicFramePr>
          <p:nvPr>
            <p:extLst>
              <p:ext uri="{D42A27DB-BD31-4B8C-83A1-F6EECF244321}">
                <p14:modId xmlns:p14="http://schemas.microsoft.com/office/powerpoint/2010/main" val="3719264794"/>
              </p:ext>
            </p:extLst>
          </p:nvPr>
        </p:nvGraphicFramePr>
        <p:xfrm>
          <a:off x="3260112" y="188684"/>
          <a:ext cx="8278744" cy="5103023"/>
        </p:xfrm>
        <a:graphic>
          <a:graphicData uri="http://schemas.openxmlformats.org/drawingml/2006/table">
            <a:tbl>
              <a:tblPr firstRow="1" firstCol="1" bandRow="1">
                <a:tableStyleId>{5C22544A-7EE6-4342-B048-85BDC9FD1C3A}</a:tableStyleId>
              </a:tblPr>
              <a:tblGrid>
                <a:gridCol w="566185">
                  <a:extLst>
                    <a:ext uri="{9D8B030D-6E8A-4147-A177-3AD203B41FA5}">
                      <a16:colId xmlns:a16="http://schemas.microsoft.com/office/drawing/2014/main" val="478640649"/>
                    </a:ext>
                  </a:extLst>
                </a:gridCol>
                <a:gridCol w="2874478">
                  <a:extLst>
                    <a:ext uri="{9D8B030D-6E8A-4147-A177-3AD203B41FA5}">
                      <a16:colId xmlns:a16="http://schemas.microsoft.com/office/drawing/2014/main" val="587873428"/>
                    </a:ext>
                  </a:extLst>
                </a:gridCol>
                <a:gridCol w="1421062">
                  <a:extLst>
                    <a:ext uri="{9D8B030D-6E8A-4147-A177-3AD203B41FA5}">
                      <a16:colId xmlns:a16="http://schemas.microsoft.com/office/drawing/2014/main" val="2350763563"/>
                    </a:ext>
                  </a:extLst>
                </a:gridCol>
                <a:gridCol w="3417019">
                  <a:extLst>
                    <a:ext uri="{9D8B030D-6E8A-4147-A177-3AD203B41FA5}">
                      <a16:colId xmlns:a16="http://schemas.microsoft.com/office/drawing/2014/main" val="3133504200"/>
                    </a:ext>
                  </a:extLst>
                </a:gridCol>
              </a:tblGrid>
              <a:tr h="314182">
                <a:tc gridSpan="4">
                  <a:txBody>
                    <a:bodyPr/>
                    <a:lstStyle/>
                    <a:p>
                      <a:pPr algn="ctr">
                        <a:lnSpc>
                          <a:spcPct val="107000"/>
                        </a:lnSpc>
                        <a:spcAft>
                          <a:spcPts val="800"/>
                        </a:spcAft>
                      </a:pPr>
                      <a:r>
                        <a:rPr lang="uk-UA" sz="1400" b="1" kern="100" dirty="0">
                          <a:solidFill>
                            <a:srgbClr val="002060"/>
                          </a:solidFill>
                          <a:effectLst/>
                        </a:rPr>
                        <a:t>Річна норма споживання основних груп харчових продуктів</a:t>
                      </a:r>
                      <a:endParaRPr lang="ru-RU" sz="1400" b="1"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60834814"/>
                  </a:ext>
                </a:extLst>
              </a:tr>
              <a:tr h="716609">
                <a:tc>
                  <a:txBody>
                    <a:bodyPr/>
                    <a:lstStyle/>
                    <a:p>
                      <a:pPr>
                        <a:lnSpc>
                          <a:spcPct val="107000"/>
                        </a:lnSpc>
                        <a:spcAft>
                          <a:spcPts val="800"/>
                        </a:spcAft>
                      </a:pPr>
                      <a:r>
                        <a:rPr lang="ru-RU" sz="1000" kern="100">
                          <a:effectLst/>
                        </a:rPr>
                        <a:t>№ з/п</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tc>
                  <a:txBody>
                    <a:bodyPr/>
                    <a:lstStyle/>
                    <a:p>
                      <a:pPr algn="ctr">
                        <a:lnSpc>
                          <a:spcPct val="107000"/>
                        </a:lnSpc>
                        <a:spcAft>
                          <a:spcPts val="800"/>
                        </a:spcAft>
                      </a:pPr>
                      <a:r>
                        <a:rPr lang="uk-UA" sz="1400" kern="100" dirty="0">
                          <a:effectLst/>
                        </a:rPr>
                        <a:t>Група харчових продуктів</a:t>
                      </a:r>
                      <a:endParaRPr lang="ru-RU" sz="1400" kern="100" dirty="0">
                        <a:effectLst/>
                      </a:endParaRPr>
                    </a:p>
                    <a:p>
                      <a:pPr algn="ctr">
                        <a:lnSpc>
                          <a:spcPct val="107000"/>
                        </a:lnSpc>
                        <a:spcAft>
                          <a:spcPts val="800"/>
                        </a:spcAft>
                      </a:pPr>
                      <a:r>
                        <a:rPr lang="ru-RU" sz="1400" kern="100" dirty="0">
                          <a:effectLst/>
                        </a:rPr>
                        <a:t> </a:t>
                      </a:r>
                      <a:endParaRPr lang="ru-RU" sz="1400" kern="100" dirty="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nchor="ctr"/>
                </a:tc>
                <a:tc>
                  <a:txBody>
                    <a:bodyPr/>
                    <a:lstStyle/>
                    <a:p>
                      <a:pPr>
                        <a:lnSpc>
                          <a:spcPct val="107000"/>
                        </a:lnSpc>
                        <a:spcAft>
                          <a:spcPts val="800"/>
                        </a:spcAft>
                      </a:pPr>
                      <a:r>
                        <a:rPr lang="uk-UA" sz="1400" kern="100" dirty="0">
                          <a:effectLst/>
                        </a:rPr>
                        <a:t>Одиниця виміру</a:t>
                      </a:r>
                      <a:endParaRPr lang="ru-RU" sz="1400" kern="100" dirty="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tc>
                  <a:txBody>
                    <a:bodyPr/>
                    <a:lstStyle/>
                    <a:p>
                      <a:pPr>
                        <a:lnSpc>
                          <a:spcPct val="107000"/>
                        </a:lnSpc>
                        <a:spcAft>
                          <a:spcPts val="800"/>
                        </a:spcAft>
                      </a:pPr>
                      <a:r>
                        <a:rPr lang="ru-RU" sz="1400" kern="100" dirty="0" err="1">
                          <a:effectLst/>
                        </a:rPr>
                        <a:t>Річна</a:t>
                      </a:r>
                      <a:r>
                        <a:rPr lang="ru-RU" sz="1400" kern="100" dirty="0">
                          <a:effectLst/>
                        </a:rPr>
                        <a:t> норма </a:t>
                      </a:r>
                      <a:r>
                        <a:rPr lang="ru-RU" sz="1400" kern="100" dirty="0" err="1">
                          <a:effectLst/>
                        </a:rPr>
                        <a:t>споживання</a:t>
                      </a:r>
                      <a:r>
                        <a:rPr lang="ru-RU" sz="1400" kern="100" dirty="0">
                          <a:effectLst/>
                        </a:rPr>
                        <a:t> на 1 особу</a:t>
                      </a:r>
                      <a:endParaRPr lang="ru-RU" sz="1400" kern="100" dirty="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extLst>
                  <a:ext uri="{0D108BD9-81ED-4DB2-BD59-A6C34878D82A}">
                    <a16:rowId xmlns:a16="http://schemas.microsoft.com/office/drawing/2014/main" val="3430253265"/>
                  </a:ext>
                </a:extLst>
              </a:tr>
              <a:tr h="413933">
                <a:tc>
                  <a:txBody>
                    <a:bodyPr/>
                    <a:lstStyle/>
                    <a:p>
                      <a:pPr marL="27940">
                        <a:lnSpc>
                          <a:spcPct val="107000"/>
                        </a:lnSpc>
                        <a:spcAft>
                          <a:spcPts val="800"/>
                        </a:spcAft>
                      </a:pPr>
                      <a:r>
                        <a:rPr lang="ru-RU" sz="1000" kern="100">
                          <a:effectLst/>
                        </a:rPr>
                        <a:t>1</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nchor="ctr"/>
                </a:tc>
                <a:tc>
                  <a:txBody>
                    <a:bodyPr/>
                    <a:lstStyle/>
                    <a:p>
                      <a:pPr>
                        <a:lnSpc>
                          <a:spcPct val="107000"/>
                        </a:lnSpc>
                        <a:spcAft>
                          <a:spcPts val="800"/>
                        </a:spcAft>
                      </a:pPr>
                      <a:r>
                        <a:rPr lang="ru-RU" sz="1000" kern="100">
                          <a:effectLst/>
                        </a:rPr>
                        <a:t>Хліб і хлібопродукти</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nchor="ctr"/>
                </a:tc>
                <a:tc>
                  <a:txBody>
                    <a:bodyPr/>
                    <a:lstStyle/>
                    <a:p>
                      <a:pPr marR="31750">
                        <a:lnSpc>
                          <a:spcPct val="107000"/>
                        </a:lnSpc>
                        <a:spcAft>
                          <a:spcPts val="800"/>
                        </a:spcAft>
                      </a:pPr>
                      <a:r>
                        <a:rPr lang="ru-RU" sz="1000" kern="100">
                          <a:effectLst/>
                        </a:rPr>
                        <a:t>кг</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tc>
                  <a:txBody>
                    <a:bodyPr/>
                    <a:lstStyle/>
                    <a:p>
                      <a:pPr marR="31750">
                        <a:lnSpc>
                          <a:spcPct val="107000"/>
                        </a:lnSpc>
                        <a:spcAft>
                          <a:spcPts val="800"/>
                        </a:spcAft>
                      </a:pPr>
                      <a:r>
                        <a:rPr lang="ru-RU" sz="1000" kern="100">
                          <a:effectLst/>
                        </a:rPr>
                        <a:t>96,6</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extLst>
                  <a:ext uri="{0D108BD9-81ED-4DB2-BD59-A6C34878D82A}">
                    <a16:rowId xmlns:a16="http://schemas.microsoft.com/office/drawing/2014/main" val="1506433140"/>
                  </a:ext>
                </a:extLst>
              </a:tr>
              <a:tr h="402750">
                <a:tc>
                  <a:txBody>
                    <a:bodyPr/>
                    <a:lstStyle/>
                    <a:p>
                      <a:pPr marL="27940">
                        <a:lnSpc>
                          <a:spcPct val="107000"/>
                        </a:lnSpc>
                        <a:spcAft>
                          <a:spcPts val="800"/>
                        </a:spcAft>
                      </a:pPr>
                      <a:r>
                        <a:rPr lang="ru-RU" sz="1000" kern="100">
                          <a:effectLst/>
                        </a:rPr>
                        <a:t>2</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nchor="ctr"/>
                </a:tc>
                <a:tc>
                  <a:txBody>
                    <a:bodyPr/>
                    <a:lstStyle/>
                    <a:p>
                      <a:pPr>
                        <a:lnSpc>
                          <a:spcPct val="107000"/>
                        </a:lnSpc>
                        <a:spcAft>
                          <a:spcPts val="800"/>
                        </a:spcAft>
                      </a:pPr>
                      <a:r>
                        <a:rPr lang="uk-UA" sz="1000" kern="100">
                          <a:effectLst/>
                        </a:rPr>
                        <a:t>Картопля</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nchor="ctr"/>
                </a:tc>
                <a:tc>
                  <a:txBody>
                    <a:bodyPr/>
                    <a:lstStyle/>
                    <a:p>
                      <a:pPr marR="31750">
                        <a:lnSpc>
                          <a:spcPct val="107000"/>
                        </a:lnSpc>
                        <a:spcAft>
                          <a:spcPts val="800"/>
                        </a:spcAft>
                      </a:pPr>
                      <a:r>
                        <a:rPr lang="ru-RU" sz="1000" kern="100">
                          <a:effectLst/>
                        </a:rPr>
                        <a:t>кг</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tc>
                  <a:txBody>
                    <a:bodyPr/>
                    <a:lstStyle/>
                    <a:p>
                      <a:pPr marR="31750">
                        <a:lnSpc>
                          <a:spcPct val="107000"/>
                        </a:lnSpc>
                        <a:spcAft>
                          <a:spcPts val="800"/>
                        </a:spcAft>
                      </a:pPr>
                      <a:r>
                        <a:rPr lang="ru-RU" sz="1000" kern="100">
                          <a:effectLst/>
                        </a:rPr>
                        <a:t>123</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extLst>
                  <a:ext uri="{0D108BD9-81ED-4DB2-BD59-A6C34878D82A}">
                    <a16:rowId xmlns:a16="http://schemas.microsoft.com/office/drawing/2014/main" val="575389075"/>
                  </a:ext>
                </a:extLst>
              </a:tr>
              <a:tr h="402750">
                <a:tc>
                  <a:txBody>
                    <a:bodyPr/>
                    <a:lstStyle/>
                    <a:p>
                      <a:pPr marL="27940">
                        <a:lnSpc>
                          <a:spcPct val="107000"/>
                        </a:lnSpc>
                        <a:spcAft>
                          <a:spcPts val="800"/>
                        </a:spcAft>
                      </a:pPr>
                      <a:r>
                        <a:rPr lang="ru-RU" sz="1000" kern="100">
                          <a:effectLst/>
                        </a:rPr>
                        <a:t>3</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nchor="ctr"/>
                </a:tc>
                <a:tc>
                  <a:txBody>
                    <a:bodyPr/>
                    <a:lstStyle/>
                    <a:p>
                      <a:pPr>
                        <a:lnSpc>
                          <a:spcPct val="107000"/>
                        </a:lnSpc>
                        <a:spcAft>
                          <a:spcPts val="800"/>
                        </a:spcAft>
                      </a:pPr>
                      <a:r>
                        <a:rPr lang="uk-UA" sz="1000" kern="100">
                          <a:effectLst/>
                        </a:rPr>
                        <a:t>Овочі, баштанні</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nchor="ctr"/>
                </a:tc>
                <a:tc>
                  <a:txBody>
                    <a:bodyPr/>
                    <a:lstStyle/>
                    <a:p>
                      <a:pPr marR="31750">
                        <a:lnSpc>
                          <a:spcPct val="107000"/>
                        </a:lnSpc>
                        <a:spcAft>
                          <a:spcPts val="800"/>
                        </a:spcAft>
                      </a:pPr>
                      <a:r>
                        <a:rPr lang="ru-RU" sz="1000" kern="100">
                          <a:effectLst/>
                        </a:rPr>
                        <a:t>кг</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tc>
                  <a:txBody>
                    <a:bodyPr/>
                    <a:lstStyle/>
                    <a:p>
                      <a:pPr marR="31750">
                        <a:lnSpc>
                          <a:spcPct val="107000"/>
                        </a:lnSpc>
                        <a:spcAft>
                          <a:spcPts val="800"/>
                        </a:spcAft>
                      </a:pPr>
                      <a:r>
                        <a:rPr lang="ru-RU" sz="1000" kern="100">
                          <a:effectLst/>
                        </a:rPr>
                        <a:t>108</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extLst>
                  <a:ext uri="{0D108BD9-81ED-4DB2-BD59-A6C34878D82A}">
                    <a16:rowId xmlns:a16="http://schemas.microsoft.com/office/drawing/2014/main" val="2917782553"/>
                  </a:ext>
                </a:extLst>
              </a:tr>
              <a:tr h="413933">
                <a:tc>
                  <a:txBody>
                    <a:bodyPr/>
                    <a:lstStyle/>
                    <a:p>
                      <a:pPr marL="27940">
                        <a:lnSpc>
                          <a:spcPct val="107000"/>
                        </a:lnSpc>
                        <a:spcAft>
                          <a:spcPts val="800"/>
                        </a:spcAft>
                      </a:pPr>
                      <a:r>
                        <a:rPr lang="ru-RU" sz="1000" kern="100">
                          <a:effectLst/>
                        </a:rPr>
                        <a:t>4</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nchor="ctr"/>
                </a:tc>
                <a:tc>
                  <a:txBody>
                    <a:bodyPr/>
                    <a:lstStyle/>
                    <a:p>
                      <a:pPr>
                        <a:lnSpc>
                          <a:spcPct val="107000"/>
                        </a:lnSpc>
                        <a:spcAft>
                          <a:spcPts val="800"/>
                        </a:spcAft>
                      </a:pPr>
                      <a:r>
                        <a:rPr lang="uk-UA" sz="1000" kern="100">
                          <a:effectLst/>
                        </a:rPr>
                        <a:t>Фрукти, ягоди і виноград</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nchor="ctr"/>
                </a:tc>
                <a:tc>
                  <a:txBody>
                    <a:bodyPr/>
                    <a:lstStyle/>
                    <a:p>
                      <a:pPr marR="31750">
                        <a:lnSpc>
                          <a:spcPct val="107000"/>
                        </a:lnSpc>
                        <a:spcAft>
                          <a:spcPts val="800"/>
                        </a:spcAft>
                      </a:pPr>
                      <a:r>
                        <a:rPr lang="ru-RU" sz="1000" kern="100">
                          <a:effectLst/>
                        </a:rPr>
                        <a:t>кг</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tc>
                  <a:txBody>
                    <a:bodyPr/>
                    <a:lstStyle/>
                    <a:p>
                      <a:pPr marR="31750">
                        <a:lnSpc>
                          <a:spcPct val="107000"/>
                        </a:lnSpc>
                        <a:spcAft>
                          <a:spcPts val="800"/>
                        </a:spcAft>
                      </a:pPr>
                      <a:r>
                        <a:rPr lang="ru-RU" sz="1000" kern="100">
                          <a:effectLst/>
                        </a:rPr>
                        <a:t>108</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extLst>
                  <a:ext uri="{0D108BD9-81ED-4DB2-BD59-A6C34878D82A}">
                    <a16:rowId xmlns:a16="http://schemas.microsoft.com/office/drawing/2014/main" val="917950853"/>
                  </a:ext>
                </a:extLst>
              </a:tr>
              <a:tr h="402750">
                <a:tc>
                  <a:txBody>
                    <a:bodyPr/>
                    <a:lstStyle/>
                    <a:p>
                      <a:pPr marL="27940">
                        <a:lnSpc>
                          <a:spcPct val="107000"/>
                        </a:lnSpc>
                        <a:spcAft>
                          <a:spcPts val="800"/>
                        </a:spcAft>
                      </a:pPr>
                      <a:r>
                        <a:rPr lang="ru-RU" sz="1000" kern="100">
                          <a:effectLst/>
                        </a:rPr>
                        <a:t>5</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nchor="ctr"/>
                </a:tc>
                <a:tc>
                  <a:txBody>
                    <a:bodyPr/>
                    <a:lstStyle/>
                    <a:p>
                      <a:pPr>
                        <a:lnSpc>
                          <a:spcPct val="107000"/>
                        </a:lnSpc>
                        <a:spcAft>
                          <a:spcPts val="800"/>
                        </a:spcAft>
                      </a:pPr>
                      <a:r>
                        <a:rPr lang="uk-UA" sz="1000" kern="100">
                          <a:effectLst/>
                        </a:rPr>
                        <a:t>Цукор</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nchor="ctr"/>
                </a:tc>
                <a:tc>
                  <a:txBody>
                    <a:bodyPr/>
                    <a:lstStyle/>
                    <a:p>
                      <a:pPr marR="31750">
                        <a:lnSpc>
                          <a:spcPct val="107000"/>
                        </a:lnSpc>
                        <a:spcAft>
                          <a:spcPts val="800"/>
                        </a:spcAft>
                      </a:pPr>
                      <a:r>
                        <a:rPr lang="ru-RU" sz="1000" kern="100">
                          <a:effectLst/>
                        </a:rPr>
                        <a:t>кг</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tc>
                  <a:txBody>
                    <a:bodyPr/>
                    <a:lstStyle/>
                    <a:p>
                      <a:pPr marR="31750">
                        <a:lnSpc>
                          <a:spcPct val="107000"/>
                        </a:lnSpc>
                        <a:spcAft>
                          <a:spcPts val="800"/>
                        </a:spcAft>
                      </a:pPr>
                      <a:r>
                        <a:rPr lang="ru-RU" sz="1000" kern="100">
                          <a:effectLst/>
                        </a:rPr>
                        <a:t>9</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extLst>
                  <a:ext uri="{0D108BD9-81ED-4DB2-BD59-A6C34878D82A}">
                    <a16:rowId xmlns:a16="http://schemas.microsoft.com/office/drawing/2014/main" val="1274181181"/>
                  </a:ext>
                </a:extLst>
              </a:tr>
              <a:tr h="402750">
                <a:tc>
                  <a:txBody>
                    <a:bodyPr/>
                    <a:lstStyle/>
                    <a:p>
                      <a:pPr marL="27940">
                        <a:lnSpc>
                          <a:spcPct val="107000"/>
                        </a:lnSpc>
                        <a:spcAft>
                          <a:spcPts val="800"/>
                        </a:spcAft>
                      </a:pPr>
                      <a:r>
                        <a:rPr lang="ru-RU" sz="1000" kern="100">
                          <a:effectLst/>
                        </a:rPr>
                        <a:t>6</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nchor="ctr"/>
                </a:tc>
                <a:tc>
                  <a:txBody>
                    <a:bodyPr/>
                    <a:lstStyle/>
                    <a:p>
                      <a:pPr>
                        <a:lnSpc>
                          <a:spcPct val="107000"/>
                        </a:lnSpc>
                        <a:spcAft>
                          <a:spcPts val="800"/>
                        </a:spcAft>
                      </a:pPr>
                      <a:r>
                        <a:rPr lang="uk-UA" sz="1000" kern="100">
                          <a:effectLst/>
                        </a:rPr>
                        <a:t>Олія</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tc>
                  <a:txBody>
                    <a:bodyPr/>
                    <a:lstStyle/>
                    <a:p>
                      <a:pPr marR="31750">
                        <a:lnSpc>
                          <a:spcPct val="107000"/>
                        </a:lnSpc>
                        <a:spcAft>
                          <a:spcPts val="800"/>
                        </a:spcAft>
                      </a:pPr>
                      <a:r>
                        <a:rPr lang="uk-UA" sz="1000" kern="100">
                          <a:effectLst/>
                        </a:rPr>
                        <a:t>кг</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tc>
                  <a:txBody>
                    <a:bodyPr/>
                    <a:lstStyle/>
                    <a:p>
                      <a:pPr marR="31750">
                        <a:lnSpc>
                          <a:spcPct val="107000"/>
                        </a:lnSpc>
                        <a:spcAft>
                          <a:spcPts val="800"/>
                        </a:spcAft>
                      </a:pPr>
                      <a:r>
                        <a:rPr lang="uk-UA" sz="1000" kern="100">
                          <a:effectLst/>
                        </a:rPr>
                        <a:t>4,68</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extLst>
                  <a:ext uri="{0D108BD9-81ED-4DB2-BD59-A6C34878D82A}">
                    <a16:rowId xmlns:a16="http://schemas.microsoft.com/office/drawing/2014/main" val="3930553943"/>
                  </a:ext>
                </a:extLst>
              </a:tr>
              <a:tr h="413933">
                <a:tc>
                  <a:txBody>
                    <a:bodyPr/>
                    <a:lstStyle/>
                    <a:p>
                      <a:pPr marL="27940">
                        <a:lnSpc>
                          <a:spcPct val="107000"/>
                        </a:lnSpc>
                        <a:spcAft>
                          <a:spcPts val="800"/>
                        </a:spcAft>
                      </a:pPr>
                      <a:r>
                        <a:rPr lang="ru-RU" sz="1000" kern="100">
                          <a:effectLst/>
                        </a:rPr>
                        <a:t>7</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nchor="ctr"/>
                </a:tc>
                <a:tc>
                  <a:txBody>
                    <a:bodyPr/>
                    <a:lstStyle/>
                    <a:p>
                      <a:pPr>
                        <a:lnSpc>
                          <a:spcPct val="107000"/>
                        </a:lnSpc>
                        <a:spcAft>
                          <a:spcPts val="800"/>
                        </a:spcAft>
                      </a:pPr>
                      <a:r>
                        <a:rPr lang="uk-UA" sz="1000" kern="100">
                          <a:effectLst/>
                        </a:rPr>
                        <a:t>М’ясо і м’ясопродукти</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nchor="ctr"/>
                </a:tc>
                <a:tc>
                  <a:txBody>
                    <a:bodyPr/>
                    <a:lstStyle/>
                    <a:p>
                      <a:pPr marR="31750">
                        <a:lnSpc>
                          <a:spcPct val="107000"/>
                        </a:lnSpc>
                        <a:spcAft>
                          <a:spcPts val="800"/>
                        </a:spcAft>
                      </a:pPr>
                      <a:r>
                        <a:rPr lang="ru-RU" sz="1000" kern="100">
                          <a:effectLst/>
                        </a:rPr>
                        <a:t>кг</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tc>
                  <a:txBody>
                    <a:bodyPr/>
                    <a:lstStyle/>
                    <a:p>
                      <a:pPr marR="31750">
                        <a:lnSpc>
                          <a:spcPct val="107000"/>
                        </a:lnSpc>
                        <a:spcAft>
                          <a:spcPts val="800"/>
                        </a:spcAft>
                      </a:pPr>
                      <a:r>
                        <a:rPr lang="ru-RU" sz="1000" kern="100">
                          <a:effectLst/>
                        </a:rPr>
                        <a:t>36,4</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extLst>
                  <a:ext uri="{0D108BD9-81ED-4DB2-BD59-A6C34878D82A}">
                    <a16:rowId xmlns:a16="http://schemas.microsoft.com/office/drawing/2014/main" val="870740466"/>
                  </a:ext>
                </a:extLst>
              </a:tr>
              <a:tr h="413933">
                <a:tc>
                  <a:txBody>
                    <a:bodyPr/>
                    <a:lstStyle/>
                    <a:p>
                      <a:pPr marL="27940">
                        <a:lnSpc>
                          <a:spcPct val="107000"/>
                        </a:lnSpc>
                        <a:spcAft>
                          <a:spcPts val="800"/>
                        </a:spcAft>
                      </a:pPr>
                      <a:r>
                        <a:rPr lang="ru-RU" sz="1000" kern="100">
                          <a:effectLst/>
                        </a:rPr>
                        <a:t>8</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nchor="ctr"/>
                </a:tc>
                <a:tc>
                  <a:txBody>
                    <a:bodyPr/>
                    <a:lstStyle/>
                    <a:p>
                      <a:pPr>
                        <a:lnSpc>
                          <a:spcPct val="107000"/>
                        </a:lnSpc>
                        <a:spcAft>
                          <a:spcPts val="800"/>
                        </a:spcAft>
                      </a:pPr>
                      <a:r>
                        <a:rPr lang="uk-UA" sz="1000" kern="100">
                          <a:effectLst/>
                        </a:rPr>
                        <a:t>Молоко і молокопродукти</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nchor="ctr"/>
                </a:tc>
                <a:tc>
                  <a:txBody>
                    <a:bodyPr/>
                    <a:lstStyle/>
                    <a:p>
                      <a:pPr marR="31750">
                        <a:lnSpc>
                          <a:spcPct val="107000"/>
                        </a:lnSpc>
                        <a:spcAft>
                          <a:spcPts val="800"/>
                        </a:spcAft>
                      </a:pPr>
                      <a:r>
                        <a:rPr lang="ru-RU" sz="1000" kern="100">
                          <a:effectLst/>
                        </a:rPr>
                        <a:t>кг</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tc>
                  <a:txBody>
                    <a:bodyPr/>
                    <a:lstStyle/>
                    <a:p>
                      <a:pPr marR="31750">
                        <a:lnSpc>
                          <a:spcPct val="107000"/>
                        </a:lnSpc>
                        <a:spcAft>
                          <a:spcPts val="800"/>
                        </a:spcAft>
                      </a:pPr>
                      <a:r>
                        <a:rPr lang="ru-RU" sz="1000" kern="100">
                          <a:effectLst/>
                        </a:rPr>
                        <a:t>219,6</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extLst>
                  <a:ext uri="{0D108BD9-81ED-4DB2-BD59-A6C34878D82A}">
                    <a16:rowId xmlns:a16="http://schemas.microsoft.com/office/drawing/2014/main" val="72872630"/>
                  </a:ext>
                </a:extLst>
              </a:tr>
              <a:tr h="402750">
                <a:tc>
                  <a:txBody>
                    <a:bodyPr/>
                    <a:lstStyle/>
                    <a:p>
                      <a:pPr marL="27940">
                        <a:lnSpc>
                          <a:spcPct val="107000"/>
                        </a:lnSpc>
                        <a:spcAft>
                          <a:spcPts val="800"/>
                        </a:spcAft>
                      </a:pPr>
                      <a:r>
                        <a:rPr lang="ru-RU" sz="1000" kern="100">
                          <a:effectLst/>
                        </a:rPr>
                        <a:t>9</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nchor="ctr"/>
                </a:tc>
                <a:tc>
                  <a:txBody>
                    <a:bodyPr/>
                    <a:lstStyle/>
                    <a:p>
                      <a:pPr>
                        <a:lnSpc>
                          <a:spcPct val="107000"/>
                        </a:lnSpc>
                        <a:spcAft>
                          <a:spcPts val="800"/>
                        </a:spcAft>
                      </a:pPr>
                      <a:r>
                        <a:rPr lang="uk-UA" sz="1000" kern="100">
                          <a:effectLst/>
                        </a:rPr>
                        <a:t>Риба і рибопродукти</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nchor="ctr"/>
                </a:tc>
                <a:tc>
                  <a:txBody>
                    <a:bodyPr/>
                    <a:lstStyle/>
                    <a:p>
                      <a:pPr marR="31750">
                        <a:lnSpc>
                          <a:spcPct val="107000"/>
                        </a:lnSpc>
                        <a:spcAft>
                          <a:spcPts val="800"/>
                        </a:spcAft>
                      </a:pPr>
                      <a:r>
                        <a:rPr lang="ru-RU" sz="1000" kern="100">
                          <a:effectLst/>
                        </a:rPr>
                        <a:t>кг</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tc>
                  <a:txBody>
                    <a:bodyPr/>
                    <a:lstStyle/>
                    <a:p>
                      <a:pPr marR="31750">
                        <a:lnSpc>
                          <a:spcPct val="107000"/>
                        </a:lnSpc>
                        <a:spcAft>
                          <a:spcPts val="800"/>
                        </a:spcAft>
                      </a:pPr>
                      <a:r>
                        <a:rPr lang="ru-RU" sz="1000" kern="100">
                          <a:effectLst/>
                        </a:rPr>
                        <a:t>23,4</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extLst>
                  <a:ext uri="{0D108BD9-81ED-4DB2-BD59-A6C34878D82A}">
                    <a16:rowId xmlns:a16="http://schemas.microsoft.com/office/drawing/2014/main" val="1958445444"/>
                  </a:ext>
                </a:extLst>
              </a:tr>
              <a:tr h="402750">
                <a:tc>
                  <a:txBody>
                    <a:bodyPr/>
                    <a:lstStyle/>
                    <a:p>
                      <a:pPr marL="27940">
                        <a:lnSpc>
                          <a:spcPct val="107000"/>
                        </a:lnSpc>
                        <a:spcAft>
                          <a:spcPts val="800"/>
                        </a:spcAft>
                      </a:pPr>
                      <a:r>
                        <a:rPr lang="ru-RU" sz="1000" kern="100">
                          <a:effectLst/>
                        </a:rPr>
                        <a:t>10</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nchor="ctr"/>
                </a:tc>
                <a:tc>
                  <a:txBody>
                    <a:bodyPr/>
                    <a:lstStyle/>
                    <a:p>
                      <a:pPr>
                        <a:lnSpc>
                          <a:spcPct val="107000"/>
                        </a:lnSpc>
                        <a:spcAft>
                          <a:spcPts val="800"/>
                        </a:spcAft>
                      </a:pPr>
                      <a:r>
                        <a:rPr lang="uk-UA" sz="1000" kern="100">
                          <a:effectLst/>
                        </a:rPr>
                        <a:t>Вода</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tc>
                  <a:txBody>
                    <a:bodyPr/>
                    <a:lstStyle/>
                    <a:p>
                      <a:pPr marR="31750">
                        <a:lnSpc>
                          <a:spcPct val="107000"/>
                        </a:lnSpc>
                        <a:spcAft>
                          <a:spcPts val="800"/>
                        </a:spcAft>
                      </a:pPr>
                      <a:r>
                        <a:rPr lang="ru-RU" sz="1000" kern="100">
                          <a:effectLst/>
                        </a:rPr>
                        <a:t>літр</a:t>
                      </a:r>
                      <a:endParaRPr lang="ru-RU" sz="1000" kern="10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tc>
                  <a:txBody>
                    <a:bodyPr/>
                    <a:lstStyle/>
                    <a:p>
                      <a:pPr marR="31750">
                        <a:lnSpc>
                          <a:spcPct val="107000"/>
                        </a:lnSpc>
                        <a:spcAft>
                          <a:spcPts val="800"/>
                        </a:spcAft>
                      </a:pPr>
                      <a:r>
                        <a:rPr lang="ru-RU" sz="1000" kern="100" dirty="0">
                          <a:effectLst/>
                        </a:rPr>
                        <a:t>864</a:t>
                      </a:r>
                      <a:endParaRPr lang="ru-RU" sz="1000" kern="100" dirty="0">
                        <a:effectLst/>
                        <a:latin typeface="Calibri" panose="020F0502020204030204" pitchFamily="34" charset="0"/>
                        <a:ea typeface="Calibri" panose="020F0502020204030204" pitchFamily="34" charset="0"/>
                        <a:cs typeface="Arial" panose="020B0604020202020204" pitchFamily="34" charset="0"/>
                      </a:endParaRPr>
                    </a:p>
                  </a:txBody>
                  <a:tcPr marL="43548" marR="47407" marT="21498" marB="0"/>
                </a:tc>
                <a:extLst>
                  <a:ext uri="{0D108BD9-81ED-4DB2-BD59-A6C34878D82A}">
                    <a16:rowId xmlns:a16="http://schemas.microsoft.com/office/drawing/2014/main" val="3378569354"/>
                  </a:ext>
                </a:extLst>
              </a:tr>
            </a:tbl>
          </a:graphicData>
        </a:graphic>
      </p:graphicFrame>
      <p:sp>
        <p:nvSpPr>
          <p:cNvPr id="6" name="Rectangle 1">
            <a:extLst>
              <a:ext uri="{FF2B5EF4-FFF2-40B4-BE49-F238E27FC236}">
                <a16:creationId xmlns:a16="http://schemas.microsoft.com/office/drawing/2014/main" id="{E56CFBD3-BA80-E033-9818-2E69BAAE58CA}"/>
              </a:ext>
            </a:extLst>
          </p:cNvPr>
          <p:cNvSpPr>
            <a:spLocks noChangeArrowheads="1"/>
          </p:cNvSpPr>
          <p:nvPr/>
        </p:nvSpPr>
        <p:spPr bwMode="auto">
          <a:xfrm>
            <a:off x="930753" y="1699381"/>
            <a:ext cx="27522009" cy="583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Tree>
    <p:extLst>
      <p:ext uri="{BB962C8B-B14F-4D97-AF65-F5344CB8AC3E}">
        <p14:creationId xmlns:p14="http://schemas.microsoft.com/office/powerpoint/2010/main" val="1280806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57182" y="50107"/>
            <a:ext cx="9284818" cy="527469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371943" y="2390009"/>
            <a:ext cx="3651065" cy="290718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rot="2135613">
            <a:off x="-61933" y="2946162"/>
            <a:ext cx="301783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1 етап – Аналіз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наявності харчових         продуктів</a:t>
            </a: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88" y="5492903"/>
            <a:ext cx="7026413" cy="141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a:extLst>
              <a:ext uri="{FF2B5EF4-FFF2-40B4-BE49-F238E27FC236}">
                <a16:creationId xmlns:a16="http://schemas.microsoft.com/office/drawing/2014/main" id="{B9E49D4D-3B11-7C8C-43BC-60263B6BE4AA}"/>
              </a:ext>
            </a:extLst>
          </p:cNvPr>
          <p:cNvPicPr>
            <a:picLocks noChangeAspect="1"/>
          </p:cNvPicPr>
          <p:nvPr/>
        </p:nvPicPr>
        <p:blipFill>
          <a:blip r:embed="rId4"/>
          <a:stretch>
            <a:fillRect/>
          </a:stretch>
        </p:blipFill>
        <p:spPr>
          <a:xfrm>
            <a:off x="0" y="8508"/>
            <a:ext cx="2907181" cy="2009559"/>
          </a:xfrm>
          <a:prstGeom prst="rect">
            <a:avLst/>
          </a:prstGeom>
        </p:spPr>
      </p:pic>
      <p:graphicFrame>
        <p:nvGraphicFramePr>
          <p:cNvPr id="10" name="Таблица 9">
            <a:extLst>
              <a:ext uri="{FF2B5EF4-FFF2-40B4-BE49-F238E27FC236}">
                <a16:creationId xmlns:a16="http://schemas.microsoft.com/office/drawing/2014/main" id="{10EF1C3B-B1E8-A0E7-600A-C1E5FFFACD03}"/>
              </a:ext>
            </a:extLst>
          </p:cNvPr>
          <p:cNvGraphicFramePr>
            <a:graphicFrameLocks noGrp="1"/>
          </p:cNvGraphicFramePr>
          <p:nvPr>
            <p:extLst>
              <p:ext uri="{D42A27DB-BD31-4B8C-83A1-F6EECF244321}">
                <p14:modId xmlns:p14="http://schemas.microsoft.com/office/powerpoint/2010/main" val="4071821367"/>
              </p:ext>
            </p:extLst>
          </p:nvPr>
        </p:nvGraphicFramePr>
        <p:xfrm>
          <a:off x="3359676" y="1191804"/>
          <a:ext cx="8542038" cy="4007300"/>
        </p:xfrm>
        <a:graphic>
          <a:graphicData uri="http://schemas.openxmlformats.org/drawingml/2006/table">
            <a:tbl>
              <a:tblPr firstRow="1" firstCol="1" bandRow="1"/>
              <a:tblGrid>
                <a:gridCol w="1730439">
                  <a:extLst>
                    <a:ext uri="{9D8B030D-6E8A-4147-A177-3AD203B41FA5}">
                      <a16:colId xmlns:a16="http://schemas.microsoft.com/office/drawing/2014/main" val="1770759007"/>
                    </a:ext>
                  </a:extLst>
                </a:gridCol>
                <a:gridCol w="2657795">
                  <a:extLst>
                    <a:ext uri="{9D8B030D-6E8A-4147-A177-3AD203B41FA5}">
                      <a16:colId xmlns:a16="http://schemas.microsoft.com/office/drawing/2014/main" val="1167033577"/>
                    </a:ext>
                  </a:extLst>
                </a:gridCol>
                <a:gridCol w="1533669">
                  <a:extLst>
                    <a:ext uri="{9D8B030D-6E8A-4147-A177-3AD203B41FA5}">
                      <a16:colId xmlns:a16="http://schemas.microsoft.com/office/drawing/2014/main" val="1542341641"/>
                    </a:ext>
                  </a:extLst>
                </a:gridCol>
                <a:gridCol w="2620135">
                  <a:extLst>
                    <a:ext uri="{9D8B030D-6E8A-4147-A177-3AD203B41FA5}">
                      <a16:colId xmlns:a16="http://schemas.microsoft.com/office/drawing/2014/main" val="557944480"/>
                    </a:ext>
                  </a:extLst>
                </a:gridCol>
              </a:tblGrid>
              <a:tr h="845126">
                <a:tc>
                  <a:txBody>
                    <a:bodyPr/>
                    <a:lstStyle/>
                    <a:p>
                      <a:pPr algn="just">
                        <a:lnSpc>
                          <a:spcPct val="150000"/>
                        </a:lnSpc>
                        <a:spcAft>
                          <a:spcPts val="800"/>
                        </a:spcAft>
                      </a:pPr>
                      <a:r>
                        <a:rPr lang="uk-UA" sz="120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Група/вид харчових продуктів</a:t>
                      </a:r>
                      <a:endParaRPr lang="ru-RU" sz="120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uk-UA" sz="120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Зміст проблеми ризику</a:t>
                      </a:r>
                      <a:endParaRPr lang="ru-RU" sz="120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uk-UA" sz="120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 (опис проблеми  причини)</a:t>
                      </a:r>
                      <a:endParaRPr lang="ru-RU" sz="120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uk-UA" sz="120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Гострота проблеми (мінімальна, помірна, максимальна)</a:t>
                      </a:r>
                      <a:endParaRPr lang="ru-RU" sz="120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uk-UA" sz="12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Способи вирішення</a:t>
                      </a:r>
                      <a:endParaRPr lang="ru-RU" sz="12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2028865"/>
                  </a:ext>
                </a:extLst>
              </a:tr>
              <a:tr h="1881397">
                <a:tc>
                  <a:txBody>
                    <a:bodyPr/>
                    <a:lstStyle/>
                    <a:p>
                      <a:pPr>
                        <a:lnSpc>
                          <a:spcPct val="150000"/>
                        </a:lnSpc>
                        <a:spcAft>
                          <a:spcPts val="800"/>
                        </a:spcAft>
                      </a:pPr>
                      <a:r>
                        <a:rPr lang="uk-UA" sz="1200" dirty="0">
                          <a:solidFill>
                            <a:srgbClr val="002060"/>
                          </a:solidFill>
                          <a:effectLst/>
                          <a:latin typeface="Times New Roman" panose="02020603050405020304" pitchFamily="18" charset="0"/>
                          <a:ea typeface="Calibri" panose="020F0502020204030204" pitchFamily="34" charset="0"/>
                        </a:rPr>
                        <a:t/>
                      </a:r>
                      <a:br>
                        <a:rPr lang="uk-UA" sz="1200" dirty="0">
                          <a:solidFill>
                            <a:srgbClr val="002060"/>
                          </a:solidFill>
                          <a:effectLst/>
                          <a:latin typeface="Times New Roman" panose="02020603050405020304" pitchFamily="18" charset="0"/>
                          <a:ea typeface="Calibri" panose="020F0502020204030204" pitchFamily="34" charset="0"/>
                        </a:rPr>
                      </a:br>
                      <a:r>
                        <a:rPr lang="uk-UA" sz="12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 Хліб та хлібопродукти</a:t>
                      </a:r>
                      <a:endParaRPr lang="ru-RU" sz="12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uk-UA" sz="120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Наявна проблема. В громаді не випікають хліб, а везуть з колишнього районного центру (30 км від громади). В перші місяці війни перебої з постачанням хліба становили кілька тижнів.</a:t>
                      </a:r>
                      <a:endParaRPr lang="ru-RU" sz="120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uk-UA" sz="12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максимальна</a:t>
                      </a:r>
                      <a:endParaRPr lang="ru-RU" sz="12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uk-UA" sz="12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Альтернативні шляхи: випікати хліб на </a:t>
                      </a:r>
                      <a:r>
                        <a:rPr lang="uk-UA" sz="1200" dirty="0" err="1">
                          <a:solidFill>
                            <a:srgbClr val="002060"/>
                          </a:solidFill>
                          <a:effectLst/>
                          <a:latin typeface="Times New Roman" panose="02020603050405020304" pitchFamily="18" charset="0"/>
                          <a:ea typeface="Calibri" panose="020F0502020204030204" pitchFamily="34" charset="0"/>
                          <a:cs typeface="Arial" panose="020B0604020202020204" pitchFamily="34" charset="0"/>
                        </a:rPr>
                        <a:t>потужностях</a:t>
                      </a:r>
                      <a:r>
                        <a:rPr lang="uk-UA" sz="12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 КП або закладів освіти; створити умови для відкриття локальної пекарні. Вибрати оптимальний варіант і включити його до майбутньої Програми у вигляді заходу або завдання (групи заходів).</a:t>
                      </a:r>
                      <a:endParaRPr lang="ru-RU" sz="12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2785688"/>
                  </a:ext>
                </a:extLst>
              </a:tr>
              <a:tr h="1161685">
                <a:tc>
                  <a:txBody>
                    <a:bodyPr/>
                    <a:lstStyle/>
                    <a:p>
                      <a:pPr algn="just">
                        <a:lnSpc>
                          <a:spcPct val="150000"/>
                        </a:lnSpc>
                        <a:spcAft>
                          <a:spcPts val="800"/>
                        </a:spcAft>
                      </a:pPr>
                      <a:r>
                        <a:rPr lang="uk-UA" sz="120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Картопля</a:t>
                      </a:r>
                      <a:endParaRPr lang="ru-RU" sz="120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uk-UA" sz="120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 </a:t>
                      </a:r>
                      <a:endParaRPr lang="ru-RU" sz="120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uk-UA" sz="120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Проблема та ризик  відсутні. Громада постійно має надлишок картоплі.</a:t>
                      </a:r>
                      <a:endParaRPr lang="ru-RU" sz="120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uk-UA" sz="120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 </a:t>
                      </a:r>
                      <a:endParaRPr lang="ru-RU" sz="120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50000"/>
                        </a:lnSpc>
                        <a:spcAft>
                          <a:spcPts val="800"/>
                        </a:spcAft>
                      </a:pPr>
                      <a:r>
                        <a:rPr lang="uk-UA" sz="12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 </a:t>
                      </a:r>
                      <a:endParaRPr lang="ru-RU" sz="12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uk-UA" sz="12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 </a:t>
                      </a:r>
                      <a:endParaRPr lang="ru-RU" sz="12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uk-UA" sz="12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мінімальна</a:t>
                      </a:r>
                      <a:endParaRPr lang="ru-RU" sz="12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uk-UA" sz="12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 </a:t>
                      </a:r>
                      <a:endParaRPr lang="ru-RU" sz="12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uk-UA" sz="12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 </a:t>
                      </a:r>
                      <a:endParaRPr lang="ru-RU" sz="12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uk-UA" sz="12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Не потребує жодних дій.</a:t>
                      </a:r>
                      <a:endParaRPr lang="ru-RU" sz="12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183840"/>
                  </a:ext>
                </a:extLst>
              </a:tr>
            </a:tbl>
          </a:graphicData>
        </a:graphic>
      </p:graphicFrame>
      <p:sp>
        <p:nvSpPr>
          <p:cNvPr id="11" name="Rectangle 2">
            <a:extLst>
              <a:ext uri="{FF2B5EF4-FFF2-40B4-BE49-F238E27FC236}">
                <a16:creationId xmlns:a16="http://schemas.microsoft.com/office/drawing/2014/main" id="{59F860EA-15F7-33D8-70A0-D90A86DED1DE}"/>
              </a:ext>
            </a:extLst>
          </p:cNvPr>
          <p:cNvSpPr>
            <a:spLocks noChangeArrowheads="1"/>
          </p:cNvSpPr>
          <p:nvPr/>
        </p:nvSpPr>
        <p:spPr bwMode="auto">
          <a:xfrm>
            <a:off x="4144963" y="1801813"/>
            <a:ext cx="1965569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3" name="TextBox 12">
            <a:extLst>
              <a:ext uri="{FF2B5EF4-FFF2-40B4-BE49-F238E27FC236}">
                <a16:creationId xmlns:a16="http://schemas.microsoft.com/office/drawing/2014/main" id="{D0B7AE5C-3033-97E1-B8F1-C77974E49DDB}"/>
              </a:ext>
            </a:extLst>
          </p:cNvPr>
          <p:cNvSpPr txBox="1"/>
          <p:nvPr/>
        </p:nvSpPr>
        <p:spPr>
          <a:xfrm>
            <a:off x="3090252" y="217714"/>
            <a:ext cx="14686119" cy="405367"/>
          </a:xfrm>
          <a:prstGeom prst="rect">
            <a:avLst/>
          </a:prstGeom>
          <a:noFill/>
        </p:spPr>
        <p:txBody>
          <a:bodyPr wrap="square">
            <a:spAutoFit/>
          </a:bodyPr>
          <a:lstStyle/>
          <a:p>
            <a:pPr>
              <a:lnSpc>
                <a:spcPct val="107000"/>
              </a:lnSpc>
              <a:spcAft>
                <a:spcPts val="800"/>
              </a:spcAft>
            </a:pPr>
            <a:r>
              <a:rPr lang="uk-UA" sz="2000" b="1"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Приклад оцінювання проблем/ризиків з наявністю харчових продуктів</a:t>
            </a:r>
            <a:endParaRPr lang="ru-RU" sz="20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72875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57182" y="50107"/>
            <a:ext cx="9284818" cy="572657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371943" y="2390009"/>
            <a:ext cx="3651065" cy="290718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rot="2135613">
            <a:off x="-61933" y="2946162"/>
            <a:ext cx="301783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1 етап – Аналіз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наявності харчових         продуктів</a:t>
            </a: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88" y="5492903"/>
            <a:ext cx="7026413" cy="141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a:extLst>
              <a:ext uri="{FF2B5EF4-FFF2-40B4-BE49-F238E27FC236}">
                <a16:creationId xmlns:a16="http://schemas.microsoft.com/office/drawing/2014/main" id="{B9E49D4D-3B11-7C8C-43BC-60263B6BE4AA}"/>
              </a:ext>
            </a:extLst>
          </p:cNvPr>
          <p:cNvPicPr>
            <a:picLocks noChangeAspect="1"/>
          </p:cNvPicPr>
          <p:nvPr/>
        </p:nvPicPr>
        <p:blipFill>
          <a:blip r:embed="rId4"/>
          <a:stretch>
            <a:fillRect/>
          </a:stretch>
        </p:blipFill>
        <p:spPr>
          <a:xfrm>
            <a:off x="0" y="8508"/>
            <a:ext cx="2907181" cy="2009559"/>
          </a:xfrm>
          <a:prstGeom prst="rect">
            <a:avLst/>
          </a:prstGeom>
        </p:spPr>
      </p:pic>
      <p:sp>
        <p:nvSpPr>
          <p:cNvPr id="11" name="Rectangle 2">
            <a:extLst>
              <a:ext uri="{FF2B5EF4-FFF2-40B4-BE49-F238E27FC236}">
                <a16:creationId xmlns:a16="http://schemas.microsoft.com/office/drawing/2014/main" id="{59F860EA-15F7-33D8-70A0-D90A86DED1DE}"/>
              </a:ext>
            </a:extLst>
          </p:cNvPr>
          <p:cNvSpPr>
            <a:spLocks noChangeArrowheads="1"/>
          </p:cNvSpPr>
          <p:nvPr/>
        </p:nvSpPr>
        <p:spPr bwMode="auto">
          <a:xfrm>
            <a:off x="4144963" y="1801813"/>
            <a:ext cx="1965569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0B7AE5C-3033-97E1-B8F1-C77974E49DDB}"/>
              </a:ext>
            </a:extLst>
          </p:cNvPr>
          <p:cNvSpPr txBox="1"/>
          <p:nvPr/>
        </p:nvSpPr>
        <p:spPr>
          <a:xfrm>
            <a:off x="3090252" y="217714"/>
            <a:ext cx="14686119" cy="40536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uk-UA"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panose="020B0604020202020204" pitchFamily="34" charset="0"/>
              </a:rPr>
              <a:t>Приклад оцінювання проблем/ризиків з наявністю харчових продуктів</a:t>
            </a:r>
            <a:endParaRPr kumimoji="0" lang="ru-RU" sz="2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Таблица 4">
            <a:extLst>
              <a:ext uri="{FF2B5EF4-FFF2-40B4-BE49-F238E27FC236}">
                <a16:creationId xmlns:a16="http://schemas.microsoft.com/office/drawing/2014/main" id="{BE319C9B-C6C4-1072-2F34-37EA4169096B}"/>
              </a:ext>
            </a:extLst>
          </p:cNvPr>
          <p:cNvGraphicFramePr>
            <a:graphicFrameLocks noGrp="1"/>
          </p:cNvGraphicFramePr>
          <p:nvPr>
            <p:extLst>
              <p:ext uri="{D42A27DB-BD31-4B8C-83A1-F6EECF244321}">
                <p14:modId xmlns:p14="http://schemas.microsoft.com/office/powerpoint/2010/main" val="1879572719"/>
              </p:ext>
            </p:extLst>
          </p:nvPr>
        </p:nvGraphicFramePr>
        <p:xfrm>
          <a:off x="3426898" y="1035972"/>
          <a:ext cx="8184531" cy="4507357"/>
        </p:xfrm>
        <a:graphic>
          <a:graphicData uri="http://schemas.openxmlformats.org/drawingml/2006/table">
            <a:tbl>
              <a:tblPr firstRow="1" firstCol="1" bandRow="1">
                <a:tableStyleId>{5C22544A-7EE6-4342-B048-85BDC9FD1C3A}</a:tableStyleId>
              </a:tblPr>
              <a:tblGrid>
                <a:gridCol w="1658014">
                  <a:extLst>
                    <a:ext uri="{9D8B030D-6E8A-4147-A177-3AD203B41FA5}">
                      <a16:colId xmlns:a16="http://schemas.microsoft.com/office/drawing/2014/main" val="263390844"/>
                    </a:ext>
                  </a:extLst>
                </a:gridCol>
                <a:gridCol w="2546560">
                  <a:extLst>
                    <a:ext uri="{9D8B030D-6E8A-4147-A177-3AD203B41FA5}">
                      <a16:colId xmlns:a16="http://schemas.microsoft.com/office/drawing/2014/main" val="621003401"/>
                    </a:ext>
                  </a:extLst>
                </a:gridCol>
                <a:gridCol w="1469481">
                  <a:extLst>
                    <a:ext uri="{9D8B030D-6E8A-4147-A177-3AD203B41FA5}">
                      <a16:colId xmlns:a16="http://schemas.microsoft.com/office/drawing/2014/main" val="126867291"/>
                    </a:ext>
                  </a:extLst>
                </a:gridCol>
                <a:gridCol w="2510476">
                  <a:extLst>
                    <a:ext uri="{9D8B030D-6E8A-4147-A177-3AD203B41FA5}">
                      <a16:colId xmlns:a16="http://schemas.microsoft.com/office/drawing/2014/main" val="316757559"/>
                    </a:ext>
                  </a:extLst>
                </a:gridCol>
              </a:tblGrid>
              <a:tr h="1051807">
                <a:tc>
                  <a:txBody>
                    <a:bodyPr/>
                    <a:lstStyle/>
                    <a:p>
                      <a:pPr algn="just">
                        <a:lnSpc>
                          <a:spcPct val="150000"/>
                        </a:lnSpc>
                        <a:spcAft>
                          <a:spcPts val="800"/>
                        </a:spcAft>
                      </a:pPr>
                      <a:r>
                        <a:rPr lang="uk-UA" sz="1200">
                          <a:effectLst/>
                        </a:rPr>
                        <a:t>Група/вид харчових продуктів</a:t>
                      </a:r>
                      <a:endParaRPr lang="ru-RU" sz="1200">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tc>
                <a:tc>
                  <a:txBody>
                    <a:bodyPr/>
                    <a:lstStyle/>
                    <a:p>
                      <a:pPr algn="just">
                        <a:lnSpc>
                          <a:spcPct val="150000"/>
                        </a:lnSpc>
                        <a:spcAft>
                          <a:spcPts val="800"/>
                        </a:spcAft>
                      </a:pPr>
                      <a:r>
                        <a:rPr lang="uk-UA" sz="1200">
                          <a:effectLst/>
                        </a:rPr>
                        <a:t>Зміст проблеми ризику</a:t>
                      </a:r>
                      <a:endParaRPr lang="ru-RU" sz="1200">
                        <a:effectLst/>
                      </a:endParaRPr>
                    </a:p>
                    <a:p>
                      <a:pPr algn="just">
                        <a:lnSpc>
                          <a:spcPct val="150000"/>
                        </a:lnSpc>
                        <a:spcAft>
                          <a:spcPts val="800"/>
                        </a:spcAft>
                      </a:pPr>
                      <a:r>
                        <a:rPr lang="uk-UA" sz="1200">
                          <a:effectLst/>
                        </a:rPr>
                        <a:t> (опис проблеми  причини)</a:t>
                      </a:r>
                      <a:endParaRPr lang="ru-RU" sz="1200">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tc>
                <a:tc>
                  <a:txBody>
                    <a:bodyPr/>
                    <a:lstStyle/>
                    <a:p>
                      <a:pPr algn="just">
                        <a:lnSpc>
                          <a:spcPct val="150000"/>
                        </a:lnSpc>
                        <a:spcAft>
                          <a:spcPts val="800"/>
                        </a:spcAft>
                      </a:pPr>
                      <a:r>
                        <a:rPr lang="uk-UA" sz="1200">
                          <a:effectLst/>
                        </a:rPr>
                        <a:t>Гострота проблеми (мінімальна, помірна, максимальна)</a:t>
                      </a:r>
                      <a:endParaRPr lang="ru-RU" sz="1200">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tc>
                <a:tc>
                  <a:txBody>
                    <a:bodyPr/>
                    <a:lstStyle/>
                    <a:p>
                      <a:pPr algn="just">
                        <a:lnSpc>
                          <a:spcPct val="150000"/>
                        </a:lnSpc>
                        <a:spcAft>
                          <a:spcPts val="800"/>
                        </a:spcAft>
                      </a:pPr>
                      <a:r>
                        <a:rPr lang="uk-UA" sz="1200">
                          <a:effectLst/>
                        </a:rPr>
                        <a:t>Способи вирішення</a:t>
                      </a:r>
                      <a:endParaRPr lang="ru-RU" sz="1200">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tc>
                <a:extLst>
                  <a:ext uri="{0D108BD9-81ED-4DB2-BD59-A6C34878D82A}">
                    <a16:rowId xmlns:a16="http://schemas.microsoft.com/office/drawing/2014/main" val="2494565975"/>
                  </a:ext>
                </a:extLst>
              </a:tr>
              <a:tr h="2155133">
                <a:tc>
                  <a:txBody>
                    <a:bodyPr/>
                    <a:lstStyle/>
                    <a:p>
                      <a:pPr>
                        <a:lnSpc>
                          <a:spcPct val="150000"/>
                        </a:lnSpc>
                        <a:spcAft>
                          <a:spcPts val="800"/>
                        </a:spcAft>
                      </a:pPr>
                      <a:r>
                        <a:rPr lang="uk-UA" sz="1200">
                          <a:effectLst/>
                        </a:rPr>
                        <a:t/>
                      </a:r>
                      <a:br>
                        <a:rPr lang="uk-UA" sz="1200">
                          <a:effectLst/>
                        </a:rPr>
                      </a:br>
                      <a:r>
                        <a:rPr lang="uk-UA" sz="1200">
                          <a:effectLst/>
                        </a:rPr>
                        <a:t> Хліб та хлібопродукти</a:t>
                      </a:r>
                      <a:endParaRPr lang="ru-RU" sz="1200">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tc>
                <a:tc>
                  <a:txBody>
                    <a:bodyPr/>
                    <a:lstStyle/>
                    <a:p>
                      <a:pPr>
                        <a:lnSpc>
                          <a:spcPct val="150000"/>
                        </a:lnSpc>
                        <a:spcAft>
                          <a:spcPts val="800"/>
                        </a:spcAft>
                      </a:pPr>
                      <a:r>
                        <a:rPr lang="uk-UA" sz="1200">
                          <a:effectLst/>
                        </a:rPr>
                        <a:t>Наявна проблема. В громаді не випікають хліб, а везуть з колишнього районного центру (30 км від громади). В перші місяці війни перебої з постачанням хліба становили кілька тижнів.</a:t>
                      </a:r>
                      <a:endParaRPr lang="ru-RU" sz="1200">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tc>
                <a:tc>
                  <a:txBody>
                    <a:bodyPr/>
                    <a:lstStyle/>
                    <a:p>
                      <a:pPr algn="just">
                        <a:lnSpc>
                          <a:spcPct val="150000"/>
                        </a:lnSpc>
                        <a:spcAft>
                          <a:spcPts val="800"/>
                        </a:spcAft>
                      </a:pPr>
                      <a:r>
                        <a:rPr lang="uk-UA" sz="1200">
                          <a:effectLst/>
                        </a:rPr>
                        <a:t>максимальна</a:t>
                      </a:r>
                      <a:endParaRPr lang="ru-RU" sz="1200">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tc>
                <a:tc>
                  <a:txBody>
                    <a:bodyPr/>
                    <a:lstStyle/>
                    <a:p>
                      <a:pPr algn="just">
                        <a:lnSpc>
                          <a:spcPct val="150000"/>
                        </a:lnSpc>
                        <a:spcAft>
                          <a:spcPts val="800"/>
                        </a:spcAft>
                      </a:pPr>
                      <a:r>
                        <a:rPr lang="uk-UA" sz="1200">
                          <a:effectLst/>
                        </a:rPr>
                        <a:t>Альтернативні шляхи: випікати хліб на потужностях КП або закладів освіти; створити умови для відкриття локальної пекарні. Вибрати оптимальний варіант і включити його до майбутньої Програми у вигляді заходу або завдання (групи заходів).</a:t>
                      </a:r>
                      <a:endParaRPr lang="ru-RU" sz="1200">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tc>
                <a:extLst>
                  <a:ext uri="{0D108BD9-81ED-4DB2-BD59-A6C34878D82A}">
                    <a16:rowId xmlns:a16="http://schemas.microsoft.com/office/drawing/2014/main" val="1354797395"/>
                  </a:ext>
                </a:extLst>
              </a:tr>
              <a:tr h="1249991">
                <a:tc>
                  <a:txBody>
                    <a:bodyPr/>
                    <a:lstStyle/>
                    <a:p>
                      <a:pPr algn="just">
                        <a:lnSpc>
                          <a:spcPct val="150000"/>
                        </a:lnSpc>
                        <a:spcAft>
                          <a:spcPts val="800"/>
                        </a:spcAft>
                      </a:pPr>
                      <a:r>
                        <a:rPr lang="uk-UA" sz="1200">
                          <a:effectLst/>
                        </a:rPr>
                        <a:t>Картопля</a:t>
                      </a:r>
                      <a:endParaRPr lang="ru-RU" sz="1200">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tc>
                <a:tc>
                  <a:txBody>
                    <a:bodyPr/>
                    <a:lstStyle/>
                    <a:p>
                      <a:pPr algn="just">
                        <a:lnSpc>
                          <a:spcPct val="150000"/>
                        </a:lnSpc>
                        <a:spcAft>
                          <a:spcPts val="800"/>
                        </a:spcAft>
                      </a:pPr>
                      <a:r>
                        <a:rPr lang="uk-UA" sz="1200">
                          <a:effectLst/>
                        </a:rPr>
                        <a:t> </a:t>
                      </a:r>
                      <a:endParaRPr lang="ru-RU" sz="1200">
                        <a:effectLst/>
                      </a:endParaRPr>
                    </a:p>
                    <a:p>
                      <a:pPr algn="just">
                        <a:lnSpc>
                          <a:spcPct val="150000"/>
                        </a:lnSpc>
                        <a:spcAft>
                          <a:spcPts val="800"/>
                        </a:spcAft>
                      </a:pPr>
                      <a:r>
                        <a:rPr lang="uk-UA" sz="1200">
                          <a:effectLst/>
                        </a:rPr>
                        <a:t>Проблема та ризик  відсутні. Громада постійно має надлишок картоплі.</a:t>
                      </a:r>
                      <a:endParaRPr lang="ru-RU" sz="1200">
                        <a:effectLst/>
                      </a:endParaRPr>
                    </a:p>
                    <a:p>
                      <a:pPr algn="just">
                        <a:lnSpc>
                          <a:spcPct val="150000"/>
                        </a:lnSpc>
                        <a:spcAft>
                          <a:spcPts val="800"/>
                        </a:spcAft>
                      </a:pPr>
                      <a:r>
                        <a:rPr lang="uk-UA" sz="1200">
                          <a:effectLst/>
                        </a:rPr>
                        <a:t> </a:t>
                      </a:r>
                      <a:endParaRPr lang="ru-RU" sz="1200">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tc>
                <a:tc>
                  <a:txBody>
                    <a:bodyPr/>
                    <a:lstStyle/>
                    <a:p>
                      <a:pPr indent="450215" algn="just">
                        <a:lnSpc>
                          <a:spcPct val="150000"/>
                        </a:lnSpc>
                        <a:spcAft>
                          <a:spcPts val="800"/>
                        </a:spcAft>
                      </a:pPr>
                      <a:r>
                        <a:rPr lang="uk-UA" sz="1200">
                          <a:effectLst/>
                        </a:rPr>
                        <a:t> </a:t>
                      </a:r>
                      <a:endParaRPr lang="ru-RU" sz="1200">
                        <a:effectLst/>
                      </a:endParaRPr>
                    </a:p>
                    <a:p>
                      <a:pPr algn="just">
                        <a:lnSpc>
                          <a:spcPct val="150000"/>
                        </a:lnSpc>
                        <a:spcAft>
                          <a:spcPts val="800"/>
                        </a:spcAft>
                      </a:pPr>
                      <a:r>
                        <a:rPr lang="uk-UA" sz="1200">
                          <a:effectLst/>
                        </a:rPr>
                        <a:t> </a:t>
                      </a:r>
                      <a:endParaRPr lang="ru-RU" sz="1200">
                        <a:effectLst/>
                      </a:endParaRPr>
                    </a:p>
                    <a:p>
                      <a:pPr algn="just">
                        <a:lnSpc>
                          <a:spcPct val="150000"/>
                        </a:lnSpc>
                        <a:spcAft>
                          <a:spcPts val="800"/>
                        </a:spcAft>
                      </a:pPr>
                      <a:r>
                        <a:rPr lang="uk-UA" sz="1200">
                          <a:effectLst/>
                        </a:rPr>
                        <a:t>мінімальна</a:t>
                      </a:r>
                      <a:endParaRPr lang="ru-RU" sz="1200">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tc>
                <a:tc>
                  <a:txBody>
                    <a:bodyPr/>
                    <a:lstStyle/>
                    <a:p>
                      <a:pPr algn="just">
                        <a:lnSpc>
                          <a:spcPct val="150000"/>
                        </a:lnSpc>
                        <a:spcAft>
                          <a:spcPts val="800"/>
                        </a:spcAft>
                      </a:pPr>
                      <a:r>
                        <a:rPr lang="uk-UA" sz="1200" dirty="0">
                          <a:effectLst/>
                        </a:rPr>
                        <a:t> </a:t>
                      </a:r>
                      <a:endParaRPr lang="ru-RU" sz="1200" dirty="0">
                        <a:effectLst/>
                      </a:endParaRPr>
                    </a:p>
                    <a:p>
                      <a:pPr algn="just">
                        <a:lnSpc>
                          <a:spcPct val="150000"/>
                        </a:lnSpc>
                        <a:spcAft>
                          <a:spcPts val="800"/>
                        </a:spcAft>
                      </a:pPr>
                      <a:r>
                        <a:rPr lang="uk-UA" sz="1200" dirty="0">
                          <a:effectLst/>
                        </a:rPr>
                        <a:t> </a:t>
                      </a:r>
                      <a:endParaRPr lang="ru-RU" sz="1200" dirty="0">
                        <a:effectLst/>
                      </a:endParaRPr>
                    </a:p>
                    <a:p>
                      <a:pPr algn="just">
                        <a:lnSpc>
                          <a:spcPct val="150000"/>
                        </a:lnSpc>
                        <a:spcAft>
                          <a:spcPts val="800"/>
                        </a:spcAft>
                      </a:pPr>
                      <a:r>
                        <a:rPr lang="uk-UA" sz="1200" dirty="0">
                          <a:effectLst/>
                        </a:rPr>
                        <a:t>Не потребує жодних дій.</a:t>
                      </a:r>
                      <a:endParaRPr lang="ru-RU" sz="1200" dirty="0">
                        <a:effectLst/>
                        <a:latin typeface="Calibri" panose="020F0502020204030204" pitchFamily="34" charset="0"/>
                        <a:ea typeface="Calibri" panose="020F0502020204030204" pitchFamily="34" charset="0"/>
                        <a:cs typeface="Arial" panose="020B0604020202020204" pitchFamily="34" charset="0"/>
                      </a:endParaRPr>
                    </a:p>
                  </a:txBody>
                  <a:tcPr marL="46448" marR="46448" marT="0" marB="0"/>
                </a:tc>
                <a:extLst>
                  <a:ext uri="{0D108BD9-81ED-4DB2-BD59-A6C34878D82A}">
                    <a16:rowId xmlns:a16="http://schemas.microsoft.com/office/drawing/2014/main" val="2590247813"/>
                  </a:ext>
                </a:extLst>
              </a:tr>
            </a:tbl>
          </a:graphicData>
        </a:graphic>
      </p:graphicFrame>
      <p:sp>
        <p:nvSpPr>
          <p:cNvPr id="7" name="Rectangle 1">
            <a:extLst>
              <a:ext uri="{FF2B5EF4-FFF2-40B4-BE49-F238E27FC236}">
                <a16:creationId xmlns:a16="http://schemas.microsoft.com/office/drawing/2014/main" id="{E10ABDB4-B0F4-6927-4AAB-1A42812E5D62}"/>
              </a:ext>
            </a:extLst>
          </p:cNvPr>
          <p:cNvSpPr>
            <a:spLocks noChangeArrowheads="1"/>
          </p:cNvSpPr>
          <p:nvPr/>
        </p:nvSpPr>
        <p:spPr bwMode="auto">
          <a:xfrm>
            <a:off x="3257040" y="1604070"/>
            <a:ext cx="2421697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Tree>
    <p:extLst>
      <p:ext uri="{BB962C8B-B14F-4D97-AF65-F5344CB8AC3E}">
        <p14:creationId xmlns:p14="http://schemas.microsoft.com/office/powerpoint/2010/main" val="3425515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907182" y="-3443"/>
            <a:ext cx="9442862" cy="527469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Економічна</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доступність</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харчових</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продуктів</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наявність</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у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кожної</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людини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достатніх</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ресурсів</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аби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придбати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або</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виробити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харчові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продукти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для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збалансованого</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раціону</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dirty="0">
                <a:solidFill>
                  <a:srgbClr val="002060"/>
                </a:solidFill>
                <a:latin typeface="Calibri" panose="020F0502020204030204"/>
              </a:rPr>
              <a:t>Для </a:t>
            </a:r>
            <a:r>
              <a:rPr lang="ru-RU" dirty="0" err="1">
                <a:solidFill>
                  <a:srgbClr val="002060"/>
                </a:solidFill>
                <a:latin typeface="Calibri" panose="020F0502020204030204"/>
              </a:rPr>
              <a:t>розуміння</a:t>
            </a:r>
            <a:r>
              <a:rPr lang="ru-RU" dirty="0">
                <a:solidFill>
                  <a:srgbClr val="002060"/>
                </a:solidFill>
                <a:latin typeface="Calibri" panose="020F0502020204030204"/>
              </a:rPr>
              <a:t> </a:t>
            </a:r>
            <a:r>
              <a:rPr lang="ru-RU" dirty="0" err="1">
                <a:solidFill>
                  <a:srgbClr val="002060"/>
                </a:solidFill>
                <a:latin typeface="Calibri" panose="020F0502020204030204"/>
              </a:rPr>
              <a:t>саме</a:t>
            </a:r>
            <a:r>
              <a:rPr lang="ru-RU" dirty="0">
                <a:solidFill>
                  <a:srgbClr val="002060"/>
                </a:solidFill>
                <a:latin typeface="Calibri" panose="020F0502020204030204"/>
              </a:rPr>
              <a:t> стану </a:t>
            </a:r>
            <a:r>
              <a:rPr lang="ru-RU" dirty="0" err="1">
                <a:solidFill>
                  <a:srgbClr val="002060"/>
                </a:solidFill>
                <a:latin typeface="Calibri" panose="020F0502020204030204"/>
              </a:rPr>
              <a:t>економічної</a:t>
            </a:r>
            <a:r>
              <a:rPr lang="ru-RU" dirty="0">
                <a:solidFill>
                  <a:srgbClr val="002060"/>
                </a:solidFill>
                <a:latin typeface="Calibri" panose="020F0502020204030204"/>
              </a:rPr>
              <a:t> </a:t>
            </a:r>
            <a:r>
              <a:rPr lang="ru-RU" dirty="0" err="1">
                <a:solidFill>
                  <a:srgbClr val="002060"/>
                </a:solidFill>
                <a:latin typeface="Calibri" panose="020F0502020204030204"/>
              </a:rPr>
              <a:t>доступності</a:t>
            </a:r>
            <a:r>
              <a:rPr lang="ru-RU" dirty="0">
                <a:solidFill>
                  <a:srgbClr val="002060"/>
                </a:solidFill>
                <a:latin typeface="Calibri" panose="020F0502020204030204"/>
              </a:rPr>
              <a:t> </a:t>
            </a:r>
            <a:r>
              <a:rPr lang="ru-RU" dirty="0" err="1">
                <a:solidFill>
                  <a:srgbClr val="002060"/>
                </a:solidFill>
                <a:latin typeface="Calibri" panose="020F0502020204030204"/>
              </a:rPr>
              <a:t>продовольства</a:t>
            </a:r>
            <a:r>
              <a:rPr lang="ru-RU" dirty="0">
                <a:solidFill>
                  <a:srgbClr val="002060"/>
                </a:solidFill>
                <a:latin typeface="Calibri" panose="020F0502020204030204"/>
              </a:rPr>
              <a:t> в </a:t>
            </a:r>
            <a:r>
              <a:rPr lang="ru-RU" dirty="0" err="1">
                <a:solidFill>
                  <a:srgbClr val="002060"/>
                </a:solidFill>
                <a:latin typeface="Calibri" panose="020F0502020204030204"/>
              </a:rPr>
              <a:t>громаді</a:t>
            </a:r>
            <a:r>
              <a:rPr lang="ru-RU" dirty="0">
                <a:solidFill>
                  <a:srgbClr val="002060"/>
                </a:solidFill>
                <a:latin typeface="Calibri" panose="020F0502020204030204"/>
              </a:rPr>
              <a:t> треба </a:t>
            </a:r>
            <a:r>
              <a:rPr lang="ru-RU" dirty="0" err="1">
                <a:solidFill>
                  <a:srgbClr val="002060"/>
                </a:solidFill>
                <a:latin typeface="Calibri" panose="020F0502020204030204"/>
              </a:rPr>
              <a:t>аналізувати</a:t>
            </a:r>
            <a:r>
              <a:rPr lang="ru-RU" dirty="0">
                <a:solidFill>
                  <a:srgbClr val="002060"/>
                </a:solidFill>
                <a:latin typeface="Calibri" panose="020F0502020204030204"/>
              </a:rPr>
              <a:t> </a:t>
            </a:r>
            <a:r>
              <a:rPr lang="ru-RU" dirty="0" err="1">
                <a:solidFill>
                  <a:srgbClr val="002060"/>
                </a:solidFill>
                <a:latin typeface="Calibri" panose="020F0502020204030204"/>
              </a:rPr>
              <a:t>наступні</a:t>
            </a:r>
            <a:r>
              <a:rPr lang="ru-RU" dirty="0">
                <a:solidFill>
                  <a:srgbClr val="002060"/>
                </a:solidFill>
                <a:latin typeface="Calibri" panose="020F0502020204030204"/>
              </a:rPr>
              <a:t> </a:t>
            </a:r>
            <a:r>
              <a:rPr lang="ru-RU" dirty="0" err="1">
                <a:solidFill>
                  <a:srgbClr val="002060"/>
                </a:solidFill>
                <a:latin typeface="Calibri" panose="020F0502020204030204"/>
              </a:rPr>
              <a:t>макроекономічні</a:t>
            </a:r>
            <a:r>
              <a:rPr lang="ru-RU" dirty="0">
                <a:solidFill>
                  <a:srgbClr val="002060"/>
                </a:solidFill>
                <a:latin typeface="Calibri" panose="020F0502020204030204"/>
              </a:rPr>
              <a:t> </a:t>
            </a:r>
            <a:r>
              <a:rPr lang="ru-RU" dirty="0" err="1">
                <a:solidFill>
                  <a:srgbClr val="002060"/>
                </a:solidFill>
                <a:latin typeface="Calibri" panose="020F0502020204030204"/>
              </a:rPr>
              <a:t>показники</a:t>
            </a:r>
            <a:r>
              <a:rPr lang="ru-RU" dirty="0">
                <a:solidFill>
                  <a:srgbClr val="002060"/>
                </a:solidFill>
                <a:latin typeface="Calibri" panose="020F050202020403020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dirty="0">
                <a:solidFill>
                  <a:srgbClr val="002060"/>
                </a:solidFill>
                <a:latin typeface="Calibri" panose="020F0502020204030204"/>
              </a:rPr>
              <a:t>- </a:t>
            </a:r>
            <a:r>
              <a:rPr lang="ru-RU" b="1" dirty="0" err="1">
                <a:solidFill>
                  <a:srgbClr val="002060"/>
                </a:solidFill>
                <a:latin typeface="Calibri" panose="020F0502020204030204"/>
              </a:rPr>
              <a:t>вартість</a:t>
            </a:r>
            <a:r>
              <a:rPr lang="ru-RU" b="1" dirty="0">
                <a:solidFill>
                  <a:srgbClr val="002060"/>
                </a:solidFill>
                <a:latin typeface="Calibri" panose="020F0502020204030204"/>
              </a:rPr>
              <a:t> </a:t>
            </a:r>
            <a:r>
              <a:rPr lang="ru-RU" b="1" dirty="0" err="1">
                <a:solidFill>
                  <a:srgbClr val="002060"/>
                </a:solidFill>
                <a:latin typeface="Calibri" panose="020F0502020204030204"/>
              </a:rPr>
              <a:t>продуктів</a:t>
            </a:r>
            <a:r>
              <a:rPr lang="ru-RU" b="1" dirty="0">
                <a:solidFill>
                  <a:srgbClr val="002060"/>
                </a:solidFill>
                <a:latin typeface="Calibri" panose="020F0502020204030204"/>
              </a:rPr>
              <a:t> </a:t>
            </a:r>
            <a:r>
              <a:rPr lang="ru-RU" b="1" dirty="0" err="1">
                <a:solidFill>
                  <a:srgbClr val="002060"/>
                </a:solidFill>
                <a:latin typeface="Calibri" panose="020F0502020204030204"/>
              </a:rPr>
              <a:t>харчування</a:t>
            </a:r>
            <a:r>
              <a:rPr lang="ru-RU" dirty="0">
                <a:solidFill>
                  <a:srgbClr val="002060"/>
                </a:solidFill>
                <a:latin typeface="Calibri" panose="020F0502020204030204"/>
              </a:rPr>
              <a:t>(</a:t>
            </a:r>
            <a:r>
              <a:rPr lang="ru-RU" dirty="0" err="1">
                <a:solidFill>
                  <a:srgbClr val="002060"/>
                </a:solidFill>
                <a:latin typeface="Calibri" panose="020F0502020204030204"/>
              </a:rPr>
              <a:t>дані</a:t>
            </a:r>
            <a:r>
              <a:rPr lang="ru-RU" dirty="0">
                <a:solidFill>
                  <a:srgbClr val="002060"/>
                </a:solidFill>
                <a:latin typeface="Calibri" panose="020F0502020204030204"/>
              </a:rPr>
              <a:t> </a:t>
            </a:r>
            <a:r>
              <a:rPr lang="ru-RU" dirty="0" err="1">
                <a:solidFill>
                  <a:srgbClr val="002060"/>
                </a:solidFill>
                <a:latin typeface="Calibri" panose="020F0502020204030204"/>
              </a:rPr>
              <a:t>Укрстату</a:t>
            </a:r>
            <a:r>
              <a:rPr lang="ru-RU" dirty="0">
                <a:solidFill>
                  <a:srgbClr val="002060"/>
                </a:solidFill>
                <a:latin typeface="Calibri" panose="020F0502020204030204"/>
              </a:rPr>
              <a:t> – </a:t>
            </a:r>
            <a:r>
              <a:rPr lang="ru-RU" dirty="0" err="1">
                <a:solidFill>
                  <a:srgbClr val="002060"/>
                </a:solidFill>
                <a:latin typeface="Calibri" panose="020F0502020204030204"/>
              </a:rPr>
              <a:t>середні</a:t>
            </a:r>
            <a:r>
              <a:rPr lang="ru-RU" dirty="0">
                <a:solidFill>
                  <a:srgbClr val="002060"/>
                </a:solidFill>
                <a:latin typeface="Calibri" panose="020F0502020204030204"/>
              </a:rPr>
              <a:t> </a:t>
            </a:r>
            <a:r>
              <a:rPr lang="ru-RU" dirty="0" err="1">
                <a:solidFill>
                  <a:srgbClr val="002060"/>
                </a:solidFill>
                <a:latin typeface="Calibri" panose="020F0502020204030204"/>
              </a:rPr>
              <a:t>споживчі</a:t>
            </a:r>
            <a:r>
              <a:rPr lang="ru-RU" dirty="0">
                <a:solidFill>
                  <a:srgbClr val="002060"/>
                </a:solidFill>
                <a:latin typeface="Calibri" panose="020F0502020204030204"/>
              </a:rPr>
              <a:t> </a:t>
            </a:r>
            <a:r>
              <a:rPr lang="ru-RU" dirty="0" err="1">
                <a:solidFill>
                  <a:srgbClr val="002060"/>
                </a:solidFill>
                <a:latin typeface="Calibri" panose="020F0502020204030204"/>
              </a:rPr>
              <a:t>ціни</a:t>
            </a:r>
            <a:r>
              <a:rPr lang="ru-RU" dirty="0">
                <a:solidFill>
                  <a:srgbClr val="002060"/>
                </a:solidFill>
                <a:latin typeface="Calibri" panose="020F0502020204030204"/>
              </a:rPr>
              <a:t> на </a:t>
            </a:r>
            <a:r>
              <a:rPr lang="ru-RU" dirty="0" err="1">
                <a:solidFill>
                  <a:srgbClr val="002060"/>
                </a:solidFill>
                <a:latin typeface="Calibri" panose="020F0502020204030204"/>
              </a:rPr>
              <a:t>товари</a:t>
            </a:r>
            <a:r>
              <a:rPr lang="ru-RU" dirty="0">
                <a:solidFill>
                  <a:srgbClr val="002060"/>
                </a:solidFill>
                <a:latin typeface="Calibri" panose="020F050202020403020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dirty="0">
                <a:solidFill>
                  <a:srgbClr val="002060"/>
                </a:solidFill>
                <a:latin typeface="Calibri" panose="020F0502020204030204"/>
              </a:rPr>
              <a:t>-  </a:t>
            </a:r>
            <a:r>
              <a:rPr lang="ru-RU" b="1" dirty="0" err="1">
                <a:solidFill>
                  <a:srgbClr val="002060"/>
                </a:solidFill>
                <a:latin typeface="Calibri" panose="020F0502020204030204"/>
              </a:rPr>
              <a:t>інфляцію</a:t>
            </a:r>
            <a:r>
              <a:rPr lang="ru-RU" dirty="0">
                <a:solidFill>
                  <a:srgbClr val="002060"/>
                </a:solidFill>
                <a:latin typeface="Calibri" panose="020F0502020204030204"/>
              </a:rPr>
              <a:t> ( </a:t>
            </a:r>
            <a:r>
              <a:rPr lang="ru-RU" dirty="0" err="1">
                <a:solidFill>
                  <a:srgbClr val="002060"/>
                </a:solidFill>
                <a:latin typeface="Calibri" panose="020F0502020204030204"/>
              </a:rPr>
              <a:t>дані</a:t>
            </a:r>
            <a:r>
              <a:rPr lang="ru-RU" dirty="0">
                <a:solidFill>
                  <a:srgbClr val="002060"/>
                </a:solidFill>
                <a:latin typeface="Calibri" panose="020F0502020204030204"/>
              </a:rPr>
              <a:t> </a:t>
            </a:r>
            <a:r>
              <a:rPr lang="ru-RU" dirty="0" err="1">
                <a:solidFill>
                  <a:srgbClr val="002060"/>
                </a:solidFill>
                <a:latin typeface="Calibri" panose="020F0502020204030204"/>
              </a:rPr>
              <a:t>Мінфіна</a:t>
            </a:r>
            <a:r>
              <a:rPr lang="ru-RU" dirty="0">
                <a:solidFill>
                  <a:srgbClr val="002060"/>
                </a:solidFill>
                <a:latin typeface="Calibri" panose="020F0502020204030204"/>
              </a:rPr>
              <a:t> – </a:t>
            </a:r>
            <a:r>
              <a:rPr lang="ru-RU" dirty="0" err="1">
                <a:solidFill>
                  <a:srgbClr val="002060"/>
                </a:solidFill>
                <a:latin typeface="Calibri" panose="020F0502020204030204"/>
              </a:rPr>
              <a:t>індекс</a:t>
            </a:r>
            <a:r>
              <a:rPr lang="ru-RU" dirty="0">
                <a:solidFill>
                  <a:srgbClr val="002060"/>
                </a:solidFill>
                <a:latin typeface="Calibri" panose="020F0502020204030204"/>
              </a:rPr>
              <a:t> </a:t>
            </a:r>
            <a:r>
              <a:rPr lang="ru-RU" dirty="0" err="1">
                <a:solidFill>
                  <a:srgbClr val="002060"/>
                </a:solidFill>
                <a:latin typeface="Calibri" panose="020F0502020204030204"/>
              </a:rPr>
              <a:t>інфляції</a:t>
            </a:r>
            <a:r>
              <a:rPr lang="ru-RU" dirty="0">
                <a:solidFill>
                  <a:srgbClr val="002060"/>
                </a:solidFill>
                <a:latin typeface="Calibri" panose="020F0502020204030204"/>
              </a:rPr>
              <a:t> в </a:t>
            </a:r>
            <a:r>
              <a:rPr lang="ru-RU" dirty="0" err="1">
                <a:solidFill>
                  <a:srgbClr val="002060"/>
                </a:solidFill>
                <a:latin typeface="Calibri" panose="020F0502020204030204"/>
              </a:rPr>
              <a:t>україні</a:t>
            </a:r>
            <a:r>
              <a:rPr lang="ru-RU" dirty="0">
                <a:solidFill>
                  <a:srgbClr val="002060"/>
                </a:solidFill>
                <a:latin typeface="Calibri" panose="020F050202020403020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рівень</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середньої</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заробітної</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плати </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Мінфін</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dirty="0">
                <a:solidFill>
                  <a:srgbClr val="002060"/>
                </a:solidFill>
                <a:latin typeface="Calibri" panose="020F0502020204030204"/>
              </a:rPr>
              <a:t>- </a:t>
            </a:r>
            <a:r>
              <a:rPr lang="ru-RU" b="1" dirty="0">
                <a:solidFill>
                  <a:srgbClr val="002060"/>
                </a:solidFill>
                <a:latin typeface="Calibri" panose="020F0502020204030204"/>
              </a:rPr>
              <a:t>доходи </a:t>
            </a:r>
            <a:r>
              <a:rPr lang="ru-RU" b="1" dirty="0" err="1">
                <a:solidFill>
                  <a:srgbClr val="002060"/>
                </a:solidFill>
                <a:latin typeface="Calibri" panose="020F0502020204030204"/>
              </a:rPr>
              <a:t>населення</a:t>
            </a:r>
            <a:r>
              <a:rPr lang="ru-RU" b="1" dirty="0">
                <a:solidFill>
                  <a:srgbClr val="002060"/>
                </a:solidFill>
                <a:latin typeface="Calibri" panose="020F0502020204030204"/>
              </a:rPr>
              <a:t> </a:t>
            </a:r>
            <a:r>
              <a:rPr lang="ru-RU" dirty="0">
                <a:solidFill>
                  <a:srgbClr val="002060"/>
                </a:solidFill>
                <a:latin typeface="Calibri" panose="020F0502020204030204"/>
              </a:rPr>
              <a:t>( у </a:t>
            </a:r>
            <a:r>
              <a:rPr lang="ru-RU" dirty="0" err="1">
                <a:solidFill>
                  <a:srgbClr val="002060"/>
                </a:solidFill>
                <a:latin typeface="Calibri" panose="020F0502020204030204"/>
              </a:rPr>
              <a:t>розрізі</a:t>
            </a:r>
            <a:r>
              <a:rPr lang="ru-RU" dirty="0">
                <a:solidFill>
                  <a:srgbClr val="002060"/>
                </a:solidFill>
                <a:latin typeface="Calibri" panose="020F0502020204030204"/>
              </a:rPr>
              <a:t> областей);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індекс</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цін</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на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продукти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портал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Мінфін</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dirty="0">
                <a:solidFill>
                  <a:srgbClr val="002060"/>
                </a:solidFill>
                <a:latin typeface="Calibri" panose="020F0502020204030204"/>
              </a:rPr>
              <a:t>- </a:t>
            </a:r>
            <a:r>
              <a:rPr lang="ru-RU" b="1" dirty="0" err="1">
                <a:solidFill>
                  <a:srgbClr val="002060"/>
                </a:solidFill>
                <a:latin typeface="Calibri" panose="020F0502020204030204"/>
              </a:rPr>
              <a:t>дослідження</a:t>
            </a:r>
            <a:r>
              <a:rPr lang="ru-RU" b="1" dirty="0">
                <a:solidFill>
                  <a:srgbClr val="002060"/>
                </a:solidFill>
                <a:latin typeface="Calibri" panose="020F0502020204030204"/>
              </a:rPr>
              <a:t> стану </a:t>
            </a:r>
            <a:r>
              <a:rPr lang="ru-RU" b="1" dirty="0" err="1">
                <a:solidFill>
                  <a:srgbClr val="002060"/>
                </a:solidFill>
                <a:latin typeface="Calibri" panose="020F0502020204030204"/>
              </a:rPr>
              <a:t>продовольчої</a:t>
            </a:r>
            <a:r>
              <a:rPr lang="ru-RU" b="1" dirty="0">
                <a:solidFill>
                  <a:srgbClr val="002060"/>
                </a:solidFill>
                <a:latin typeface="Calibri" panose="020F0502020204030204"/>
              </a:rPr>
              <a:t> </a:t>
            </a:r>
            <a:r>
              <a:rPr lang="ru-RU" b="1" dirty="0" err="1">
                <a:solidFill>
                  <a:srgbClr val="002060"/>
                </a:solidFill>
                <a:latin typeface="Calibri" panose="020F0502020204030204"/>
              </a:rPr>
              <a:t>безпеки</a:t>
            </a:r>
            <a:r>
              <a:rPr lang="ru-RU" dirty="0">
                <a:solidFill>
                  <a:srgbClr val="002060"/>
                </a:solidFill>
                <a:latin typeface="Calibri" panose="020F0502020204030204"/>
              </a:rPr>
              <a:t>( </a:t>
            </a:r>
            <a:r>
              <a:rPr lang="en-US" dirty="0">
                <a:solidFill>
                  <a:srgbClr val="002060"/>
                </a:solidFill>
                <a:latin typeface="Calibri" panose="020F0502020204030204"/>
              </a:rPr>
              <a:t>The Food Security and Livelihoods Cluster)</a:t>
            </a:r>
            <a:r>
              <a:rPr lang="uk-UA" dirty="0">
                <a:solidFill>
                  <a:srgbClr val="002060"/>
                </a:solidFill>
                <a:latin typeface="Calibri" panose="020F050202020403020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lang="uk-UA" dirty="0">
                <a:solidFill>
                  <a:srgbClr val="002060"/>
                </a:solidFill>
                <a:latin typeface="Calibri" panose="020F0502020204030204"/>
              </a:rPr>
              <a:t>дослідження та аналіз продовольчого ринку, стан агросектору ( аналітичні огляди зарубіжних та вітчизняних аналітичних центрів);</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вартість</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так званого «борщового набору».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Цей</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показник</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можна</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визначити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шляхом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поділу</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середньої</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зарплати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на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вартість</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борщового набору,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що</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дозволить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з'ясувати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скільки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таких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наборів</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можна</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придбати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за одну зарплату.</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dirty="0">
                <a:solidFill>
                  <a:srgbClr val="002060"/>
                </a:solidFill>
                <a:latin typeface="Calibri" panose="020F0502020204030204"/>
              </a:rPr>
              <a:t>- </a:t>
            </a:r>
            <a:r>
              <a:rPr lang="ru-RU" b="1" dirty="0" err="1">
                <a:solidFill>
                  <a:srgbClr val="002060"/>
                </a:solidFill>
                <a:latin typeface="Calibri" panose="020F0502020204030204"/>
              </a:rPr>
              <a:t>частка</a:t>
            </a:r>
            <a:r>
              <a:rPr lang="ru-RU" b="1" dirty="0">
                <a:solidFill>
                  <a:srgbClr val="002060"/>
                </a:solidFill>
                <a:latin typeface="Calibri" panose="020F0502020204030204"/>
              </a:rPr>
              <a:t> </a:t>
            </a:r>
            <a:r>
              <a:rPr lang="ru-RU" b="1" dirty="0" err="1">
                <a:solidFill>
                  <a:srgbClr val="002060"/>
                </a:solidFill>
                <a:latin typeface="Calibri" panose="020F0502020204030204"/>
              </a:rPr>
              <a:t>витрат</a:t>
            </a:r>
            <a:r>
              <a:rPr lang="ru-RU" b="1" dirty="0">
                <a:solidFill>
                  <a:srgbClr val="002060"/>
                </a:solidFill>
                <a:latin typeface="Calibri" panose="020F0502020204030204"/>
              </a:rPr>
              <a:t> на </a:t>
            </a:r>
            <a:r>
              <a:rPr lang="ru-RU" b="1" dirty="0" err="1">
                <a:solidFill>
                  <a:srgbClr val="002060"/>
                </a:solidFill>
                <a:latin typeface="Calibri" panose="020F0502020204030204"/>
              </a:rPr>
              <a:t>харчування</a:t>
            </a:r>
            <a:r>
              <a:rPr lang="ru-RU" b="1" dirty="0">
                <a:solidFill>
                  <a:srgbClr val="002060"/>
                </a:solidFill>
                <a:latin typeface="Calibri" panose="020F0502020204030204"/>
              </a:rPr>
              <a:t> </a:t>
            </a:r>
            <a:r>
              <a:rPr lang="ru-RU" dirty="0">
                <a:solidFill>
                  <a:srgbClr val="002060"/>
                </a:solidFill>
                <a:latin typeface="Calibri" panose="020F0502020204030204"/>
              </a:rPr>
              <a:t>у </a:t>
            </a:r>
            <a:r>
              <a:rPr lang="ru-RU" dirty="0" err="1">
                <a:solidFill>
                  <a:srgbClr val="002060"/>
                </a:solidFill>
                <a:latin typeface="Calibri" panose="020F0502020204030204"/>
              </a:rPr>
              <a:t>сукупних</a:t>
            </a:r>
            <a:r>
              <a:rPr lang="ru-RU" dirty="0">
                <a:solidFill>
                  <a:srgbClr val="002060"/>
                </a:solidFill>
                <a:latin typeface="Calibri" panose="020F0502020204030204"/>
              </a:rPr>
              <a:t> </a:t>
            </a:r>
            <a:r>
              <a:rPr lang="ru-RU" dirty="0" err="1">
                <a:solidFill>
                  <a:srgbClr val="002060"/>
                </a:solidFill>
                <a:latin typeface="Calibri" panose="020F0502020204030204"/>
              </a:rPr>
              <a:t>споживчих</a:t>
            </a:r>
            <a:r>
              <a:rPr lang="ru-RU" dirty="0">
                <a:solidFill>
                  <a:srgbClr val="002060"/>
                </a:solidFill>
                <a:latin typeface="Calibri" panose="020F0502020204030204"/>
              </a:rPr>
              <a:t> </a:t>
            </a:r>
            <a:r>
              <a:rPr lang="ru-RU" dirty="0" err="1">
                <a:solidFill>
                  <a:srgbClr val="002060"/>
                </a:solidFill>
                <a:latin typeface="Calibri" panose="020F0502020204030204"/>
              </a:rPr>
              <a:t>витратах</a:t>
            </a:r>
            <a:r>
              <a:rPr lang="ru-RU" dirty="0">
                <a:solidFill>
                  <a:srgbClr val="002060"/>
                </a:solidFill>
                <a:latin typeface="Calibri" panose="020F0502020204030204"/>
              </a:rPr>
              <a:t> </a:t>
            </a:r>
            <a:r>
              <a:rPr lang="ru-RU" dirty="0" err="1">
                <a:solidFill>
                  <a:srgbClr val="002060"/>
                </a:solidFill>
                <a:latin typeface="Calibri" panose="020F0502020204030204"/>
              </a:rPr>
              <a:t>мешканців</a:t>
            </a:r>
            <a:r>
              <a:rPr lang="ru-RU" dirty="0">
                <a:solidFill>
                  <a:srgbClr val="002060"/>
                </a:solidFill>
                <a:latin typeface="Calibri" panose="020F0502020204030204"/>
              </a:rPr>
              <a:t>.</a:t>
            </a:r>
            <a:endPar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371943" y="2390009"/>
            <a:ext cx="3651065" cy="290718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rot="2135613">
            <a:off x="-61933" y="2946163"/>
            <a:ext cx="301783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1 етап – Аналіз економічної доступності</a:t>
            </a: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88" y="5492903"/>
            <a:ext cx="7026413" cy="141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a:extLst>
              <a:ext uri="{FF2B5EF4-FFF2-40B4-BE49-F238E27FC236}">
                <a16:creationId xmlns:a16="http://schemas.microsoft.com/office/drawing/2014/main" id="{8D49FD28-300C-9634-561B-7F9E49FD0738}"/>
              </a:ext>
            </a:extLst>
          </p:cNvPr>
          <p:cNvPicPr>
            <a:picLocks noChangeAspect="1"/>
          </p:cNvPicPr>
          <p:nvPr/>
        </p:nvPicPr>
        <p:blipFill>
          <a:blip r:embed="rId4"/>
          <a:stretch>
            <a:fillRect/>
          </a:stretch>
        </p:blipFill>
        <p:spPr>
          <a:xfrm>
            <a:off x="-2" y="1"/>
            <a:ext cx="2907182" cy="2197308"/>
          </a:xfrm>
          <a:prstGeom prst="rect">
            <a:avLst/>
          </a:prstGeom>
        </p:spPr>
      </p:pic>
      <p:pic>
        <p:nvPicPr>
          <p:cNvPr id="7" name="Picture 2" descr="Як змінилися ціни на продукти в супермаркетах з початку року – інфографіка  Zakaz.ua – Асоціація рітейлерів України">
            <a:extLst>
              <a:ext uri="{FF2B5EF4-FFF2-40B4-BE49-F238E27FC236}">
                <a16:creationId xmlns:a16="http://schemas.microsoft.com/office/drawing/2014/main" id="{39CBCC03-65FB-7A5C-6F35-FA8C852C8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5777" y="5396088"/>
            <a:ext cx="4346223" cy="129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806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907182" y="-3443"/>
            <a:ext cx="9442862" cy="527469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Проаналізувавши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чисельність</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вразливих</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груп</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населення</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та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встановивши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першочерговість</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у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забезпеченні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таких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категорій</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харчовими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продуктами,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слід</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розрахувати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мінімальну</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потребу в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розрізі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продуктів</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необхідну</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для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задоволення</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таких потреб, і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далі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планувати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у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який</a:t>
            </a:r>
            <a:endPar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спосіб</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громада буде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забезпечувати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такий</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обсяг</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продуктів</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Важливо</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Розуміти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та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оцінити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наскільки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вразливі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групи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населення</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можуть</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самостійно</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забезпечити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себе продуктами,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які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вони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вирощують</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на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своїх</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ділянках</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землі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Громада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може</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ухвалити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рішення</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про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забезпечення</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їх</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необхідними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засобами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такими як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насіння</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розсада</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міндобрива</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а також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допомога</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з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механічним</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обробітком</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землі,таким</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як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оранка</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і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культивація</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Такий</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підхід</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дозволяє</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громаді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спланувати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заходи,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спрямовані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на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підтримку</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мешканців</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у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вирощуванні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продуктів</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замість</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надання</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допомоги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готовими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продуктами.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Це</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сприяє</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розвитку</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самостійності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та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стійкості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у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громаді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оскільки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забезпечує</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можливість</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виробництва</a:t>
            </a:r>
            <a:endPar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власної</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їжі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а не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залежності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від</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зовнішніх</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джерел</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Такий</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підхід</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також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може</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сприяти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збільшенню</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доступності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та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різноманітності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харчових</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продуктів</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у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громаді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що</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є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важливим</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аспектом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соціально-економічного</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розвитку</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та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самозабезпеченості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мешканців</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громади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2" name="Равнобедренный треугольник 1"/>
          <p:cNvSpPr/>
          <p:nvPr/>
        </p:nvSpPr>
        <p:spPr>
          <a:xfrm rot="16200000" flipV="1">
            <a:off x="-371943" y="2390009"/>
            <a:ext cx="3651065" cy="290718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rot="1454629">
            <a:off x="-33104" y="2715493"/>
            <a:ext cx="2695593"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1 етап – </a:t>
            </a:r>
            <a:r>
              <a:rPr kumimoji="0" lang="uk-UA"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Аналіз чисельності та потреб вразливих верств населення</a:t>
            </a: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88" y="5492903"/>
            <a:ext cx="7026413" cy="141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descr="Інформація про визначення потреби населення Волинської області у соціальних  послугах">
            <a:extLst>
              <a:ext uri="{FF2B5EF4-FFF2-40B4-BE49-F238E27FC236}">
                <a16:creationId xmlns:a16="http://schemas.microsoft.com/office/drawing/2014/main" id="{4D5CE187-8E7F-05CF-784C-B403FF6EC4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105"/>
            <a:ext cx="2907181" cy="2017436"/>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F630E0AB-E3A3-1AFB-5654-E81F702703B4}"/>
              </a:ext>
            </a:extLst>
          </p:cNvPr>
          <p:cNvPicPr>
            <a:picLocks noChangeAspect="1"/>
          </p:cNvPicPr>
          <p:nvPr/>
        </p:nvPicPr>
        <p:blipFill>
          <a:blip r:embed="rId5"/>
          <a:stretch>
            <a:fillRect/>
          </a:stretch>
        </p:blipFill>
        <p:spPr>
          <a:xfrm>
            <a:off x="8032830" y="4629873"/>
            <a:ext cx="4317214" cy="2228127"/>
          </a:xfrm>
          <a:prstGeom prst="rect">
            <a:avLst/>
          </a:prstGeom>
        </p:spPr>
      </p:pic>
    </p:spTree>
    <p:extLst>
      <p:ext uri="{BB962C8B-B14F-4D97-AF65-F5344CB8AC3E}">
        <p14:creationId xmlns:p14="http://schemas.microsoft.com/office/powerpoint/2010/main" val="749535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3"/>
          <p:cNvSpPr/>
          <p:nvPr/>
        </p:nvSpPr>
        <p:spPr>
          <a:xfrm>
            <a:off x="2897505" y="999460"/>
            <a:ext cx="6842760" cy="8549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4746108" y="2064490"/>
            <a:ext cx="6842760" cy="892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2985135" y="3234355"/>
            <a:ext cx="6755130" cy="8459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Прямоугольник 9"/>
          <p:cNvSpPr/>
          <p:nvPr/>
        </p:nvSpPr>
        <p:spPr>
          <a:xfrm>
            <a:off x="4627592" y="1956150"/>
            <a:ext cx="6842760" cy="886737"/>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uk-UA" b="1" dirty="0">
              <a:solidFill>
                <a:srgbClr val="00206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uk-UA" b="1" dirty="0">
              <a:solidFill>
                <a:srgbClr val="00206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uk-UA" b="1" dirty="0">
                <a:solidFill>
                  <a:srgbClr val="002060"/>
                </a:solidFill>
                <a:latin typeface="Arial" panose="020B0604020202020204" pitchFamily="34" charset="0"/>
                <a:cs typeface="Arial" panose="020B0604020202020204" pitchFamily="34" charset="0"/>
              </a:rPr>
              <a:t>2. </a:t>
            </a:r>
            <a:r>
              <a:rPr kumimoji="0" lang="uk-UA"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РОЗРОБКА ВЛАСНОЇ ПРОГРАМИ САМОЗАБЕЗПЕЧЕННЯ ГРОМАДИ</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uk-U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uk-U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Прямоугольник 10"/>
          <p:cNvSpPr/>
          <p:nvPr/>
        </p:nvSpPr>
        <p:spPr>
          <a:xfrm>
            <a:off x="2813423" y="3057832"/>
            <a:ext cx="6842760" cy="927944"/>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a:t>
            </a:r>
            <a:r>
              <a:rPr lang="uk-UA" b="1" dirty="0">
                <a:solidFill>
                  <a:srgbClr val="002060"/>
                </a:solidFill>
                <a:latin typeface="Arial" panose="020B0604020202020204" pitchFamily="34" charset="0"/>
                <a:cs typeface="Arial" panose="020B0604020202020204" pitchFamily="34" charset="0"/>
              </a:rPr>
              <a:t>«ЗНАЙ СВОГО ВИРОБНИКА» - НАПРЯМ САМОЗАБЕЗПЕЧЕННЯ ГРОМАДИ </a:t>
            </a:r>
            <a:endParaRPr kumimoji="0" lang="uk-U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Равнобедренный треугольник 1"/>
          <p:cNvSpPr/>
          <p:nvPr/>
        </p:nvSpPr>
        <p:spPr>
          <a:xfrm rot="16200000" flipV="1">
            <a:off x="-680394" y="2069572"/>
            <a:ext cx="3178891" cy="1859279"/>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63948" y="2768378"/>
            <a:ext cx="8611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План</a:t>
            </a:r>
            <a:endPar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0" y="5288531"/>
            <a:ext cx="5930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Прямоугольник 9"/>
          <p:cNvSpPr/>
          <p:nvPr/>
        </p:nvSpPr>
        <p:spPr>
          <a:xfrm>
            <a:off x="2813423" y="854912"/>
            <a:ext cx="6842760" cy="886737"/>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tab pos="446088" algn="l"/>
              </a:tabLst>
              <a:defRPr/>
            </a:pPr>
            <a:r>
              <a:rPr kumimoji="0" lang="ru-RU" sz="18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1.</a:t>
            </a: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ru-RU" sz="18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ПРОДОВОЛЬЧА БЕЗПЕКА –СКЛАДОВА ЕКОНОМІЧНОЇ БЕЗПЕКИ </a:t>
            </a:r>
            <a:r>
              <a:rPr kumimoji="0" lang="ru-RU" sz="1800" b="1" i="0" u="none" strike="noStrike" kern="1200" cap="none" spc="0" normalizeH="0" baseline="0" noProof="0" dirty="0" smtClean="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КРАЇНИ</a:t>
            </a:r>
            <a:endParaRPr kumimoji="0" lang="uk-UA" sz="18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92074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907182" y="-3443"/>
            <a:ext cx="9442862" cy="527469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Ризики</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які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впливають</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на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продовольчу</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безпеку</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громади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це</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події</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щодо</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яких</a:t>
            </a:r>
            <a:endPar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існує</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ймовірність</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їхнього</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настання</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і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подальшого</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негативного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впливу</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на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забезпеченість</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громади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харчовими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продуктами та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їх</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доступність</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В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умовах</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воєнного</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часу практично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всі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ризики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посилюються</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і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доповнюються</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новими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ризиками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такими як:</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виведення</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з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обігу</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сільгоспземель</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через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замінування</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або</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ураження</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снарядами, ракетами та бомбами;</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зміна</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демографічної</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структури</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та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чисельності</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мешканців</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громади</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у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зв’язку</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з притоком ВПО (в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деяких</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громадах — до 20 %),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відтоком</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частини</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мешканців</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зокрема</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працездатного</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віку</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в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інші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регіони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або</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за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межі</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України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призовом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частини</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чоловічого</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населення</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руйнація</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важливих</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інфраструктурних</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об’єктів</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аграрного і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торговельного</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призначення</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через ракетно-</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бомбове</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ураження</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руйнація</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або</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довготривале</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припинення</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енерго</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та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теплопостачання</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і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зв’язку</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скорочення</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обсягів</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і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номенклатури</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постачання</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харчових</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продуктів</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з </a:t>
            </a:r>
            <a:r>
              <a:rPr kumimoji="0" lang="ru-RU" sz="1800" b="0" i="0" u="none" strike="noStrike" kern="1200" cap="none" spc="0" normalizeH="0" baseline="0" noProof="0" dirty="0" err="1">
                <a:ln>
                  <a:noFill/>
                </a:ln>
                <a:solidFill>
                  <a:srgbClr val="002060"/>
                </a:solidFill>
                <a:effectLst/>
                <a:uLnTx/>
                <a:uFillTx/>
                <a:latin typeface="Calibri" panose="020F0502020204030204"/>
                <a:ea typeface="+mn-ea"/>
                <a:cs typeface="+mn-cs"/>
              </a:rPr>
              <a:t>одночасним</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зростанням</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err="1">
                <a:ln>
                  <a:noFill/>
                </a:ln>
                <a:solidFill>
                  <a:srgbClr val="002060"/>
                </a:solidFill>
                <a:effectLst/>
                <a:uLnTx/>
                <a:uFillTx/>
                <a:latin typeface="Calibri" panose="020F0502020204030204"/>
                <a:ea typeface="+mn-ea"/>
                <a:cs typeface="+mn-cs"/>
              </a:rPr>
              <a:t>цін</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на них.</a:t>
            </a:r>
          </a:p>
        </p:txBody>
      </p:sp>
      <p:sp>
        <p:nvSpPr>
          <p:cNvPr id="2" name="Равнобедренный треугольник 1"/>
          <p:cNvSpPr/>
          <p:nvPr/>
        </p:nvSpPr>
        <p:spPr>
          <a:xfrm rot="16200000" flipV="1">
            <a:off x="-538375" y="2565107"/>
            <a:ext cx="3651065" cy="290718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rot="2135613">
            <a:off x="-7552" y="2774392"/>
            <a:ext cx="242206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1 етап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Аналіз ризиків</a:t>
            </a:r>
          </a:p>
          <a:p>
            <a:pPr marL="0" marR="0" lvl="0" indent="0" algn="l" defTabSz="914400" rtl="0" eaLnBrk="1" fontAlgn="auto" latinLnBrk="0" hangingPunct="1">
              <a:lnSpc>
                <a:spcPct val="100000"/>
              </a:lnSpc>
              <a:spcBef>
                <a:spcPts val="0"/>
              </a:spcBef>
              <a:spcAft>
                <a:spcPts val="0"/>
              </a:spcAft>
              <a:buClrTx/>
              <a:buSzTx/>
              <a:buFontTx/>
              <a:buNone/>
              <a:tabLst/>
              <a:defRPr/>
            </a:pPr>
            <a:r>
              <a:rPr lang="uk-UA" b="1" i="1" dirty="0">
                <a:solidFill>
                  <a:srgbClr val="002060"/>
                </a:solidFill>
                <a:latin typeface="Calibri" panose="020F0502020204030204"/>
                <a:cs typeface="Times New Roman" panose="02020603050405020304" pitchFamily="18" charset="0"/>
              </a:rPr>
              <a:t>Продовольчої безпеки</a:t>
            </a:r>
            <a:endParaRPr kumimoji="0" lang="uk-UA" sz="18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88" y="5492903"/>
            <a:ext cx="7026413" cy="141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a:extLst>
              <a:ext uri="{FF2B5EF4-FFF2-40B4-BE49-F238E27FC236}">
                <a16:creationId xmlns:a16="http://schemas.microsoft.com/office/drawing/2014/main" id="{FB7D5D08-4E2F-1E4B-7BF5-93E58FB5EDA1}"/>
              </a:ext>
            </a:extLst>
          </p:cNvPr>
          <p:cNvPicPr>
            <a:picLocks noChangeAspect="1"/>
          </p:cNvPicPr>
          <p:nvPr/>
        </p:nvPicPr>
        <p:blipFill>
          <a:blip r:embed="rId4"/>
          <a:stretch>
            <a:fillRect/>
          </a:stretch>
        </p:blipFill>
        <p:spPr>
          <a:xfrm>
            <a:off x="-166433" y="-3443"/>
            <a:ext cx="3073615" cy="2295230"/>
          </a:xfrm>
          <a:prstGeom prst="rect">
            <a:avLst/>
          </a:prstGeom>
        </p:spPr>
      </p:pic>
    </p:spTree>
    <p:extLst>
      <p:ext uri="{BB962C8B-B14F-4D97-AF65-F5344CB8AC3E}">
        <p14:creationId xmlns:p14="http://schemas.microsoft.com/office/powerpoint/2010/main" val="4032045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907182" y="-3443"/>
            <a:ext cx="9442862" cy="599912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dirty="0">
                <a:solidFill>
                  <a:srgbClr val="002060"/>
                </a:solidFill>
              </a:rPr>
              <a:t>1.Дуже </a:t>
            </a:r>
            <a:r>
              <a:rPr lang="ru-RU" dirty="0" err="1">
                <a:solidFill>
                  <a:srgbClr val="002060"/>
                </a:solidFill>
              </a:rPr>
              <a:t>важливим</a:t>
            </a:r>
            <a:r>
              <a:rPr lang="ru-RU" dirty="0">
                <a:solidFill>
                  <a:srgbClr val="002060"/>
                </a:solidFill>
              </a:rPr>
              <a:t> на </a:t>
            </a:r>
            <a:r>
              <a:rPr lang="ru-RU" dirty="0" err="1">
                <a:solidFill>
                  <a:srgbClr val="002060"/>
                </a:solidFill>
              </a:rPr>
              <a:t>цьому</a:t>
            </a:r>
            <a:r>
              <a:rPr lang="ru-RU" dirty="0">
                <a:solidFill>
                  <a:srgbClr val="002060"/>
                </a:solidFill>
              </a:rPr>
              <a:t> </a:t>
            </a:r>
            <a:r>
              <a:rPr lang="ru-RU" dirty="0" err="1">
                <a:solidFill>
                  <a:srgbClr val="002060"/>
                </a:solidFill>
              </a:rPr>
              <a:t>етапі</a:t>
            </a:r>
            <a:r>
              <a:rPr lang="ru-RU" dirty="0">
                <a:solidFill>
                  <a:srgbClr val="002060"/>
                </a:solidFill>
              </a:rPr>
              <a:t> є </a:t>
            </a:r>
            <a:r>
              <a:rPr lang="ru-RU" dirty="0" err="1">
                <a:solidFill>
                  <a:srgbClr val="002060"/>
                </a:solidFill>
              </a:rPr>
              <a:t>аналіз</a:t>
            </a:r>
            <a:r>
              <a:rPr lang="ru-RU" dirty="0">
                <a:solidFill>
                  <a:srgbClr val="002060"/>
                </a:solidFill>
              </a:rPr>
              <a:t> </a:t>
            </a:r>
            <a:r>
              <a:rPr lang="ru-RU" dirty="0" err="1">
                <a:solidFill>
                  <a:srgbClr val="002060"/>
                </a:solidFill>
              </a:rPr>
              <a:t>потенціплу</a:t>
            </a:r>
            <a:r>
              <a:rPr lang="ru-RU" dirty="0">
                <a:solidFill>
                  <a:srgbClr val="002060"/>
                </a:solidFill>
              </a:rPr>
              <a:t> </a:t>
            </a:r>
            <a:r>
              <a:rPr lang="ru-RU" dirty="0" err="1">
                <a:solidFill>
                  <a:srgbClr val="002060"/>
                </a:solidFill>
              </a:rPr>
              <a:t>громади</a:t>
            </a:r>
            <a:r>
              <a:rPr lang="ru-RU" dirty="0">
                <a:solidFill>
                  <a:srgbClr val="002060"/>
                </a:solidFill>
              </a:rPr>
              <a:t>. Перш за все </a:t>
            </a:r>
            <a:r>
              <a:rPr lang="ru-RU" dirty="0" err="1">
                <a:solidFill>
                  <a:srgbClr val="002060"/>
                </a:solidFill>
              </a:rPr>
              <a:t>потрібно</a:t>
            </a:r>
            <a:r>
              <a:rPr lang="ru-RU" dirty="0">
                <a:solidFill>
                  <a:srgbClr val="002060"/>
                </a:solidFill>
              </a:rPr>
              <a:t> </a:t>
            </a:r>
            <a:r>
              <a:rPr lang="ru-RU" dirty="0" err="1">
                <a:solidFill>
                  <a:srgbClr val="002060"/>
                </a:solidFill>
              </a:rPr>
              <a:t>зробити</a:t>
            </a:r>
            <a:r>
              <a:rPr lang="ru-RU" dirty="0">
                <a:solidFill>
                  <a:srgbClr val="002060"/>
                </a:solidFill>
              </a:rPr>
              <a:t> </a:t>
            </a:r>
            <a:r>
              <a:rPr lang="ru-RU" dirty="0" err="1">
                <a:solidFill>
                  <a:srgbClr val="002060"/>
                </a:solidFill>
              </a:rPr>
              <a:t>аналіз</a:t>
            </a:r>
            <a:r>
              <a:rPr lang="ru-RU" dirty="0">
                <a:solidFill>
                  <a:srgbClr val="002060"/>
                </a:solidFill>
              </a:rPr>
              <a:t> земель </a:t>
            </a:r>
            <a:r>
              <a:rPr lang="ru-RU" dirty="0" err="1">
                <a:solidFill>
                  <a:srgbClr val="002060"/>
                </a:solidFill>
              </a:rPr>
              <a:t>громади</a:t>
            </a:r>
            <a:r>
              <a:rPr lang="ru-RU" dirty="0">
                <a:solidFill>
                  <a:srgbClr val="002060"/>
                </a:solidFill>
              </a:rPr>
              <a:t>. </a:t>
            </a:r>
            <a:r>
              <a:rPr lang="ru-RU" dirty="0" err="1">
                <a:solidFill>
                  <a:srgbClr val="002060"/>
                </a:solidFill>
              </a:rPr>
              <a:t>Аналіз</a:t>
            </a:r>
            <a:r>
              <a:rPr lang="ru-RU" dirty="0">
                <a:solidFill>
                  <a:srgbClr val="002060"/>
                </a:solidFill>
              </a:rPr>
              <a:t> земельного </a:t>
            </a:r>
            <a:r>
              <a:rPr lang="ru-RU" dirty="0" err="1">
                <a:solidFill>
                  <a:srgbClr val="002060"/>
                </a:solidFill>
              </a:rPr>
              <a:t>потенціалу</a:t>
            </a:r>
            <a:r>
              <a:rPr lang="ru-RU" dirty="0">
                <a:solidFill>
                  <a:srgbClr val="002060"/>
                </a:solidFill>
              </a:rPr>
              <a:t> є </a:t>
            </a:r>
            <a:r>
              <a:rPr lang="ru-RU" dirty="0" err="1">
                <a:solidFill>
                  <a:srgbClr val="002060"/>
                </a:solidFill>
              </a:rPr>
              <a:t>трудоємним</a:t>
            </a:r>
            <a:r>
              <a:rPr lang="ru-RU" dirty="0">
                <a:solidFill>
                  <a:srgbClr val="002060"/>
                </a:solidFill>
              </a:rPr>
              <a:t> </a:t>
            </a:r>
            <a:r>
              <a:rPr lang="ru-RU" dirty="0" err="1">
                <a:solidFill>
                  <a:srgbClr val="002060"/>
                </a:solidFill>
              </a:rPr>
              <a:t>процесом</a:t>
            </a:r>
            <a:r>
              <a:rPr lang="ru-RU" dirty="0">
                <a:solidFill>
                  <a:srgbClr val="002060"/>
                </a:solidFill>
              </a:rPr>
              <a:t>, для </a:t>
            </a:r>
            <a:r>
              <a:rPr lang="ru-RU" dirty="0" err="1">
                <a:solidFill>
                  <a:srgbClr val="002060"/>
                </a:solidFill>
              </a:rPr>
              <a:t>його</a:t>
            </a:r>
            <a:r>
              <a:rPr lang="ru-RU" dirty="0">
                <a:solidFill>
                  <a:srgbClr val="002060"/>
                </a:solidFill>
              </a:rPr>
              <a:t> </a:t>
            </a:r>
            <a:r>
              <a:rPr lang="ru-RU" dirty="0" err="1">
                <a:solidFill>
                  <a:srgbClr val="002060"/>
                </a:solidFill>
              </a:rPr>
              <a:t>проведення</a:t>
            </a:r>
            <a:r>
              <a:rPr lang="ru-RU" dirty="0">
                <a:solidFill>
                  <a:srgbClr val="002060"/>
                </a:solidFill>
              </a:rPr>
              <a:t> </a:t>
            </a:r>
            <a:r>
              <a:rPr lang="ru-RU" dirty="0" err="1">
                <a:solidFill>
                  <a:srgbClr val="002060"/>
                </a:solidFill>
              </a:rPr>
              <a:t>слід</a:t>
            </a:r>
            <a:r>
              <a:rPr lang="ru-RU" dirty="0">
                <a:solidFill>
                  <a:srgbClr val="002060"/>
                </a:solidFill>
              </a:rPr>
              <a:t> </a:t>
            </a:r>
            <a:r>
              <a:rPr lang="ru-RU" dirty="0" err="1">
                <a:solidFill>
                  <a:srgbClr val="002060"/>
                </a:solidFill>
              </a:rPr>
              <a:t>залучати</a:t>
            </a:r>
            <a:r>
              <a:rPr lang="ru-RU" dirty="0">
                <a:solidFill>
                  <a:srgbClr val="002060"/>
                </a:solidFill>
              </a:rPr>
              <a:t> до </a:t>
            </a:r>
            <a:r>
              <a:rPr lang="ru-RU" dirty="0" err="1">
                <a:solidFill>
                  <a:srgbClr val="002060"/>
                </a:solidFill>
              </a:rPr>
              <a:t>команди</a:t>
            </a:r>
            <a:r>
              <a:rPr lang="ru-RU" dirty="0">
                <a:solidFill>
                  <a:srgbClr val="002060"/>
                </a:solidFill>
              </a:rPr>
              <a:t> </a:t>
            </a:r>
            <a:r>
              <a:rPr lang="ru-RU" dirty="0" err="1">
                <a:solidFill>
                  <a:srgbClr val="002060"/>
                </a:solidFill>
              </a:rPr>
              <a:t>профільних</a:t>
            </a:r>
            <a:r>
              <a:rPr lang="ru-RU" dirty="0">
                <a:solidFill>
                  <a:srgbClr val="002060"/>
                </a:solidFill>
              </a:rPr>
              <a:t> </a:t>
            </a:r>
            <a:r>
              <a:rPr lang="ru-RU" dirty="0" err="1">
                <a:solidFill>
                  <a:srgbClr val="002060"/>
                </a:solidFill>
              </a:rPr>
              <a:t>фахівців</a:t>
            </a:r>
            <a:r>
              <a:rPr lang="ru-RU" dirty="0">
                <a:solidFill>
                  <a:srgbClr val="002060"/>
                </a:solidFill>
              </a:rPr>
              <a:t> </a:t>
            </a:r>
            <a:r>
              <a:rPr lang="ru-RU" dirty="0" err="1">
                <a:solidFill>
                  <a:srgbClr val="002060"/>
                </a:solidFill>
              </a:rPr>
              <a:t>громади</a:t>
            </a:r>
            <a:r>
              <a:rPr lang="ru-RU" dirty="0">
                <a:solidFill>
                  <a:srgbClr val="002060"/>
                </a:solidFill>
              </a:rPr>
              <a:t> В </a:t>
            </a:r>
            <a:r>
              <a:rPr lang="ru-RU" dirty="0" err="1">
                <a:solidFill>
                  <a:srgbClr val="002060"/>
                </a:solidFill>
              </a:rPr>
              <a:t>результаті</a:t>
            </a:r>
            <a:r>
              <a:rPr lang="ru-RU" dirty="0">
                <a:solidFill>
                  <a:srgbClr val="002060"/>
                </a:solidFill>
              </a:rPr>
              <a:t> </a:t>
            </a:r>
            <a:r>
              <a:rPr lang="ru-RU" dirty="0" err="1">
                <a:solidFill>
                  <a:srgbClr val="002060"/>
                </a:solidFill>
              </a:rPr>
              <a:t>аналізу</a:t>
            </a:r>
            <a:r>
              <a:rPr lang="ru-RU" dirty="0">
                <a:solidFill>
                  <a:srgbClr val="002060"/>
                </a:solidFill>
              </a:rPr>
              <a:t> земель громада </a:t>
            </a:r>
            <a:r>
              <a:rPr lang="ru-RU" dirty="0" err="1">
                <a:solidFill>
                  <a:srgbClr val="002060"/>
                </a:solidFill>
              </a:rPr>
              <a:t>отримає</a:t>
            </a:r>
            <a:r>
              <a:rPr lang="ru-RU" dirty="0">
                <a:solidFill>
                  <a:srgbClr val="002060"/>
                </a:solidFill>
              </a:rPr>
              <a:t> </a:t>
            </a:r>
            <a:r>
              <a:rPr lang="ru-RU" dirty="0" err="1">
                <a:solidFill>
                  <a:srgbClr val="002060"/>
                </a:solidFill>
              </a:rPr>
              <a:t>відповіді</a:t>
            </a:r>
            <a:r>
              <a:rPr lang="ru-RU" dirty="0">
                <a:solidFill>
                  <a:srgbClr val="002060"/>
                </a:solidFill>
              </a:rPr>
              <a:t> на </a:t>
            </a:r>
            <a:r>
              <a:rPr lang="ru-RU" dirty="0" err="1">
                <a:solidFill>
                  <a:srgbClr val="002060"/>
                </a:solidFill>
              </a:rPr>
              <a:t>такі</a:t>
            </a:r>
            <a:r>
              <a:rPr lang="ru-RU" dirty="0">
                <a:solidFill>
                  <a:srgbClr val="002060"/>
                </a:solidFill>
              </a:rPr>
              <a:t> </a:t>
            </a:r>
            <a:r>
              <a:rPr lang="ru-RU" dirty="0" err="1">
                <a:solidFill>
                  <a:srgbClr val="002060"/>
                </a:solidFill>
              </a:rPr>
              <a:t>запитання</a:t>
            </a:r>
            <a:r>
              <a:rPr lang="ru-RU" dirty="0">
                <a:solidFill>
                  <a:srgbClr val="002060"/>
                </a:solidFill>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dirty="0">
                <a:solidFill>
                  <a:srgbClr val="002060"/>
                </a:solidFill>
              </a:rPr>
              <a:t>- </a:t>
            </a:r>
            <a:r>
              <a:rPr lang="ru-RU" dirty="0" err="1">
                <a:solidFill>
                  <a:srgbClr val="002060"/>
                </a:solidFill>
              </a:rPr>
              <a:t>які</a:t>
            </a:r>
            <a:r>
              <a:rPr lang="ru-RU" dirty="0">
                <a:solidFill>
                  <a:srgbClr val="002060"/>
                </a:solidFill>
              </a:rPr>
              <a:t> </a:t>
            </a:r>
            <a:r>
              <a:rPr lang="ru-RU" dirty="0" err="1">
                <a:solidFill>
                  <a:srgbClr val="002060"/>
                </a:solidFill>
              </a:rPr>
              <a:t>земельні</a:t>
            </a:r>
            <a:r>
              <a:rPr lang="ru-RU" dirty="0">
                <a:solidFill>
                  <a:srgbClr val="002060"/>
                </a:solidFill>
              </a:rPr>
              <a:t> </a:t>
            </a:r>
            <a:r>
              <a:rPr lang="ru-RU" dirty="0" err="1">
                <a:solidFill>
                  <a:srgbClr val="002060"/>
                </a:solidFill>
              </a:rPr>
              <a:t>ділянки</a:t>
            </a:r>
            <a:r>
              <a:rPr lang="ru-RU" dirty="0">
                <a:solidFill>
                  <a:srgbClr val="002060"/>
                </a:solidFill>
              </a:rPr>
              <a:t> </a:t>
            </a:r>
            <a:r>
              <a:rPr lang="ru-RU" dirty="0" err="1">
                <a:solidFill>
                  <a:srgbClr val="002060"/>
                </a:solidFill>
              </a:rPr>
              <a:t>доступні</a:t>
            </a:r>
            <a:r>
              <a:rPr lang="ru-RU" dirty="0">
                <a:solidFill>
                  <a:srgbClr val="002060"/>
                </a:solidFill>
              </a:rPr>
              <a:t> у </a:t>
            </a:r>
            <a:r>
              <a:rPr lang="ru-RU" dirty="0" err="1">
                <a:solidFill>
                  <a:srgbClr val="002060"/>
                </a:solidFill>
              </a:rPr>
              <a:t>громаді</a:t>
            </a:r>
            <a:r>
              <a:rPr lang="ru-RU" dirty="0">
                <a:solidFill>
                  <a:srgbClr val="002060"/>
                </a:solidFill>
              </a:rPr>
              <a:t> для </a:t>
            </a:r>
            <a:r>
              <a:rPr lang="ru-RU" dirty="0" err="1">
                <a:solidFill>
                  <a:srgbClr val="002060"/>
                </a:solidFill>
              </a:rPr>
              <a:t>збільшення</a:t>
            </a:r>
            <a:r>
              <a:rPr lang="ru-RU" dirty="0">
                <a:solidFill>
                  <a:srgbClr val="002060"/>
                </a:solidFill>
              </a:rPr>
              <a:t> </a:t>
            </a:r>
            <a:r>
              <a:rPr lang="ru-RU" dirty="0" err="1">
                <a:solidFill>
                  <a:srgbClr val="002060"/>
                </a:solidFill>
              </a:rPr>
              <a:t>площі</a:t>
            </a:r>
            <a:r>
              <a:rPr lang="ru-RU" dirty="0">
                <a:solidFill>
                  <a:srgbClr val="002060"/>
                </a:solidFill>
              </a:rPr>
              <a:t> </a:t>
            </a:r>
            <a:r>
              <a:rPr lang="ru-RU" dirty="0" err="1">
                <a:solidFill>
                  <a:srgbClr val="002060"/>
                </a:solidFill>
              </a:rPr>
              <a:t>земельних</a:t>
            </a:r>
            <a:r>
              <a:rPr lang="ru-RU" dirty="0">
                <a:solidFill>
                  <a:srgbClr val="002060"/>
                </a:solidFill>
              </a:rPr>
              <a:t> </a:t>
            </a:r>
            <a:r>
              <a:rPr lang="ru-RU" dirty="0" err="1">
                <a:solidFill>
                  <a:srgbClr val="002060"/>
                </a:solidFill>
              </a:rPr>
              <a:t>ділянок</a:t>
            </a:r>
            <a:r>
              <a:rPr lang="ru-RU" dirty="0">
                <a:solidFill>
                  <a:srgbClr val="002060"/>
                </a:solidFill>
              </a:rPr>
              <a:t>, </a:t>
            </a:r>
            <a:r>
              <a:rPr lang="ru-RU" dirty="0" err="1">
                <a:solidFill>
                  <a:srgbClr val="002060"/>
                </a:solidFill>
              </a:rPr>
              <a:t>що</a:t>
            </a:r>
            <a:r>
              <a:rPr lang="ru-RU" dirty="0">
                <a:solidFill>
                  <a:srgbClr val="002060"/>
                </a:solidFill>
              </a:rPr>
              <a:t> </a:t>
            </a:r>
            <a:r>
              <a:rPr lang="ru-RU" dirty="0" err="1">
                <a:solidFill>
                  <a:srgbClr val="002060"/>
                </a:solidFill>
              </a:rPr>
              <a:t>задіяні</a:t>
            </a:r>
            <a:r>
              <a:rPr lang="ru-RU" dirty="0">
                <a:solidFill>
                  <a:srgbClr val="002060"/>
                </a:solidFill>
              </a:rPr>
              <a:t> </a:t>
            </a:r>
            <a:r>
              <a:rPr lang="ru-RU" dirty="0" err="1">
                <a:solidFill>
                  <a:srgbClr val="002060"/>
                </a:solidFill>
              </a:rPr>
              <a:t>бізнесом</a:t>
            </a:r>
            <a:r>
              <a:rPr lang="ru-RU" dirty="0">
                <a:solidFill>
                  <a:srgbClr val="002060"/>
                </a:solidFill>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dirty="0">
                <a:solidFill>
                  <a:srgbClr val="002060"/>
                </a:solidFill>
              </a:rPr>
              <a:t>-</a:t>
            </a:r>
            <a:r>
              <a:rPr lang="ru-RU" dirty="0"/>
              <a:t> </a:t>
            </a:r>
            <a:r>
              <a:rPr lang="ru-RU" dirty="0" err="1">
                <a:solidFill>
                  <a:srgbClr val="002060"/>
                </a:solidFill>
              </a:rPr>
              <a:t>які</a:t>
            </a:r>
            <a:r>
              <a:rPr lang="ru-RU" dirty="0">
                <a:solidFill>
                  <a:srgbClr val="002060"/>
                </a:solidFill>
              </a:rPr>
              <a:t> </a:t>
            </a:r>
            <a:r>
              <a:rPr lang="ru-RU" dirty="0" err="1">
                <a:solidFill>
                  <a:srgbClr val="002060"/>
                </a:solidFill>
              </a:rPr>
              <a:t>земельні</a:t>
            </a:r>
            <a:r>
              <a:rPr lang="ru-RU" dirty="0">
                <a:solidFill>
                  <a:srgbClr val="002060"/>
                </a:solidFill>
              </a:rPr>
              <a:t> </a:t>
            </a:r>
            <a:r>
              <a:rPr lang="ru-RU" dirty="0" err="1">
                <a:solidFill>
                  <a:srgbClr val="002060"/>
                </a:solidFill>
              </a:rPr>
              <a:t>ділянки</a:t>
            </a:r>
            <a:r>
              <a:rPr lang="ru-RU" dirty="0">
                <a:solidFill>
                  <a:srgbClr val="002060"/>
                </a:solidFill>
              </a:rPr>
              <a:t> </a:t>
            </a:r>
            <a:r>
              <a:rPr lang="ru-RU" dirty="0" err="1">
                <a:solidFill>
                  <a:srgbClr val="002060"/>
                </a:solidFill>
              </a:rPr>
              <a:t>доступні</a:t>
            </a:r>
            <a:r>
              <a:rPr lang="ru-RU" dirty="0">
                <a:solidFill>
                  <a:srgbClr val="002060"/>
                </a:solidFill>
              </a:rPr>
              <a:t> у </a:t>
            </a:r>
            <a:r>
              <a:rPr lang="ru-RU" dirty="0" err="1">
                <a:solidFill>
                  <a:srgbClr val="002060"/>
                </a:solidFill>
              </a:rPr>
              <a:t>громаді</a:t>
            </a:r>
            <a:r>
              <a:rPr lang="ru-RU" dirty="0">
                <a:solidFill>
                  <a:srgbClr val="002060"/>
                </a:solidFill>
              </a:rPr>
              <a:t> для </a:t>
            </a:r>
            <a:r>
              <a:rPr lang="ru-RU" dirty="0" err="1">
                <a:solidFill>
                  <a:srgbClr val="002060"/>
                </a:solidFill>
              </a:rPr>
              <a:t>ведення</a:t>
            </a:r>
            <a:r>
              <a:rPr lang="ru-RU" dirty="0">
                <a:solidFill>
                  <a:srgbClr val="002060"/>
                </a:solidFill>
              </a:rPr>
              <a:t> </a:t>
            </a:r>
            <a:r>
              <a:rPr lang="ru-RU" dirty="0" err="1">
                <a:solidFill>
                  <a:srgbClr val="002060"/>
                </a:solidFill>
              </a:rPr>
              <a:t>городництва</a:t>
            </a:r>
            <a:r>
              <a:rPr lang="ru-RU" dirty="0">
                <a:solidFill>
                  <a:srgbClr val="002060"/>
                </a:solidFill>
              </a:rPr>
              <a:t> </a:t>
            </a:r>
            <a:r>
              <a:rPr lang="ru-RU" dirty="0" err="1">
                <a:solidFill>
                  <a:srgbClr val="002060"/>
                </a:solidFill>
              </a:rPr>
              <a:t>домогосподарствами</a:t>
            </a:r>
            <a:r>
              <a:rPr lang="ru-RU" dirty="0">
                <a:solidFill>
                  <a:srgbClr val="002060"/>
                </a:solidFill>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dirty="0">
                <a:solidFill>
                  <a:srgbClr val="002060"/>
                </a:solidFill>
              </a:rPr>
              <a:t>- </a:t>
            </a:r>
            <a:r>
              <a:rPr lang="ru-RU" dirty="0" err="1">
                <a:solidFill>
                  <a:srgbClr val="002060"/>
                </a:solidFill>
              </a:rPr>
              <a:t>які</a:t>
            </a:r>
            <a:r>
              <a:rPr lang="ru-RU" dirty="0">
                <a:solidFill>
                  <a:srgbClr val="002060"/>
                </a:solidFill>
              </a:rPr>
              <a:t> </a:t>
            </a:r>
            <a:r>
              <a:rPr lang="ru-RU" dirty="0" err="1">
                <a:solidFill>
                  <a:srgbClr val="002060"/>
                </a:solidFill>
              </a:rPr>
              <a:t>земельні</a:t>
            </a:r>
            <a:r>
              <a:rPr lang="ru-RU" dirty="0">
                <a:solidFill>
                  <a:srgbClr val="002060"/>
                </a:solidFill>
              </a:rPr>
              <a:t> </a:t>
            </a:r>
            <a:r>
              <a:rPr lang="ru-RU" dirty="0" err="1">
                <a:solidFill>
                  <a:srgbClr val="002060"/>
                </a:solidFill>
              </a:rPr>
              <a:t>ділянки</a:t>
            </a:r>
            <a:r>
              <a:rPr lang="ru-RU" dirty="0">
                <a:solidFill>
                  <a:srgbClr val="002060"/>
                </a:solidFill>
              </a:rPr>
              <a:t> </a:t>
            </a:r>
            <a:r>
              <a:rPr lang="ru-RU" dirty="0" err="1">
                <a:solidFill>
                  <a:srgbClr val="002060"/>
                </a:solidFill>
              </a:rPr>
              <a:t>можуть</a:t>
            </a:r>
            <a:r>
              <a:rPr lang="ru-RU" dirty="0">
                <a:solidFill>
                  <a:srgbClr val="002060"/>
                </a:solidFill>
              </a:rPr>
              <a:t> </a:t>
            </a:r>
            <a:r>
              <a:rPr lang="ru-RU" dirty="0" err="1">
                <a:solidFill>
                  <a:srgbClr val="002060"/>
                </a:solidFill>
              </a:rPr>
              <a:t>використовуватись</a:t>
            </a:r>
            <a:r>
              <a:rPr lang="ru-RU" dirty="0">
                <a:solidFill>
                  <a:srgbClr val="002060"/>
                </a:solidFill>
              </a:rPr>
              <a:t> школами, </a:t>
            </a:r>
            <a:r>
              <a:rPr lang="ru-RU" dirty="0" err="1">
                <a:solidFill>
                  <a:srgbClr val="002060"/>
                </a:solidFill>
              </a:rPr>
              <a:t>комунальними</a:t>
            </a:r>
            <a:r>
              <a:rPr lang="ru-RU" dirty="0">
                <a:solidFill>
                  <a:srgbClr val="002060"/>
                </a:solidFill>
              </a:rPr>
              <a:t> </a:t>
            </a:r>
            <a:r>
              <a:rPr lang="ru-RU" dirty="0" err="1">
                <a:solidFill>
                  <a:srgbClr val="002060"/>
                </a:solidFill>
              </a:rPr>
              <a:t>установами</a:t>
            </a:r>
            <a:r>
              <a:rPr lang="ru-RU" dirty="0">
                <a:solidFill>
                  <a:srgbClr val="002060"/>
                </a:solidFill>
              </a:rPr>
              <a:t> та </a:t>
            </a:r>
            <a:r>
              <a:rPr lang="ru-RU" dirty="0" err="1">
                <a:solidFill>
                  <a:srgbClr val="002060"/>
                </a:solidFill>
              </a:rPr>
              <a:t>підприємствами</a:t>
            </a:r>
            <a:r>
              <a:rPr lang="ru-RU" dirty="0">
                <a:solidFill>
                  <a:srgbClr val="002060"/>
                </a:solidFill>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dirty="0" err="1">
                <a:solidFill>
                  <a:srgbClr val="002060"/>
                </a:solidFill>
              </a:rPr>
              <a:t>Ідентифіковані</a:t>
            </a:r>
            <a:r>
              <a:rPr lang="ru-RU" dirty="0">
                <a:solidFill>
                  <a:srgbClr val="002060"/>
                </a:solidFill>
              </a:rPr>
              <a:t> </a:t>
            </a:r>
            <a:r>
              <a:rPr lang="ru-RU" dirty="0" err="1">
                <a:solidFill>
                  <a:srgbClr val="002060"/>
                </a:solidFill>
              </a:rPr>
              <a:t>земельні</a:t>
            </a:r>
            <a:r>
              <a:rPr lang="ru-RU" dirty="0">
                <a:solidFill>
                  <a:srgbClr val="002060"/>
                </a:solidFill>
              </a:rPr>
              <a:t> </a:t>
            </a:r>
            <a:r>
              <a:rPr lang="ru-RU" dirty="0" err="1">
                <a:solidFill>
                  <a:srgbClr val="002060"/>
                </a:solidFill>
              </a:rPr>
              <a:t>резерви</a:t>
            </a:r>
            <a:r>
              <a:rPr lang="ru-RU" dirty="0">
                <a:solidFill>
                  <a:srgbClr val="002060"/>
                </a:solidFill>
              </a:rPr>
              <a:t> </a:t>
            </a:r>
            <a:r>
              <a:rPr lang="ru-RU" dirty="0" err="1">
                <a:solidFill>
                  <a:srgbClr val="002060"/>
                </a:solidFill>
              </a:rPr>
              <a:t>стануть</a:t>
            </a:r>
            <a:r>
              <a:rPr lang="ru-RU" dirty="0">
                <a:solidFill>
                  <a:srgbClr val="002060"/>
                </a:solidFill>
              </a:rPr>
              <a:t> в </a:t>
            </a:r>
            <a:r>
              <a:rPr lang="ru-RU" dirty="0" err="1">
                <a:solidFill>
                  <a:srgbClr val="002060"/>
                </a:solidFill>
              </a:rPr>
              <a:t>нагоді</a:t>
            </a:r>
            <a:r>
              <a:rPr lang="ru-RU" dirty="0">
                <a:solidFill>
                  <a:srgbClr val="002060"/>
                </a:solidFill>
              </a:rPr>
              <a:t> для </a:t>
            </a:r>
            <a:r>
              <a:rPr lang="ru-RU" dirty="0" err="1">
                <a:solidFill>
                  <a:srgbClr val="002060"/>
                </a:solidFill>
              </a:rPr>
              <a:t>реалізації</a:t>
            </a:r>
            <a:r>
              <a:rPr lang="ru-RU" dirty="0">
                <a:solidFill>
                  <a:srgbClr val="002060"/>
                </a:solidFill>
              </a:rPr>
              <a:t> </a:t>
            </a:r>
            <a:r>
              <a:rPr lang="ru-RU" dirty="0" err="1">
                <a:solidFill>
                  <a:srgbClr val="002060"/>
                </a:solidFill>
              </a:rPr>
              <a:t>заходів</a:t>
            </a:r>
            <a:r>
              <a:rPr lang="ru-RU" dirty="0">
                <a:solidFill>
                  <a:srgbClr val="002060"/>
                </a:solidFill>
              </a:rPr>
              <a:t> </a:t>
            </a:r>
            <a:r>
              <a:rPr lang="ru-RU" dirty="0" err="1">
                <a:solidFill>
                  <a:srgbClr val="002060"/>
                </a:solidFill>
              </a:rPr>
              <a:t>Програми</a:t>
            </a:r>
            <a:r>
              <a:rPr lang="ru-RU" dirty="0">
                <a:solidFill>
                  <a:srgbClr val="002060"/>
                </a:solidFill>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dirty="0">
                <a:solidFill>
                  <a:srgbClr val="002060"/>
                </a:solidFill>
              </a:rPr>
              <a:t>2. Не </a:t>
            </a:r>
            <a:r>
              <a:rPr lang="ru-RU" dirty="0" err="1">
                <a:solidFill>
                  <a:srgbClr val="002060"/>
                </a:solidFill>
              </a:rPr>
              <a:t>меньш</a:t>
            </a:r>
            <a:r>
              <a:rPr lang="ru-RU" dirty="0">
                <a:solidFill>
                  <a:srgbClr val="002060"/>
                </a:solidFill>
              </a:rPr>
              <a:t> </a:t>
            </a:r>
            <a:r>
              <a:rPr lang="ru-RU" dirty="0" err="1">
                <a:solidFill>
                  <a:srgbClr val="002060"/>
                </a:solidFill>
              </a:rPr>
              <a:t>важливим</a:t>
            </a:r>
            <a:r>
              <a:rPr lang="ru-RU" dirty="0">
                <a:solidFill>
                  <a:srgbClr val="002060"/>
                </a:solidFill>
              </a:rPr>
              <a:t> є </a:t>
            </a:r>
            <a:r>
              <a:rPr lang="ru-RU" dirty="0" err="1">
                <a:solidFill>
                  <a:srgbClr val="002060"/>
                </a:solidFill>
              </a:rPr>
              <a:t>оцінка</a:t>
            </a:r>
            <a:r>
              <a:rPr lang="ru-RU" dirty="0">
                <a:solidFill>
                  <a:srgbClr val="002060"/>
                </a:solidFill>
              </a:rPr>
              <a:t> </a:t>
            </a:r>
            <a:r>
              <a:rPr lang="ru-RU" dirty="0" err="1">
                <a:solidFill>
                  <a:srgbClr val="002060"/>
                </a:solidFill>
              </a:rPr>
              <a:t>комунальної</a:t>
            </a:r>
            <a:r>
              <a:rPr lang="ru-RU" dirty="0">
                <a:solidFill>
                  <a:srgbClr val="002060"/>
                </a:solidFill>
              </a:rPr>
              <a:t> </a:t>
            </a:r>
            <a:r>
              <a:rPr lang="ru-RU" dirty="0" err="1">
                <a:solidFill>
                  <a:srgbClr val="002060"/>
                </a:solidFill>
              </a:rPr>
              <a:t>сфери</a:t>
            </a:r>
            <a:r>
              <a:rPr lang="ru-RU" dirty="0">
                <a:solidFill>
                  <a:srgbClr val="002060"/>
                </a:solidFill>
              </a:rPr>
              <a:t> </a:t>
            </a:r>
            <a:r>
              <a:rPr lang="ru-RU" dirty="0" err="1">
                <a:solidFill>
                  <a:srgbClr val="002060"/>
                </a:solidFill>
              </a:rPr>
              <a:t>громади</a:t>
            </a:r>
            <a:r>
              <a:rPr lang="ru-RU" dirty="0">
                <a:solidFill>
                  <a:srgbClr val="002060"/>
                </a:solidFill>
              </a:rPr>
              <a:t>. </a:t>
            </a:r>
            <a:r>
              <a:rPr lang="ru-RU" dirty="0" err="1">
                <a:solidFill>
                  <a:srgbClr val="002060"/>
                </a:solidFill>
              </a:rPr>
              <a:t>Комунальні</a:t>
            </a:r>
            <a:r>
              <a:rPr lang="ru-RU" dirty="0">
                <a:solidFill>
                  <a:srgbClr val="002060"/>
                </a:solidFill>
              </a:rPr>
              <a:t> </a:t>
            </a:r>
            <a:r>
              <a:rPr lang="ru-RU" dirty="0" err="1">
                <a:solidFill>
                  <a:srgbClr val="002060"/>
                </a:solidFill>
              </a:rPr>
              <a:t>підприємства</a:t>
            </a:r>
            <a:r>
              <a:rPr lang="ru-RU" dirty="0">
                <a:solidFill>
                  <a:srgbClr val="002060"/>
                </a:solidFill>
              </a:rPr>
              <a:t> будучи </a:t>
            </a:r>
            <a:r>
              <a:rPr lang="ru-RU" dirty="0" err="1">
                <a:solidFill>
                  <a:srgbClr val="002060"/>
                </a:solidFill>
              </a:rPr>
              <a:t>місцем</a:t>
            </a:r>
            <a:r>
              <a:rPr lang="ru-RU" dirty="0">
                <a:solidFill>
                  <a:srgbClr val="002060"/>
                </a:solidFill>
              </a:rPr>
              <a:t> </a:t>
            </a:r>
            <a:r>
              <a:rPr lang="ru-RU" dirty="0" err="1">
                <a:solidFill>
                  <a:srgbClr val="002060"/>
                </a:solidFill>
              </a:rPr>
              <a:t>концентрації</a:t>
            </a:r>
            <a:r>
              <a:rPr lang="ru-RU" dirty="0">
                <a:solidFill>
                  <a:srgbClr val="002060"/>
                </a:solidFill>
              </a:rPr>
              <a:t> </a:t>
            </a:r>
            <a:r>
              <a:rPr lang="ru-RU" dirty="0" err="1">
                <a:solidFill>
                  <a:srgbClr val="002060"/>
                </a:solidFill>
              </a:rPr>
              <a:t>трудових</a:t>
            </a:r>
            <a:r>
              <a:rPr lang="ru-RU" dirty="0">
                <a:solidFill>
                  <a:srgbClr val="002060"/>
                </a:solidFill>
              </a:rPr>
              <a:t>, </a:t>
            </a:r>
            <a:r>
              <a:rPr lang="ru-RU" dirty="0" err="1">
                <a:solidFill>
                  <a:srgbClr val="002060"/>
                </a:solidFill>
              </a:rPr>
              <a:t>матеріально-технічних</a:t>
            </a:r>
            <a:r>
              <a:rPr lang="ru-RU" dirty="0">
                <a:solidFill>
                  <a:srgbClr val="002060"/>
                </a:solidFill>
              </a:rPr>
              <a:t> та </a:t>
            </a:r>
            <a:r>
              <a:rPr lang="ru-RU" dirty="0" err="1">
                <a:solidFill>
                  <a:srgbClr val="002060"/>
                </a:solidFill>
              </a:rPr>
              <a:t>земельних</a:t>
            </a:r>
            <a:r>
              <a:rPr lang="ru-RU" dirty="0">
                <a:solidFill>
                  <a:srgbClr val="002060"/>
                </a:solidFill>
              </a:rPr>
              <a:t> </a:t>
            </a:r>
            <a:r>
              <a:rPr lang="ru-RU" dirty="0" err="1">
                <a:solidFill>
                  <a:srgbClr val="002060"/>
                </a:solidFill>
              </a:rPr>
              <a:t>ресурсів</a:t>
            </a:r>
            <a:r>
              <a:rPr lang="ru-RU" dirty="0">
                <a:solidFill>
                  <a:srgbClr val="002060"/>
                </a:solidFill>
              </a:rPr>
              <a:t>, вони </a:t>
            </a:r>
            <a:r>
              <a:rPr lang="ru-RU" dirty="0" err="1">
                <a:solidFill>
                  <a:srgbClr val="002060"/>
                </a:solidFill>
              </a:rPr>
              <a:t>можуть</a:t>
            </a:r>
            <a:r>
              <a:rPr lang="ru-RU" dirty="0">
                <a:solidFill>
                  <a:srgbClr val="002060"/>
                </a:solidFill>
              </a:rPr>
              <a:t> </a:t>
            </a:r>
            <a:r>
              <a:rPr lang="ru-RU" dirty="0" err="1">
                <a:solidFill>
                  <a:srgbClr val="002060"/>
                </a:solidFill>
              </a:rPr>
              <a:t>виробляти</a:t>
            </a:r>
            <a:r>
              <a:rPr lang="ru-RU" dirty="0">
                <a:solidFill>
                  <a:srgbClr val="002060"/>
                </a:solidFill>
              </a:rPr>
              <a:t> </a:t>
            </a:r>
            <a:r>
              <a:rPr lang="ru-RU" dirty="0" err="1">
                <a:solidFill>
                  <a:srgbClr val="002060"/>
                </a:solidFill>
              </a:rPr>
              <a:t>харчові</a:t>
            </a:r>
            <a:r>
              <a:rPr lang="ru-RU" dirty="0">
                <a:solidFill>
                  <a:srgbClr val="002060"/>
                </a:solidFill>
              </a:rPr>
              <a:t> </a:t>
            </a:r>
            <a:r>
              <a:rPr lang="ru-RU" dirty="0" err="1">
                <a:solidFill>
                  <a:srgbClr val="002060"/>
                </a:solidFill>
              </a:rPr>
              <a:t>продукти</a:t>
            </a:r>
            <a:r>
              <a:rPr lang="ru-RU" dirty="0">
                <a:solidFill>
                  <a:srgbClr val="002060"/>
                </a:solidFill>
              </a:rPr>
              <a:t> – </a:t>
            </a:r>
            <a:r>
              <a:rPr lang="ru-RU" dirty="0" err="1">
                <a:solidFill>
                  <a:srgbClr val="002060"/>
                </a:solidFill>
              </a:rPr>
              <a:t>чим</a:t>
            </a:r>
            <a:r>
              <a:rPr lang="ru-RU" dirty="0">
                <a:solidFill>
                  <a:srgbClr val="002060"/>
                </a:solidFill>
              </a:rPr>
              <a:t> </a:t>
            </a:r>
            <a:r>
              <a:rPr lang="ru-RU" dirty="0" err="1">
                <a:solidFill>
                  <a:srgbClr val="002060"/>
                </a:solidFill>
              </a:rPr>
              <a:t>посилять</a:t>
            </a:r>
            <a:r>
              <a:rPr lang="ru-RU" dirty="0">
                <a:solidFill>
                  <a:srgbClr val="002060"/>
                </a:solidFill>
              </a:rPr>
              <a:t> </a:t>
            </a:r>
            <a:r>
              <a:rPr lang="ru-RU" dirty="0" err="1">
                <a:solidFill>
                  <a:srgbClr val="002060"/>
                </a:solidFill>
              </a:rPr>
              <a:t>продовольчу</a:t>
            </a:r>
            <a:r>
              <a:rPr lang="ru-RU" dirty="0">
                <a:solidFill>
                  <a:srgbClr val="002060"/>
                </a:solidFill>
              </a:rPr>
              <a:t> </a:t>
            </a:r>
            <a:r>
              <a:rPr lang="ru-RU" dirty="0" err="1">
                <a:solidFill>
                  <a:srgbClr val="002060"/>
                </a:solidFill>
              </a:rPr>
              <a:t>безпеку</a:t>
            </a:r>
            <a:r>
              <a:rPr lang="ru-RU" dirty="0">
                <a:solidFill>
                  <a:srgbClr val="002060"/>
                </a:solidFill>
              </a:rPr>
              <a:t> </a:t>
            </a:r>
            <a:r>
              <a:rPr lang="ru-RU" dirty="0" err="1">
                <a:solidFill>
                  <a:srgbClr val="002060"/>
                </a:solidFill>
              </a:rPr>
              <a:t>громади</a:t>
            </a:r>
            <a:r>
              <a:rPr lang="ru-RU" dirty="0">
                <a:solidFill>
                  <a:srgbClr val="002060"/>
                </a:solidFill>
              </a:rPr>
              <a:t>. Для того, </a:t>
            </a:r>
            <a:r>
              <a:rPr lang="ru-RU" dirty="0" err="1">
                <a:solidFill>
                  <a:srgbClr val="002060"/>
                </a:solidFill>
              </a:rPr>
              <a:t>щоб</a:t>
            </a:r>
            <a:r>
              <a:rPr lang="ru-RU" dirty="0">
                <a:solidFill>
                  <a:srgbClr val="002060"/>
                </a:solidFill>
              </a:rPr>
              <a:t> </a:t>
            </a:r>
            <a:r>
              <a:rPr lang="ru-RU" dirty="0" err="1">
                <a:solidFill>
                  <a:srgbClr val="002060"/>
                </a:solidFill>
              </a:rPr>
              <a:t>визначити</a:t>
            </a:r>
            <a:r>
              <a:rPr lang="ru-RU" dirty="0">
                <a:solidFill>
                  <a:srgbClr val="002060"/>
                </a:solidFill>
              </a:rPr>
              <a:t>, </a:t>
            </a:r>
            <a:r>
              <a:rPr lang="ru-RU" dirty="0" err="1">
                <a:solidFill>
                  <a:srgbClr val="002060"/>
                </a:solidFill>
              </a:rPr>
              <a:t>які</a:t>
            </a:r>
            <a:r>
              <a:rPr lang="ru-RU" dirty="0">
                <a:solidFill>
                  <a:srgbClr val="002060"/>
                </a:solidFill>
              </a:rPr>
              <a:t> </a:t>
            </a:r>
            <a:r>
              <a:rPr lang="ru-RU" dirty="0" err="1">
                <a:solidFill>
                  <a:srgbClr val="002060"/>
                </a:solidFill>
              </a:rPr>
              <a:t>саме</a:t>
            </a:r>
            <a:r>
              <a:rPr lang="ru-RU" dirty="0">
                <a:solidFill>
                  <a:srgbClr val="002060"/>
                </a:solidFill>
              </a:rPr>
              <a:t> </a:t>
            </a:r>
            <a:r>
              <a:rPr lang="ru-RU" dirty="0" err="1">
                <a:solidFill>
                  <a:srgbClr val="002060"/>
                </a:solidFill>
              </a:rPr>
              <a:t>функції</a:t>
            </a:r>
            <a:r>
              <a:rPr lang="ru-RU" dirty="0">
                <a:solidFill>
                  <a:srgbClr val="002060"/>
                </a:solidFill>
              </a:rPr>
              <a:t> та в </a:t>
            </a:r>
            <a:r>
              <a:rPr lang="ru-RU" dirty="0" err="1">
                <a:solidFill>
                  <a:srgbClr val="002060"/>
                </a:solidFill>
              </a:rPr>
              <a:t>якому</a:t>
            </a:r>
            <a:r>
              <a:rPr lang="ru-RU" dirty="0">
                <a:solidFill>
                  <a:srgbClr val="002060"/>
                </a:solidFill>
              </a:rPr>
              <a:t> </a:t>
            </a:r>
            <a:r>
              <a:rPr lang="ru-RU" dirty="0" err="1">
                <a:solidFill>
                  <a:srgbClr val="002060"/>
                </a:solidFill>
              </a:rPr>
              <a:t>обсязі</a:t>
            </a:r>
            <a:r>
              <a:rPr lang="ru-RU" dirty="0">
                <a:solidFill>
                  <a:srgbClr val="002060"/>
                </a:solidFill>
              </a:rPr>
              <a:t> </a:t>
            </a:r>
            <a:r>
              <a:rPr lang="ru-RU" dirty="0" err="1">
                <a:solidFill>
                  <a:srgbClr val="002060"/>
                </a:solidFill>
              </a:rPr>
              <a:t>можуть</a:t>
            </a:r>
            <a:r>
              <a:rPr lang="ru-RU" dirty="0">
                <a:solidFill>
                  <a:srgbClr val="002060"/>
                </a:solidFill>
              </a:rPr>
              <a:t> бути </a:t>
            </a:r>
            <a:r>
              <a:rPr lang="ru-RU" dirty="0" err="1">
                <a:solidFill>
                  <a:srgbClr val="002060"/>
                </a:solidFill>
              </a:rPr>
              <a:t>покладені</a:t>
            </a:r>
            <a:r>
              <a:rPr lang="ru-RU" dirty="0">
                <a:solidFill>
                  <a:srgbClr val="002060"/>
                </a:solidFill>
              </a:rPr>
              <a:t> на </a:t>
            </a:r>
            <a:r>
              <a:rPr lang="ru-RU" dirty="0" err="1">
                <a:solidFill>
                  <a:srgbClr val="002060"/>
                </a:solidFill>
              </a:rPr>
              <a:t>комунальні</a:t>
            </a:r>
            <a:r>
              <a:rPr lang="ru-RU" dirty="0">
                <a:solidFill>
                  <a:srgbClr val="002060"/>
                </a:solidFill>
              </a:rPr>
              <a:t> </a:t>
            </a:r>
            <a:r>
              <a:rPr lang="ru-RU" dirty="0" err="1">
                <a:solidFill>
                  <a:srgbClr val="002060"/>
                </a:solidFill>
              </a:rPr>
              <a:t>суб’єкти</a:t>
            </a:r>
            <a:r>
              <a:rPr lang="ru-RU" dirty="0">
                <a:solidFill>
                  <a:srgbClr val="002060"/>
                </a:solidFill>
              </a:rPr>
              <a:t> </a:t>
            </a:r>
            <a:r>
              <a:rPr lang="ru-RU" dirty="0" err="1">
                <a:solidFill>
                  <a:srgbClr val="002060"/>
                </a:solidFill>
              </a:rPr>
              <a:t>господарювання</a:t>
            </a:r>
            <a:r>
              <a:rPr lang="ru-RU" dirty="0">
                <a:solidFill>
                  <a:srgbClr val="002060"/>
                </a:solidFill>
              </a:rPr>
              <a:t>, </a:t>
            </a:r>
            <a:r>
              <a:rPr lang="ru-RU" dirty="0" err="1">
                <a:solidFill>
                  <a:srgbClr val="002060"/>
                </a:solidFill>
              </a:rPr>
              <a:t>слід</a:t>
            </a:r>
            <a:r>
              <a:rPr lang="ru-RU" dirty="0">
                <a:solidFill>
                  <a:srgbClr val="002060"/>
                </a:solidFill>
              </a:rPr>
              <a:t> </a:t>
            </a:r>
            <a:r>
              <a:rPr lang="ru-RU" dirty="0" err="1">
                <a:solidFill>
                  <a:srgbClr val="002060"/>
                </a:solidFill>
              </a:rPr>
              <a:t>оцінити</a:t>
            </a:r>
            <a:r>
              <a:rPr lang="ru-RU" dirty="0">
                <a:solidFill>
                  <a:srgbClr val="002060"/>
                </a:solidFill>
              </a:rPr>
              <a:t> </a:t>
            </a:r>
            <a:r>
              <a:rPr lang="ru-RU" dirty="0" err="1">
                <a:solidFill>
                  <a:srgbClr val="002060"/>
                </a:solidFill>
              </a:rPr>
              <a:t>їхній</a:t>
            </a:r>
            <a:r>
              <a:rPr lang="ru-RU" dirty="0">
                <a:solidFill>
                  <a:srgbClr val="002060"/>
                </a:solidFill>
              </a:rPr>
              <a:t> </a:t>
            </a:r>
            <a:r>
              <a:rPr lang="ru-RU" dirty="0" err="1">
                <a:solidFill>
                  <a:srgbClr val="002060"/>
                </a:solidFill>
              </a:rPr>
              <a:t>потенціал</a:t>
            </a:r>
            <a:r>
              <a:rPr lang="ru-RU" dirty="0">
                <a:solidFill>
                  <a:srgbClr val="002060"/>
                </a:solidFill>
              </a:rPr>
              <a:t> за </a:t>
            </a:r>
            <a:r>
              <a:rPr lang="ru-RU" dirty="0" err="1">
                <a:solidFill>
                  <a:srgbClr val="002060"/>
                </a:solidFill>
              </a:rPr>
              <a:t>наступними</a:t>
            </a:r>
            <a:r>
              <a:rPr lang="ru-RU" dirty="0">
                <a:solidFill>
                  <a:srgbClr val="002060"/>
                </a:solidFill>
              </a:rPr>
              <a:t> </a:t>
            </a:r>
            <a:r>
              <a:rPr lang="ru-RU" dirty="0" err="1">
                <a:solidFill>
                  <a:srgbClr val="002060"/>
                </a:solidFill>
              </a:rPr>
              <a:t>позиціями</a:t>
            </a:r>
            <a:r>
              <a:rPr lang="ru-RU" dirty="0">
                <a:solidFill>
                  <a:srgbClr val="002060"/>
                </a:solidFill>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dirty="0">
                <a:solidFill>
                  <a:srgbClr val="002060"/>
                </a:solidFill>
              </a:rPr>
              <a:t>- земля, </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dirty="0">
                <a:solidFill>
                  <a:srgbClr val="002060"/>
                </a:solidFill>
              </a:rPr>
              <a:t>-</a:t>
            </a:r>
            <a:r>
              <a:rPr lang="ru-RU" dirty="0"/>
              <a:t> </a:t>
            </a:r>
            <a:r>
              <a:rPr lang="ru-RU" dirty="0" err="1">
                <a:solidFill>
                  <a:srgbClr val="002060"/>
                </a:solidFill>
              </a:rPr>
              <a:t>матеріальнотехнічне</a:t>
            </a:r>
            <a:r>
              <a:rPr lang="ru-RU" dirty="0">
                <a:solidFill>
                  <a:srgbClr val="002060"/>
                </a:solidFill>
              </a:rPr>
              <a:t> </a:t>
            </a:r>
            <a:r>
              <a:rPr lang="ru-RU" dirty="0" err="1">
                <a:solidFill>
                  <a:srgbClr val="002060"/>
                </a:solidFill>
              </a:rPr>
              <a:t>забезпечення</a:t>
            </a:r>
            <a:r>
              <a:rPr lang="ru-RU" dirty="0">
                <a:solidFill>
                  <a:srgbClr val="002060"/>
                </a:solidFill>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dirty="0">
                <a:solidFill>
                  <a:srgbClr val="002060"/>
                </a:solidFill>
              </a:rPr>
              <a:t>- </a:t>
            </a:r>
            <a:r>
              <a:rPr lang="ru-RU" dirty="0" err="1">
                <a:solidFill>
                  <a:srgbClr val="002060"/>
                </a:solidFill>
              </a:rPr>
              <a:t>людський</a:t>
            </a:r>
            <a:r>
              <a:rPr lang="ru-RU" dirty="0">
                <a:solidFill>
                  <a:srgbClr val="002060"/>
                </a:solidFill>
              </a:rPr>
              <a:t> </a:t>
            </a:r>
            <a:r>
              <a:rPr lang="ru-RU" dirty="0" err="1">
                <a:solidFill>
                  <a:srgbClr val="002060"/>
                </a:solidFill>
              </a:rPr>
              <a:t>потенціал</a:t>
            </a:r>
            <a:r>
              <a:rPr lang="ru-RU" dirty="0">
                <a:solidFill>
                  <a:srgbClr val="002060"/>
                </a:solidFill>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dirty="0">
                <a:solidFill>
                  <a:srgbClr val="002060"/>
                </a:solidFill>
              </a:rPr>
              <a:t> Також </a:t>
            </a:r>
            <a:r>
              <a:rPr lang="ru-RU" dirty="0" err="1">
                <a:solidFill>
                  <a:srgbClr val="002060"/>
                </a:solidFill>
              </a:rPr>
              <a:t>слід</a:t>
            </a:r>
            <a:r>
              <a:rPr lang="ru-RU" dirty="0">
                <a:solidFill>
                  <a:srgbClr val="002060"/>
                </a:solidFill>
              </a:rPr>
              <a:t> </a:t>
            </a:r>
            <a:r>
              <a:rPr lang="ru-RU" dirty="0" err="1">
                <a:solidFill>
                  <a:srgbClr val="002060"/>
                </a:solidFill>
              </a:rPr>
              <a:t>врахувати</a:t>
            </a:r>
            <a:r>
              <a:rPr lang="ru-RU" dirty="0">
                <a:solidFill>
                  <a:srgbClr val="002060"/>
                </a:solidFill>
              </a:rPr>
              <a:t> </a:t>
            </a:r>
            <a:r>
              <a:rPr lang="ru-RU" dirty="0" err="1">
                <a:solidFill>
                  <a:srgbClr val="002060"/>
                </a:solidFill>
              </a:rPr>
              <a:t>можливості</a:t>
            </a:r>
            <a:r>
              <a:rPr lang="ru-RU" dirty="0">
                <a:solidFill>
                  <a:srgbClr val="002060"/>
                </a:solidFill>
              </a:rPr>
              <a:t> для </a:t>
            </a:r>
            <a:r>
              <a:rPr lang="ru-RU" dirty="0" err="1">
                <a:solidFill>
                  <a:srgbClr val="002060"/>
                </a:solidFill>
              </a:rPr>
              <a:t>зміцнення</a:t>
            </a:r>
            <a:r>
              <a:rPr lang="ru-RU" dirty="0">
                <a:solidFill>
                  <a:srgbClr val="002060"/>
                </a:solidFill>
              </a:rPr>
              <a:t> </a:t>
            </a:r>
            <a:r>
              <a:rPr lang="ru-RU" dirty="0" err="1">
                <a:solidFill>
                  <a:srgbClr val="002060"/>
                </a:solidFill>
              </a:rPr>
              <a:t>наявного</a:t>
            </a:r>
            <a:r>
              <a:rPr lang="ru-RU" dirty="0">
                <a:solidFill>
                  <a:srgbClr val="002060"/>
                </a:solidFill>
              </a:rPr>
              <a:t> ресурсу шляхом </a:t>
            </a:r>
            <a:r>
              <a:rPr lang="ru-RU" dirty="0" err="1">
                <a:solidFill>
                  <a:srgbClr val="002060"/>
                </a:solidFill>
              </a:rPr>
              <a:t>використання</a:t>
            </a:r>
            <a:r>
              <a:rPr lang="ru-RU" dirty="0">
                <a:solidFill>
                  <a:srgbClr val="002060"/>
                </a:solidFill>
              </a:rPr>
              <a:t> </a:t>
            </a:r>
            <a:r>
              <a:rPr lang="ru-RU" dirty="0" err="1">
                <a:solidFill>
                  <a:srgbClr val="002060"/>
                </a:solidFill>
              </a:rPr>
              <a:t>бюджетних</a:t>
            </a:r>
            <a:r>
              <a:rPr lang="ru-RU" dirty="0">
                <a:solidFill>
                  <a:srgbClr val="002060"/>
                </a:solidFill>
              </a:rPr>
              <a:t> </a:t>
            </a:r>
            <a:r>
              <a:rPr lang="ru-RU" dirty="0" err="1">
                <a:solidFill>
                  <a:srgbClr val="002060"/>
                </a:solidFill>
              </a:rPr>
              <a:t>коштів</a:t>
            </a:r>
            <a:r>
              <a:rPr lang="ru-RU" dirty="0">
                <a:solidFill>
                  <a:srgbClr val="002060"/>
                </a:solidFill>
              </a:rPr>
              <a:t>, </a:t>
            </a:r>
            <a:r>
              <a:rPr lang="ru-RU" dirty="0" err="1">
                <a:solidFill>
                  <a:srgbClr val="002060"/>
                </a:solidFill>
              </a:rPr>
              <a:t>грантів</a:t>
            </a:r>
            <a:r>
              <a:rPr lang="ru-RU" dirty="0">
                <a:solidFill>
                  <a:srgbClr val="002060"/>
                </a:solidFill>
              </a:rPr>
              <a:t>, </a:t>
            </a:r>
            <a:r>
              <a:rPr lang="ru-RU" dirty="0" err="1">
                <a:solidFill>
                  <a:srgbClr val="002060"/>
                </a:solidFill>
              </a:rPr>
              <a:t>благодійної</a:t>
            </a:r>
            <a:r>
              <a:rPr lang="ru-RU" dirty="0">
                <a:solidFill>
                  <a:srgbClr val="002060"/>
                </a:solidFill>
              </a:rPr>
              <a:t> та </a:t>
            </a:r>
            <a:r>
              <a:rPr lang="ru-RU" dirty="0" err="1">
                <a:solidFill>
                  <a:srgbClr val="002060"/>
                </a:solidFill>
              </a:rPr>
              <a:t>гуманітарної</a:t>
            </a:r>
            <a:r>
              <a:rPr lang="ru-RU" dirty="0">
                <a:solidFill>
                  <a:srgbClr val="002060"/>
                </a:solidFill>
              </a:rPr>
              <a:t> </a:t>
            </a:r>
            <a:r>
              <a:rPr lang="ru-RU" dirty="0" err="1">
                <a:solidFill>
                  <a:srgbClr val="002060"/>
                </a:solidFill>
              </a:rPr>
              <a:t>допомоги</a:t>
            </a:r>
            <a:r>
              <a:rPr lang="ru-RU" dirty="0">
                <a:solidFill>
                  <a:srgbClr val="002060"/>
                </a:solidFill>
              </a:rPr>
              <a:t>, </a:t>
            </a:r>
            <a:r>
              <a:rPr lang="ru-RU" dirty="0" err="1">
                <a:solidFill>
                  <a:srgbClr val="002060"/>
                </a:solidFill>
              </a:rPr>
              <a:t>можливостей</a:t>
            </a:r>
            <a:r>
              <a:rPr lang="ru-RU" dirty="0">
                <a:solidFill>
                  <a:srgbClr val="002060"/>
                </a:solidFill>
              </a:rPr>
              <a:t> </a:t>
            </a:r>
            <a:r>
              <a:rPr lang="ru-RU" dirty="0" err="1">
                <a:solidFill>
                  <a:srgbClr val="002060"/>
                </a:solidFill>
              </a:rPr>
              <a:t>співпраці</a:t>
            </a:r>
            <a:r>
              <a:rPr lang="ru-RU" dirty="0">
                <a:solidFill>
                  <a:srgbClr val="002060"/>
                </a:solidFill>
              </a:rPr>
              <a:t> з </a:t>
            </a:r>
            <a:r>
              <a:rPr lang="ru-RU" dirty="0" err="1">
                <a:solidFill>
                  <a:srgbClr val="002060"/>
                </a:solidFill>
              </a:rPr>
              <a:t>бізнесом</a:t>
            </a:r>
            <a:r>
              <a:rPr lang="ru-RU" dirty="0">
                <a:solidFill>
                  <a:srgbClr val="002060"/>
                </a:solidFill>
              </a:rPr>
              <a:t>.</a:t>
            </a:r>
            <a:endPar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538375" y="2565107"/>
            <a:ext cx="3651065" cy="290718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rot="1735368">
            <a:off x="-40934" y="2951840"/>
            <a:ext cx="2686358"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1 етап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Аналіз потенціалу громади: землі, комунальної сфери</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88" y="5492903"/>
            <a:ext cx="7026413" cy="141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Поняття «громада». Структура громади * | Інститут соціокультурного  менеджменту">
            <a:extLst>
              <a:ext uri="{FF2B5EF4-FFF2-40B4-BE49-F238E27FC236}">
                <a16:creationId xmlns:a16="http://schemas.microsoft.com/office/drawing/2014/main" id="{E8BE210A-4CEE-9C21-99CA-C1F74754A4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693"/>
            <a:ext cx="2839728" cy="2197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879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39728" y="0"/>
            <a:ext cx="9442862" cy="599912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dirty="0">
                <a:solidFill>
                  <a:srgbClr val="002060"/>
                </a:solidFill>
              </a:rPr>
              <a:t>Перший </a:t>
            </a:r>
            <a:r>
              <a:rPr lang="ru-RU" dirty="0" err="1">
                <a:solidFill>
                  <a:srgbClr val="002060"/>
                </a:solidFill>
              </a:rPr>
              <a:t>етап</a:t>
            </a:r>
            <a:r>
              <a:rPr lang="ru-RU" dirty="0">
                <a:solidFill>
                  <a:srgbClr val="002060"/>
                </a:solidFill>
              </a:rPr>
              <a:t> «</a:t>
            </a:r>
            <a:r>
              <a:rPr lang="ru-RU" dirty="0" err="1">
                <a:solidFill>
                  <a:srgbClr val="002060"/>
                </a:solidFill>
              </a:rPr>
              <a:t>Аналітичний</a:t>
            </a:r>
            <a:r>
              <a:rPr lang="ru-RU" dirty="0">
                <a:solidFill>
                  <a:srgbClr val="002060"/>
                </a:solidFill>
              </a:rPr>
              <a:t> блок» </a:t>
            </a:r>
            <a:r>
              <a:rPr lang="ru-RU" dirty="0" err="1">
                <a:solidFill>
                  <a:srgbClr val="002060"/>
                </a:solidFill>
              </a:rPr>
              <a:t>визначив</a:t>
            </a:r>
            <a:r>
              <a:rPr lang="ru-RU" dirty="0">
                <a:solidFill>
                  <a:srgbClr val="002060"/>
                </a:solidFill>
              </a:rPr>
              <a:t> </a:t>
            </a:r>
            <a:r>
              <a:rPr lang="ru-RU" dirty="0" err="1">
                <a:solidFill>
                  <a:srgbClr val="002060"/>
                </a:solidFill>
              </a:rPr>
              <a:t>проблеми</a:t>
            </a:r>
            <a:r>
              <a:rPr lang="ru-RU" dirty="0">
                <a:solidFill>
                  <a:srgbClr val="002060"/>
                </a:solidFill>
              </a:rPr>
              <a:t>, </a:t>
            </a:r>
            <a:r>
              <a:rPr lang="ru-RU" dirty="0" err="1">
                <a:solidFill>
                  <a:srgbClr val="002060"/>
                </a:solidFill>
              </a:rPr>
              <a:t>обсяги</a:t>
            </a:r>
            <a:r>
              <a:rPr lang="ru-RU" dirty="0">
                <a:solidFill>
                  <a:srgbClr val="002060"/>
                </a:solidFill>
              </a:rPr>
              <a:t> </a:t>
            </a:r>
            <a:r>
              <a:rPr lang="ru-RU" dirty="0" err="1">
                <a:solidFill>
                  <a:srgbClr val="002060"/>
                </a:solidFill>
              </a:rPr>
              <a:t>їх</a:t>
            </a:r>
            <a:r>
              <a:rPr lang="ru-RU" dirty="0">
                <a:solidFill>
                  <a:srgbClr val="002060"/>
                </a:solidFill>
              </a:rPr>
              <a:t> </a:t>
            </a:r>
            <a:r>
              <a:rPr lang="ru-RU" dirty="0" err="1">
                <a:solidFill>
                  <a:srgbClr val="002060"/>
                </a:solidFill>
              </a:rPr>
              <a:t>впливу</a:t>
            </a:r>
            <a:r>
              <a:rPr lang="ru-RU" dirty="0">
                <a:solidFill>
                  <a:srgbClr val="002060"/>
                </a:solidFill>
              </a:rPr>
              <a:t> на </a:t>
            </a:r>
            <a:r>
              <a:rPr lang="ru-RU" dirty="0" err="1">
                <a:solidFill>
                  <a:srgbClr val="002060"/>
                </a:solidFill>
              </a:rPr>
              <a:t>населення</a:t>
            </a:r>
            <a:r>
              <a:rPr lang="ru-RU" dirty="0">
                <a:solidFill>
                  <a:srgbClr val="002060"/>
                </a:solidFill>
              </a:rPr>
              <a:t> </a:t>
            </a:r>
            <a:r>
              <a:rPr lang="ru-RU" dirty="0" err="1">
                <a:solidFill>
                  <a:srgbClr val="002060"/>
                </a:solidFill>
              </a:rPr>
              <a:t>громади</a:t>
            </a:r>
            <a:r>
              <a:rPr lang="ru-RU" dirty="0">
                <a:solidFill>
                  <a:srgbClr val="002060"/>
                </a:solidFill>
              </a:rPr>
              <a:t> та </a:t>
            </a:r>
            <a:r>
              <a:rPr lang="ru-RU" dirty="0" err="1">
                <a:solidFill>
                  <a:srgbClr val="002060"/>
                </a:solidFill>
              </a:rPr>
              <a:t>розуміння</a:t>
            </a:r>
            <a:r>
              <a:rPr lang="ru-RU" dirty="0">
                <a:solidFill>
                  <a:srgbClr val="002060"/>
                </a:solidFill>
              </a:rPr>
              <a:t> причин. </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dirty="0" err="1">
                <a:solidFill>
                  <a:srgbClr val="002060"/>
                </a:solidFill>
              </a:rPr>
              <a:t>Наступним</a:t>
            </a:r>
            <a:r>
              <a:rPr lang="ru-RU" dirty="0">
                <a:solidFill>
                  <a:srgbClr val="002060"/>
                </a:solidFill>
              </a:rPr>
              <a:t> кроком є постановка </a:t>
            </a:r>
            <a:r>
              <a:rPr lang="ru-RU" b="1" dirty="0">
                <a:solidFill>
                  <a:srgbClr val="002060"/>
                </a:solidFill>
              </a:rPr>
              <a:t>мети, </a:t>
            </a:r>
            <a:r>
              <a:rPr lang="ru-RU" b="1" dirty="0" err="1">
                <a:solidFill>
                  <a:srgbClr val="002060"/>
                </a:solidFill>
              </a:rPr>
              <a:t>цілей</a:t>
            </a:r>
            <a:r>
              <a:rPr lang="ru-RU" b="1" dirty="0">
                <a:solidFill>
                  <a:srgbClr val="002060"/>
                </a:solidFill>
              </a:rPr>
              <a:t> та </a:t>
            </a:r>
            <a:r>
              <a:rPr lang="ru-RU" b="1" dirty="0" err="1">
                <a:solidFill>
                  <a:srgbClr val="002060"/>
                </a:solidFill>
              </a:rPr>
              <a:t>завдань</a:t>
            </a:r>
            <a:r>
              <a:rPr lang="ru-RU" dirty="0">
                <a:solidFill>
                  <a:srgbClr val="002060"/>
                </a:solidFill>
              </a:rPr>
              <a:t>, </a:t>
            </a:r>
            <a:r>
              <a:rPr lang="ru-RU" dirty="0" err="1">
                <a:solidFill>
                  <a:srgbClr val="002060"/>
                </a:solidFill>
              </a:rPr>
              <a:t>спрямованих</a:t>
            </a:r>
            <a:r>
              <a:rPr lang="ru-RU" dirty="0">
                <a:solidFill>
                  <a:srgbClr val="002060"/>
                </a:solidFill>
              </a:rPr>
              <a:t> на </a:t>
            </a:r>
            <a:r>
              <a:rPr lang="ru-RU" dirty="0" err="1">
                <a:solidFill>
                  <a:srgbClr val="002060"/>
                </a:solidFill>
              </a:rPr>
              <a:t>вирішення</a:t>
            </a:r>
            <a:r>
              <a:rPr lang="ru-RU" dirty="0">
                <a:solidFill>
                  <a:srgbClr val="002060"/>
                </a:solidFill>
              </a:rPr>
              <a:t> </a:t>
            </a:r>
            <a:r>
              <a:rPr lang="ru-RU" dirty="0" err="1">
                <a:solidFill>
                  <a:srgbClr val="002060"/>
                </a:solidFill>
              </a:rPr>
              <a:t>проблеми</a:t>
            </a:r>
            <a:r>
              <a:rPr lang="ru-RU" dirty="0">
                <a:solidFill>
                  <a:srgbClr val="002060"/>
                </a:solidFill>
              </a:rPr>
              <a:t>, </a:t>
            </a:r>
            <a:r>
              <a:rPr lang="ru-RU" dirty="0" err="1">
                <a:solidFill>
                  <a:srgbClr val="002060"/>
                </a:solidFill>
              </a:rPr>
              <a:t>пов’язаної</a:t>
            </a:r>
            <a:r>
              <a:rPr lang="ru-RU" dirty="0">
                <a:solidFill>
                  <a:srgbClr val="002060"/>
                </a:solidFill>
              </a:rPr>
              <a:t> з </a:t>
            </a:r>
            <a:r>
              <a:rPr lang="ru-RU" dirty="0" err="1">
                <a:solidFill>
                  <a:srgbClr val="002060"/>
                </a:solidFill>
              </a:rPr>
              <a:t>продовольчою</a:t>
            </a:r>
            <a:r>
              <a:rPr lang="ru-RU" dirty="0">
                <a:solidFill>
                  <a:srgbClr val="002060"/>
                </a:solidFill>
              </a:rPr>
              <a:t> </a:t>
            </a:r>
            <a:r>
              <a:rPr lang="ru-RU" dirty="0" err="1">
                <a:solidFill>
                  <a:srgbClr val="002060"/>
                </a:solidFill>
              </a:rPr>
              <a:t>безпекою</a:t>
            </a:r>
            <a:r>
              <a:rPr lang="ru-RU" dirty="0">
                <a:solidFill>
                  <a:srgbClr val="002060"/>
                </a:solidFill>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К</a:t>
            </a:r>
            <a:r>
              <a:rPr lang="ru-RU" b="1" dirty="0" err="1">
                <a:solidFill>
                  <a:srgbClr val="002060"/>
                </a:solidFill>
              </a:rPr>
              <a:t>інцева</a:t>
            </a:r>
            <a:r>
              <a:rPr lang="ru-RU" b="1" dirty="0">
                <a:solidFill>
                  <a:srgbClr val="002060"/>
                </a:solidFill>
              </a:rPr>
              <a:t> мета </a:t>
            </a:r>
            <a:r>
              <a:rPr lang="ru-RU" dirty="0">
                <a:solidFill>
                  <a:srgbClr val="002060"/>
                </a:solidFill>
              </a:rPr>
              <a:t>повинна бути </a:t>
            </a:r>
            <a:r>
              <a:rPr lang="ru-RU" dirty="0" err="1">
                <a:solidFill>
                  <a:srgbClr val="002060"/>
                </a:solidFill>
              </a:rPr>
              <a:t>сформульована</a:t>
            </a:r>
            <a:r>
              <a:rPr lang="ru-RU" dirty="0">
                <a:solidFill>
                  <a:srgbClr val="002060"/>
                </a:solidFill>
              </a:rPr>
              <a:t> як </a:t>
            </a:r>
            <a:r>
              <a:rPr lang="ru-RU" dirty="0" err="1">
                <a:solidFill>
                  <a:srgbClr val="002060"/>
                </a:solidFill>
              </a:rPr>
              <a:t>твердження</a:t>
            </a:r>
            <a:r>
              <a:rPr lang="ru-RU" dirty="0">
                <a:solidFill>
                  <a:srgbClr val="002060"/>
                </a:solidFill>
              </a:rPr>
              <a:t> (результат) у </a:t>
            </a:r>
            <a:r>
              <a:rPr lang="ru-RU" dirty="0" err="1">
                <a:solidFill>
                  <a:srgbClr val="002060"/>
                </a:solidFill>
              </a:rPr>
              <a:t>теперішньому</a:t>
            </a:r>
            <a:r>
              <a:rPr lang="ru-RU" dirty="0">
                <a:solidFill>
                  <a:srgbClr val="002060"/>
                </a:solidFill>
              </a:rPr>
              <a:t> </a:t>
            </a:r>
            <a:r>
              <a:rPr lang="ru-RU" dirty="0" err="1">
                <a:solidFill>
                  <a:srgbClr val="002060"/>
                </a:solidFill>
              </a:rPr>
              <a:t>часі</a:t>
            </a:r>
            <a:r>
              <a:rPr lang="ru-RU" dirty="0">
                <a:solidFill>
                  <a:srgbClr val="002060"/>
                </a:solidFill>
              </a:rPr>
              <a:t>, </a:t>
            </a:r>
            <a:r>
              <a:rPr lang="ru-RU" dirty="0" err="1">
                <a:solidFill>
                  <a:srgbClr val="002060"/>
                </a:solidFill>
              </a:rPr>
              <a:t>що</a:t>
            </a:r>
            <a:r>
              <a:rPr lang="ru-RU" dirty="0">
                <a:solidFill>
                  <a:srgbClr val="002060"/>
                </a:solidFill>
              </a:rPr>
              <a:t> </a:t>
            </a:r>
            <a:r>
              <a:rPr lang="ru-RU" dirty="0" err="1">
                <a:solidFill>
                  <a:srgbClr val="002060"/>
                </a:solidFill>
              </a:rPr>
              <a:t>відображає</a:t>
            </a:r>
            <a:r>
              <a:rPr lang="ru-RU" dirty="0">
                <a:solidFill>
                  <a:srgbClr val="002060"/>
                </a:solidFill>
              </a:rPr>
              <a:t> </a:t>
            </a:r>
            <a:r>
              <a:rPr lang="ru-RU" dirty="0" err="1">
                <a:solidFill>
                  <a:srgbClr val="002060"/>
                </a:solidFill>
              </a:rPr>
              <a:t>зміни</a:t>
            </a:r>
            <a:r>
              <a:rPr lang="ru-RU" dirty="0">
                <a:solidFill>
                  <a:srgbClr val="002060"/>
                </a:solidFill>
              </a:rPr>
              <a:t> (</a:t>
            </a:r>
            <a:r>
              <a:rPr lang="ru-RU" dirty="0" err="1">
                <a:solidFill>
                  <a:srgbClr val="002060"/>
                </a:solidFill>
              </a:rPr>
              <a:t>вплив</a:t>
            </a:r>
            <a:r>
              <a:rPr lang="ru-RU" dirty="0">
                <a:solidFill>
                  <a:srgbClr val="002060"/>
                </a:solidFill>
              </a:rPr>
              <a:t>), </a:t>
            </a:r>
            <a:r>
              <a:rPr lang="ru-RU" dirty="0" err="1">
                <a:solidFill>
                  <a:srgbClr val="002060"/>
                </a:solidFill>
              </a:rPr>
              <a:t>які</a:t>
            </a:r>
            <a:r>
              <a:rPr lang="ru-RU" dirty="0">
                <a:solidFill>
                  <a:srgbClr val="002060"/>
                </a:solidFill>
              </a:rPr>
              <a:t> </a:t>
            </a:r>
            <a:r>
              <a:rPr lang="ru-RU" dirty="0" err="1">
                <a:solidFill>
                  <a:srgbClr val="002060"/>
                </a:solidFill>
              </a:rPr>
              <a:t>будуть</a:t>
            </a:r>
            <a:r>
              <a:rPr lang="ru-RU" dirty="0">
                <a:solidFill>
                  <a:srgbClr val="002060"/>
                </a:solidFill>
              </a:rPr>
              <a:t> </a:t>
            </a:r>
            <a:r>
              <a:rPr lang="ru-RU" dirty="0" err="1">
                <a:solidFill>
                  <a:srgbClr val="002060"/>
                </a:solidFill>
              </a:rPr>
              <a:t>досягнуті</a:t>
            </a:r>
            <a:r>
              <a:rPr lang="ru-RU" dirty="0">
                <a:solidFill>
                  <a:srgbClr val="002060"/>
                </a:solidFill>
              </a:rPr>
              <a:t> </a:t>
            </a:r>
            <a:r>
              <a:rPr lang="ru-RU" dirty="0" err="1">
                <a:solidFill>
                  <a:srgbClr val="002060"/>
                </a:solidFill>
              </a:rPr>
              <a:t>після</a:t>
            </a:r>
            <a:r>
              <a:rPr lang="ru-RU" dirty="0">
                <a:solidFill>
                  <a:srgbClr val="002060"/>
                </a:solidFill>
              </a:rPr>
              <a:t> </a:t>
            </a:r>
            <a:r>
              <a:rPr lang="ru-RU" dirty="0" err="1">
                <a:solidFill>
                  <a:srgbClr val="002060"/>
                </a:solidFill>
              </a:rPr>
              <a:t>повної</a:t>
            </a:r>
            <a:r>
              <a:rPr lang="ru-RU" dirty="0">
                <a:solidFill>
                  <a:srgbClr val="002060"/>
                </a:solidFill>
              </a:rPr>
              <a:t> </a:t>
            </a:r>
            <a:r>
              <a:rPr lang="ru-RU" dirty="0" err="1">
                <a:solidFill>
                  <a:srgbClr val="002060"/>
                </a:solidFill>
              </a:rPr>
              <a:t>реалізації</a:t>
            </a:r>
            <a:r>
              <a:rPr lang="ru-RU" dirty="0">
                <a:solidFill>
                  <a:srgbClr val="002060"/>
                </a:solidFill>
              </a:rPr>
              <a:t> документа </a:t>
            </a:r>
            <a:r>
              <a:rPr lang="ru-RU" dirty="0" err="1">
                <a:solidFill>
                  <a:srgbClr val="002060"/>
                </a:solidFill>
              </a:rPr>
              <a:t>політики</a:t>
            </a:r>
            <a:r>
              <a:rPr lang="ru-RU" dirty="0">
                <a:solidFill>
                  <a:srgbClr val="002060"/>
                </a:solidFill>
              </a:rPr>
              <a:t>. </a:t>
            </a:r>
            <a:r>
              <a:rPr lang="ru-RU" dirty="0" err="1">
                <a:solidFill>
                  <a:srgbClr val="002060"/>
                </a:solidFill>
              </a:rPr>
              <a:t>Зрозуміло</a:t>
            </a:r>
            <a:r>
              <a:rPr lang="ru-RU" dirty="0">
                <a:solidFill>
                  <a:srgbClr val="002060"/>
                </a:solidFill>
              </a:rPr>
              <a:t>, </a:t>
            </a:r>
            <a:r>
              <a:rPr lang="ru-RU" dirty="0" err="1">
                <a:solidFill>
                  <a:srgbClr val="002060"/>
                </a:solidFill>
              </a:rPr>
              <a:t>що</a:t>
            </a:r>
            <a:r>
              <a:rPr lang="ru-RU" dirty="0">
                <a:solidFill>
                  <a:srgbClr val="002060"/>
                </a:solidFill>
              </a:rPr>
              <a:t> </a:t>
            </a:r>
            <a:r>
              <a:rPr lang="ru-RU" dirty="0" err="1">
                <a:solidFill>
                  <a:srgbClr val="002060"/>
                </a:solidFill>
              </a:rPr>
              <a:t>кінцева</a:t>
            </a:r>
            <a:r>
              <a:rPr lang="ru-RU" dirty="0">
                <a:solidFill>
                  <a:srgbClr val="002060"/>
                </a:solidFill>
              </a:rPr>
              <a:t> мета </a:t>
            </a:r>
            <a:r>
              <a:rPr lang="ru-RU" dirty="0" err="1">
                <a:solidFill>
                  <a:srgbClr val="002060"/>
                </a:solidFill>
              </a:rPr>
              <a:t>досягається</a:t>
            </a:r>
            <a:r>
              <a:rPr lang="ru-RU" dirty="0">
                <a:solidFill>
                  <a:srgbClr val="002060"/>
                </a:solidFill>
              </a:rPr>
              <a:t> </a:t>
            </a:r>
            <a:r>
              <a:rPr lang="ru-RU" dirty="0" err="1">
                <a:solidFill>
                  <a:srgbClr val="002060"/>
                </a:solidFill>
              </a:rPr>
              <a:t>вже</a:t>
            </a:r>
            <a:r>
              <a:rPr lang="ru-RU" dirty="0">
                <a:solidFill>
                  <a:srgbClr val="002060"/>
                </a:solidFill>
              </a:rPr>
              <a:t> </a:t>
            </a:r>
            <a:r>
              <a:rPr lang="ru-RU" dirty="0" err="1">
                <a:solidFill>
                  <a:srgbClr val="002060"/>
                </a:solidFill>
              </a:rPr>
              <a:t>після</a:t>
            </a:r>
            <a:r>
              <a:rPr lang="ru-RU" dirty="0">
                <a:solidFill>
                  <a:srgbClr val="002060"/>
                </a:solidFill>
              </a:rPr>
              <a:t> </a:t>
            </a:r>
            <a:r>
              <a:rPr lang="ru-RU" dirty="0" err="1">
                <a:solidFill>
                  <a:srgbClr val="002060"/>
                </a:solidFill>
              </a:rPr>
              <a:t>завершення</a:t>
            </a:r>
            <a:r>
              <a:rPr lang="ru-RU" dirty="0">
                <a:solidFill>
                  <a:srgbClr val="002060"/>
                </a:solidFill>
              </a:rPr>
              <a:t> </a:t>
            </a:r>
            <a:r>
              <a:rPr lang="ru-RU" dirty="0" err="1">
                <a:solidFill>
                  <a:srgbClr val="002060"/>
                </a:solidFill>
              </a:rPr>
              <a:t>терміну</a:t>
            </a:r>
            <a:r>
              <a:rPr lang="ru-RU" dirty="0">
                <a:solidFill>
                  <a:srgbClr val="002060"/>
                </a:solidFill>
              </a:rPr>
              <a:t>, на </a:t>
            </a:r>
            <a:r>
              <a:rPr lang="ru-RU" dirty="0" err="1">
                <a:solidFill>
                  <a:srgbClr val="002060"/>
                </a:solidFill>
              </a:rPr>
              <a:t>який</a:t>
            </a:r>
            <a:r>
              <a:rPr lang="ru-RU" dirty="0">
                <a:solidFill>
                  <a:srgbClr val="002060"/>
                </a:solidFill>
              </a:rPr>
              <a:t> документ </a:t>
            </a:r>
            <a:r>
              <a:rPr lang="ru-RU" dirty="0" err="1">
                <a:solidFill>
                  <a:srgbClr val="002060"/>
                </a:solidFill>
              </a:rPr>
              <a:t>розраховано</a:t>
            </a:r>
            <a:r>
              <a:rPr lang="ru-RU" dirty="0">
                <a:solidFill>
                  <a:srgbClr val="002060"/>
                </a:solidFill>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a:t>
            </a:r>
            <a:r>
              <a:rPr lang="ru-RU" b="1" dirty="0" err="1">
                <a:solidFill>
                  <a:srgbClr val="002060"/>
                </a:solidFill>
              </a:rPr>
              <a:t>Цілі</a:t>
            </a:r>
            <a:r>
              <a:rPr lang="ru-RU" b="1" dirty="0">
                <a:solidFill>
                  <a:srgbClr val="002060"/>
                </a:solidFill>
              </a:rPr>
              <a:t> </a:t>
            </a:r>
            <a:r>
              <a:rPr lang="ru-RU" dirty="0">
                <a:solidFill>
                  <a:srgbClr val="002060"/>
                </a:solidFill>
              </a:rPr>
              <a:t>є </a:t>
            </a:r>
            <a:r>
              <a:rPr lang="ru-RU" dirty="0" err="1">
                <a:solidFill>
                  <a:srgbClr val="002060"/>
                </a:solidFill>
              </a:rPr>
              <a:t>сукупністю</a:t>
            </a:r>
            <a:r>
              <a:rPr lang="ru-RU" dirty="0">
                <a:solidFill>
                  <a:srgbClr val="002060"/>
                </a:solidFill>
              </a:rPr>
              <a:t> </a:t>
            </a:r>
            <a:r>
              <a:rPr lang="ru-RU" dirty="0" err="1">
                <a:solidFill>
                  <a:srgbClr val="002060"/>
                </a:solidFill>
              </a:rPr>
              <a:t>результатів</a:t>
            </a:r>
            <a:r>
              <a:rPr lang="ru-RU" dirty="0">
                <a:solidFill>
                  <a:srgbClr val="002060"/>
                </a:solidFill>
              </a:rPr>
              <a:t>, </a:t>
            </a:r>
            <a:r>
              <a:rPr lang="ru-RU" dirty="0" err="1">
                <a:solidFill>
                  <a:srgbClr val="002060"/>
                </a:solidFill>
              </a:rPr>
              <a:t>необхідних</a:t>
            </a:r>
            <a:r>
              <a:rPr lang="ru-RU" dirty="0">
                <a:solidFill>
                  <a:srgbClr val="002060"/>
                </a:solidFill>
              </a:rPr>
              <a:t> для </a:t>
            </a:r>
            <a:r>
              <a:rPr lang="ru-RU" dirty="0" err="1">
                <a:solidFill>
                  <a:srgbClr val="002060"/>
                </a:solidFill>
              </a:rPr>
              <a:t>досягнення</a:t>
            </a:r>
            <a:r>
              <a:rPr lang="ru-RU" dirty="0">
                <a:solidFill>
                  <a:srgbClr val="002060"/>
                </a:solidFill>
              </a:rPr>
              <a:t> </a:t>
            </a:r>
            <a:r>
              <a:rPr lang="ru-RU" dirty="0" err="1">
                <a:solidFill>
                  <a:srgbClr val="002060"/>
                </a:solidFill>
              </a:rPr>
              <a:t>кінцевої</a:t>
            </a:r>
            <a:r>
              <a:rPr lang="ru-RU" dirty="0">
                <a:solidFill>
                  <a:srgbClr val="002060"/>
                </a:solidFill>
              </a:rPr>
              <a:t> мети. </a:t>
            </a:r>
            <a:r>
              <a:rPr lang="ru-RU" dirty="0" err="1">
                <a:solidFill>
                  <a:srgbClr val="002060"/>
                </a:solidFill>
              </a:rPr>
              <a:t>Операційні</a:t>
            </a:r>
            <a:r>
              <a:rPr lang="ru-RU" dirty="0">
                <a:solidFill>
                  <a:srgbClr val="002060"/>
                </a:solidFill>
              </a:rPr>
              <a:t> </a:t>
            </a:r>
            <a:r>
              <a:rPr lang="ru-RU" dirty="0" err="1">
                <a:solidFill>
                  <a:srgbClr val="002060"/>
                </a:solidFill>
              </a:rPr>
              <a:t>цілі</a:t>
            </a:r>
            <a:r>
              <a:rPr lang="ru-RU" dirty="0">
                <a:solidFill>
                  <a:srgbClr val="002060"/>
                </a:solidFill>
              </a:rPr>
              <a:t> - </a:t>
            </a:r>
            <a:r>
              <a:rPr lang="ru-RU" dirty="0" err="1">
                <a:solidFill>
                  <a:srgbClr val="002060"/>
                </a:solidFill>
              </a:rPr>
              <a:t>це</a:t>
            </a:r>
            <a:r>
              <a:rPr lang="ru-RU" dirty="0">
                <a:solidFill>
                  <a:srgbClr val="002060"/>
                </a:solidFill>
              </a:rPr>
              <a:t> </a:t>
            </a:r>
            <a:r>
              <a:rPr lang="ru-RU" dirty="0" err="1">
                <a:solidFill>
                  <a:srgbClr val="002060"/>
                </a:solidFill>
              </a:rPr>
              <a:t>зміни</a:t>
            </a:r>
            <a:r>
              <a:rPr lang="ru-RU" dirty="0">
                <a:solidFill>
                  <a:srgbClr val="002060"/>
                </a:solidFill>
              </a:rPr>
              <a:t> в </a:t>
            </a:r>
            <a:r>
              <a:rPr lang="ru-RU" dirty="0" err="1">
                <a:solidFill>
                  <a:srgbClr val="002060"/>
                </a:solidFill>
              </a:rPr>
              <a:t>знаннях</a:t>
            </a:r>
            <a:r>
              <a:rPr lang="ru-RU" dirty="0">
                <a:solidFill>
                  <a:srgbClr val="002060"/>
                </a:solidFill>
              </a:rPr>
              <a:t>, </a:t>
            </a:r>
            <a:r>
              <a:rPr lang="ru-RU" dirty="0" err="1">
                <a:solidFill>
                  <a:srgbClr val="002060"/>
                </a:solidFill>
              </a:rPr>
              <a:t>уміннях</a:t>
            </a:r>
            <a:r>
              <a:rPr lang="ru-RU" dirty="0">
                <a:solidFill>
                  <a:srgbClr val="002060"/>
                </a:solidFill>
              </a:rPr>
              <a:t>, </a:t>
            </a:r>
            <a:r>
              <a:rPr lang="ru-RU" dirty="0" err="1">
                <a:solidFill>
                  <a:srgbClr val="002060"/>
                </a:solidFill>
              </a:rPr>
              <a:t>навичках</a:t>
            </a:r>
            <a:r>
              <a:rPr lang="ru-RU" dirty="0">
                <a:solidFill>
                  <a:srgbClr val="002060"/>
                </a:solidFill>
              </a:rPr>
              <a:t>, </a:t>
            </a:r>
            <a:r>
              <a:rPr lang="ru-RU" dirty="0" err="1">
                <a:solidFill>
                  <a:srgbClr val="002060"/>
                </a:solidFill>
              </a:rPr>
              <a:t>проінформованості</a:t>
            </a:r>
            <a:r>
              <a:rPr lang="ru-RU" dirty="0">
                <a:solidFill>
                  <a:srgbClr val="002060"/>
                </a:solidFill>
              </a:rPr>
              <a:t>, способах </a:t>
            </a:r>
            <a:r>
              <a:rPr lang="ru-RU" dirty="0" err="1">
                <a:solidFill>
                  <a:srgbClr val="002060"/>
                </a:solidFill>
              </a:rPr>
              <a:t>надання</a:t>
            </a:r>
            <a:r>
              <a:rPr lang="ru-RU" dirty="0">
                <a:solidFill>
                  <a:srgbClr val="002060"/>
                </a:solidFill>
              </a:rPr>
              <a:t> </a:t>
            </a:r>
            <a:r>
              <a:rPr lang="ru-RU" dirty="0" err="1">
                <a:solidFill>
                  <a:srgbClr val="002060"/>
                </a:solidFill>
              </a:rPr>
              <a:t>послуг</a:t>
            </a:r>
            <a:r>
              <a:rPr lang="ru-RU" dirty="0">
                <a:solidFill>
                  <a:srgbClr val="002060"/>
                </a:solidFill>
              </a:rPr>
              <a:t>, </a:t>
            </a:r>
            <a:r>
              <a:rPr lang="ru-RU" dirty="0" err="1">
                <a:solidFill>
                  <a:srgbClr val="002060"/>
                </a:solidFill>
              </a:rPr>
              <a:t>умовах</a:t>
            </a:r>
            <a:r>
              <a:rPr lang="ru-RU" dirty="0">
                <a:solidFill>
                  <a:srgbClr val="002060"/>
                </a:solidFill>
              </a:rPr>
              <a:t> доступу до </a:t>
            </a:r>
            <a:r>
              <a:rPr lang="ru-RU" dirty="0" err="1">
                <a:solidFill>
                  <a:srgbClr val="002060"/>
                </a:solidFill>
              </a:rPr>
              <a:t>соціальних</a:t>
            </a:r>
            <a:r>
              <a:rPr lang="ru-RU" dirty="0">
                <a:solidFill>
                  <a:srgbClr val="002060"/>
                </a:solidFill>
              </a:rPr>
              <a:t> благ </a:t>
            </a:r>
            <a:r>
              <a:rPr lang="ru-RU" dirty="0" err="1">
                <a:solidFill>
                  <a:srgbClr val="002060"/>
                </a:solidFill>
              </a:rPr>
              <a:t>різних</a:t>
            </a:r>
            <a:r>
              <a:rPr lang="ru-RU" dirty="0">
                <a:solidFill>
                  <a:srgbClr val="002060"/>
                </a:solidFill>
              </a:rPr>
              <a:t> </a:t>
            </a:r>
            <a:r>
              <a:rPr lang="ru-RU" dirty="0" err="1">
                <a:solidFill>
                  <a:srgbClr val="002060"/>
                </a:solidFill>
              </a:rPr>
              <a:t>груп</a:t>
            </a:r>
            <a:r>
              <a:rPr lang="ru-RU" dirty="0">
                <a:solidFill>
                  <a:srgbClr val="002060"/>
                </a:solidFill>
              </a:rPr>
              <a:t> </a:t>
            </a:r>
            <a:r>
              <a:rPr lang="ru-RU" dirty="0" err="1">
                <a:solidFill>
                  <a:srgbClr val="002060"/>
                </a:solidFill>
              </a:rPr>
              <a:t>бенефіціарів</a:t>
            </a:r>
            <a:r>
              <a:rPr lang="ru-RU" dirty="0">
                <a:solidFill>
                  <a:srgbClr val="002060"/>
                </a:solidFill>
              </a:rPr>
              <a:t>, </a:t>
            </a:r>
            <a:r>
              <a:rPr lang="ru-RU" dirty="0" err="1">
                <a:solidFill>
                  <a:srgbClr val="002060"/>
                </a:solidFill>
              </a:rPr>
              <a:t>що</a:t>
            </a:r>
            <a:r>
              <a:rPr lang="ru-RU" dirty="0">
                <a:solidFill>
                  <a:srgbClr val="002060"/>
                </a:solidFill>
              </a:rPr>
              <a:t> є </a:t>
            </a:r>
            <a:r>
              <a:rPr lang="ru-RU" dirty="0" err="1">
                <a:solidFill>
                  <a:srgbClr val="002060"/>
                </a:solidFill>
              </a:rPr>
              <a:t>складовими</a:t>
            </a:r>
            <a:r>
              <a:rPr lang="ru-RU" dirty="0">
                <a:solidFill>
                  <a:srgbClr val="002060"/>
                </a:solidFill>
              </a:rPr>
              <a:t> у </a:t>
            </a:r>
            <a:r>
              <a:rPr lang="ru-RU" dirty="0" err="1">
                <a:solidFill>
                  <a:srgbClr val="002060"/>
                </a:solidFill>
              </a:rPr>
              <a:t>досягненні</a:t>
            </a:r>
            <a:r>
              <a:rPr lang="ru-RU" dirty="0">
                <a:solidFill>
                  <a:srgbClr val="002060"/>
                </a:solidFill>
              </a:rPr>
              <a:t> мети.</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rPr>
              <a:t>- Для</a:t>
            </a:r>
            <a:r>
              <a:rPr lang="ru-RU" dirty="0">
                <a:solidFill>
                  <a:srgbClr val="002060"/>
                </a:solidFill>
              </a:rPr>
              <a:t> </a:t>
            </a:r>
            <a:r>
              <a:rPr lang="ru-RU" dirty="0" err="1">
                <a:solidFill>
                  <a:srgbClr val="002060"/>
                </a:solidFill>
              </a:rPr>
              <a:t>досягнення</a:t>
            </a:r>
            <a:r>
              <a:rPr lang="ru-RU" dirty="0">
                <a:solidFill>
                  <a:srgbClr val="002060"/>
                </a:solidFill>
              </a:rPr>
              <a:t> </a:t>
            </a:r>
            <a:r>
              <a:rPr lang="ru-RU" dirty="0" err="1">
                <a:solidFill>
                  <a:srgbClr val="002060"/>
                </a:solidFill>
              </a:rPr>
              <a:t>кожної</a:t>
            </a:r>
            <a:r>
              <a:rPr lang="ru-RU" dirty="0">
                <a:solidFill>
                  <a:srgbClr val="002060"/>
                </a:solidFill>
              </a:rPr>
              <a:t> з </a:t>
            </a:r>
            <a:r>
              <a:rPr lang="ru-RU" dirty="0" err="1">
                <a:solidFill>
                  <a:srgbClr val="002060"/>
                </a:solidFill>
              </a:rPr>
              <a:t>операційних</a:t>
            </a:r>
            <a:r>
              <a:rPr lang="ru-RU" dirty="0">
                <a:solidFill>
                  <a:srgbClr val="002060"/>
                </a:solidFill>
              </a:rPr>
              <a:t> </a:t>
            </a:r>
            <a:r>
              <a:rPr lang="ru-RU" dirty="0" err="1">
                <a:solidFill>
                  <a:srgbClr val="002060"/>
                </a:solidFill>
              </a:rPr>
              <a:t>цілей</a:t>
            </a:r>
            <a:r>
              <a:rPr lang="ru-RU" dirty="0">
                <a:solidFill>
                  <a:srgbClr val="002060"/>
                </a:solidFill>
              </a:rPr>
              <a:t> є </a:t>
            </a:r>
            <a:r>
              <a:rPr lang="ru-RU" b="1" dirty="0" err="1">
                <a:solidFill>
                  <a:srgbClr val="002060"/>
                </a:solidFill>
              </a:rPr>
              <a:t>завдання</a:t>
            </a:r>
            <a:r>
              <a:rPr lang="ru-RU" dirty="0">
                <a:solidFill>
                  <a:srgbClr val="002060"/>
                </a:solidFill>
              </a:rPr>
              <a:t> (не </a:t>
            </a:r>
            <a:r>
              <a:rPr lang="ru-RU" dirty="0" err="1">
                <a:solidFill>
                  <a:srgbClr val="002060"/>
                </a:solidFill>
              </a:rPr>
              <a:t>менше</a:t>
            </a:r>
            <a:r>
              <a:rPr lang="ru-RU" dirty="0">
                <a:solidFill>
                  <a:srgbClr val="002060"/>
                </a:solidFill>
              </a:rPr>
              <a:t> 2 </a:t>
            </a:r>
            <a:r>
              <a:rPr lang="ru-RU" dirty="0" err="1">
                <a:solidFill>
                  <a:srgbClr val="002060"/>
                </a:solidFill>
              </a:rPr>
              <a:t>завдань</a:t>
            </a:r>
            <a:r>
              <a:rPr lang="ru-RU" dirty="0">
                <a:solidFill>
                  <a:srgbClr val="002060"/>
                </a:solidFill>
              </a:rPr>
              <a:t> до </a:t>
            </a:r>
            <a:r>
              <a:rPr lang="ru-RU" dirty="0" err="1">
                <a:solidFill>
                  <a:srgbClr val="002060"/>
                </a:solidFill>
              </a:rPr>
              <a:t>кожної</a:t>
            </a:r>
            <a:r>
              <a:rPr lang="ru-RU" dirty="0">
                <a:solidFill>
                  <a:srgbClr val="002060"/>
                </a:solidFill>
              </a:rPr>
              <a:t> </a:t>
            </a:r>
            <a:r>
              <a:rPr lang="ru-RU" dirty="0" err="1">
                <a:solidFill>
                  <a:srgbClr val="002060"/>
                </a:solidFill>
              </a:rPr>
              <a:t>цілі</a:t>
            </a:r>
            <a:r>
              <a:rPr lang="ru-RU" dirty="0">
                <a:solidFill>
                  <a:srgbClr val="002060"/>
                </a:solidFill>
              </a:rPr>
              <a:t>). </a:t>
            </a:r>
            <a:r>
              <a:rPr lang="ru-RU" dirty="0" err="1">
                <a:solidFill>
                  <a:srgbClr val="002060"/>
                </a:solidFill>
              </a:rPr>
              <a:t>Завданням</a:t>
            </a:r>
            <a:r>
              <a:rPr lang="ru-RU" dirty="0">
                <a:solidFill>
                  <a:srgbClr val="002060"/>
                </a:solidFill>
              </a:rPr>
              <a:t> є пакет </a:t>
            </a:r>
            <a:r>
              <a:rPr lang="ru-RU" dirty="0" err="1">
                <a:solidFill>
                  <a:srgbClr val="002060"/>
                </a:solidFill>
              </a:rPr>
              <a:t>завершених</a:t>
            </a:r>
            <a:r>
              <a:rPr lang="ru-RU" dirty="0">
                <a:solidFill>
                  <a:srgbClr val="002060"/>
                </a:solidFill>
              </a:rPr>
              <a:t> </a:t>
            </a:r>
            <a:r>
              <a:rPr lang="ru-RU" dirty="0" err="1">
                <a:solidFill>
                  <a:srgbClr val="002060"/>
                </a:solidFill>
              </a:rPr>
              <a:t>заходів</a:t>
            </a:r>
            <a:r>
              <a:rPr lang="ru-RU" dirty="0">
                <a:solidFill>
                  <a:srgbClr val="002060"/>
                </a:solidFill>
              </a:rPr>
              <a:t> у </a:t>
            </a:r>
            <a:r>
              <a:rPr lang="ru-RU" dirty="0" err="1">
                <a:solidFill>
                  <a:srgbClr val="002060"/>
                </a:solidFill>
              </a:rPr>
              <a:t>вигляді</a:t>
            </a:r>
            <a:r>
              <a:rPr lang="ru-RU" dirty="0">
                <a:solidFill>
                  <a:srgbClr val="002060"/>
                </a:solidFill>
              </a:rPr>
              <a:t> </a:t>
            </a:r>
            <a:r>
              <a:rPr lang="ru-RU" dirty="0" err="1">
                <a:solidFill>
                  <a:srgbClr val="002060"/>
                </a:solidFill>
              </a:rPr>
              <a:t>безпосереднього</a:t>
            </a:r>
            <a:r>
              <a:rPr lang="ru-RU" dirty="0">
                <a:solidFill>
                  <a:srgbClr val="002060"/>
                </a:solidFill>
              </a:rPr>
              <a:t> продукту та </a:t>
            </a:r>
            <a:r>
              <a:rPr lang="ru-RU" dirty="0" err="1">
                <a:solidFill>
                  <a:srgbClr val="002060"/>
                </a:solidFill>
              </a:rPr>
              <a:t>послуги</a:t>
            </a:r>
            <a:r>
              <a:rPr lang="ru-RU" dirty="0">
                <a:solidFill>
                  <a:srgbClr val="002060"/>
                </a:solidFill>
              </a:rPr>
              <a:t> органу </a:t>
            </a:r>
            <a:r>
              <a:rPr lang="ru-RU" dirty="0" err="1">
                <a:solidFill>
                  <a:srgbClr val="002060"/>
                </a:solidFill>
              </a:rPr>
              <a:t>місцевого</a:t>
            </a:r>
            <a:r>
              <a:rPr lang="ru-RU" dirty="0">
                <a:solidFill>
                  <a:srgbClr val="002060"/>
                </a:solidFill>
              </a:rPr>
              <a:t> </a:t>
            </a:r>
            <a:r>
              <a:rPr lang="ru-RU" dirty="0" err="1">
                <a:solidFill>
                  <a:srgbClr val="002060"/>
                </a:solidFill>
              </a:rPr>
              <a:t>самоврядування</a:t>
            </a:r>
            <a:r>
              <a:rPr lang="ru-RU" dirty="0">
                <a:solidFill>
                  <a:srgbClr val="002060"/>
                </a:solidFill>
              </a:rPr>
              <a:t> (</a:t>
            </a:r>
            <a:r>
              <a:rPr lang="ru-RU" dirty="0" err="1">
                <a:solidFill>
                  <a:srgbClr val="002060"/>
                </a:solidFill>
              </a:rPr>
              <a:t>наприклад</a:t>
            </a:r>
            <a:r>
              <a:rPr lang="ru-RU" dirty="0">
                <a:solidFill>
                  <a:srgbClr val="002060"/>
                </a:solidFill>
              </a:rPr>
              <a:t>, створено </a:t>
            </a:r>
            <a:r>
              <a:rPr lang="ru-RU" dirty="0" err="1">
                <a:solidFill>
                  <a:srgbClr val="002060"/>
                </a:solidFill>
              </a:rPr>
              <a:t>продовольчий</a:t>
            </a:r>
            <a:r>
              <a:rPr lang="ru-RU" dirty="0">
                <a:solidFill>
                  <a:srgbClr val="002060"/>
                </a:solidFill>
              </a:rPr>
              <a:t> резерв, </a:t>
            </a:r>
            <a:r>
              <a:rPr lang="ru-RU" dirty="0" err="1">
                <a:solidFill>
                  <a:srgbClr val="002060"/>
                </a:solidFill>
              </a:rPr>
              <a:t>вразливі</a:t>
            </a:r>
            <a:r>
              <a:rPr lang="ru-RU" dirty="0">
                <a:solidFill>
                  <a:srgbClr val="002060"/>
                </a:solidFill>
              </a:rPr>
              <a:t> </a:t>
            </a:r>
            <a:r>
              <a:rPr lang="ru-RU" dirty="0" err="1">
                <a:solidFill>
                  <a:srgbClr val="002060"/>
                </a:solidFill>
              </a:rPr>
              <a:t>верстви</a:t>
            </a:r>
            <a:r>
              <a:rPr lang="ru-RU" dirty="0">
                <a:solidFill>
                  <a:srgbClr val="002060"/>
                </a:solidFill>
              </a:rPr>
              <a:t> </a:t>
            </a:r>
            <a:r>
              <a:rPr lang="ru-RU" dirty="0" err="1">
                <a:solidFill>
                  <a:srgbClr val="002060"/>
                </a:solidFill>
              </a:rPr>
              <a:t>населення</a:t>
            </a:r>
            <a:r>
              <a:rPr lang="ru-RU" dirty="0">
                <a:solidFill>
                  <a:srgbClr val="002060"/>
                </a:solidFill>
              </a:rPr>
              <a:t> </a:t>
            </a:r>
            <a:r>
              <a:rPr lang="ru-RU" dirty="0" err="1">
                <a:solidFill>
                  <a:srgbClr val="002060"/>
                </a:solidFill>
              </a:rPr>
              <a:t>забезпечено</a:t>
            </a:r>
            <a:r>
              <a:rPr lang="ru-RU" dirty="0">
                <a:solidFill>
                  <a:srgbClr val="002060"/>
                </a:solidFill>
              </a:rPr>
              <a:t> </a:t>
            </a:r>
            <a:r>
              <a:rPr lang="ru-RU" dirty="0" err="1">
                <a:solidFill>
                  <a:srgbClr val="002060"/>
                </a:solidFill>
              </a:rPr>
              <a:t>харчовими</a:t>
            </a:r>
            <a:r>
              <a:rPr lang="ru-RU" dirty="0">
                <a:solidFill>
                  <a:srgbClr val="002060"/>
                </a:solidFill>
              </a:rPr>
              <a:t> продуктами </a:t>
            </a:r>
            <a:r>
              <a:rPr lang="ru-RU" dirty="0" err="1">
                <a:solidFill>
                  <a:srgbClr val="002060"/>
                </a:solidFill>
              </a:rPr>
              <a:t>тощо</a:t>
            </a:r>
            <a:r>
              <a:rPr lang="ru-RU" dirty="0">
                <a:solidFill>
                  <a:srgbClr val="002060"/>
                </a:solidFill>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dirty="0" err="1">
                <a:solidFill>
                  <a:srgbClr val="002060"/>
                </a:solidFill>
              </a:rPr>
              <a:t>Наступним</a:t>
            </a:r>
            <a:r>
              <a:rPr lang="ru-RU" dirty="0">
                <a:solidFill>
                  <a:srgbClr val="002060"/>
                </a:solidFill>
              </a:rPr>
              <a:t> кроком є </a:t>
            </a:r>
            <a:r>
              <a:rPr lang="ru-RU" dirty="0" err="1">
                <a:solidFill>
                  <a:srgbClr val="002060"/>
                </a:solidFill>
              </a:rPr>
              <a:t>планування</a:t>
            </a:r>
            <a:r>
              <a:rPr lang="ru-RU" dirty="0">
                <a:solidFill>
                  <a:srgbClr val="002060"/>
                </a:solidFill>
              </a:rPr>
              <a:t> </a:t>
            </a:r>
            <a:r>
              <a:rPr lang="ru-RU" dirty="0" err="1">
                <a:solidFill>
                  <a:srgbClr val="002060"/>
                </a:solidFill>
              </a:rPr>
              <a:t>заходів</a:t>
            </a:r>
            <a:r>
              <a:rPr lang="ru-RU" dirty="0">
                <a:solidFill>
                  <a:srgbClr val="002060"/>
                </a:solidFill>
              </a:rPr>
              <a:t>, </a:t>
            </a:r>
            <a:r>
              <a:rPr lang="ru-RU" dirty="0" err="1">
                <a:solidFill>
                  <a:srgbClr val="002060"/>
                </a:solidFill>
              </a:rPr>
              <a:t>які</a:t>
            </a:r>
            <a:r>
              <a:rPr lang="ru-RU" dirty="0">
                <a:solidFill>
                  <a:srgbClr val="002060"/>
                </a:solidFill>
              </a:rPr>
              <a:t> </a:t>
            </a:r>
            <a:r>
              <a:rPr lang="ru-RU" dirty="0" err="1">
                <a:solidFill>
                  <a:srgbClr val="002060"/>
                </a:solidFill>
              </a:rPr>
              <a:t>повині</a:t>
            </a:r>
            <a:r>
              <a:rPr lang="ru-RU" dirty="0">
                <a:solidFill>
                  <a:srgbClr val="002060"/>
                </a:solidFill>
              </a:rPr>
              <a:t> </a:t>
            </a:r>
            <a:r>
              <a:rPr lang="ru-RU" dirty="0" err="1">
                <a:solidFill>
                  <a:srgbClr val="002060"/>
                </a:solidFill>
              </a:rPr>
              <a:t>вичерпно</a:t>
            </a:r>
            <a:r>
              <a:rPr lang="ru-RU" dirty="0">
                <a:solidFill>
                  <a:srgbClr val="002060"/>
                </a:solidFill>
              </a:rPr>
              <a:t> </a:t>
            </a:r>
            <a:r>
              <a:rPr lang="ru-RU" dirty="0" err="1">
                <a:solidFill>
                  <a:srgbClr val="002060"/>
                </a:solidFill>
              </a:rPr>
              <a:t>деталізовувати</a:t>
            </a:r>
            <a:r>
              <a:rPr lang="ru-RU" dirty="0">
                <a:solidFill>
                  <a:srgbClr val="002060"/>
                </a:solidFill>
              </a:rPr>
              <a:t> </a:t>
            </a:r>
            <a:r>
              <a:rPr lang="ru-RU" dirty="0" err="1">
                <a:solidFill>
                  <a:srgbClr val="002060"/>
                </a:solidFill>
              </a:rPr>
              <a:t>спосіб</a:t>
            </a:r>
            <a:r>
              <a:rPr lang="ru-RU" dirty="0">
                <a:solidFill>
                  <a:srgbClr val="002060"/>
                </a:solidFill>
              </a:rPr>
              <a:t> </a:t>
            </a:r>
            <a:r>
              <a:rPr lang="ru-RU" dirty="0" err="1">
                <a:solidFill>
                  <a:srgbClr val="002060"/>
                </a:solidFill>
              </a:rPr>
              <a:t>виконання</a:t>
            </a:r>
            <a:r>
              <a:rPr lang="ru-RU" dirty="0">
                <a:solidFill>
                  <a:srgbClr val="002060"/>
                </a:solidFill>
              </a:rPr>
              <a:t> кожного конкретного </a:t>
            </a:r>
            <a:r>
              <a:rPr lang="ru-RU" dirty="0" err="1">
                <a:solidFill>
                  <a:srgbClr val="002060"/>
                </a:solidFill>
              </a:rPr>
              <a:t>завдання</a:t>
            </a:r>
            <a:r>
              <a:rPr lang="ru-RU" dirty="0">
                <a:solidFill>
                  <a:srgbClr val="002060"/>
                </a:solidFill>
              </a:rPr>
              <a:t>.</a:t>
            </a:r>
            <a:endPar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455161" y="2648323"/>
            <a:ext cx="3651065" cy="2740748"/>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rot="712635">
            <a:off x="206735" y="2920110"/>
            <a:ext cx="2465624"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uk-UA" sz="2000" b="1" i="1" dirty="0">
                <a:solidFill>
                  <a:srgbClr val="002060"/>
                </a:solidFill>
                <a:latin typeface="Calibri" panose="020F0502020204030204"/>
                <a:cs typeface="Times New Roman" panose="02020603050405020304" pitchFamily="18" charset="0"/>
              </a:rPr>
              <a:t>2 </a:t>
            </a:r>
            <a:r>
              <a:rPr kumimoji="0" lang="uk-UA"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етап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ПЛАНУВАННЯ: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мета,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ціль,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завдання</a:t>
            </a: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88" y="5492903"/>
            <a:ext cx="7026413" cy="141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a:extLst>
              <a:ext uri="{FF2B5EF4-FFF2-40B4-BE49-F238E27FC236}">
                <a16:creationId xmlns:a16="http://schemas.microsoft.com/office/drawing/2014/main" id="{25AD061D-60C9-97BE-BCE1-1A93BB8DCFCE}"/>
              </a:ext>
            </a:extLst>
          </p:cNvPr>
          <p:cNvPicPr>
            <a:picLocks noChangeAspect="1"/>
          </p:cNvPicPr>
          <p:nvPr/>
        </p:nvPicPr>
        <p:blipFill>
          <a:blip r:embed="rId4"/>
          <a:stretch>
            <a:fillRect/>
          </a:stretch>
        </p:blipFill>
        <p:spPr>
          <a:xfrm>
            <a:off x="-92596" y="1"/>
            <a:ext cx="2931766" cy="2224754"/>
          </a:xfrm>
          <a:prstGeom prst="rect">
            <a:avLst/>
          </a:prstGeom>
        </p:spPr>
      </p:pic>
    </p:spTree>
    <p:extLst>
      <p:ext uri="{BB962C8B-B14F-4D97-AF65-F5344CB8AC3E}">
        <p14:creationId xmlns:p14="http://schemas.microsoft.com/office/powerpoint/2010/main" val="328545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67191" y="0"/>
            <a:ext cx="9442862" cy="599912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ru-RU" dirty="0">
                <a:solidFill>
                  <a:srgbClr val="002060"/>
                </a:solidFill>
              </a:rPr>
              <a:t>У </a:t>
            </a:r>
            <a:r>
              <a:rPr lang="ru-RU" dirty="0" err="1">
                <a:solidFill>
                  <a:srgbClr val="002060"/>
                </a:solidFill>
              </a:rPr>
              <a:t>розділі</a:t>
            </a:r>
            <a:r>
              <a:rPr lang="ru-RU" dirty="0">
                <a:solidFill>
                  <a:srgbClr val="002060"/>
                </a:solidFill>
              </a:rPr>
              <a:t> </a:t>
            </a:r>
            <a:r>
              <a:rPr lang="ru-RU" dirty="0" err="1">
                <a:solidFill>
                  <a:srgbClr val="002060"/>
                </a:solidFill>
              </a:rPr>
              <a:t>Вашої</a:t>
            </a:r>
            <a:r>
              <a:rPr lang="ru-RU" dirty="0">
                <a:solidFill>
                  <a:srgbClr val="002060"/>
                </a:solidFill>
              </a:rPr>
              <a:t> </a:t>
            </a:r>
            <a:r>
              <a:rPr lang="ru-RU" dirty="0" err="1">
                <a:solidFill>
                  <a:srgbClr val="002060"/>
                </a:solidFill>
              </a:rPr>
              <a:t>програми</a:t>
            </a:r>
            <a:r>
              <a:rPr lang="ru-RU" dirty="0">
                <a:solidFill>
                  <a:srgbClr val="002060"/>
                </a:solidFill>
              </a:rPr>
              <a:t> «</a:t>
            </a:r>
            <a:r>
              <a:rPr lang="ru-RU" b="1" dirty="0" err="1">
                <a:solidFill>
                  <a:srgbClr val="002060"/>
                </a:solidFill>
              </a:rPr>
              <a:t>Обсяги</a:t>
            </a:r>
            <a:r>
              <a:rPr lang="ru-RU" b="1" dirty="0">
                <a:solidFill>
                  <a:srgbClr val="002060"/>
                </a:solidFill>
              </a:rPr>
              <a:t> та </a:t>
            </a:r>
            <a:r>
              <a:rPr lang="ru-RU" b="1" dirty="0" err="1">
                <a:solidFill>
                  <a:srgbClr val="002060"/>
                </a:solidFill>
              </a:rPr>
              <a:t>джерела</a:t>
            </a:r>
            <a:r>
              <a:rPr lang="ru-RU" b="1" dirty="0">
                <a:solidFill>
                  <a:srgbClr val="002060"/>
                </a:solidFill>
              </a:rPr>
              <a:t> </a:t>
            </a:r>
            <a:r>
              <a:rPr lang="ru-RU" b="1" dirty="0" err="1">
                <a:solidFill>
                  <a:srgbClr val="002060"/>
                </a:solidFill>
              </a:rPr>
              <a:t>фінансування</a:t>
            </a:r>
            <a:r>
              <a:rPr lang="ru-RU" dirty="0">
                <a:solidFill>
                  <a:srgbClr val="002060"/>
                </a:solidFill>
              </a:rPr>
              <a:t>» </a:t>
            </a:r>
            <a:r>
              <a:rPr lang="ru-RU" dirty="0" err="1">
                <a:solidFill>
                  <a:srgbClr val="002060"/>
                </a:solidFill>
              </a:rPr>
              <a:t>відображається</a:t>
            </a:r>
            <a:r>
              <a:rPr lang="ru-RU" dirty="0">
                <a:solidFill>
                  <a:srgbClr val="002060"/>
                </a:solidFill>
              </a:rPr>
              <a:t> </a:t>
            </a:r>
            <a:r>
              <a:rPr lang="ru-RU" dirty="0" err="1">
                <a:solidFill>
                  <a:srgbClr val="002060"/>
                </a:solidFill>
              </a:rPr>
              <a:t>ресурсне</a:t>
            </a:r>
            <a:r>
              <a:rPr lang="ru-RU" dirty="0">
                <a:solidFill>
                  <a:srgbClr val="002060"/>
                </a:solidFill>
              </a:rPr>
              <a:t> </a:t>
            </a:r>
            <a:r>
              <a:rPr lang="ru-RU" dirty="0" err="1">
                <a:solidFill>
                  <a:srgbClr val="002060"/>
                </a:solidFill>
              </a:rPr>
              <a:t>забезпечення</a:t>
            </a:r>
            <a:r>
              <a:rPr lang="ru-RU" dirty="0">
                <a:solidFill>
                  <a:srgbClr val="002060"/>
                </a:solidFill>
              </a:rPr>
              <a:t>. </a:t>
            </a:r>
            <a:r>
              <a:rPr lang="ru-RU" dirty="0" err="1">
                <a:solidFill>
                  <a:srgbClr val="002060"/>
                </a:solidFill>
              </a:rPr>
              <a:t>Виділяють</a:t>
            </a:r>
            <a:r>
              <a:rPr lang="ru-RU" dirty="0">
                <a:solidFill>
                  <a:srgbClr val="002060"/>
                </a:solidFill>
              </a:rPr>
              <a:t> </a:t>
            </a:r>
            <a:r>
              <a:rPr lang="ru-RU" dirty="0" err="1">
                <a:solidFill>
                  <a:srgbClr val="002060"/>
                </a:solidFill>
              </a:rPr>
              <a:t>наступні</a:t>
            </a:r>
            <a:r>
              <a:rPr lang="ru-RU" dirty="0">
                <a:solidFill>
                  <a:srgbClr val="002060"/>
                </a:solidFill>
              </a:rPr>
              <a:t> </a:t>
            </a:r>
            <a:r>
              <a:rPr lang="ru-RU" dirty="0" err="1">
                <a:solidFill>
                  <a:srgbClr val="002060"/>
                </a:solidFill>
              </a:rPr>
              <a:t>джерела</a:t>
            </a:r>
            <a:r>
              <a:rPr lang="ru-RU" dirty="0">
                <a:solidFill>
                  <a:srgbClr val="002060"/>
                </a:solidFill>
              </a:rPr>
              <a:t> </a:t>
            </a:r>
            <a:r>
              <a:rPr lang="ru-RU" dirty="0" err="1">
                <a:solidFill>
                  <a:srgbClr val="002060"/>
                </a:solidFill>
              </a:rPr>
              <a:t>фінансування</a:t>
            </a:r>
            <a:r>
              <a:rPr lang="ru-RU" dirty="0">
                <a:solidFill>
                  <a:srgbClr val="002060"/>
                </a:solidFill>
              </a:rPr>
              <a:t>:</a:t>
            </a:r>
          </a:p>
          <a:p>
            <a:pPr lvl="0" algn="just">
              <a:defRPr/>
            </a:pPr>
            <a:r>
              <a:rPr lang="ru-RU" dirty="0">
                <a:solidFill>
                  <a:srgbClr val="002060"/>
                </a:solidFill>
              </a:rPr>
              <a:t> - </a:t>
            </a:r>
            <a:r>
              <a:rPr lang="ru-RU" b="1" dirty="0" err="1">
                <a:solidFill>
                  <a:srgbClr val="002060"/>
                </a:solidFill>
              </a:rPr>
              <a:t>місцевий</a:t>
            </a:r>
            <a:r>
              <a:rPr lang="ru-RU" b="1" dirty="0">
                <a:solidFill>
                  <a:srgbClr val="002060"/>
                </a:solidFill>
              </a:rPr>
              <a:t> бюджет</a:t>
            </a:r>
            <a:r>
              <a:rPr lang="ru-RU" dirty="0">
                <a:solidFill>
                  <a:srgbClr val="002060"/>
                </a:solidFill>
              </a:rPr>
              <a:t>,</a:t>
            </a:r>
          </a:p>
          <a:p>
            <a:pPr lvl="0" algn="just">
              <a:defRPr/>
            </a:pPr>
            <a:r>
              <a:rPr lang="ru-RU" dirty="0">
                <a:solidFill>
                  <a:srgbClr val="002060"/>
                </a:solidFill>
              </a:rPr>
              <a:t> - </a:t>
            </a:r>
            <a:r>
              <a:rPr lang="ru-RU" b="1" dirty="0" err="1">
                <a:solidFill>
                  <a:srgbClr val="002060"/>
                </a:solidFill>
              </a:rPr>
              <a:t>обласний</a:t>
            </a:r>
            <a:r>
              <a:rPr lang="ru-RU" b="1" dirty="0">
                <a:solidFill>
                  <a:srgbClr val="002060"/>
                </a:solidFill>
              </a:rPr>
              <a:t> бюджет,</a:t>
            </a:r>
          </a:p>
          <a:p>
            <a:pPr lvl="0" algn="just">
              <a:defRPr/>
            </a:pPr>
            <a:r>
              <a:rPr lang="ru-RU" dirty="0">
                <a:solidFill>
                  <a:srgbClr val="002060"/>
                </a:solidFill>
              </a:rPr>
              <a:t> - </a:t>
            </a:r>
            <a:r>
              <a:rPr lang="ru-RU" b="1" dirty="0" err="1">
                <a:solidFill>
                  <a:srgbClr val="002060"/>
                </a:solidFill>
              </a:rPr>
              <a:t>державний</a:t>
            </a:r>
            <a:r>
              <a:rPr lang="ru-RU" b="1" dirty="0">
                <a:solidFill>
                  <a:srgbClr val="002060"/>
                </a:solidFill>
              </a:rPr>
              <a:t> бюджет, </a:t>
            </a:r>
          </a:p>
          <a:p>
            <a:pPr lvl="0" algn="just">
              <a:defRPr/>
            </a:pPr>
            <a:r>
              <a:rPr lang="ru-RU" b="1" dirty="0">
                <a:solidFill>
                  <a:srgbClr val="002060"/>
                </a:solidFill>
              </a:rPr>
              <a:t>- </a:t>
            </a:r>
            <a:r>
              <a:rPr lang="ru-RU" b="1" dirty="0" err="1">
                <a:solidFill>
                  <a:srgbClr val="002060"/>
                </a:solidFill>
              </a:rPr>
              <a:t>кошти</a:t>
            </a:r>
            <a:r>
              <a:rPr lang="ru-RU" b="1" dirty="0">
                <a:solidFill>
                  <a:srgbClr val="002060"/>
                </a:solidFill>
              </a:rPr>
              <a:t> </a:t>
            </a:r>
            <a:r>
              <a:rPr lang="ru-RU" b="1" dirty="0" err="1">
                <a:solidFill>
                  <a:srgbClr val="002060"/>
                </a:solidFill>
              </a:rPr>
              <a:t>донорів</a:t>
            </a:r>
            <a:r>
              <a:rPr lang="ru-RU" b="1" dirty="0">
                <a:solidFill>
                  <a:srgbClr val="002060"/>
                </a:solidFill>
              </a:rPr>
              <a:t> та </a:t>
            </a:r>
            <a:r>
              <a:rPr lang="ru-RU" b="1" dirty="0" err="1">
                <a:solidFill>
                  <a:srgbClr val="002060"/>
                </a:solidFill>
              </a:rPr>
              <a:t>грантодавців</a:t>
            </a:r>
            <a:r>
              <a:rPr lang="ru-RU" b="1" dirty="0">
                <a:solidFill>
                  <a:srgbClr val="002060"/>
                </a:solidFill>
              </a:rPr>
              <a:t>,</a:t>
            </a:r>
          </a:p>
          <a:p>
            <a:pPr lvl="0" algn="just">
              <a:defRPr/>
            </a:pPr>
            <a:r>
              <a:rPr lang="ru-RU" b="1" dirty="0">
                <a:solidFill>
                  <a:srgbClr val="002060"/>
                </a:solidFill>
              </a:rPr>
              <a:t>-  </a:t>
            </a:r>
            <a:r>
              <a:rPr lang="ru-RU" b="1" dirty="0" err="1">
                <a:solidFill>
                  <a:srgbClr val="002060"/>
                </a:solidFill>
              </a:rPr>
              <a:t>благодійні</a:t>
            </a:r>
            <a:r>
              <a:rPr lang="ru-RU" b="1" dirty="0">
                <a:solidFill>
                  <a:srgbClr val="002060"/>
                </a:solidFill>
              </a:rPr>
              <a:t> </a:t>
            </a:r>
            <a:r>
              <a:rPr lang="ru-RU" b="1" dirty="0" err="1">
                <a:solidFill>
                  <a:srgbClr val="002060"/>
                </a:solidFill>
              </a:rPr>
              <a:t>внески</a:t>
            </a:r>
            <a:r>
              <a:rPr lang="ru-RU" b="1" dirty="0">
                <a:solidFill>
                  <a:srgbClr val="002060"/>
                </a:solidFill>
              </a:rPr>
              <a:t> </a:t>
            </a:r>
            <a:r>
              <a:rPr lang="ru-RU" b="1" dirty="0" err="1">
                <a:solidFill>
                  <a:srgbClr val="002060"/>
                </a:solidFill>
              </a:rPr>
              <a:t>юридичних</a:t>
            </a:r>
            <a:r>
              <a:rPr lang="ru-RU" b="1" dirty="0">
                <a:solidFill>
                  <a:srgbClr val="002060"/>
                </a:solidFill>
              </a:rPr>
              <a:t> та </a:t>
            </a:r>
            <a:r>
              <a:rPr lang="ru-RU" b="1" dirty="0" err="1">
                <a:solidFill>
                  <a:srgbClr val="002060"/>
                </a:solidFill>
              </a:rPr>
              <a:t>фізичних</a:t>
            </a:r>
            <a:r>
              <a:rPr lang="ru-RU" b="1" dirty="0">
                <a:solidFill>
                  <a:srgbClr val="002060"/>
                </a:solidFill>
              </a:rPr>
              <a:t> </a:t>
            </a:r>
            <a:r>
              <a:rPr lang="ru-RU" b="1" dirty="0" err="1">
                <a:solidFill>
                  <a:srgbClr val="002060"/>
                </a:solidFill>
              </a:rPr>
              <a:t>осіб</a:t>
            </a:r>
            <a:r>
              <a:rPr lang="ru-RU" b="1" dirty="0">
                <a:solidFill>
                  <a:srgbClr val="002060"/>
                </a:solidFill>
              </a:rPr>
              <a:t>,</a:t>
            </a:r>
          </a:p>
          <a:p>
            <a:pPr lvl="0" algn="just">
              <a:defRPr/>
            </a:pPr>
            <a:r>
              <a:rPr lang="ru-RU" b="1" dirty="0">
                <a:solidFill>
                  <a:srgbClr val="002060"/>
                </a:solidFill>
              </a:rPr>
              <a:t> - </a:t>
            </a:r>
            <a:r>
              <a:rPr lang="ru-RU" b="1" dirty="0" err="1">
                <a:solidFill>
                  <a:srgbClr val="002060"/>
                </a:solidFill>
              </a:rPr>
              <a:t>кредити</a:t>
            </a:r>
            <a:r>
              <a:rPr lang="ru-RU" b="1" dirty="0">
                <a:solidFill>
                  <a:srgbClr val="002060"/>
                </a:solidFill>
              </a:rPr>
              <a:t>,</a:t>
            </a:r>
          </a:p>
          <a:p>
            <a:pPr lvl="0" algn="just">
              <a:defRPr/>
            </a:pPr>
            <a:r>
              <a:rPr lang="ru-RU" b="1" dirty="0">
                <a:solidFill>
                  <a:srgbClr val="002060"/>
                </a:solidFill>
              </a:rPr>
              <a:t>-  </a:t>
            </a:r>
            <a:r>
              <a:rPr lang="ru-RU" b="1" dirty="0" err="1">
                <a:solidFill>
                  <a:srgbClr val="002060"/>
                </a:solidFill>
              </a:rPr>
              <a:t>матеріальнотехнічна</a:t>
            </a:r>
            <a:r>
              <a:rPr lang="ru-RU" b="1" dirty="0">
                <a:solidFill>
                  <a:srgbClr val="002060"/>
                </a:solidFill>
              </a:rPr>
              <a:t> база </a:t>
            </a:r>
            <a:r>
              <a:rPr lang="ru-RU" b="1" dirty="0" err="1">
                <a:solidFill>
                  <a:srgbClr val="002060"/>
                </a:solidFill>
              </a:rPr>
              <a:t>комунальних</a:t>
            </a:r>
            <a:r>
              <a:rPr lang="ru-RU" b="1" dirty="0">
                <a:solidFill>
                  <a:srgbClr val="002060"/>
                </a:solidFill>
              </a:rPr>
              <a:t> </a:t>
            </a:r>
            <a:r>
              <a:rPr lang="ru-RU" b="1" dirty="0" err="1">
                <a:solidFill>
                  <a:srgbClr val="002060"/>
                </a:solidFill>
              </a:rPr>
              <a:t>підприємств</a:t>
            </a:r>
            <a:r>
              <a:rPr lang="ru-RU" b="1" dirty="0">
                <a:solidFill>
                  <a:srgbClr val="002060"/>
                </a:solidFill>
              </a:rPr>
              <a:t>, </a:t>
            </a:r>
            <a:r>
              <a:rPr lang="ru-RU" b="1" dirty="0" err="1">
                <a:solidFill>
                  <a:srgbClr val="002060"/>
                </a:solidFill>
              </a:rPr>
              <a:t>закладів</a:t>
            </a:r>
            <a:r>
              <a:rPr lang="ru-RU" b="1" dirty="0">
                <a:solidFill>
                  <a:srgbClr val="002060"/>
                </a:solidFill>
              </a:rPr>
              <a:t> та </a:t>
            </a:r>
            <a:r>
              <a:rPr lang="ru-RU" b="1" dirty="0" err="1">
                <a:solidFill>
                  <a:srgbClr val="002060"/>
                </a:solidFill>
              </a:rPr>
              <a:t>установ</a:t>
            </a:r>
            <a:r>
              <a:rPr lang="ru-RU" b="1" dirty="0">
                <a:solidFill>
                  <a:srgbClr val="002060"/>
                </a:solidFill>
              </a:rPr>
              <a:t>.</a:t>
            </a:r>
          </a:p>
          <a:p>
            <a:pPr lvl="0" algn="just">
              <a:defRPr/>
            </a:pPr>
            <a:endParaRPr lang="ru-RU" dirty="0">
              <a:solidFill>
                <a:srgbClr val="002060"/>
              </a:solidFill>
            </a:endParaRPr>
          </a:p>
          <a:p>
            <a:pPr lvl="0" algn="just">
              <a:defRPr/>
            </a:pPr>
            <a:r>
              <a:rPr lang="ru-RU" sz="1600" dirty="0" err="1">
                <a:solidFill>
                  <a:srgbClr val="002060"/>
                </a:solidFill>
              </a:rPr>
              <a:t>Співпраця</a:t>
            </a:r>
            <a:r>
              <a:rPr lang="ru-RU" sz="1600" dirty="0">
                <a:solidFill>
                  <a:srgbClr val="002060"/>
                </a:solidFill>
              </a:rPr>
              <a:t> з донорами, </a:t>
            </a:r>
            <a:r>
              <a:rPr lang="ru-RU" sz="1600" dirty="0" err="1">
                <a:solidFill>
                  <a:srgbClr val="002060"/>
                </a:solidFill>
              </a:rPr>
              <a:t>грантодавцями</a:t>
            </a:r>
            <a:r>
              <a:rPr lang="ru-RU" sz="1600" dirty="0">
                <a:solidFill>
                  <a:srgbClr val="002060"/>
                </a:solidFill>
              </a:rPr>
              <a:t> та </a:t>
            </a:r>
            <a:r>
              <a:rPr lang="ru-RU" sz="1600" dirty="0" err="1">
                <a:solidFill>
                  <a:srgbClr val="002060"/>
                </a:solidFill>
              </a:rPr>
              <a:t>проєктами</a:t>
            </a:r>
            <a:r>
              <a:rPr lang="ru-RU" sz="1600" dirty="0">
                <a:solidFill>
                  <a:srgbClr val="002060"/>
                </a:solidFill>
              </a:rPr>
              <a:t> МТД </a:t>
            </a:r>
            <a:r>
              <a:rPr lang="ru-RU" sz="1600" dirty="0" err="1">
                <a:solidFill>
                  <a:srgbClr val="002060"/>
                </a:solidFill>
              </a:rPr>
              <a:t>потребує</a:t>
            </a:r>
            <a:r>
              <a:rPr lang="ru-RU" sz="1600" dirty="0">
                <a:solidFill>
                  <a:srgbClr val="002060"/>
                </a:solidFill>
              </a:rPr>
              <a:t> </a:t>
            </a:r>
            <a:r>
              <a:rPr lang="ru-RU" sz="1600" dirty="0" err="1">
                <a:solidFill>
                  <a:srgbClr val="002060"/>
                </a:solidFill>
              </a:rPr>
              <a:t>від</a:t>
            </a:r>
            <a:r>
              <a:rPr lang="ru-RU" sz="1600" dirty="0">
                <a:solidFill>
                  <a:srgbClr val="002060"/>
                </a:solidFill>
              </a:rPr>
              <a:t> громад </a:t>
            </a:r>
            <a:r>
              <a:rPr lang="ru-RU" sz="1600" dirty="0" err="1">
                <a:solidFill>
                  <a:srgbClr val="002060"/>
                </a:solidFill>
              </a:rPr>
              <a:t>ретельного</a:t>
            </a:r>
            <a:r>
              <a:rPr lang="ru-RU" sz="1600" dirty="0">
                <a:solidFill>
                  <a:srgbClr val="002060"/>
                </a:solidFill>
              </a:rPr>
              <a:t> </a:t>
            </a:r>
            <a:r>
              <a:rPr lang="ru-RU" sz="1600" dirty="0" err="1">
                <a:solidFill>
                  <a:srgbClr val="002060"/>
                </a:solidFill>
              </a:rPr>
              <a:t>опрацювання</a:t>
            </a:r>
            <a:r>
              <a:rPr lang="ru-RU" sz="1600" dirty="0">
                <a:solidFill>
                  <a:srgbClr val="002060"/>
                </a:solidFill>
              </a:rPr>
              <a:t> </a:t>
            </a:r>
            <a:r>
              <a:rPr lang="ru-RU" sz="1600" dirty="0" err="1">
                <a:solidFill>
                  <a:srgbClr val="002060"/>
                </a:solidFill>
              </a:rPr>
              <a:t>власних</a:t>
            </a:r>
            <a:r>
              <a:rPr lang="ru-RU" sz="1600" dirty="0">
                <a:solidFill>
                  <a:srgbClr val="002060"/>
                </a:solidFill>
              </a:rPr>
              <a:t> </a:t>
            </a:r>
            <a:r>
              <a:rPr lang="ru-RU" sz="1600" dirty="0" err="1">
                <a:solidFill>
                  <a:srgbClr val="002060"/>
                </a:solidFill>
              </a:rPr>
              <a:t>ідей</a:t>
            </a:r>
            <a:r>
              <a:rPr lang="ru-RU" sz="1600" dirty="0">
                <a:solidFill>
                  <a:srgbClr val="002060"/>
                </a:solidFill>
              </a:rPr>
              <a:t> і </a:t>
            </a:r>
            <a:r>
              <a:rPr lang="ru-RU" sz="1600" dirty="0" err="1">
                <a:solidFill>
                  <a:srgbClr val="002060"/>
                </a:solidFill>
              </a:rPr>
              <a:t>їхнього</a:t>
            </a:r>
            <a:r>
              <a:rPr lang="ru-RU" sz="1600" dirty="0">
                <a:solidFill>
                  <a:srgbClr val="002060"/>
                </a:solidFill>
              </a:rPr>
              <a:t> </a:t>
            </a:r>
            <a:r>
              <a:rPr lang="ru-RU" sz="1600" dirty="0" err="1">
                <a:solidFill>
                  <a:srgbClr val="002060"/>
                </a:solidFill>
              </a:rPr>
              <a:t>обґрунтування</a:t>
            </a:r>
            <a:r>
              <a:rPr lang="ru-RU" sz="1600" dirty="0">
                <a:solidFill>
                  <a:srgbClr val="002060"/>
                </a:solidFill>
              </a:rPr>
              <a:t>. </a:t>
            </a:r>
            <a:r>
              <a:rPr lang="ru-RU" sz="1600" dirty="0" err="1">
                <a:solidFill>
                  <a:srgbClr val="002060"/>
                </a:solidFill>
              </a:rPr>
              <a:t>Якісно</a:t>
            </a:r>
            <a:r>
              <a:rPr lang="ru-RU" sz="1600" dirty="0">
                <a:solidFill>
                  <a:srgbClr val="002060"/>
                </a:solidFill>
              </a:rPr>
              <a:t> </a:t>
            </a:r>
            <a:r>
              <a:rPr lang="ru-RU" sz="1600" dirty="0" err="1">
                <a:solidFill>
                  <a:srgbClr val="002060"/>
                </a:solidFill>
              </a:rPr>
              <a:t>розроблена</a:t>
            </a:r>
            <a:r>
              <a:rPr lang="ru-RU" sz="1600" dirty="0">
                <a:solidFill>
                  <a:srgbClr val="002060"/>
                </a:solidFill>
              </a:rPr>
              <a:t> </a:t>
            </a:r>
            <a:r>
              <a:rPr lang="ru-RU" sz="1600" dirty="0" err="1">
                <a:solidFill>
                  <a:srgbClr val="002060"/>
                </a:solidFill>
              </a:rPr>
              <a:t>Програма</a:t>
            </a:r>
            <a:r>
              <a:rPr lang="ru-RU" sz="1600" dirty="0">
                <a:solidFill>
                  <a:srgbClr val="002060"/>
                </a:solidFill>
              </a:rPr>
              <a:t> </a:t>
            </a:r>
            <a:r>
              <a:rPr lang="ru-RU" sz="1600" dirty="0" err="1">
                <a:solidFill>
                  <a:srgbClr val="002060"/>
                </a:solidFill>
              </a:rPr>
              <a:t>самозабезпечення</a:t>
            </a:r>
            <a:r>
              <a:rPr lang="ru-RU" sz="1600" dirty="0">
                <a:solidFill>
                  <a:srgbClr val="002060"/>
                </a:solidFill>
              </a:rPr>
              <a:t> </a:t>
            </a:r>
            <a:r>
              <a:rPr lang="ru-RU" sz="1600" dirty="0" err="1">
                <a:solidFill>
                  <a:srgbClr val="002060"/>
                </a:solidFill>
              </a:rPr>
              <a:t>допоможе</a:t>
            </a:r>
            <a:r>
              <a:rPr lang="ru-RU" sz="1600" dirty="0">
                <a:solidFill>
                  <a:srgbClr val="002060"/>
                </a:solidFill>
              </a:rPr>
              <a:t> </a:t>
            </a:r>
            <a:r>
              <a:rPr lang="ru-RU" sz="1600" dirty="0" err="1">
                <a:solidFill>
                  <a:srgbClr val="002060"/>
                </a:solidFill>
              </a:rPr>
              <a:t>громаді</a:t>
            </a:r>
            <a:r>
              <a:rPr lang="ru-RU" sz="1600" dirty="0">
                <a:solidFill>
                  <a:srgbClr val="002060"/>
                </a:solidFill>
              </a:rPr>
              <a:t> у </a:t>
            </a:r>
            <a:r>
              <a:rPr lang="ru-RU" sz="1600" dirty="0" err="1">
                <a:solidFill>
                  <a:srgbClr val="002060"/>
                </a:solidFill>
              </a:rPr>
              <a:t>залученні</a:t>
            </a:r>
            <a:r>
              <a:rPr lang="ru-RU" sz="1600" dirty="0">
                <a:solidFill>
                  <a:srgbClr val="002060"/>
                </a:solidFill>
              </a:rPr>
              <a:t> </a:t>
            </a:r>
            <a:r>
              <a:rPr lang="ru-RU" sz="1600" dirty="0" err="1">
                <a:solidFill>
                  <a:srgbClr val="002060"/>
                </a:solidFill>
              </a:rPr>
              <a:t>грантових</a:t>
            </a:r>
            <a:r>
              <a:rPr lang="ru-RU" sz="1600" dirty="0">
                <a:solidFill>
                  <a:srgbClr val="002060"/>
                </a:solidFill>
              </a:rPr>
              <a:t> </a:t>
            </a:r>
            <a:r>
              <a:rPr lang="ru-RU" sz="1600" dirty="0" err="1">
                <a:solidFill>
                  <a:srgbClr val="002060"/>
                </a:solidFill>
              </a:rPr>
              <a:t>коштів</a:t>
            </a:r>
            <a:r>
              <a:rPr lang="ru-RU" sz="1600" dirty="0">
                <a:solidFill>
                  <a:srgbClr val="002060"/>
                </a:solidFill>
              </a:rPr>
              <a:t>, </a:t>
            </a:r>
            <a:r>
              <a:rPr lang="ru-RU" sz="1600" dirty="0" err="1">
                <a:solidFill>
                  <a:srgbClr val="002060"/>
                </a:solidFill>
              </a:rPr>
              <a:t>оскільки</a:t>
            </a:r>
            <a:r>
              <a:rPr lang="ru-RU" sz="1600" dirty="0">
                <a:solidFill>
                  <a:srgbClr val="002060"/>
                </a:solidFill>
              </a:rPr>
              <a:t> </a:t>
            </a:r>
            <a:r>
              <a:rPr lang="ru-RU" sz="1600" dirty="0" err="1">
                <a:solidFill>
                  <a:srgbClr val="002060"/>
                </a:solidFill>
              </a:rPr>
              <a:t>вже</a:t>
            </a:r>
            <a:r>
              <a:rPr lang="ru-RU" sz="1600" dirty="0">
                <a:solidFill>
                  <a:srgbClr val="002060"/>
                </a:solidFill>
              </a:rPr>
              <a:t> </a:t>
            </a:r>
            <a:r>
              <a:rPr lang="ru-RU" sz="1600" dirty="0" err="1">
                <a:solidFill>
                  <a:srgbClr val="002060"/>
                </a:solidFill>
              </a:rPr>
              <a:t>матиме</a:t>
            </a:r>
            <a:r>
              <a:rPr lang="ru-RU" sz="1600" dirty="0">
                <a:solidFill>
                  <a:srgbClr val="002060"/>
                </a:solidFill>
              </a:rPr>
              <a:t> </a:t>
            </a:r>
            <a:r>
              <a:rPr lang="ru-RU" sz="1600" dirty="0" err="1">
                <a:solidFill>
                  <a:srgbClr val="002060"/>
                </a:solidFill>
              </a:rPr>
              <a:t>обґрунтування</a:t>
            </a:r>
            <a:r>
              <a:rPr lang="ru-RU" sz="1600" dirty="0">
                <a:solidFill>
                  <a:srgbClr val="002060"/>
                </a:solidFill>
              </a:rPr>
              <a:t> </a:t>
            </a:r>
            <a:r>
              <a:rPr lang="ru-RU" sz="1600" dirty="0" err="1">
                <a:solidFill>
                  <a:srgbClr val="002060"/>
                </a:solidFill>
              </a:rPr>
              <a:t>наявної</a:t>
            </a:r>
            <a:r>
              <a:rPr lang="ru-RU" sz="1600" dirty="0">
                <a:solidFill>
                  <a:srgbClr val="002060"/>
                </a:solidFill>
              </a:rPr>
              <a:t> </a:t>
            </a:r>
            <a:r>
              <a:rPr lang="ru-RU" sz="1600" dirty="0" err="1">
                <a:solidFill>
                  <a:srgbClr val="002060"/>
                </a:solidFill>
              </a:rPr>
              <a:t>проблеми</a:t>
            </a:r>
            <a:r>
              <a:rPr lang="ru-RU" sz="1600" dirty="0">
                <a:solidFill>
                  <a:srgbClr val="002060"/>
                </a:solidFill>
              </a:rPr>
              <a:t> та </a:t>
            </a:r>
            <a:r>
              <a:rPr lang="ru-RU" sz="1600" dirty="0" err="1">
                <a:solidFill>
                  <a:srgbClr val="002060"/>
                </a:solidFill>
              </a:rPr>
              <a:t>пропозиції</a:t>
            </a:r>
            <a:r>
              <a:rPr lang="ru-RU" sz="1600" dirty="0">
                <a:solidFill>
                  <a:srgbClr val="002060"/>
                </a:solidFill>
              </a:rPr>
              <a:t> </a:t>
            </a:r>
            <a:r>
              <a:rPr lang="ru-RU" sz="1600" dirty="0" err="1">
                <a:solidFill>
                  <a:srgbClr val="002060"/>
                </a:solidFill>
              </a:rPr>
              <a:t>шляхів</a:t>
            </a:r>
            <a:r>
              <a:rPr lang="ru-RU" sz="1600" dirty="0">
                <a:solidFill>
                  <a:srgbClr val="002060"/>
                </a:solidFill>
              </a:rPr>
              <a:t> </a:t>
            </a:r>
            <a:r>
              <a:rPr lang="ru-RU" sz="1600" dirty="0" err="1">
                <a:solidFill>
                  <a:srgbClr val="002060"/>
                </a:solidFill>
              </a:rPr>
              <a:t>вирішення</a:t>
            </a:r>
            <a:r>
              <a:rPr lang="ru-RU" sz="1600" dirty="0">
                <a:solidFill>
                  <a:srgbClr val="002060"/>
                </a:solidFill>
              </a:rPr>
              <a:t>. </a:t>
            </a:r>
          </a:p>
          <a:p>
            <a:pPr lvl="0" algn="just">
              <a:defRPr/>
            </a:pPr>
            <a:r>
              <a:rPr lang="ru-RU" sz="1600" dirty="0" err="1">
                <a:solidFill>
                  <a:srgbClr val="002060"/>
                </a:solidFill>
              </a:rPr>
              <a:t>Популярними</a:t>
            </a:r>
            <a:r>
              <a:rPr lang="ru-RU" sz="1600" dirty="0">
                <a:solidFill>
                  <a:srgbClr val="002060"/>
                </a:solidFill>
              </a:rPr>
              <a:t> </a:t>
            </a:r>
            <a:r>
              <a:rPr lang="ru-RU" sz="1600" dirty="0" err="1">
                <a:solidFill>
                  <a:srgbClr val="002060"/>
                </a:solidFill>
              </a:rPr>
              <a:t>джерелами</a:t>
            </a:r>
            <a:r>
              <a:rPr lang="ru-RU" sz="1600" dirty="0">
                <a:solidFill>
                  <a:srgbClr val="002060"/>
                </a:solidFill>
              </a:rPr>
              <a:t> </a:t>
            </a:r>
            <a:r>
              <a:rPr lang="ru-RU" sz="1600" dirty="0" err="1">
                <a:solidFill>
                  <a:srgbClr val="002060"/>
                </a:solidFill>
              </a:rPr>
              <a:t>інформації</a:t>
            </a:r>
            <a:r>
              <a:rPr lang="ru-RU" sz="1600" dirty="0">
                <a:solidFill>
                  <a:srgbClr val="002060"/>
                </a:solidFill>
              </a:rPr>
              <a:t> про </a:t>
            </a:r>
            <a:r>
              <a:rPr lang="ru-RU" sz="1600" dirty="0" err="1">
                <a:solidFill>
                  <a:srgbClr val="002060"/>
                </a:solidFill>
              </a:rPr>
              <a:t>грантові</a:t>
            </a:r>
            <a:r>
              <a:rPr lang="ru-RU" sz="1600" dirty="0">
                <a:solidFill>
                  <a:srgbClr val="002060"/>
                </a:solidFill>
              </a:rPr>
              <a:t> </a:t>
            </a:r>
            <a:r>
              <a:rPr lang="ru-RU" sz="1600" dirty="0" err="1">
                <a:solidFill>
                  <a:srgbClr val="002060"/>
                </a:solidFill>
              </a:rPr>
              <a:t>конкурси</a:t>
            </a:r>
            <a:r>
              <a:rPr lang="ru-RU" sz="1600" dirty="0">
                <a:solidFill>
                  <a:srgbClr val="002060"/>
                </a:solidFill>
              </a:rPr>
              <a:t> є </a:t>
            </a:r>
            <a:r>
              <a:rPr lang="ru-RU" sz="1600" dirty="0" err="1">
                <a:solidFill>
                  <a:srgbClr val="002060"/>
                </a:solidFill>
              </a:rPr>
              <a:t>портали</a:t>
            </a:r>
            <a:r>
              <a:rPr lang="ru-RU" sz="1600" dirty="0">
                <a:solidFill>
                  <a:srgbClr val="002060"/>
                </a:solidFill>
              </a:rPr>
              <a:t>:</a:t>
            </a:r>
          </a:p>
          <a:p>
            <a:pPr lvl="0" algn="just">
              <a:defRPr/>
            </a:pPr>
            <a:r>
              <a:rPr lang="ru-RU" sz="1600" dirty="0">
                <a:solidFill>
                  <a:srgbClr val="002060"/>
                </a:solidFill>
              </a:rPr>
              <a:t> </a:t>
            </a:r>
            <a:r>
              <a:rPr lang="en-US" sz="1600" b="1" dirty="0">
                <a:solidFill>
                  <a:srgbClr val="002060"/>
                </a:solidFill>
              </a:rPr>
              <a:t>prostir.ua </a:t>
            </a:r>
            <a:r>
              <a:rPr lang="uk-UA" sz="1600" b="1" dirty="0">
                <a:solidFill>
                  <a:srgbClr val="002060"/>
                </a:solidFill>
              </a:rPr>
              <a:t>та    </a:t>
            </a:r>
            <a:r>
              <a:rPr lang="en-US" sz="1600" b="1" dirty="0">
                <a:solidFill>
                  <a:srgbClr val="002060"/>
                </a:solidFill>
              </a:rPr>
              <a:t>gurt.org.ua </a:t>
            </a:r>
            <a:endParaRPr lang="uk-UA" sz="1600" b="1" dirty="0">
              <a:solidFill>
                <a:srgbClr val="002060"/>
              </a:solidFill>
            </a:endParaRPr>
          </a:p>
          <a:p>
            <a:pPr lvl="0" algn="just">
              <a:defRPr/>
            </a:pPr>
            <a:r>
              <a:rPr lang="ru-RU" sz="1600" dirty="0" err="1">
                <a:solidFill>
                  <a:srgbClr val="002060"/>
                </a:solidFill>
              </a:rPr>
              <a:t>урядовий</a:t>
            </a:r>
            <a:r>
              <a:rPr lang="ru-RU" sz="1600" dirty="0">
                <a:solidFill>
                  <a:srgbClr val="002060"/>
                </a:solidFill>
              </a:rPr>
              <a:t> </a:t>
            </a:r>
            <a:r>
              <a:rPr lang="ru-RU" sz="1600" dirty="0" err="1">
                <a:solidFill>
                  <a:srgbClr val="002060"/>
                </a:solidFill>
              </a:rPr>
              <a:t>проєкт</a:t>
            </a:r>
            <a:r>
              <a:rPr lang="ru-RU" sz="1600" dirty="0">
                <a:solidFill>
                  <a:srgbClr val="002060"/>
                </a:solidFill>
              </a:rPr>
              <a:t> </a:t>
            </a:r>
            <a:r>
              <a:rPr lang="ru-RU" sz="1600" b="1" dirty="0">
                <a:solidFill>
                  <a:srgbClr val="002060"/>
                </a:solidFill>
              </a:rPr>
              <a:t>«</a:t>
            </a:r>
            <a:r>
              <a:rPr lang="ru-RU" sz="1600" b="1" dirty="0" err="1">
                <a:solidFill>
                  <a:srgbClr val="002060"/>
                </a:solidFill>
              </a:rPr>
              <a:t>єРобота</a:t>
            </a:r>
            <a:r>
              <a:rPr lang="ru-RU" sz="1600" dirty="0">
                <a:solidFill>
                  <a:srgbClr val="002060"/>
                </a:solidFill>
              </a:rPr>
              <a:t>» </a:t>
            </a:r>
            <a:r>
              <a:rPr lang="ru-RU" sz="1600" dirty="0" err="1">
                <a:solidFill>
                  <a:srgbClr val="002060"/>
                </a:solidFill>
              </a:rPr>
              <a:t>передбачає</a:t>
            </a:r>
            <a:r>
              <a:rPr lang="ru-RU" sz="1600" dirty="0">
                <a:solidFill>
                  <a:srgbClr val="002060"/>
                </a:solidFill>
              </a:rPr>
              <a:t> </a:t>
            </a:r>
            <a:r>
              <a:rPr lang="ru-RU" sz="1600" dirty="0" err="1">
                <a:solidFill>
                  <a:srgbClr val="002060"/>
                </a:solidFill>
              </a:rPr>
              <a:t>надання</a:t>
            </a:r>
            <a:r>
              <a:rPr lang="ru-RU" sz="1600" dirty="0">
                <a:solidFill>
                  <a:srgbClr val="002060"/>
                </a:solidFill>
              </a:rPr>
              <a:t> </a:t>
            </a:r>
            <a:r>
              <a:rPr lang="ru-RU" sz="1600" dirty="0" err="1">
                <a:solidFill>
                  <a:srgbClr val="002060"/>
                </a:solidFill>
              </a:rPr>
              <a:t>українцям</a:t>
            </a:r>
            <a:r>
              <a:rPr lang="ru-RU" sz="1600" dirty="0">
                <a:solidFill>
                  <a:srgbClr val="002060"/>
                </a:solidFill>
              </a:rPr>
              <a:t> </a:t>
            </a:r>
            <a:r>
              <a:rPr lang="ru-RU" sz="1600" dirty="0" err="1">
                <a:solidFill>
                  <a:srgbClr val="002060"/>
                </a:solidFill>
              </a:rPr>
              <a:t>грантів</a:t>
            </a:r>
            <a:r>
              <a:rPr lang="ru-RU" sz="1600" dirty="0">
                <a:solidFill>
                  <a:srgbClr val="002060"/>
                </a:solidFill>
              </a:rPr>
              <a:t> для </a:t>
            </a:r>
            <a:r>
              <a:rPr lang="ru-RU" sz="1600" dirty="0" err="1">
                <a:solidFill>
                  <a:srgbClr val="002060"/>
                </a:solidFill>
              </a:rPr>
              <a:t>започаткування</a:t>
            </a:r>
            <a:r>
              <a:rPr lang="ru-RU" sz="1600" dirty="0">
                <a:solidFill>
                  <a:srgbClr val="002060"/>
                </a:solidFill>
              </a:rPr>
              <a:t> </a:t>
            </a:r>
            <a:r>
              <a:rPr lang="ru-RU" sz="1600" dirty="0" err="1">
                <a:solidFill>
                  <a:srgbClr val="002060"/>
                </a:solidFill>
              </a:rPr>
              <a:t>бізнесу</a:t>
            </a:r>
            <a:r>
              <a:rPr lang="ru-RU" sz="1600" dirty="0">
                <a:solidFill>
                  <a:srgbClr val="002060"/>
                </a:solidFill>
              </a:rPr>
              <a:t>, </a:t>
            </a:r>
            <a:r>
              <a:rPr lang="ru-RU" sz="1600" dirty="0" err="1">
                <a:solidFill>
                  <a:srgbClr val="002060"/>
                </a:solidFill>
              </a:rPr>
              <a:t>розвитку</a:t>
            </a:r>
            <a:r>
              <a:rPr lang="ru-RU" sz="1600" dirty="0">
                <a:solidFill>
                  <a:srgbClr val="002060"/>
                </a:solidFill>
              </a:rPr>
              <a:t> </a:t>
            </a:r>
            <a:r>
              <a:rPr lang="ru-RU" sz="1600" dirty="0" err="1">
                <a:solidFill>
                  <a:srgbClr val="002060"/>
                </a:solidFill>
              </a:rPr>
              <a:t>підприємництва</a:t>
            </a:r>
            <a:r>
              <a:rPr lang="ru-RU" sz="1600" dirty="0">
                <a:solidFill>
                  <a:srgbClr val="002060"/>
                </a:solidFill>
              </a:rPr>
              <a:t> та </a:t>
            </a:r>
            <a:r>
              <a:rPr lang="ru-RU" sz="1600" dirty="0" err="1">
                <a:solidFill>
                  <a:srgbClr val="002060"/>
                </a:solidFill>
              </a:rPr>
              <a:t>навчання</a:t>
            </a:r>
            <a:r>
              <a:rPr lang="ru-RU" sz="1600" dirty="0">
                <a:solidFill>
                  <a:srgbClr val="002060"/>
                </a:solidFill>
              </a:rPr>
              <a:t>.. </a:t>
            </a:r>
            <a:r>
              <a:rPr lang="ru-RU" sz="1600" dirty="0" err="1">
                <a:solidFill>
                  <a:srgbClr val="002060"/>
                </a:solidFill>
              </a:rPr>
              <a:t>Проєкт</a:t>
            </a:r>
            <a:r>
              <a:rPr lang="ru-RU" sz="1600" dirty="0">
                <a:solidFill>
                  <a:srgbClr val="002060"/>
                </a:solidFill>
              </a:rPr>
              <a:t> </a:t>
            </a:r>
            <a:r>
              <a:rPr lang="ru-RU" sz="1600" dirty="0" err="1">
                <a:solidFill>
                  <a:srgbClr val="002060"/>
                </a:solidFill>
              </a:rPr>
              <a:t>включає</a:t>
            </a:r>
            <a:r>
              <a:rPr lang="ru-RU" sz="1600" dirty="0">
                <a:solidFill>
                  <a:srgbClr val="002060"/>
                </a:solidFill>
              </a:rPr>
              <a:t> 6 </a:t>
            </a:r>
            <a:r>
              <a:rPr lang="ru-RU" sz="1600" dirty="0" err="1">
                <a:solidFill>
                  <a:srgbClr val="002060"/>
                </a:solidFill>
              </a:rPr>
              <a:t>грантових</a:t>
            </a:r>
            <a:r>
              <a:rPr lang="ru-RU" sz="1600" dirty="0">
                <a:solidFill>
                  <a:srgbClr val="002060"/>
                </a:solidFill>
              </a:rPr>
              <a:t> </a:t>
            </a:r>
            <a:r>
              <a:rPr lang="ru-RU" sz="1600" dirty="0" err="1">
                <a:solidFill>
                  <a:srgbClr val="002060"/>
                </a:solidFill>
              </a:rPr>
              <a:t>програм</a:t>
            </a:r>
            <a:r>
              <a:rPr lang="ru-RU" sz="1600" dirty="0">
                <a:solidFill>
                  <a:srgbClr val="002060"/>
                </a:solidFill>
              </a:rPr>
              <a:t>, </a:t>
            </a:r>
            <a:r>
              <a:rPr lang="ru-RU" sz="1600" dirty="0" err="1">
                <a:solidFill>
                  <a:srgbClr val="002060"/>
                </a:solidFill>
              </a:rPr>
              <a:t>серед</a:t>
            </a:r>
            <a:r>
              <a:rPr lang="ru-RU" sz="1600" dirty="0">
                <a:solidFill>
                  <a:srgbClr val="002060"/>
                </a:solidFill>
              </a:rPr>
              <a:t> </a:t>
            </a:r>
            <a:r>
              <a:rPr lang="ru-RU" sz="1600" dirty="0" err="1">
                <a:solidFill>
                  <a:srgbClr val="002060"/>
                </a:solidFill>
              </a:rPr>
              <a:t>яких</a:t>
            </a:r>
            <a:r>
              <a:rPr lang="ru-RU" sz="1600" dirty="0">
                <a:solidFill>
                  <a:srgbClr val="002060"/>
                </a:solidFill>
              </a:rPr>
              <a:t>: </a:t>
            </a:r>
            <a:r>
              <a:rPr lang="ru-RU" sz="1600" dirty="0" err="1">
                <a:solidFill>
                  <a:srgbClr val="002060"/>
                </a:solidFill>
              </a:rPr>
              <a:t>мікрогранти</a:t>
            </a:r>
            <a:r>
              <a:rPr lang="ru-RU" sz="1600" dirty="0">
                <a:solidFill>
                  <a:srgbClr val="002060"/>
                </a:solidFill>
              </a:rPr>
              <a:t> для </a:t>
            </a:r>
            <a:r>
              <a:rPr lang="ru-RU" sz="1600" dirty="0" err="1">
                <a:solidFill>
                  <a:srgbClr val="002060"/>
                </a:solidFill>
              </a:rPr>
              <a:t>створення</a:t>
            </a:r>
            <a:r>
              <a:rPr lang="ru-RU" sz="1600" dirty="0">
                <a:solidFill>
                  <a:srgbClr val="002060"/>
                </a:solidFill>
              </a:rPr>
              <a:t> </a:t>
            </a:r>
            <a:r>
              <a:rPr lang="ru-RU" sz="1600" dirty="0" err="1">
                <a:solidFill>
                  <a:srgbClr val="002060"/>
                </a:solidFill>
              </a:rPr>
              <a:t>власного</a:t>
            </a:r>
            <a:r>
              <a:rPr lang="ru-RU" sz="1600" dirty="0">
                <a:solidFill>
                  <a:srgbClr val="002060"/>
                </a:solidFill>
              </a:rPr>
              <a:t> </a:t>
            </a:r>
            <a:r>
              <a:rPr lang="ru-RU" sz="1600" dirty="0" err="1">
                <a:solidFill>
                  <a:srgbClr val="002060"/>
                </a:solidFill>
              </a:rPr>
              <a:t>бізнесу</a:t>
            </a:r>
            <a:r>
              <a:rPr lang="ru-RU" sz="1600" dirty="0">
                <a:solidFill>
                  <a:srgbClr val="002060"/>
                </a:solidFill>
              </a:rPr>
              <a:t>; </a:t>
            </a:r>
            <a:r>
              <a:rPr lang="ru-RU" sz="1600" dirty="0" err="1">
                <a:solidFill>
                  <a:srgbClr val="002060"/>
                </a:solidFill>
              </a:rPr>
              <a:t>гранти</a:t>
            </a:r>
            <a:r>
              <a:rPr lang="ru-RU" sz="1600" dirty="0">
                <a:solidFill>
                  <a:srgbClr val="002060"/>
                </a:solidFill>
              </a:rPr>
              <a:t> для </a:t>
            </a:r>
            <a:r>
              <a:rPr lang="ru-RU" sz="1600" dirty="0" err="1">
                <a:solidFill>
                  <a:srgbClr val="002060"/>
                </a:solidFill>
              </a:rPr>
              <a:t>розвитку</a:t>
            </a:r>
            <a:r>
              <a:rPr lang="ru-RU" sz="1600" dirty="0">
                <a:solidFill>
                  <a:srgbClr val="002060"/>
                </a:solidFill>
              </a:rPr>
              <a:t> </a:t>
            </a:r>
            <a:r>
              <a:rPr lang="ru-RU" sz="1600" dirty="0" err="1">
                <a:solidFill>
                  <a:srgbClr val="002060"/>
                </a:solidFill>
              </a:rPr>
              <a:t>переробного</a:t>
            </a:r>
            <a:r>
              <a:rPr lang="ru-RU" sz="1600" dirty="0">
                <a:solidFill>
                  <a:srgbClr val="002060"/>
                </a:solidFill>
              </a:rPr>
              <a:t> </a:t>
            </a:r>
            <a:r>
              <a:rPr lang="ru-RU" sz="1600" dirty="0" err="1">
                <a:solidFill>
                  <a:srgbClr val="002060"/>
                </a:solidFill>
              </a:rPr>
              <a:t>підприємства</a:t>
            </a:r>
            <a:r>
              <a:rPr lang="ru-RU" sz="1600" dirty="0">
                <a:solidFill>
                  <a:srgbClr val="002060"/>
                </a:solidFill>
              </a:rPr>
              <a:t>; </a:t>
            </a:r>
            <a:r>
              <a:rPr lang="ru-RU" sz="1600" dirty="0" err="1">
                <a:solidFill>
                  <a:srgbClr val="002060"/>
                </a:solidFill>
              </a:rPr>
              <a:t>державне</a:t>
            </a:r>
            <a:r>
              <a:rPr lang="ru-RU" sz="1600" dirty="0">
                <a:solidFill>
                  <a:srgbClr val="002060"/>
                </a:solidFill>
              </a:rPr>
              <a:t> </a:t>
            </a:r>
            <a:r>
              <a:rPr lang="ru-RU" sz="1600" dirty="0" err="1">
                <a:solidFill>
                  <a:srgbClr val="002060"/>
                </a:solidFill>
              </a:rPr>
              <a:t>фінансування</a:t>
            </a:r>
            <a:r>
              <a:rPr lang="ru-RU" sz="1600" dirty="0">
                <a:solidFill>
                  <a:srgbClr val="002060"/>
                </a:solidFill>
              </a:rPr>
              <a:t> закладки саду; </a:t>
            </a:r>
            <a:r>
              <a:rPr lang="ru-RU" sz="1600" dirty="0" err="1">
                <a:solidFill>
                  <a:srgbClr val="002060"/>
                </a:solidFill>
              </a:rPr>
              <a:t>кошти</a:t>
            </a:r>
            <a:r>
              <a:rPr lang="ru-RU" sz="1600" dirty="0">
                <a:solidFill>
                  <a:srgbClr val="002060"/>
                </a:solidFill>
              </a:rPr>
              <a:t> для </a:t>
            </a:r>
            <a:r>
              <a:rPr lang="ru-RU" sz="1600" dirty="0" err="1">
                <a:solidFill>
                  <a:srgbClr val="002060"/>
                </a:solidFill>
              </a:rPr>
              <a:t>розвитку</a:t>
            </a:r>
            <a:r>
              <a:rPr lang="ru-RU" sz="1600" dirty="0">
                <a:solidFill>
                  <a:srgbClr val="002060"/>
                </a:solidFill>
              </a:rPr>
              <a:t> тепличного </a:t>
            </a:r>
            <a:r>
              <a:rPr lang="ru-RU" sz="1600" dirty="0" err="1">
                <a:solidFill>
                  <a:srgbClr val="002060"/>
                </a:solidFill>
              </a:rPr>
              <a:t>господарства</a:t>
            </a:r>
            <a:r>
              <a:rPr lang="ru-RU" sz="1600" dirty="0">
                <a:solidFill>
                  <a:srgbClr val="002060"/>
                </a:solidFill>
              </a:rPr>
              <a:t>. Також </a:t>
            </a:r>
            <a:r>
              <a:rPr lang="ru-RU" sz="1600" dirty="0" err="1">
                <a:solidFill>
                  <a:srgbClr val="002060"/>
                </a:solidFill>
              </a:rPr>
              <a:t>існує</a:t>
            </a:r>
            <a:r>
              <a:rPr lang="ru-RU" sz="1600" dirty="0">
                <a:solidFill>
                  <a:srgbClr val="002060"/>
                </a:solidFill>
              </a:rPr>
              <a:t> </a:t>
            </a:r>
            <a:r>
              <a:rPr lang="ru-RU" sz="1600" dirty="0" err="1">
                <a:solidFill>
                  <a:srgbClr val="002060"/>
                </a:solidFill>
              </a:rPr>
              <a:t>програма</a:t>
            </a:r>
            <a:r>
              <a:rPr lang="ru-RU" sz="1600" dirty="0">
                <a:solidFill>
                  <a:srgbClr val="002060"/>
                </a:solidFill>
              </a:rPr>
              <a:t> «</a:t>
            </a:r>
            <a:r>
              <a:rPr lang="ru-RU" sz="1600" dirty="0" err="1">
                <a:solidFill>
                  <a:srgbClr val="002060"/>
                </a:solidFill>
              </a:rPr>
              <a:t>Доступні</a:t>
            </a:r>
            <a:r>
              <a:rPr lang="ru-RU" sz="1600" dirty="0">
                <a:solidFill>
                  <a:srgbClr val="002060"/>
                </a:solidFill>
              </a:rPr>
              <a:t> </a:t>
            </a:r>
            <a:r>
              <a:rPr lang="ru-RU" sz="1600" dirty="0" err="1">
                <a:solidFill>
                  <a:srgbClr val="002060"/>
                </a:solidFill>
              </a:rPr>
              <a:t>кредити</a:t>
            </a:r>
            <a:r>
              <a:rPr lang="ru-RU" sz="1600" dirty="0">
                <a:solidFill>
                  <a:srgbClr val="002060"/>
                </a:solidFill>
              </a:rPr>
              <a:t> 5-7-9 %» для тих, </a:t>
            </a:r>
            <a:r>
              <a:rPr lang="ru-RU" sz="1600" dirty="0" err="1">
                <a:solidFill>
                  <a:srgbClr val="002060"/>
                </a:solidFill>
              </a:rPr>
              <a:t>хто</a:t>
            </a:r>
            <a:r>
              <a:rPr lang="ru-RU" sz="1600" dirty="0">
                <a:solidFill>
                  <a:srgbClr val="002060"/>
                </a:solidFill>
              </a:rPr>
              <a:t> </a:t>
            </a:r>
            <a:r>
              <a:rPr lang="ru-RU" sz="1600" dirty="0" err="1">
                <a:solidFill>
                  <a:srgbClr val="002060"/>
                </a:solidFill>
              </a:rPr>
              <a:t>хоче</a:t>
            </a:r>
            <a:r>
              <a:rPr lang="ru-RU" sz="1600" dirty="0">
                <a:solidFill>
                  <a:srgbClr val="002060"/>
                </a:solidFill>
              </a:rPr>
              <a:t> </a:t>
            </a:r>
            <a:r>
              <a:rPr lang="ru-RU" sz="1600" dirty="0" err="1">
                <a:solidFill>
                  <a:srgbClr val="002060"/>
                </a:solidFill>
              </a:rPr>
              <a:t>розвивати</a:t>
            </a:r>
            <a:r>
              <a:rPr lang="ru-RU" sz="1600" dirty="0">
                <a:solidFill>
                  <a:srgbClr val="002060"/>
                </a:solidFill>
              </a:rPr>
              <a:t> </a:t>
            </a:r>
            <a:r>
              <a:rPr lang="ru-RU" sz="1600" dirty="0" err="1">
                <a:solidFill>
                  <a:srgbClr val="002060"/>
                </a:solidFill>
              </a:rPr>
              <a:t>свій</a:t>
            </a:r>
            <a:r>
              <a:rPr lang="ru-RU" sz="1600" dirty="0">
                <a:solidFill>
                  <a:srgbClr val="002060"/>
                </a:solidFill>
              </a:rPr>
              <a:t> </a:t>
            </a:r>
            <a:r>
              <a:rPr lang="ru-RU" sz="1600" dirty="0" err="1">
                <a:solidFill>
                  <a:srgbClr val="002060"/>
                </a:solidFill>
              </a:rPr>
              <a:t>бізнес</a:t>
            </a:r>
            <a:r>
              <a:rPr lang="ru-RU" sz="1600" dirty="0">
                <a:solidFill>
                  <a:srgbClr val="002060"/>
                </a:solidFill>
              </a:rPr>
              <a:t>.</a:t>
            </a:r>
            <a:r>
              <a:rPr lang="ru-RU" sz="1600" dirty="0"/>
              <a:t> </a:t>
            </a:r>
            <a:r>
              <a:rPr lang="ru-RU" sz="1600" dirty="0" err="1">
                <a:solidFill>
                  <a:srgbClr val="002060"/>
                </a:solidFill>
              </a:rPr>
              <a:t>Ще</a:t>
            </a:r>
            <a:r>
              <a:rPr lang="ru-RU" sz="1600" dirty="0">
                <a:solidFill>
                  <a:srgbClr val="002060"/>
                </a:solidFill>
              </a:rPr>
              <a:t> один ресурс — </a:t>
            </a:r>
            <a:r>
              <a:rPr lang="ru-RU" sz="1600" dirty="0" err="1">
                <a:solidFill>
                  <a:srgbClr val="002060"/>
                </a:solidFill>
              </a:rPr>
              <a:t>це</a:t>
            </a:r>
            <a:r>
              <a:rPr lang="ru-RU" sz="1600" dirty="0">
                <a:solidFill>
                  <a:srgbClr val="002060"/>
                </a:solidFill>
              </a:rPr>
              <a:t> </a:t>
            </a:r>
            <a:r>
              <a:rPr lang="ru-RU" sz="1600" b="1" dirty="0" err="1">
                <a:solidFill>
                  <a:srgbClr val="002060"/>
                </a:solidFill>
              </a:rPr>
              <a:t>волонтери</a:t>
            </a:r>
            <a:r>
              <a:rPr lang="ru-RU" sz="1600" b="1" dirty="0">
                <a:solidFill>
                  <a:srgbClr val="002060"/>
                </a:solidFill>
              </a:rPr>
              <a:t>, </a:t>
            </a:r>
            <a:r>
              <a:rPr lang="ru-RU" sz="1600" dirty="0" err="1">
                <a:solidFill>
                  <a:srgbClr val="002060"/>
                </a:solidFill>
              </a:rPr>
              <a:t>людИ</a:t>
            </a:r>
            <a:r>
              <a:rPr lang="ru-RU" sz="1600" dirty="0">
                <a:solidFill>
                  <a:srgbClr val="002060"/>
                </a:solidFill>
              </a:rPr>
              <a:t>, </a:t>
            </a:r>
            <a:r>
              <a:rPr lang="ru-RU" sz="1600" dirty="0" err="1">
                <a:solidFill>
                  <a:srgbClr val="002060"/>
                </a:solidFill>
              </a:rPr>
              <a:t>котрі</a:t>
            </a:r>
            <a:r>
              <a:rPr lang="ru-RU" sz="1600" dirty="0">
                <a:solidFill>
                  <a:srgbClr val="002060"/>
                </a:solidFill>
              </a:rPr>
              <a:t> </a:t>
            </a:r>
            <a:r>
              <a:rPr lang="ru-RU" sz="1600" dirty="0" err="1">
                <a:solidFill>
                  <a:srgbClr val="002060"/>
                </a:solidFill>
              </a:rPr>
              <a:t>готові</a:t>
            </a:r>
            <a:r>
              <a:rPr lang="ru-RU" sz="1600" dirty="0">
                <a:solidFill>
                  <a:srgbClr val="002060"/>
                </a:solidFill>
              </a:rPr>
              <a:t> </a:t>
            </a:r>
            <a:r>
              <a:rPr lang="ru-RU" sz="1600" dirty="0" err="1">
                <a:solidFill>
                  <a:srgbClr val="002060"/>
                </a:solidFill>
              </a:rPr>
              <a:t>надавати</a:t>
            </a:r>
            <a:r>
              <a:rPr lang="ru-RU" sz="1600" dirty="0">
                <a:solidFill>
                  <a:srgbClr val="002060"/>
                </a:solidFill>
              </a:rPr>
              <a:t> </a:t>
            </a:r>
            <a:r>
              <a:rPr lang="ru-RU" sz="1600" dirty="0" err="1">
                <a:solidFill>
                  <a:srgbClr val="002060"/>
                </a:solidFill>
              </a:rPr>
              <a:t>громаді</a:t>
            </a:r>
            <a:r>
              <a:rPr lang="ru-RU" sz="1600" dirty="0">
                <a:solidFill>
                  <a:srgbClr val="002060"/>
                </a:solidFill>
              </a:rPr>
              <a:t> </a:t>
            </a:r>
            <a:r>
              <a:rPr lang="ru-RU" sz="1600" dirty="0" err="1">
                <a:solidFill>
                  <a:srgbClr val="002060"/>
                </a:solidFill>
              </a:rPr>
              <a:t>допомогу</a:t>
            </a:r>
            <a:r>
              <a:rPr lang="ru-RU" sz="1600" dirty="0">
                <a:solidFill>
                  <a:srgbClr val="002060"/>
                </a:solidFill>
              </a:rPr>
              <a:t> в </a:t>
            </a:r>
            <a:r>
              <a:rPr lang="ru-RU" sz="1600" dirty="0" err="1">
                <a:solidFill>
                  <a:srgbClr val="002060"/>
                </a:solidFill>
              </a:rPr>
              <a:t>посиленні</a:t>
            </a:r>
            <a:r>
              <a:rPr lang="ru-RU" sz="1600" dirty="0">
                <a:solidFill>
                  <a:srgbClr val="002060"/>
                </a:solidFill>
              </a:rPr>
              <a:t> </a:t>
            </a:r>
            <a:r>
              <a:rPr lang="ru-RU" sz="1600" dirty="0" err="1">
                <a:solidFill>
                  <a:srgbClr val="002060"/>
                </a:solidFill>
              </a:rPr>
              <a:t>продовольчої</a:t>
            </a:r>
            <a:r>
              <a:rPr lang="ru-RU" sz="1600" dirty="0">
                <a:solidFill>
                  <a:srgbClr val="002060"/>
                </a:solidFill>
              </a:rPr>
              <a:t> </a:t>
            </a:r>
            <a:r>
              <a:rPr lang="ru-RU" sz="1600" dirty="0" err="1">
                <a:solidFill>
                  <a:srgbClr val="002060"/>
                </a:solidFill>
              </a:rPr>
              <a:t>безпеки</a:t>
            </a:r>
            <a:r>
              <a:rPr lang="ru-RU" sz="1600" dirty="0">
                <a:solidFill>
                  <a:srgbClr val="002060"/>
                </a:solidFill>
              </a:rPr>
              <a:t> </a:t>
            </a:r>
            <a:r>
              <a:rPr lang="ru-RU" sz="1600" dirty="0" err="1">
                <a:solidFill>
                  <a:srgbClr val="002060"/>
                </a:solidFill>
              </a:rPr>
              <a:t>або</a:t>
            </a:r>
            <a:r>
              <a:rPr lang="ru-RU" sz="1600" dirty="0">
                <a:solidFill>
                  <a:srgbClr val="002060"/>
                </a:solidFill>
              </a:rPr>
              <a:t> </a:t>
            </a:r>
            <a:r>
              <a:rPr lang="ru-RU" sz="1600" dirty="0" err="1">
                <a:solidFill>
                  <a:srgbClr val="002060"/>
                </a:solidFill>
              </a:rPr>
              <a:t>власною</a:t>
            </a:r>
            <a:r>
              <a:rPr lang="ru-RU" sz="1600" dirty="0">
                <a:solidFill>
                  <a:srgbClr val="002060"/>
                </a:solidFill>
              </a:rPr>
              <a:t> </a:t>
            </a:r>
            <a:r>
              <a:rPr lang="ru-RU" sz="1600" dirty="0" err="1">
                <a:solidFill>
                  <a:srgbClr val="002060"/>
                </a:solidFill>
              </a:rPr>
              <a:t>працею</a:t>
            </a:r>
            <a:r>
              <a:rPr lang="ru-RU" sz="1600" dirty="0">
                <a:solidFill>
                  <a:srgbClr val="002060"/>
                </a:solidFill>
              </a:rPr>
              <a:t>, </a:t>
            </a:r>
            <a:r>
              <a:rPr lang="ru-RU" sz="1600" dirty="0" err="1">
                <a:solidFill>
                  <a:srgbClr val="002060"/>
                </a:solidFill>
              </a:rPr>
              <a:t>або</a:t>
            </a:r>
            <a:r>
              <a:rPr lang="ru-RU" sz="1600" dirty="0">
                <a:solidFill>
                  <a:srgbClr val="002060"/>
                </a:solidFill>
              </a:rPr>
              <a:t> шляхом </a:t>
            </a:r>
            <a:r>
              <a:rPr lang="ru-RU" sz="1600" dirty="0" err="1">
                <a:solidFill>
                  <a:srgbClr val="002060"/>
                </a:solidFill>
              </a:rPr>
              <a:t>надання</a:t>
            </a:r>
            <a:r>
              <a:rPr lang="ru-RU" sz="1600" dirty="0">
                <a:solidFill>
                  <a:srgbClr val="002060"/>
                </a:solidFill>
              </a:rPr>
              <a:t> </a:t>
            </a:r>
            <a:r>
              <a:rPr lang="ru-RU" sz="1600" dirty="0" err="1">
                <a:solidFill>
                  <a:srgbClr val="002060"/>
                </a:solidFill>
              </a:rPr>
              <a:t>харчових</a:t>
            </a:r>
            <a:r>
              <a:rPr lang="ru-RU" sz="1600" dirty="0">
                <a:solidFill>
                  <a:srgbClr val="002060"/>
                </a:solidFill>
              </a:rPr>
              <a:t> </a:t>
            </a:r>
            <a:r>
              <a:rPr lang="ru-RU" sz="1600" dirty="0" err="1">
                <a:solidFill>
                  <a:srgbClr val="002060"/>
                </a:solidFill>
              </a:rPr>
              <a:t>продуктів</a:t>
            </a:r>
            <a:r>
              <a:rPr lang="ru-RU" sz="1600" dirty="0">
                <a:solidFill>
                  <a:srgbClr val="002060"/>
                </a:solidFill>
              </a:rPr>
              <a:t>, </a:t>
            </a:r>
            <a:r>
              <a:rPr lang="ru-RU" sz="1600" dirty="0" err="1">
                <a:solidFill>
                  <a:srgbClr val="002060"/>
                </a:solidFill>
              </a:rPr>
              <a:t>вирощених</a:t>
            </a:r>
            <a:r>
              <a:rPr lang="ru-RU" sz="1600" dirty="0">
                <a:solidFill>
                  <a:srgbClr val="002060"/>
                </a:solidFill>
              </a:rPr>
              <a:t> </a:t>
            </a:r>
            <a:r>
              <a:rPr lang="ru-RU" sz="1600" dirty="0" err="1">
                <a:solidFill>
                  <a:srgbClr val="002060"/>
                </a:solidFill>
              </a:rPr>
              <a:t>своїми</a:t>
            </a:r>
            <a:r>
              <a:rPr lang="ru-RU" sz="1600" dirty="0">
                <a:solidFill>
                  <a:srgbClr val="002060"/>
                </a:solidFill>
              </a:rPr>
              <a:t> </a:t>
            </a:r>
            <a:r>
              <a:rPr lang="ru-RU" sz="1600" dirty="0" err="1">
                <a:solidFill>
                  <a:srgbClr val="002060"/>
                </a:solidFill>
              </a:rPr>
              <a:t>зусиллями</a:t>
            </a:r>
            <a:endParaRPr lang="ru-RU" sz="1600" dirty="0">
              <a:solidFill>
                <a:srgbClr val="002060"/>
              </a:solidFill>
            </a:endParaRPr>
          </a:p>
          <a:p>
            <a:pPr lvl="0" algn="just">
              <a:defRPr/>
            </a:pPr>
            <a:endPar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430719" y="3006154"/>
            <a:ext cx="3651065" cy="2740748"/>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rot="1304260">
            <a:off x="182225" y="3271687"/>
            <a:ext cx="245497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2 етап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ПЛАНУВАННЯ: фінансування</a:t>
            </a: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88" y="5492903"/>
            <a:ext cx="7026413" cy="141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a:extLst>
              <a:ext uri="{FF2B5EF4-FFF2-40B4-BE49-F238E27FC236}">
                <a16:creationId xmlns:a16="http://schemas.microsoft.com/office/drawing/2014/main" id="{F521F2C5-FB7F-5581-4E56-69EA5993F888}"/>
              </a:ext>
            </a:extLst>
          </p:cNvPr>
          <p:cNvPicPr>
            <a:picLocks noChangeAspect="1"/>
          </p:cNvPicPr>
          <p:nvPr/>
        </p:nvPicPr>
        <p:blipFill>
          <a:blip r:embed="rId4"/>
          <a:stretch>
            <a:fillRect/>
          </a:stretch>
        </p:blipFill>
        <p:spPr>
          <a:xfrm>
            <a:off x="1" y="0"/>
            <a:ext cx="2867190" cy="2481943"/>
          </a:xfrm>
          <a:prstGeom prst="rect">
            <a:avLst/>
          </a:prstGeom>
        </p:spPr>
      </p:pic>
    </p:spTree>
    <p:extLst>
      <p:ext uri="{BB962C8B-B14F-4D97-AF65-F5344CB8AC3E}">
        <p14:creationId xmlns:p14="http://schemas.microsoft.com/office/powerpoint/2010/main" val="2621866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39728" y="0"/>
            <a:ext cx="9442862" cy="599912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ru-RU" dirty="0" err="1">
                <a:solidFill>
                  <a:srgbClr val="002060"/>
                </a:solidFill>
              </a:rPr>
              <a:t>Програма</a:t>
            </a:r>
            <a:r>
              <a:rPr lang="ru-RU" dirty="0">
                <a:solidFill>
                  <a:srgbClr val="002060"/>
                </a:solidFill>
              </a:rPr>
              <a:t> повинна </a:t>
            </a:r>
            <a:r>
              <a:rPr lang="ru-RU" dirty="0" err="1">
                <a:solidFill>
                  <a:srgbClr val="002060"/>
                </a:solidFill>
              </a:rPr>
              <a:t>містити</a:t>
            </a:r>
            <a:r>
              <a:rPr lang="ru-RU" dirty="0">
                <a:solidFill>
                  <a:srgbClr val="002060"/>
                </a:solidFill>
              </a:rPr>
              <a:t> </a:t>
            </a:r>
            <a:r>
              <a:rPr lang="ru-RU" dirty="0" err="1">
                <a:solidFill>
                  <a:srgbClr val="002060"/>
                </a:solidFill>
              </a:rPr>
              <a:t>показники</a:t>
            </a:r>
            <a:r>
              <a:rPr lang="ru-RU" dirty="0">
                <a:solidFill>
                  <a:srgbClr val="002060"/>
                </a:solidFill>
              </a:rPr>
              <a:t>, за </a:t>
            </a:r>
            <a:r>
              <a:rPr lang="ru-RU" dirty="0" err="1">
                <a:solidFill>
                  <a:srgbClr val="002060"/>
                </a:solidFill>
              </a:rPr>
              <a:t>якими</a:t>
            </a:r>
            <a:r>
              <a:rPr lang="ru-RU" dirty="0">
                <a:solidFill>
                  <a:srgbClr val="002060"/>
                </a:solidFill>
              </a:rPr>
              <a:t> </a:t>
            </a:r>
            <a:r>
              <a:rPr lang="ru-RU" dirty="0" err="1">
                <a:solidFill>
                  <a:srgbClr val="002060"/>
                </a:solidFill>
              </a:rPr>
              <a:t>можна</a:t>
            </a:r>
            <a:r>
              <a:rPr lang="ru-RU" dirty="0">
                <a:solidFill>
                  <a:srgbClr val="002060"/>
                </a:solidFill>
              </a:rPr>
              <a:t> </a:t>
            </a:r>
            <a:r>
              <a:rPr lang="ru-RU" dirty="0" err="1">
                <a:solidFill>
                  <a:srgbClr val="002060"/>
                </a:solidFill>
              </a:rPr>
              <a:t>всебічно</a:t>
            </a:r>
            <a:r>
              <a:rPr lang="ru-RU" dirty="0">
                <a:solidFill>
                  <a:srgbClr val="002060"/>
                </a:solidFill>
              </a:rPr>
              <a:t> </a:t>
            </a:r>
            <a:r>
              <a:rPr lang="ru-RU" dirty="0" err="1">
                <a:solidFill>
                  <a:srgbClr val="002060"/>
                </a:solidFill>
              </a:rPr>
              <a:t>оцінити</a:t>
            </a:r>
            <a:r>
              <a:rPr lang="ru-RU" dirty="0">
                <a:solidFill>
                  <a:srgbClr val="002060"/>
                </a:solidFill>
              </a:rPr>
              <a:t> </a:t>
            </a:r>
            <a:r>
              <a:rPr lang="ru-RU" dirty="0" err="1">
                <a:solidFill>
                  <a:srgbClr val="002060"/>
                </a:solidFill>
              </a:rPr>
              <a:t>виконання</a:t>
            </a:r>
            <a:r>
              <a:rPr lang="ru-RU" dirty="0">
                <a:solidFill>
                  <a:srgbClr val="002060"/>
                </a:solidFill>
              </a:rPr>
              <a:t>, </a:t>
            </a:r>
            <a:r>
              <a:rPr lang="ru-RU" dirty="0" err="1">
                <a:solidFill>
                  <a:srgbClr val="002060"/>
                </a:solidFill>
              </a:rPr>
              <a:t>відстПрограми</a:t>
            </a:r>
            <a:r>
              <a:rPr lang="ru-RU" dirty="0">
                <a:solidFill>
                  <a:srgbClr val="002060"/>
                </a:solidFill>
              </a:rPr>
              <a:t>.</a:t>
            </a:r>
          </a:p>
          <a:p>
            <a:pPr lvl="0" algn="just">
              <a:defRPr/>
            </a:pPr>
            <a:r>
              <a:rPr lang="ru-RU" b="1" dirty="0" err="1">
                <a:solidFill>
                  <a:srgbClr val="002060"/>
                </a:solidFill>
              </a:rPr>
              <a:t>Показник</a:t>
            </a:r>
            <a:r>
              <a:rPr lang="ru-RU" b="1" dirty="0">
                <a:solidFill>
                  <a:srgbClr val="002060"/>
                </a:solidFill>
              </a:rPr>
              <a:t> </a:t>
            </a:r>
            <a:r>
              <a:rPr lang="ru-RU" dirty="0" err="1">
                <a:solidFill>
                  <a:srgbClr val="002060"/>
                </a:solidFill>
              </a:rPr>
              <a:t>ежити</a:t>
            </a:r>
            <a:r>
              <a:rPr lang="ru-RU" dirty="0">
                <a:solidFill>
                  <a:srgbClr val="002060"/>
                </a:solidFill>
              </a:rPr>
              <a:t> </a:t>
            </a:r>
            <a:r>
              <a:rPr lang="ru-RU" dirty="0" err="1">
                <a:solidFill>
                  <a:srgbClr val="002060"/>
                </a:solidFill>
              </a:rPr>
              <a:t>динаміку</a:t>
            </a:r>
            <a:r>
              <a:rPr lang="ru-RU" dirty="0">
                <a:solidFill>
                  <a:srgbClr val="002060"/>
                </a:solidFill>
              </a:rPr>
              <a:t> </a:t>
            </a:r>
            <a:r>
              <a:rPr lang="ru-RU" dirty="0" err="1">
                <a:solidFill>
                  <a:srgbClr val="002060"/>
                </a:solidFill>
              </a:rPr>
              <a:t>процесів</a:t>
            </a:r>
            <a:r>
              <a:rPr lang="ru-RU" dirty="0">
                <a:solidFill>
                  <a:srgbClr val="002060"/>
                </a:solidFill>
              </a:rPr>
              <a:t> та </a:t>
            </a:r>
            <a:r>
              <a:rPr lang="ru-RU" dirty="0" err="1">
                <a:solidFill>
                  <a:srgbClr val="002060"/>
                </a:solidFill>
              </a:rPr>
              <a:t>оцінити</a:t>
            </a:r>
            <a:r>
              <a:rPr lang="ru-RU" dirty="0">
                <a:solidFill>
                  <a:srgbClr val="002060"/>
                </a:solidFill>
              </a:rPr>
              <a:t> </a:t>
            </a:r>
            <a:r>
              <a:rPr lang="ru-RU" dirty="0" err="1">
                <a:solidFill>
                  <a:srgbClr val="002060"/>
                </a:solidFill>
              </a:rPr>
              <a:t>кількісні</a:t>
            </a:r>
            <a:r>
              <a:rPr lang="ru-RU" dirty="0">
                <a:solidFill>
                  <a:srgbClr val="002060"/>
                </a:solidFill>
              </a:rPr>
              <a:t> </a:t>
            </a:r>
            <a:r>
              <a:rPr lang="ru-RU" dirty="0" err="1">
                <a:solidFill>
                  <a:srgbClr val="002060"/>
                </a:solidFill>
              </a:rPr>
              <a:t>зміни</a:t>
            </a:r>
            <a:r>
              <a:rPr lang="ru-RU" dirty="0">
                <a:solidFill>
                  <a:srgbClr val="002060"/>
                </a:solidFill>
              </a:rPr>
              <a:t>, </a:t>
            </a:r>
            <a:r>
              <a:rPr lang="ru-RU" dirty="0" err="1">
                <a:solidFill>
                  <a:srgbClr val="002060"/>
                </a:solidFill>
              </a:rPr>
              <a:t>результативність</a:t>
            </a:r>
            <a:r>
              <a:rPr lang="ru-RU" dirty="0">
                <a:solidFill>
                  <a:srgbClr val="002060"/>
                </a:solidFill>
              </a:rPr>
              <a:t> </a:t>
            </a:r>
            <a:r>
              <a:rPr lang="ru-RU" dirty="0" err="1">
                <a:solidFill>
                  <a:srgbClr val="002060"/>
                </a:solidFill>
              </a:rPr>
              <a:t>досягнення</a:t>
            </a:r>
            <a:r>
              <a:rPr lang="ru-RU" dirty="0">
                <a:solidFill>
                  <a:srgbClr val="002060"/>
                </a:solidFill>
              </a:rPr>
              <a:t> мети </a:t>
            </a:r>
            <a:r>
              <a:rPr lang="ru-RU" b="1" dirty="0">
                <a:solidFill>
                  <a:srgbClr val="002060"/>
                </a:solidFill>
              </a:rPr>
              <a:t>-</a:t>
            </a:r>
            <a:r>
              <a:rPr lang="ru-RU" dirty="0">
                <a:solidFill>
                  <a:srgbClr val="002060"/>
                </a:solidFill>
              </a:rPr>
              <a:t> </a:t>
            </a:r>
            <a:r>
              <a:rPr lang="ru-RU" dirty="0" err="1">
                <a:solidFill>
                  <a:srgbClr val="002060"/>
                </a:solidFill>
              </a:rPr>
              <a:t>це</a:t>
            </a:r>
            <a:r>
              <a:rPr lang="ru-RU" dirty="0">
                <a:solidFill>
                  <a:srgbClr val="002060"/>
                </a:solidFill>
              </a:rPr>
              <a:t> </a:t>
            </a:r>
            <a:r>
              <a:rPr lang="ru-RU" dirty="0" err="1">
                <a:solidFill>
                  <a:srgbClr val="002060"/>
                </a:solidFill>
              </a:rPr>
              <a:t>інструмент</a:t>
            </a:r>
            <a:r>
              <a:rPr lang="ru-RU" dirty="0">
                <a:solidFill>
                  <a:srgbClr val="002060"/>
                </a:solidFill>
              </a:rPr>
              <a:t>, </a:t>
            </a:r>
            <a:r>
              <a:rPr lang="ru-RU" dirty="0" err="1">
                <a:solidFill>
                  <a:srgbClr val="002060"/>
                </a:solidFill>
              </a:rPr>
              <a:t>що</a:t>
            </a:r>
            <a:r>
              <a:rPr lang="ru-RU" dirty="0">
                <a:solidFill>
                  <a:srgbClr val="002060"/>
                </a:solidFill>
              </a:rPr>
              <a:t> </a:t>
            </a:r>
            <a:r>
              <a:rPr lang="ru-RU" dirty="0" err="1">
                <a:solidFill>
                  <a:srgbClr val="002060"/>
                </a:solidFill>
              </a:rPr>
              <a:t>дозволяє</a:t>
            </a:r>
            <a:r>
              <a:rPr lang="ru-RU" dirty="0">
                <a:solidFill>
                  <a:srgbClr val="002060"/>
                </a:solidFill>
              </a:rPr>
              <a:t> у числовому </a:t>
            </a:r>
            <a:r>
              <a:rPr lang="ru-RU" dirty="0" err="1">
                <a:solidFill>
                  <a:srgbClr val="002060"/>
                </a:solidFill>
              </a:rPr>
              <a:t>форматі</a:t>
            </a:r>
            <a:r>
              <a:rPr lang="ru-RU" dirty="0">
                <a:solidFill>
                  <a:srgbClr val="002060"/>
                </a:solidFill>
              </a:rPr>
              <a:t> </a:t>
            </a:r>
            <a:r>
              <a:rPr lang="ru-RU" dirty="0" err="1">
                <a:solidFill>
                  <a:srgbClr val="002060"/>
                </a:solidFill>
              </a:rPr>
              <a:t>вимірювати</a:t>
            </a:r>
            <a:r>
              <a:rPr lang="ru-RU" dirty="0">
                <a:solidFill>
                  <a:srgbClr val="002060"/>
                </a:solidFill>
              </a:rPr>
              <a:t> </a:t>
            </a:r>
            <a:r>
              <a:rPr lang="ru-RU" dirty="0" err="1">
                <a:solidFill>
                  <a:srgbClr val="002060"/>
                </a:solidFill>
              </a:rPr>
              <a:t>фактичний</a:t>
            </a:r>
            <a:r>
              <a:rPr lang="ru-RU" dirty="0">
                <a:solidFill>
                  <a:srgbClr val="002060"/>
                </a:solidFill>
              </a:rPr>
              <a:t> стан </a:t>
            </a:r>
            <a:r>
              <a:rPr lang="ru-RU" dirty="0" err="1">
                <a:solidFill>
                  <a:srgbClr val="002060"/>
                </a:solidFill>
              </a:rPr>
              <a:t>або</a:t>
            </a:r>
            <a:r>
              <a:rPr lang="ru-RU" dirty="0">
                <a:solidFill>
                  <a:srgbClr val="002060"/>
                </a:solidFill>
              </a:rPr>
              <a:t> </a:t>
            </a:r>
            <a:r>
              <a:rPr lang="ru-RU" dirty="0" err="1">
                <a:solidFill>
                  <a:srgbClr val="002060"/>
                </a:solidFill>
              </a:rPr>
              <a:t>зміни</a:t>
            </a:r>
            <a:r>
              <a:rPr lang="ru-RU" dirty="0">
                <a:solidFill>
                  <a:srgbClr val="002060"/>
                </a:solidFill>
              </a:rPr>
              <a:t>, </a:t>
            </a:r>
            <a:r>
              <a:rPr lang="ru-RU" dirty="0" err="1">
                <a:solidFill>
                  <a:srgbClr val="002060"/>
                </a:solidFill>
              </a:rPr>
              <a:t>що</a:t>
            </a:r>
            <a:r>
              <a:rPr lang="ru-RU" dirty="0">
                <a:solidFill>
                  <a:srgbClr val="002060"/>
                </a:solidFill>
              </a:rPr>
              <a:t> </a:t>
            </a:r>
            <a:r>
              <a:rPr lang="ru-RU" dirty="0" err="1">
                <a:solidFill>
                  <a:srgbClr val="002060"/>
                </a:solidFill>
              </a:rPr>
              <a:t>відбуваються</a:t>
            </a:r>
            <a:r>
              <a:rPr lang="ru-RU" dirty="0">
                <a:solidFill>
                  <a:srgbClr val="002060"/>
                </a:solidFill>
              </a:rPr>
              <a:t> </a:t>
            </a:r>
            <a:r>
              <a:rPr lang="ru-RU" dirty="0" err="1">
                <a:solidFill>
                  <a:srgbClr val="002060"/>
                </a:solidFill>
              </a:rPr>
              <a:t>завдяки</a:t>
            </a:r>
            <a:r>
              <a:rPr lang="ru-RU" dirty="0">
                <a:solidFill>
                  <a:srgbClr val="002060"/>
                </a:solidFill>
              </a:rPr>
              <a:t> </a:t>
            </a:r>
            <a:r>
              <a:rPr lang="ru-RU" dirty="0" err="1">
                <a:solidFill>
                  <a:srgbClr val="002060"/>
                </a:solidFill>
              </a:rPr>
              <a:t>досягненню</a:t>
            </a:r>
            <a:r>
              <a:rPr lang="ru-RU" dirty="0">
                <a:solidFill>
                  <a:srgbClr val="002060"/>
                </a:solidFill>
              </a:rPr>
              <a:t> результату. </a:t>
            </a:r>
            <a:r>
              <a:rPr lang="ru-RU" dirty="0" err="1">
                <a:solidFill>
                  <a:srgbClr val="002060"/>
                </a:solidFill>
              </a:rPr>
              <a:t>Показники</a:t>
            </a:r>
            <a:r>
              <a:rPr lang="ru-RU" dirty="0">
                <a:solidFill>
                  <a:srgbClr val="002060"/>
                </a:solidFill>
              </a:rPr>
              <a:t> </a:t>
            </a:r>
            <a:r>
              <a:rPr lang="ru-RU" dirty="0" err="1">
                <a:solidFill>
                  <a:srgbClr val="002060"/>
                </a:solidFill>
              </a:rPr>
              <a:t>бувають</a:t>
            </a:r>
            <a:r>
              <a:rPr lang="ru-RU" dirty="0">
                <a:solidFill>
                  <a:srgbClr val="002060"/>
                </a:solidFill>
              </a:rPr>
              <a:t> </a:t>
            </a:r>
            <a:r>
              <a:rPr lang="ru-RU" b="1" dirty="0" err="1">
                <a:solidFill>
                  <a:srgbClr val="002060"/>
                </a:solidFill>
              </a:rPr>
              <a:t>кількісні</a:t>
            </a:r>
            <a:r>
              <a:rPr lang="ru-RU" dirty="0">
                <a:solidFill>
                  <a:srgbClr val="002060"/>
                </a:solidFill>
              </a:rPr>
              <a:t> (</a:t>
            </a:r>
            <a:r>
              <a:rPr lang="ru-RU" dirty="0" err="1">
                <a:solidFill>
                  <a:srgbClr val="002060"/>
                </a:solidFill>
              </a:rPr>
              <a:t>описують</a:t>
            </a:r>
            <a:r>
              <a:rPr lang="ru-RU" dirty="0">
                <a:solidFill>
                  <a:srgbClr val="002060"/>
                </a:solidFill>
              </a:rPr>
              <a:t> </a:t>
            </a:r>
            <a:r>
              <a:rPr lang="ru-RU" dirty="0" err="1">
                <a:solidFill>
                  <a:srgbClr val="002060"/>
                </a:solidFill>
              </a:rPr>
              <a:t>об’єктивні</a:t>
            </a:r>
            <a:r>
              <a:rPr lang="ru-RU" dirty="0">
                <a:solidFill>
                  <a:srgbClr val="002060"/>
                </a:solidFill>
              </a:rPr>
              <a:t> </a:t>
            </a:r>
            <a:r>
              <a:rPr lang="ru-RU" dirty="0" err="1">
                <a:solidFill>
                  <a:srgbClr val="002060"/>
                </a:solidFill>
              </a:rPr>
              <a:t>дані</a:t>
            </a:r>
            <a:r>
              <a:rPr lang="ru-RU" dirty="0">
                <a:solidFill>
                  <a:srgbClr val="002060"/>
                </a:solidFill>
              </a:rPr>
              <a:t> </a:t>
            </a:r>
            <a:r>
              <a:rPr lang="ru-RU" dirty="0" err="1">
                <a:solidFill>
                  <a:srgbClr val="002060"/>
                </a:solidFill>
              </a:rPr>
              <a:t>досягнення</a:t>
            </a:r>
            <a:r>
              <a:rPr lang="ru-RU" dirty="0">
                <a:solidFill>
                  <a:srgbClr val="002060"/>
                </a:solidFill>
              </a:rPr>
              <a:t> кожного результату) і </a:t>
            </a:r>
            <a:r>
              <a:rPr lang="ru-RU" b="1" dirty="0" err="1">
                <a:solidFill>
                  <a:srgbClr val="002060"/>
                </a:solidFill>
              </a:rPr>
              <a:t>якісні</a:t>
            </a:r>
            <a:r>
              <a:rPr lang="ru-RU" dirty="0">
                <a:solidFill>
                  <a:srgbClr val="002060"/>
                </a:solidFill>
              </a:rPr>
              <a:t> (</a:t>
            </a:r>
            <a:r>
              <a:rPr lang="ru-RU" dirty="0" err="1">
                <a:solidFill>
                  <a:srgbClr val="002060"/>
                </a:solidFill>
              </a:rPr>
              <a:t>відображають</a:t>
            </a:r>
            <a:r>
              <a:rPr lang="ru-RU" dirty="0">
                <a:solidFill>
                  <a:srgbClr val="002060"/>
                </a:solidFill>
              </a:rPr>
              <a:t> </a:t>
            </a:r>
            <a:r>
              <a:rPr lang="ru-RU" dirty="0" err="1">
                <a:solidFill>
                  <a:srgbClr val="002060"/>
                </a:solidFill>
              </a:rPr>
              <a:t>ставлення</a:t>
            </a:r>
            <a:r>
              <a:rPr lang="ru-RU" dirty="0">
                <a:solidFill>
                  <a:srgbClr val="002060"/>
                </a:solidFill>
              </a:rPr>
              <a:t> </a:t>
            </a:r>
            <a:r>
              <a:rPr lang="ru-RU" dirty="0" err="1">
                <a:solidFill>
                  <a:srgbClr val="002060"/>
                </a:solidFill>
              </a:rPr>
              <a:t>бенефіціара</a:t>
            </a:r>
            <a:r>
              <a:rPr lang="ru-RU" dirty="0">
                <a:solidFill>
                  <a:srgbClr val="002060"/>
                </a:solidFill>
              </a:rPr>
              <a:t> </a:t>
            </a:r>
            <a:r>
              <a:rPr lang="ru-RU" dirty="0" err="1">
                <a:solidFill>
                  <a:srgbClr val="002060"/>
                </a:solidFill>
              </a:rPr>
              <a:t>щодо</a:t>
            </a:r>
            <a:r>
              <a:rPr lang="ru-RU" dirty="0">
                <a:solidFill>
                  <a:srgbClr val="002060"/>
                </a:solidFill>
              </a:rPr>
              <a:t> </a:t>
            </a:r>
            <a:r>
              <a:rPr lang="ru-RU" dirty="0" err="1">
                <a:solidFill>
                  <a:srgbClr val="002060"/>
                </a:solidFill>
              </a:rPr>
              <a:t>досягнутого</a:t>
            </a:r>
            <a:r>
              <a:rPr lang="ru-RU" dirty="0">
                <a:solidFill>
                  <a:srgbClr val="002060"/>
                </a:solidFill>
              </a:rPr>
              <a:t> результату). Для того, </a:t>
            </a:r>
            <a:r>
              <a:rPr lang="ru-RU" dirty="0" err="1">
                <a:solidFill>
                  <a:srgbClr val="002060"/>
                </a:solidFill>
              </a:rPr>
              <a:t>щоб</a:t>
            </a:r>
            <a:r>
              <a:rPr lang="ru-RU" dirty="0">
                <a:solidFill>
                  <a:srgbClr val="002060"/>
                </a:solidFill>
              </a:rPr>
              <a:t> </a:t>
            </a:r>
            <a:r>
              <a:rPr lang="ru-RU" dirty="0" err="1">
                <a:solidFill>
                  <a:srgbClr val="002060"/>
                </a:solidFill>
              </a:rPr>
              <a:t>оцінити</a:t>
            </a:r>
            <a:r>
              <a:rPr lang="ru-RU" dirty="0">
                <a:solidFill>
                  <a:srgbClr val="002060"/>
                </a:solidFill>
              </a:rPr>
              <a:t> </a:t>
            </a:r>
            <a:r>
              <a:rPr lang="ru-RU" dirty="0" err="1">
                <a:solidFill>
                  <a:srgbClr val="002060"/>
                </a:solidFill>
              </a:rPr>
              <a:t>зміни</a:t>
            </a:r>
            <a:r>
              <a:rPr lang="ru-RU" dirty="0">
                <a:solidFill>
                  <a:srgbClr val="002060"/>
                </a:solidFill>
              </a:rPr>
              <a:t>, </a:t>
            </a:r>
            <a:r>
              <a:rPr lang="ru-RU" dirty="0" err="1">
                <a:solidFill>
                  <a:srgbClr val="002060"/>
                </a:solidFill>
              </a:rPr>
              <a:t>слід</a:t>
            </a:r>
            <a:r>
              <a:rPr lang="ru-RU" dirty="0">
                <a:solidFill>
                  <a:srgbClr val="002060"/>
                </a:solidFill>
              </a:rPr>
              <a:t> </a:t>
            </a:r>
            <a:r>
              <a:rPr lang="ru-RU" dirty="0" err="1">
                <a:solidFill>
                  <a:srgbClr val="002060"/>
                </a:solidFill>
              </a:rPr>
              <a:t>мати</a:t>
            </a:r>
            <a:r>
              <a:rPr lang="ru-RU" dirty="0">
                <a:solidFill>
                  <a:srgbClr val="002060"/>
                </a:solidFill>
              </a:rPr>
              <a:t> </a:t>
            </a:r>
            <a:r>
              <a:rPr lang="ru-RU" dirty="0" err="1">
                <a:solidFill>
                  <a:srgbClr val="002060"/>
                </a:solidFill>
              </a:rPr>
              <a:t>базове</a:t>
            </a:r>
            <a:r>
              <a:rPr lang="ru-RU" dirty="0">
                <a:solidFill>
                  <a:srgbClr val="002060"/>
                </a:solidFill>
              </a:rPr>
              <a:t> </a:t>
            </a:r>
            <a:r>
              <a:rPr lang="ru-RU" dirty="0" err="1">
                <a:solidFill>
                  <a:srgbClr val="002060"/>
                </a:solidFill>
              </a:rPr>
              <a:t>значення</a:t>
            </a:r>
            <a:r>
              <a:rPr lang="ru-RU" dirty="0">
                <a:solidFill>
                  <a:srgbClr val="002060"/>
                </a:solidFill>
              </a:rPr>
              <a:t> </a:t>
            </a:r>
            <a:r>
              <a:rPr lang="ru-RU" dirty="0" err="1">
                <a:solidFill>
                  <a:srgbClr val="002060"/>
                </a:solidFill>
              </a:rPr>
              <a:t>показника</a:t>
            </a:r>
            <a:r>
              <a:rPr lang="ru-RU" dirty="0">
                <a:solidFill>
                  <a:srgbClr val="002060"/>
                </a:solidFill>
              </a:rPr>
              <a:t> (на момент </a:t>
            </a:r>
            <a:r>
              <a:rPr lang="ru-RU" dirty="0" err="1">
                <a:solidFill>
                  <a:srgbClr val="002060"/>
                </a:solidFill>
              </a:rPr>
              <a:t>розробки</a:t>
            </a:r>
            <a:r>
              <a:rPr lang="ru-RU" dirty="0">
                <a:solidFill>
                  <a:srgbClr val="002060"/>
                </a:solidFill>
              </a:rPr>
              <a:t> </a:t>
            </a:r>
            <a:r>
              <a:rPr lang="ru-RU" dirty="0" err="1">
                <a:solidFill>
                  <a:srgbClr val="002060"/>
                </a:solidFill>
              </a:rPr>
              <a:t>Програми</a:t>
            </a:r>
            <a:r>
              <a:rPr lang="ru-RU" dirty="0">
                <a:solidFill>
                  <a:srgbClr val="002060"/>
                </a:solidFill>
              </a:rPr>
              <a:t>) та </a:t>
            </a:r>
            <a:r>
              <a:rPr lang="ru-RU" dirty="0" err="1">
                <a:solidFill>
                  <a:srgbClr val="002060"/>
                </a:solidFill>
              </a:rPr>
              <a:t>цільове</a:t>
            </a:r>
            <a:r>
              <a:rPr lang="ru-RU" dirty="0">
                <a:solidFill>
                  <a:srgbClr val="002060"/>
                </a:solidFill>
              </a:rPr>
              <a:t> (</a:t>
            </a:r>
            <a:r>
              <a:rPr lang="ru-RU" dirty="0" err="1">
                <a:solidFill>
                  <a:srgbClr val="002060"/>
                </a:solidFill>
              </a:rPr>
              <a:t>якого</a:t>
            </a:r>
            <a:r>
              <a:rPr lang="ru-RU" dirty="0">
                <a:solidFill>
                  <a:srgbClr val="002060"/>
                </a:solidFill>
              </a:rPr>
              <a:t> ми </a:t>
            </a:r>
            <a:r>
              <a:rPr lang="ru-RU" dirty="0" err="1">
                <a:solidFill>
                  <a:srgbClr val="002060"/>
                </a:solidFill>
              </a:rPr>
              <a:t>прагнемо</a:t>
            </a:r>
            <a:r>
              <a:rPr lang="ru-RU" dirty="0">
                <a:solidFill>
                  <a:srgbClr val="002060"/>
                </a:solidFill>
              </a:rPr>
              <a:t> </a:t>
            </a:r>
            <a:r>
              <a:rPr lang="ru-RU" dirty="0" err="1">
                <a:solidFill>
                  <a:srgbClr val="002060"/>
                </a:solidFill>
              </a:rPr>
              <a:t>досягти</a:t>
            </a:r>
            <a:r>
              <a:rPr lang="ru-RU" dirty="0">
                <a:solidFill>
                  <a:srgbClr val="002060"/>
                </a:solidFill>
              </a:rPr>
              <a:t>). Для </a:t>
            </a:r>
            <a:r>
              <a:rPr lang="ru-RU" dirty="0" err="1">
                <a:solidFill>
                  <a:srgbClr val="002060"/>
                </a:solidFill>
              </a:rPr>
              <a:t>документів</a:t>
            </a:r>
            <a:r>
              <a:rPr lang="ru-RU" dirty="0">
                <a:solidFill>
                  <a:srgbClr val="002060"/>
                </a:solidFill>
              </a:rPr>
              <a:t> на </a:t>
            </a:r>
            <a:r>
              <a:rPr lang="ru-RU" dirty="0" err="1">
                <a:solidFill>
                  <a:srgbClr val="002060"/>
                </a:solidFill>
              </a:rPr>
              <a:t>термін</a:t>
            </a:r>
            <a:r>
              <a:rPr lang="ru-RU" dirty="0">
                <a:solidFill>
                  <a:srgbClr val="002060"/>
                </a:solidFill>
              </a:rPr>
              <a:t> </a:t>
            </a:r>
            <a:r>
              <a:rPr lang="ru-RU" dirty="0" err="1">
                <a:solidFill>
                  <a:srgbClr val="002060"/>
                </a:solidFill>
              </a:rPr>
              <a:t>більше</a:t>
            </a:r>
            <a:r>
              <a:rPr lang="ru-RU" dirty="0">
                <a:solidFill>
                  <a:srgbClr val="002060"/>
                </a:solidFill>
              </a:rPr>
              <a:t> року </a:t>
            </a:r>
            <a:r>
              <a:rPr lang="ru-RU" dirty="0" err="1">
                <a:solidFill>
                  <a:srgbClr val="002060"/>
                </a:solidFill>
              </a:rPr>
              <a:t>доцільно</a:t>
            </a:r>
            <a:r>
              <a:rPr lang="ru-RU" dirty="0">
                <a:solidFill>
                  <a:srgbClr val="002060"/>
                </a:solidFill>
              </a:rPr>
              <a:t> також </a:t>
            </a:r>
            <a:r>
              <a:rPr lang="ru-RU" dirty="0" err="1">
                <a:solidFill>
                  <a:srgbClr val="002060"/>
                </a:solidFill>
              </a:rPr>
              <a:t>визначати</a:t>
            </a:r>
            <a:r>
              <a:rPr lang="ru-RU" dirty="0">
                <a:solidFill>
                  <a:srgbClr val="002060"/>
                </a:solidFill>
              </a:rPr>
              <a:t> </a:t>
            </a:r>
            <a:r>
              <a:rPr lang="ru-RU" dirty="0" err="1">
                <a:solidFill>
                  <a:srgbClr val="002060"/>
                </a:solidFill>
              </a:rPr>
              <a:t>проміжні</a:t>
            </a:r>
            <a:r>
              <a:rPr lang="ru-RU" dirty="0">
                <a:solidFill>
                  <a:srgbClr val="002060"/>
                </a:solidFill>
              </a:rPr>
              <a:t> </a:t>
            </a:r>
            <a:r>
              <a:rPr lang="ru-RU" dirty="0" err="1">
                <a:solidFill>
                  <a:srgbClr val="002060"/>
                </a:solidFill>
              </a:rPr>
              <a:t>значення</a:t>
            </a:r>
            <a:r>
              <a:rPr lang="ru-RU" dirty="0">
                <a:solidFill>
                  <a:srgbClr val="002060"/>
                </a:solidFill>
              </a:rPr>
              <a:t> (</a:t>
            </a:r>
            <a:r>
              <a:rPr lang="ru-RU" dirty="0" err="1">
                <a:solidFill>
                  <a:srgbClr val="002060"/>
                </a:solidFill>
              </a:rPr>
              <a:t>наприклад</a:t>
            </a:r>
            <a:r>
              <a:rPr lang="ru-RU" dirty="0">
                <a:solidFill>
                  <a:srgbClr val="002060"/>
                </a:solidFill>
              </a:rPr>
              <a:t>, </a:t>
            </a:r>
            <a:r>
              <a:rPr lang="ru-RU" dirty="0" err="1">
                <a:solidFill>
                  <a:srgbClr val="002060"/>
                </a:solidFill>
              </a:rPr>
              <a:t>річні</a:t>
            </a:r>
            <a:r>
              <a:rPr lang="ru-RU" dirty="0">
                <a:solidFill>
                  <a:srgbClr val="002060"/>
                </a:solidFill>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b="1" dirty="0" err="1">
                <a:solidFill>
                  <a:srgbClr val="002060"/>
                </a:solidFill>
              </a:rPr>
              <a:t>Джерелами</a:t>
            </a:r>
            <a:r>
              <a:rPr lang="ru-RU" b="1" dirty="0">
                <a:solidFill>
                  <a:srgbClr val="002060"/>
                </a:solidFill>
              </a:rPr>
              <a:t> </a:t>
            </a:r>
            <a:r>
              <a:rPr lang="ru-RU" b="1" dirty="0" err="1">
                <a:solidFill>
                  <a:srgbClr val="002060"/>
                </a:solidFill>
              </a:rPr>
              <a:t>інформації</a:t>
            </a:r>
            <a:r>
              <a:rPr lang="ru-RU" b="1" dirty="0">
                <a:solidFill>
                  <a:srgbClr val="002060"/>
                </a:solidFill>
              </a:rPr>
              <a:t> </a:t>
            </a:r>
            <a:r>
              <a:rPr lang="ru-RU" dirty="0">
                <a:solidFill>
                  <a:srgbClr val="002060"/>
                </a:solidFill>
              </a:rPr>
              <a:t>для </a:t>
            </a:r>
            <a:r>
              <a:rPr lang="ru-RU" dirty="0" err="1">
                <a:solidFill>
                  <a:srgbClr val="002060"/>
                </a:solidFill>
              </a:rPr>
              <a:t>кількісних</a:t>
            </a:r>
            <a:r>
              <a:rPr lang="ru-RU" dirty="0">
                <a:solidFill>
                  <a:srgbClr val="002060"/>
                </a:solidFill>
              </a:rPr>
              <a:t> </a:t>
            </a:r>
            <a:r>
              <a:rPr lang="ru-RU" dirty="0" err="1">
                <a:solidFill>
                  <a:srgbClr val="002060"/>
                </a:solidFill>
              </a:rPr>
              <a:t>показників</a:t>
            </a:r>
            <a:r>
              <a:rPr lang="ru-RU" dirty="0">
                <a:solidFill>
                  <a:srgbClr val="002060"/>
                </a:solidFill>
              </a:rPr>
              <a:t>, як правило, є: </a:t>
            </a:r>
            <a:r>
              <a:rPr lang="ru-RU" dirty="0" err="1">
                <a:solidFill>
                  <a:srgbClr val="002060"/>
                </a:solidFill>
              </a:rPr>
              <a:t>статистична</a:t>
            </a:r>
            <a:r>
              <a:rPr lang="ru-RU" dirty="0">
                <a:solidFill>
                  <a:srgbClr val="002060"/>
                </a:solidFill>
              </a:rPr>
              <a:t> </a:t>
            </a:r>
            <a:r>
              <a:rPr lang="ru-RU" dirty="0" err="1">
                <a:solidFill>
                  <a:srgbClr val="002060"/>
                </a:solidFill>
              </a:rPr>
              <a:t>звітність</a:t>
            </a:r>
            <a:r>
              <a:rPr lang="ru-RU" dirty="0">
                <a:solidFill>
                  <a:srgbClr val="002060"/>
                </a:solidFill>
              </a:rPr>
              <a:t>, </a:t>
            </a:r>
            <a:r>
              <a:rPr lang="ru-RU" dirty="0" err="1">
                <a:solidFill>
                  <a:srgbClr val="002060"/>
                </a:solidFill>
              </a:rPr>
              <a:t>фінансова</a:t>
            </a:r>
            <a:r>
              <a:rPr lang="ru-RU" dirty="0">
                <a:solidFill>
                  <a:srgbClr val="002060"/>
                </a:solidFill>
              </a:rPr>
              <a:t> </a:t>
            </a:r>
            <a:r>
              <a:rPr lang="ru-RU" dirty="0" err="1">
                <a:solidFill>
                  <a:srgbClr val="002060"/>
                </a:solidFill>
              </a:rPr>
              <a:t>звітність</a:t>
            </a:r>
            <a:r>
              <a:rPr lang="ru-RU" dirty="0">
                <a:solidFill>
                  <a:srgbClr val="002060"/>
                </a:solidFill>
              </a:rPr>
              <a:t>, </a:t>
            </a:r>
            <a:r>
              <a:rPr lang="ru-RU" dirty="0" err="1">
                <a:solidFill>
                  <a:srgbClr val="002060"/>
                </a:solidFill>
              </a:rPr>
              <a:t>внутрішня</a:t>
            </a:r>
            <a:r>
              <a:rPr lang="ru-RU" dirty="0">
                <a:solidFill>
                  <a:srgbClr val="002060"/>
                </a:solidFill>
              </a:rPr>
              <a:t> </a:t>
            </a:r>
            <a:r>
              <a:rPr lang="ru-RU" dirty="0" err="1">
                <a:solidFill>
                  <a:srgbClr val="002060"/>
                </a:solidFill>
              </a:rPr>
              <a:t>звітність</a:t>
            </a:r>
            <a:r>
              <a:rPr lang="ru-RU" dirty="0">
                <a:solidFill>
                  <a:srgbClr val="002060"/>
                </a:solidFill>
              </a:rPr>
              <a:t> </a:t>
            </a:r>
            <a:r>
              <a:rPr lang="ru-RU" dirty="0" err="1">
                <a:solidFill>
                  <a:srgbClr val="002060"/>
                </a:solidFill>
              </a:rPr>
              <a:t>профільних</a:t>
            </a:r>
            <a:r>
              <a:rPr lang="ru-RU" dirty="0">
                <a:solidFill>
                  <a:srgbClr val="002060"/>
                </a:solidFill>
              </a:rPr>
              <a:t> </a:t>
            </a:r>
            <a:r>
              <a:rPr lang="ru-RU" dirty="0" err="1">
                <a:solidFill>
                  <a:srgbClr val="002060"/>
                </a:solidFill>
              </a:rPr>
              <a:t>підрозділів</a:t>
            </a:r>
            <a:r>
              <a:rPr lang="ru-RU" dirty="0">
                <a:solidFill>
                  <a:srgbClr val="002060"/>
                </a:solidFill>
              </a:rPr>
              <a:t> </a:t>
            </a:r>
            <a:r>
              <a:rPr lang="ru-RU" dirty="0" err="1">
                <a:solidFill>
                  <a:srgbClr val="002060"/>
                </a:solidFill>
              </a:rPr>
              <a:t>виконкому</a:t>
            </a:r>
            <a:r>
              <a:rPr lang="ru-RU" dirty="0">
                <a:solidFill>
                  <a:srgbClr val="002060"/>
                </a:solidFill>
              </a:rPr>
              <a:t> </a:t>
            </a:r>
            <a:r>
              <a:rPr lang="ru-RU" dirty="0" err="1">
                <a:solidFill>
                  <a:srgbClr val="002060"/>
                </a:solidFill>
              </a:rPr>
              <a:t>тощо</a:t>
            </a:r>
            <a:r>
              <a:rPr lang="ru-RU" dirty="0">
                <a:solidFill>
                  <a:srgbClr val="002060"/>
                </a:solidFill>
              </a:rPr>
              <a:t>. Для </a:t>
            </a:r>
            <a:r>
              <a:rPr lang="ru-RU" dirty="0" err="1">
                <a:solidFill>
                  <a:srgbClr val="002060"/>
                </a:solidFill>
              </a:rPr>
              <a:t>якісних</a:t>
            </a:r>
            <a:r>
              <a:rPr lang="ru-RU" dirty="0">
                <a:solidFill>
                  <a:srgbClr val="002060"/>
                </a:solidFill>
              </a:rPr>
              <a:t> -</a:t>
            </a:r>
            <a:r>
              <a:rPr lang="ru-RU" dirty="0" err="1">
                <a:solidFill>
                  <a:srgbClr val="002060"/>
                </a:solidFill>
              </a:rPr>
              <a:t>результати</a:t>
            </a:r>
            <a:r>
              <a:rPr lang="ru-RU" dirty="0">
                <a:solidFill>
                  <a:srgbClr val="002060"/>
                </a:solidFill>
              </a:rPr>
              <a:t> </a:t>
            </a:r>
            <a:r>
              <a:rPr lang="ru-RU" dirty="0" err="1">
                <a:solidFill>
                  <a:srgbClr val="002060"/>
                </a:solidFill>
              </a:rPr>
              <a:t>опитування</a:t>
            </a:r>
            <a:r>
              <a:rPr lang="ru-RU" dirty="0">
                <a:solidFill>
                  <a:srgbClr val="002060"/>
                </a:solidFill>
              </a:rPr>
              <a:t> </a:t>
            </a:r>
            <a:r>
              <a:rPr lang="ru-RU" dirty="0" err="1">
                <a:solidFill>
                  <a:srgbClr val="002060"/>
                </a:solidFill>
              </a:rPr>
              <a:t>цільових</a:t>
            </a:r>
            <a:r>
              <a:rPr lang="ru-RU" dirty="0">
                <a:solidFill>
                  <a:srgbClr val="002060"/>
                </a:solidFill>
              </a:rPr>
              <a:t> </a:t>
            </a:r>
            <a:r>
              <a:rPr lang="ru-RU" dirty="0" err="1">
                <a:solidFill>
                  <a:srgbClr val="002060"/>
                </a:solidFill>
              </a:rPr>
              <a:t>груп</a:t>
            </a:r>
            <a:r>
              <a:rPr lang="ru-RU" dirty="0">
                <a:solidFill>
                  <a:srgbClr val="002060"/>
                </a:solidFill>
              </a:rPr>
              <a:t> (</a:t>
            </a:r>
            <a:r>
              <a:rPr lang="ru-RU" dirty="0" err="1">
                <a:solidFill>
                  <a:srgbClr val="002060"/>
                </a:solidFill>
              </a:rPr>
              <a:t>бенефіціарів</a:t>
            </a:r>
            <a:r>
              <a:rPr lang="ru-RU" dirty="0">
                <a:solidFill>
                  <a:srgbClr val="002060"/>
                </a:solidFill>
              </a:rPr>
              <a:t>), в </a:t>
            </a:r>
            <a:r>
              <a:rPr lang="ru-RU" dirty="0" err="1">
                <a:solidFill>
                  <a:srgbClr val="002060"/>
                </a:solidFill>
              </a:rPr>
              <a:t>інтересах</a:t>
            </a:r>
            <a:r>
              <a:rPr lang="ru-RU" dirty="0">
                <a:solidFill>
                  <a:srgbClr val="002060"/>
                </a:solidFill>
              </a:rPr>
              <a:t> </a:t>
            </a:r>
            <a:r>
              <a:rPr lang="ru-RU" dirty="0" err="1">
                <a:solidFill>
                  <a:srgbClr val="002060"/>
                </a:solidFill>
              </a:rPr>
              <a:t>яких</a:t>
            </a:r>
            <a:r>
              <a:rPr lang="ru-RU" dirty="0">
                <a:solidFill>
                  <a:srgbClr val="002060"/>
                </a:solidFill>
              </a:rPr>
              <a:t> </a:t>
            </a:r>
            <a:r>
              <a:rPr lang="ru-RU" dirty="0" err="1">
                <a:solidFill>
                  <a:srgbClr val="002060"/>
                </a:solidFill>
              </a:rPr>
              <a:t>реалізується</a:t>
            </a:r>
            <a:r>
              <a:rPr lang="ru-RU" dirty="0">
                <a:solidFill>
                  <a:srgbClr val="002060"/>
                </a:solidFill>
              </a:rPr>
              <a:t> те </a:t>
            </a:r>
            <a:r>
              <a:rPr lang="ru-RU" dirty="0" err="1">
                <a:solidFill>
                  <a:srgbClr val="002060"/>
                </a:solidFill>
              </a:rPr>
              <a:t>чи</a:t>
            </a:r>
            <a:r>
              <a:rPr lang="ru-RU" dirty="0">
                <a:solidFill>
                  <a:srgbClr val="002060"/>
                </a:solidFill>
              </a:rPr>
              <a:t> </a:t>
            </a:r>
            <a:r>
              <a:rPr lang="ru-RU" dirty="0" err="1">
                <a:solidFill>
                  <a:srgbClr val="002060"/>
                </a:solidFill>
              </a:rPr>
              <a:t>інше</a:t>
            </a:r>
            <a:r>
              <a:rPr lang="ru-RU" dirty="0">
                <a:solidFill>
                  <a:srgbClr val="002060"/>
                </a:solidFill>
              </a:rPr>
              <a:t> </a:t>
            </a:r>
            <a:r>
              <a:rPr lang="ru-RU" dirty="0" err="1">
                <a:solidFill>
                  <a:srgbClr val="002060"/>
                </a:solidFill>
              </a:rPr>
              <a:t>завдання</a:t>
            </a:r>
            <a:r>
              <a:rPr lang="ru-RU" dirty="0">
                <a:solidFill>
                  <a:srgbClr val="002060"/>
                </a:solidFill>
              </a:rPr>
              <a:t> </a:t>
            </a:r>
            <a:r>
              <a:rPr lang="ru-RU" dirty="0" err="1">
                <a:solidFill>
                  <a:srgbClr val="002060"/>
                </a:solidFill>
              </a:rPr>
              <a:t>або</a:t>
            </a:r>
            <a:r>
              <a:rPr lang="ru-RU" dirty="0">
                <a:solidFill>
                  <a:srgbClr val="002060"/>
                </a:solidFill>
              </a:rPr>
              <a:t> </a:t>
            </a:r>
            <a:r>
              <a:rPr lang="ru-RU" dirty="0" err="1">
                <a:solidFill>
                  <a:srgbClr val="002060"/>
                </a:solidFill>
              </a:rPr>
              <a:t>ціль</a:t>
            </a:r>
            <a:r>
              <a:rPr lang="ru-RU" dirty="0">
                <a:solidFill>
                  <a:srgbClr val="002060"/>
                </a:solidFill>
              </a:rPr>
              <a:t> </a:t>
            </a:r>
            <a:r>
              <a:rPr lang="ru-RU" dirty="0" err="1">
                <a:solidFill>
                  <a:srgbClr val="002060"/>
                </a:solidFill>
              </a:rPr>
              <a:t>програми</a:t>
            </a:r>
            <a:r>
              <a:rPr lang="ru-RU" dirty="0">
                <a:solidFill>
                  <a:srgbClr val="002060"/>
                </a:solidFill>
              </a:rPr>
              <a:t>. Для </a:t>
            </a:r>
            <a:r>
              <a:rPr lang="ru-RU" dirty="0" err="1">
                <a:solidFill>
                  <a:srgbClr val="002060"/>
                </a:solidFill>
              </a:rPr>
              <a:t>цього</a:t>
            </a:r>
            <a:r>
              <a:rPr lang="ru-RU" dirty="0">
                <a:solidFill>
                  <a:srgbClr val="002060"/>
                </a:solidFill>
              </a:rPr>
              <a:t> </a:t>
            </a:r>
            <a:r>
              <a:rPr lang="ru-RU" dirty="0" err="1">
                <a:solidFill>
                  <a:srgbClr val="002060"/>
                </a:solidFill>
              </a:rPr>
              <a:t>можна</a:t>
            </a:r>
            <a:r>
              <a:rPr lang="ru-RU" dirty="0">
                <a:solidFill>
                  <a:srgbClr val="002060"/>
                </a:solidFill>
              </a:rPr>
              <a:t> </a:t>
            </a:r>
            <a:r>
              <a:rPr lang="ru-RU" dirty="0" err="1">
                <a:solidFill>
                  <a:srgbClr val="002060"/>
                </a:solidFill>
              </a:rPr>
              <a:t>використовувати</a:t>
            </a:r>
            <a:r>
              <a:rPr lang="ru-RU" dirty="0">
                <a:solidFill>
                  <a:srgbClr val="002060"/>
                </a:solidFill>
              </a:rPr>
              <a:t> </a:t>
            </a:r>
            <a:r>
              <a:rPr lang="ru-RU" dirty="0" err="1">
                <a:solidFill>
                  <a:srgbClr val="002060"/>
                </a:solidFill>
              </a:rPr>
              <a:t>опитування</a:t>
            </a:r>
            <a:r>
              <a:rPr lang="ru-RU" dirty="0">
                <a:solidFill>
                  <a:srgbClr val="002060"/>
                </a:solidFill>
              </a:rPr>
              <a:t> в </a:t>
            </a:r>
            <a:r>
              <a:rPr lang="ru-RU" dirty="0" err="1">
                <a:solidFill>
                  <a:srgbClr val="002060"/>
                </a:solidFill>
              </a:rPr>
              <a:t>електронній</a:t>
            </a:r>
            <a:r>
              <a:rPr lang="ru-RU" dirty="0">
                <a:solidFill>
                  <a:srgbClr val="002060"/>
                </a:solidFill>
              </a:rPr>
              <a:t> </a:t>
            </a:r>
            <a:r>
              <a:rPr lang="ru-RU" dirty="0" err="1">
                <a:solidFill>
                  <a:srgbClr val="002060"/>
                </a:solidFill>
              </a:rPr>
              <a:t>формі</a:t>
            </a:r>
            <a:r>
              <a:rPr lang="ru-RU" dirty="0">
                <a:solidFill>
                  <a:srgbClr val="002060"/>
                </a:solidFill>
              </a:rPr>
              <a:t>, </a:t>
            </a:r>
            <a:r>
              <a:rPr lang="ru-RU" dirty="0" err="1">
                <a:solidFill>
                  <a:srgbClr val="002060"/>
                </a:solidFill>
              </a:rPr>
              <a:t>розміщуючи</a:t>
            </a:r>
            <a:r>
              <a:rPr lang="ru-RU" dirty="0">
                <a:solidFill>
                  <a:srgbClr val="002060"/>
                </a:solidFill>
              </a:rPr>
              <a:t> </a:t>
            </a:r>
            <a:r>
              <a:rPr lang="ru-RU" dirty="0" err="1">
                <a:solidFill>
                  <a:srgbClr val="002060"/>
                </a:solidFill>
              </a:rPr>
              <a:t>його</a:t>
            </a:r>
            <a:r>
              <a:rPr lang="ru-RU" dirty="0">
                <a:solidFill>
                  <a:srgbClr val="002060"/>
                </a:solidFill>
              </a:rPr>
              <a:t> на </a:t>
            </a:r>
            <a:r>
              <a:rPr lang="ru-RU" dirty="0" err="1">
                <a:solidFill>
                  <a:srgbClr val="002060"/>
                </a:solidFill>
              </a:rPr>
              <a:t>сайті</a:t>
            </a:r>
            <a:r>
              <a:rPr lang="ru-RU" dirty="0">
                <a:solidFill>
                  <a:srgbClr val="002060"/>
                </a:solidFill>
              </a:rPr>
              <a:t> </a:t>
            </a:r>
            <a:r>
              <a:rPr lang="ru-RU" dirty="0" err="1">
                <a:solidFill>
                  <a:srgbClr val="002060"/>
                </a:solidFill>
              </a:rPr>
              <a:t>громади</a:t>
            </a:r>
            <a:r>
              <a:rPr lang="ru-RU" dirty="0">
                <a:solidFill>
                  <a:srgbClr val="002060"/>
                </a:solidFill>
              </a:rPr>
              <a:t>. </a:t>
            </a:r>
            <a:r>
              <a:rPr lang="ru-RU" dirty="0" err="1">
                <a:solidFill>
                  <a:srgbClr val="002060"/>
                </a:solidFill>
              </a:rPr>
              <a:t>Що</a:t>
            </a:r>
            <a:r>
              <a:rPr lang="ru-RU" dirty="0">
                <a:solidFill>
                  <a:srgbClr val="002060"/>
                </a:solidFill>
              </a:rPr>
              <a:t> </a:t>
            </a:r>
            <a:r>
              <a:rPr lang="ru-RU" dirty="0" err="1">
                <a:solidFill>
                  <a:srgbClr val="002060"/>
                </a:solidFill>
              </a:rPr>
              <a:t>стосується</a:t>
            </a:r>
            <a:r>
              <a:rPr lang="ru-RU" dirty="0">
                <a:solidFill>
                  <a:srgbClr val="002060"/>
                </a:solidFill>
              </a:rPr>
              <a:t> базового </a:t>
            </a:r>
            <a:r>
              <a:rPr lang="ru-RU" dirty="0" err="1">
                <a:solidFill>
                  <a:srgbClr val="002060"/>
                </a:solidFill>
              </a:rPr>
              <a:t>значення</a:t>
            </a:r>
            <a:r>
              <a:rPr lang="ru-RU" dirty="0">
                <a:solidFill>
                  <a:srgbClr val="002060"/>
                </a:solidFill>
              </a:rPr>
              <a:t>, то </a:t>
            </a:r>
            <a:r>
              <a:rPr lang="ru-RU" dirty="0" err="1">
                <a:solidFill>
                  <a:srgbClr val="002060"/>
                </a:solidFill>
              </a:rPr>
              <a:t>воно</a:t>
            </a:r>
            <a:r>
              <a:rPr lang="ru-RU" dirty="0">
                <a:solidFill>
                  <a:srgbClr val="002060"/>
                </a:solidFill>
              </a:rPr>
              <a:t> </a:t>
            </a:r>
            <a:r>
              <a:rPr lang="ru-RU" dirty="0" err="1">
                <a:solidFill>
                  <a:srgbClr val="002060"/>
                </a:solidFill>
              </a:rPr>
              <a:t>може</a:t>
            </a:r>
            <a:r>
              <a:rPr lang="ru-RU" dirty="0">
                <a:solidFill>
                  <a:srgbClr val="002060"/>
                </a:solidFill>
              </a:rPr>
              <a:t> бути як </a:t>
            </a:r>
            <a:r>
              <a:rPr lang="ru-RU" dirty="0" err="1">
                <a:solidFill>
                  <a:srgbClr val="002060"/>
                </a:solidFill>
              </a:rPr>
              <a:t>рівним</a:t>
            </a:r>
            <a:r>
              <a:rPr lang="ru-RU" dirty="0">
                <a:solidFill>
                  <a:srgbClr val="002060"/>
                </a:solidFill>
              </a:rPr>
              <a:t> нулю (</a:t>
            </a:r>
            <a:r>
              <a:rPr lang="ru-RU" dirty="0" err="1">
                <a:solidFill>
                  <a:srgbClr val="002060"/>
                </a:solidFill>
              </a:rPr>
              <a:t>якщо</a:t>
            </a:r>
            <a:r>
              <a:rPr lang="ru-RU" dirty="0">
                <a:solidFill>
                  <a:srgbClr val="002060"/>
                </a:solidFill>
              </a:rPr>
              <a:t> на </a:t>
            </a:r>
            <a:r>
              <a:rPr lang="ru-RU" dirty="0" err="1">
                <a:solidFill>
                  <a:srgbClr val="002060"/>
                </a:solidFill>
              </a:rPr>
              <a:t>етапі</a:t>
            </a:r>
            <a:r>
              <a:rPr lang="ru-RU" dirty="0">
                <a:solidFill>
                  <a:srgbClr val="002060"/>
                </a:solidFill>
              </a:rPr>
              <a:t> </a:t>
            </a:r>
            <a:r>
              <a:rPr lang="ru-RU" dirty="0" err="1">
                <a:solidFill>
                  <a:srgbClr val="002060"/>
                </a:solidFill>
              </a:rPr>
              <a:t>розробки</a:t>
            </a:r>
            <a:r>
              <a:rPr lang="ru-RU" dirty="0">
                <a:solidFill>
                  <a:srgbClr val="002060"/>
                </a:solidFill>
              </a:rPr>
              <a:t> </a:t>
            </a:r>
            <a:r>
              <a:rPr lang="ru-RU" dirty="0" err="1">
                <a:solidFill>
                  <a:srgbClr val="002060"/>
                </a:solidFill>
              </a:rPr>
              <a:t>Програми</a:t>
            </a:r>
            <a:r>
              <a:rPr lang="ru-RU" dirty="0">
                <a:solidFill>
                  <a:srgbClr val="002060"/>
                </a:solidFill>
              </a:rPr>
              <a:t> </a:t>
            </a:r>
            <a:r>
              <a:rPr lang="ru-RU" dirty="0" err="1">
                <a:solidFill>
                  <a:srgbClr val="002060"/>
                </a:solidFill>
              </a:rPr>
              <a:t>або</a:t>
            </a:r>
            <a:r>
              <a:rPr lang="ru-RU" dirty="0">
                <a:solidFill>
                  <a:srgbClr val="002060"/>
                </a:solidFill>
              </a:rPr>
              <a:t> </a:t>
            </a:r>
            <a:r>
              <a:rPr lang="ru-RU" dirty="0" err="1">
                <a:solidFill>
                  <a:srgbClr val="002060"/>
                </a:solidFill>
              </a:rPr>
              <a:t>раніше</a:t>
            </a:r>
            <a:r>
              <a:rPr lang="ru-RU" dirty="0">
                <a:solidFill>
                  <a:srgbClr val="002060"/>
                </a:solidFill>
              </a:rPr>
              <a:t> </a:t>
            </a:r>
            <a:r>
              <a:rPr lang="ru-RU" dirty="0" err="1">
                <a:solidFill>
                  <a:srgbClr val="002060"/>
                </a:solidFill>
              </a:rPr>
              <a:t>опитування</a:t>
            </a:r>
            <a:r>
              <a:rPr lang="ru-RU" dirty="0">
                <a:solidFill>
                  <a:srgbClr val="002060"/>
                </a:solidFill>
              </a:rPr>
              <a:t> не </a:t>
            </a:r>
            <a:r>
              <a:rPr lang="ru-RU" dirty="0" err="1">
                <a:solidFill>
                  <a:srgbClr val="002060"/>
                </a:solidFill>
              </a:rPr>
              <a:t>проводилося</a:t>
            </a:r>
            <a:r>
              <a:rPr lang="ru-RU" dirty="0">
                <a:solidFill>
                  <a:srgbClr val="002060"/>
                </a:solidFill>
              </a:rPr>
              <a:t>), </a:t>
            </a:r>
            <a:r>
              <a:rPr lang="ru-RU" dirty="0" err="1">
                <a:solidFill>
                  <a:srgbClr val="002060"/>
                </a:solidFill>
              </a:rPr>
              <a:t>або</a:t>
            </a:r>
            <a:r>
              <a:rPr lang="ru-RU" dirty="0">
                <a:solidFill>
                  <a:srgbClr val="002060"/>
                </a:solidFill>
              </a:rPr>
              <a:t> </a:t>
            </a:r>
            <a:r>
              <a:rPr lang="ru-RU" dirty="0" err="1">
                <a:solidFill>
                  <a:srgbClr val="002060"/>
                </a:solidFill>
              </a:rPr>
              <a:t>мати</a:t>
            </a:r>
            <a:r>
              <a:rPr lang="ru-RU" dirty="0">
                <a:solidFill>
                  <a:srgbClr val="002060"/>
                </a:solidFill>
              </a:rPr>
              <a:t> </a:t>
            </a:r>
            <a:r>
              <a:rPr lang="ru-RU" dirty="0" err="1">
                <a:solidFill>
                  <a:srgbClr val="002060"/>
                </a:solidFill>
              </a:rPr>
              <a:t>певне</a:t>
            </a:r>
            <a:r>
              <a:rPr lang="ru-RU" dirty="0">
                <a:solidFill>
                  <a:srgbClr val="002060"/>
                </a:solidFill>
              </a:rPr>
              <a:t> </a:t>
            </a:r>
            <a:r>
              <a:rPr lang="ru-RU" dirty="0" err="1">
                <a:solidFill>
                  <a:srgbClr val="002060"/>
                </a:solidFill>
              </a:rPr>
              <a:t>значення</a:t>
            </a:r>
            <a:r>
              <a:rPr lang="ru-RU" dirty="0">
                <a:solidFill>
                  <a:srgbClr val="002060"/>
                </a:solidFill>
              </a:rPr>
              <a:t> (у </a:t>
            </a:r>
            <a:r>
              <a:rPr lang="ru-RU" dirty="0" err="1">
                <a:solidFill>
                  <a:srgbClr val="002060"/>
                </a:solidFill>
              </a:rPr>
              <a:t>випадку</a:t>
            </a:r>
            <a:r>
              <a:rPr lang="ru-RU" dirty="0">
                <a:solidFill>
                  <a:srgbClr val="002060"/>
                </a:solidFill>
              </a:rPr>
              <a:t>, коли </a:t>
            </a:r>
            <a:r>
              <a:rPr lang="ru-RU" dirty="0" err="1">
                <a:solidFill>
                  <a:srgbClr val="002060"/>
                </a:solidFill>
              </a:rPr>
              <a:t>таке</a:t>
            </a:r>
            <a:r>
              <a:rPr lang="ru-RU" dirty="0">
                <a:solidFill>
                  <a:srgbClr val="002060"/>
                </a:solidFill>
              </a:rPr>
              <a:t> </a:t>
            </a:r>
            <a:r>
              <a:rPr lang="ru-RU" dirty="0" err="1">
                <a:solidFill>
                  <a:srgbClr val="002060"/>
                </a:solidFill>
              </a:rPr>
              <a:t>опитування</a:t>
            </a:r>
            <a:r>
              <a:rPr lang="ru-RU" dirty="0">
                <a:solidFill>
                  <a:srgbClr val="002060"/>
                </a:solidFill>
              </a:rPr>
              <a:t> провели </a:t>
            </a:r>
            <a:r>
              <a:rPr lang="ru-RU" dirty="0" err="1">
                <a:solidFill>
                  <a:srgbClr val="002060"/>
                </a:solidFill>
              </a:rPr>
              <a:t>під</a:t>
            </a:r>
            <a:r>
              <a:rPr lang="ru-RU" dirty="0">
                <a:solidFill>
                  <a:srgbClr val="002060"/>
                </a:solidFill>
              </a:rPr>
              <a:t> час </a:t>
            </a:r>
            <a:r>
              <a:rPr lang="ru-RU" dirty="0" err="1">
                <a:solidFill>
                  <a:srgbClr val="002060"/>
                </a:solidFill>
              </a:rPr>
              <a:t>підготовки</a:t>
            </a:r>
            <a:r>
              <a:rPr lang="ru-RU" dirty="0">
                <a:solidFill>
                  <a:srgbClr val="002060"/>
                </a:solidFill>
              </a:rPr>
              <a:t> документа).</a:t>
            </a:r>
            <a:endPar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418471" y="3088591"/>
            <a:ext cx="3651065" cy="2740748"/>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37072" y="3690244"/>
            <a:ext cx="225235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uk-UA" sz="2000" b="1" i="1" dirty="0">
                <a:solidFill>
                  <a:srgbClr val="002060"/>
                </a:solidFill>
                <a:latin typeface="Calibri" panose="020F0502020204030204"/>
                <a:cs typeface="Times New Roman" panose="02020603050405020304" pitchFamily="18" charset="0"/>
              </a:rPr>
              <a:t>ОЧІКУВАНІ РЕЗУЛЬТАТИ</a:t>
            </a:r>
            <a:endParaRPr kumimoji="0" lang="uk-UA"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88" y="5492903"/>
            <a:ext cx="7026413" cy="141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a:extLst>
              <a:ext uri="{FF2B5EF4-FFF2-40B4-BE49-F238E27FC236}">
                <a16:creationId xmlns:a16="http://schemas.microsoft.com/office/drawing/2014/main" id="{3DCEDB50-1D1B-28E4-6121-DE3978069E91}"/>
              </a:ext>
            </a:extLst>
          </p:cNvPr>
          <p:cNvPicPr>
            <a:picLocks noChangeAspect="1"/>
          </p:cNvPicPr>
          <p:nvPr/>
        </p:nvPicPr>
        <p:blipFill>
          <a:blip r:embed="rId4"/>
          <a:stretch>
            <a:fillRect/>
          </a:stretch>
        </p:blipFill>
        <p:spPr>
          <a:xfrm>
            <a:off x="0" y="-124794"/>
            <a:ext cx="2797481" cy="3124358"/>
          </a:xfrm>
          <a:prstGeom prst="rect">
            <a:avLst/>
          </a:prstGeom>
        </p:spPr>
      </p:pic>
    </p:spTree>
    <p:extLst>
      <p:ext uri="{BB962C8B-B14F-4D97-AF65-F5344CB8AC3E}">
        <p14:creationId xmlns:p14="http://schemas.microsoft.com/office/powerpoint/2010/main" val="4229970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39728" y="0"/>
            <a:ext cx="9442862" cy="599912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418471" y="3088591"/>
            <a:ext cx="3651065" cy="2740748"/>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6642" y="3280229"/>
            <a:ext cx="2495425"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Приклад </a:t>
            </a:r>
            <a:r>
              <a:rPr kumimoji="0" lang="ru-RU" b="1" i="1"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кількісних</a:t>
            </a:r>
            <a:r>
              <a:rPr kumimoji="0" lang="ru-RU"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та </a:t>
            </a:r>
            <a:r>
              <a:rPr kumimoji="0" lang="ru-RU" b="1" i="1"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якісних</a:t>
            </a:r>
            <a:r>
              <a:rPr kumimoji="0" lang="ru-RU"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b="1" i="1"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показників</a:t>
            </a:r>
            <a:endParaRPr kumimoji="0" lang="ru-RU"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до </a:t>
            </a:r>
            <a:r>
              <a:rPr kumimoji="0" lang="ru-RU" b="1" i="1"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цілей</a:t>
            </a:r>
            <a:r>
              <a:rPr kumimoji="0" lang="ru-RU"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і </a:t>
            </a:r>
            <a:r>
              <a:rPr kumimoji="0" lang="ru-RU" b="1" i="1"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завдань</a:t>
            </a:r>
            <a:r>
              <a:rPr kumimoji="0" lang="ru-RU"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b="1" i="1"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Програми</a:t>
            </a:r>
            <a:endParaRPr kumimoji="0" lang="uk-UA"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88" y="5492903"/>
            <a:ext cx="7026413" cy="141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a:extLst>
              <a:ext uri="{FF2B5EF4-FFF2-40B4-BE49-F238E27FC236}">
                <a16:creationId xmlns:a16="http://schemas.microsoft.com/office/drawing/2014/main" id="{3DCEDB50-1D1B-28E4-6121-DE3978069E91}"/>
              </a:ext>
            </a:extLst>
          </p:cNvPr>
          <p:cNvPicPr>
            <a:picLocks noChangeAspect="1"/>
          </p:cNvPicPr>
          <p:nvPr/>
        </p:nvPicPr>
        <p:blipFill>
          <a:blip r:embed="rId4"/>
          <a:stretch>
            <a:fillRect/>
          </a:stretch>
        </p:blipFill>
        <p:spPr>
          <a:xfrm>
            <a:off x="0" y="-124794"/>
            <a:ext cx="2797481" cy="3124358"/>
          </a:xfrm>
          <a:prstGeom prst="rect">
            <a:avLst/>
          </a:prstGeom>
        </p:spPr>
      </p:pic>
      <p:graphicFrame>
        <p:nvGraphicFramePr>
          <p:cNvPr id="5" name="Таблица 4">
            <a:extLst>
              <a:ext uri="{FF2B5EF4-FFF2-40B4-BE49-F238E27FC236}">
                <a16:creationId xmlns:a16="http://schemas.microsoft.com/office/drawing/2014/main" id="{83FFB1E5-2323-310C-B1F9-512EA7168CFD}"/>
              </a:ext>
            </a:extLst>
          </p:cNvPr>
          <p:cNvGraphicFramePr>
            <a:graphicFrameLocks noGrp="1"/>
          </p:cNvGraphicFramePr>
          <p:nvPr>
            <p:extLst>
              <p:ext uri="{D42A27DB-BD31-4B8C-83A1-F6EECF244321}">
                <p14:modId xmlns:p14="http://schemas.microsoft.com/office/powerpoint/2010/main" val="947450065"/>
              </p:ext>
            </p:extLst>
          </p:nvPr>
        </p:nvGraphicFramePr>
        <p:xfrm>
          <a:off x="2997867" y="145144"/>
          <a:ext cx="8957062" cy="5617027"/>
        </p:xfrm>
        <a:graphic>
          <a:graphicData uri="http://schemas.openxmlformats.org/drawingml/2006/table">
            <a:tbl>
              <a:tblPr firstRow="1" firstCol="1" bandRow="1">
                <a:tableStyleId>{5C22544A-7EE6-4342-B048-85BDC9FD1C3A}</a:tableStyleId>
              </a:tblPr>
              <a:tblGrid>
                <a:gridCol w="3533878">
                  <a:extLst>
                    <a:ext uri="{9D8B030D-6E8A-4147-A177-3AD203B41FA5}">
                      <a16:colId xmlns:a16="http://schemas.microsoft.com/office/drawing/2014/main" val="3048394156"/>
                    </a:ext>
                  </a:extLst>
                </a:gridCol>
                <a:gridCol w="1873642">
                  <a:extLst>
                    <a:ext uri="{9D8B030D-6E8A-4147-A177-3AD203B41FA5}">
                      <a16:colId xmlns:a16="http://schemas.microsoft.com/office/drawing/2014/main" val="2934925425"/>
                    </a:ext>
                  </a:extLst>
                </a:gridCol>
                <a:gridCol w="3549542">
                  <a:extLst>
                    <a:ext uri="{9D8B030D-6E8A-4147-A177-3AD203B41FA5}">
                      <a16:colId xmlns:a16="http://schemas.microsoft.com/office/drawing/2014/main" val="1394824320"/>
                    </a:ext>
                  </a:extLst>
                </a:gridCol>
              </a:tblGrid>
              <a:tr h="529143">
                <a:tc>
                  <a:txBody>
                    <a:bodyPr/>
                    <a:lstStyle/>
                    <a:p>
                      <a:pPr algn="just">
                        <a:lnSpc>
                          <a:spcPct val="150000"/>
                        </a:lnSpc>
                        <a:spcAft>
                          <a:spcPts val="800"/>
                        </a:spcAft>
                      </a:pPr>
                      <a:r>
                        <a:rPr lang="uk-UA" sz="1200" dirty="0">
                          <a:effectLst/>
                        </a:rPr>
                        <a:t>Ціль/завдання</a:t>
                      </a:r>
                      <a:endParaRPr lang="ru-RU" sz="1200" dirty="0">
                        <a:effectLst/>
                        <a:latin typeface="Calibri" panose="020F0502020204030204" pitchFamily="34" charset="0"/>
                        <a:ea typeface="Calibri" panose="020F0502020204030204" pitchFamily="34" charset="0"/>
                        <a:cs typeface="Arial" panose="020B0604020202020204" pitchFamily="34" charset="0"/>
                      </a:endParaRPr>
                    </a:p>
                  </a:txBody>
                  <a:tcPr marL="47769" marR="47769" marT="0" marB="0"/>
                </a:tc>
                <a:tc>
                  <a:txBody>
                    <a:bodyPr/>
                    <a:lstStyle/>
                    <a:p>
                      <a:pPr algn="just">
                        <a:lnSpc>
                          <a:spcPct val="150000"/>
                        </a:lnSpc>
                        <a:spcAft>
                          <a:spcPts val="800"/>
                        </a:spcAft>
                      </a:pPr>
                      <a:r>
                        <a:rPr lang="uk-UA" sz="1200">
                          <a:effectLst/>
                        </a:rPr>
                        <a:t>Тип показника (кількісний або якісний)</a:t>
                      </a:r>
                      <a:endParaRPr lang="ru-RU" sz="1200">
                        <a:effectLst/>
                        <a:latin typeface="Calibri" panose="020F0502020204030204" pitchFamily="34" charset="0"/>
                        <a:ea typeface="Calibri" panose="020F0502020204030204" pitchFamily="34" charset="0"/>
                        <a:cs typeface="Arial" panose="020B0604020202020204" pitchFamily="34" charset="0"/>
                      </a:endParaRPr>
                    </a:p>
                  </a:txBody>
                  <a:tcPr marL="47769" marR="47769" marT="0" marB="0"/>
                </a:tc>
                <a:tc>
                  <a:txBody>
                    <a:bodyPr/>
                    <a:lstStyle/>
                    <a:p>
                      <a:pPr algn="just">
                        <a:lnSpc>
                          <a:spcPct val="150000"/>
                        </a:lnSpc>
                        <a:spcAft>
                          <a:spcPts val="800"/>
                        </a:spcAft>
                      </a:pPr>
                      <a:r>
                        <a:rPr lang="uk-UA" sz="1200">
                          <a:effectLst/>
                        </a:rPr>
                        <a:t>Показник / одиниця виміру</a:t>
                      </a:r>
                      <a:endParaRPr lang="ru-RU" sz="1200">
                        <a:effectLst/>
                        <a:latin typeface="Calibri" panose="020F0502020204030204" pitchFamily="34" charset="0"/>
                        <a:ea typeface="Calibri" panose="020F0502020204030204" pitchFamily="34" charset="0"/>
                        <a:cs typeface="Arial" panose="020B0604020202020204" pitchFamily="34" charset="0"/>
                      </a:endParaRPr>
                    </a:p>
                  </a:txBody>
                  <a:tcPr marL="47769" marR="47769" marT="0" marB="0"/>
                </a:tc>
                <a:extLst>
                  <a:ext uri="{0D108BD9-81ED-4DB2-BD59-A6C34878D82A}">
                    <a16:rowId xmlns:a16="http://schemas.microsoft.com/office/drawing/2014/main" val="560077595"/>
                  </a:ext>
                </a:extLst>
              </a:tr>
              <a:tr h="2543942">
                <a:tc>
                  <a:txBody>
                    <a:bodyPr/>
                    <a:lstStyle/>
                    <a:p>
                      <a:pPr>
                        <a:lnSpc>
                          <a:spcPct val="150000"/>
                        </a:lnSpc>
                        <a:spcAft>
                          <a:spcPts val="800"/>
                        </a:spcAft>
                      </a:pPr>
                      <a:r>
                        <a:rPr lang="uk-UA" sz="1200" dirty="0">
                          <a:effectLst/>
                        </a:rPr>
                        <a:t/>
                      </a:r>
                      <a:br>
                        <a:rPr lang="uk-UA" sz="1200" dirty="0">
                          <a:effectLst/>
                        </a:rPr>
                      </a:br>
                      <a:r>
                        <a:rPr lang="uk-UA" sz="1200" dirty="0">
                          <a:effectLst/>
                        </a:rPr>
                        <a:t> Ціль 1. Система управління продовольчою безпекою сприяє задоволенню нагальних потреб населення у харчових продуктах</a:t>
                      </a:r>
                      <a:endParaRPr lang="ru-RU" sz="1200" dirty="0">
                        <a:effectLst/>
                        <a:latin typeface="Calibri" panose="020F0502020204030204" pitchFamily="34" charset="0"/>
                        <a:ea typeface="Calibri" panose="020F0502020204030204" pitchFamily="34" charset="0"/>
                        <a:cs typeface="Arial" panose="020B0604020202020204" pitchFamily="34" charset="0"/>
                      </a:endParaRPr>
                    </a:p>
                  </a:txBody>
                  <a:tcPr marL="47769" marR="47769" marT="0" marB="0"/>
                </a:tc>
                <a:tc>
                  <a:txBody>
                    <a:bodyPr/>
                    <a:lstStyle/>
                    <a:p>
                      <a:pPr>
                        <a:lnSpc>
                          <a:spcPct val="150000"/>
                        </a:lnSpc>
                        <a:spcAft>
                          <a:spcPts val="800"/>
                        </a:spcAft>
                      </a:pPr>
                      <a:r>
                        <a:rPr lang="uk-UA" sz="1200" dirty="0">
                          <a:effectLst/>
                        </a:rPr>
                        <a:t>Кількісний</a:t>
                      </a:r>
                      <a:endParaRPr lang="ru-RU" sz="1200" dirty="0">
                        <a:effectLst/>
                      </a:endParaRPr>
                    </a:p>
                    <a:p>
                      <a:pPr>
                        <a:lnSpc>
                          <a:spcPct val="150000"/>
                        </a:lnSpc>
                        <a:spcAft>
                          <a:spcPts val="800"/>
                        </a:spcAft>
                      </a:pPr>
                      <a:r>
                        <a:rPr lang="uk-UA" sz="1200" dirty="0">
                          <a:effectLst/>
                        </a:rPr>
                        <a:t> </a:t>
                      </a:r>
                      <a:endParaRPr lang="ru-RU" sz="1200" dirty="0">
                        <a:effectLst/>
                      </a:endParaRPr>
                    </a:p>
                    <a:p>
                      <a:pPr>
                        <a:lnSpc>
                          <a:spcPct val="150000"/>
                        </a:lnSpc>
                        <a:spcAft>
                          <a:spcPts val="800"/>
                        </a:spcAft>
                      </a:pPr>
                      <a:r>
                        <a:rPr lang="uk-UA" sz="1200" dirty="0">
                          <a:effectLst/>
                        </a:rPr>
                        <a:t> </a:t>
                      </a:r>
                      <a:endParaRPr lang="ru-RU" sz="1200" dirty="0">
                        <a:effectLst/>
                      </a:endParaRPr>
                    </a:p>
                    <a:p>
                      <a:pPr>
                        <a:lnSpc>
                          <a:spcPct val="150000"/>
                        </a:lnSpc>
                        <a:spcAft>
                          <a:spcPts val="800"/>
                        </a:spcAft>
                      </a:pPr>
                      <a:r>
                        <a:rPr lang="uk-UA" sz="1200" dirty="0">
                          <a:effectLst/>
                        </a:rPr>
                        <a:t> </a:t>
                      </a:r>
                      <a:endParaRPr lang="ru-RU" sz="1200" dirty="0">
                        <a:effectLst/>
                      </a:endParaRPr>
                    </a:p>
                    <a:p>
                      <a:pPr>
                        <a:lnSpc>
                          <a:spcPct val="150000"/>
                        </a:lnSpc>
                        <a:spcAft>
                          <a:spcPts val="800"/>
                        </a:spcAft>
                      </a:pPr>
                      <a:r>
                        <a:rPr lang="uk-UA" sz="1200" dirty="0">
                          <a:effectLst/>
                        </a:rPr>
                        <a:t>Якісний</a:t>
                      </a:r>
                      <a:endParaRPr lang="ru-RU" sz="1200" dirty="0">
                        <a:effectLst/>
                      </a:endParaRPr>
                    </a:p>
                    <a:p>
                      <a:pPr>
                        <a:lnSpc>
                          <a:spcPct val="150000"/>
                        </a:lnSpc>
                        <a:spcAft>
                          <a:spcPts val="800"/>
                        </a:spcAft>
                      </a:pPr>
                      <a:r>
                        <a:rPr lang="uk-UA" sz="1200" dirty="0">
                          <a:effectLst/>
                        </a:rPr>
                        <a:t> </a:t>
                      </a:r>
                      <a:endParaRPr lang="ru-RU" sz="1200" dirty="0">
                        <a:effectLst/>
                      </a:endParaRPr>
                    </a:p>
                    <a:p>
                      <a:pPr>
                        <a:lnSpc>
                          <a:spcPct val="150000"/>
                        </a:lnSpc>
                        <a:spcAft>
                          <a:spcPts val="800"/>
                        </a:spcAft>
                      </a:pPr>
                      <a:r>
                        <a:rPr lang="uk-UA" sz="1200" dirty="0">
                          <a:effectLst/>
                        </a:rPr>
                        <a:t> </a:t>
                      </a:r>
                      <a:endParaRPr lang="ru-RU" sz="1200" dirty="0">
                        <a:effectLst/>
                        <a:latin typeface="Calibri" panose="020F0502020204030204" pitchFamily="34" charset="0"/>
                        <a:ea typeface="Calibri" panose="020F0502020204030204" pitchFamily="34" charset="0"/>
                        <a:cs typeface="Arial" panose="020B0604020202020204" pitchFamily="34" charset="0"/>
                      </a:endParaRPr>
                    </a:p>
                  </a:txBody>
                  <a:tcPr marL="47769" marR="47769" marT="0" marB="0"/>
                </a:tc>
                <a:tc>
                  <a:txBody>
                    <a:bodyPr/>
                    <a:lstStyle/>
                    <a:p>
                      <a:pPr algn="just">
                        <a:lnSpc>
                          <a:spcPct val="150000"/>
                        </a:lnSpc>
                        <a:spcAft>
                          <a:spcPts val="800"/>
                        </a:spcAft>
                      </a:pPr>
                      <a:r>
                        <a:rPr lang="uk-UA" sz="1200" dirty="0">
                          <a:effectLst/>
                        </a:rPr>
                        <a:t>Кількість громадян, чиї нагальні потреби у харчових продуктах були задоволені, осіб</a:t>
                      </a:r>
                      <a:endParaRPr lang="ru-RU" sz="1200" dirty="0">
                        <a:effectLst/>
                      </a:endParaRPr>
                    </a:p>
                    <a:p>
                      <a:pPr algn="just">
                        <a:lnSpc>
                          <a:spcPct val="150000"/>
                        </a:lnSpc>
                        <a:spcAft>
                          <a:spcPts val="800"/>
                        </a:spcAft>
                      </a:pPr>
                      <a:r>
                        <a:rPr lang="uk-UA" sz="1200" dirty="0">
                          <a:effectLst/>
                        </a:rPr>
                        <a:t> </a:t>
                      </a:r>
                      <a:endParaRPr lang="ru-RU" sz="1200" dirty="0">
                        <a:effectLst/>
                      </a:endParaRPr>
                    </a:p>
                    <a:p>
                      <a:pPr algn="just">
                        <a:lnSpc>
                          <a:spcPct val="150000"/>
                        </a:lnSpc>
                        <a:spcAft>
                          <a:spcPts val="800"/>
                        </a:spcAft>
                      </a:pPr>
                      <a:r>
                        <a:rPr lang="uk-UA" sz="1200" dirty="0">
                          <a:effectLst/>
                        </a:rPr>
                        <a:t>Питома вага мешканців громади, які схвально оцінюють роботу місцевої влади для посилення продовольчої безпеки, %</a:t>
                      </a:r>
                      <a:endParaRPr lang="ru-RU" sz="1200" dirty="0">
                        <a:effectLst/>
                        <a:latin typeface="Calibri" panose="020F0502020204030204" pitchFamily="34" charset="0"/>
                        <a:ea typeface="Calibri" panose="020F0502020204030204" pitchFamily="34" charset="0"/>
                        <a:cs typeface="Arial" panose="020B0604020202020204" pitchFamily="34" charset="0"/>
                      </a:endParaRPr>
                    </a:p>
                  </a:txBody>
                  <a:tcPr marL="47769" marR="47769" marT="0" marB="0"/>
                </a:tc>
                <a:extLst>
                  <a:ext uri="{0D108BD9-81ED-4DB2-BD59-A6C34878D82A}">
                    <a16:rowId xmlns:a16="http://schemas.microsoft.com/office/drawing/2014/main" val="2585261518"/>
                  </a:ext>
                </a:extLst>
              </a:tr>
              <a:tr h="2543942">
                <a:tc>
                  <a:txBody>
                    <a:bodyPr/>
                    <a:lstStyle/>
                    <a:p>
                      <a:pPr algn="just">
                        <a:lnSpc>
                          <a:spcPct val="150000"/>
                        </a:lnSpc>
                        <a:spcAft>
                          <a:spcPts val="800"/>
                        </a:spcAft>
                      </a:pPr>
                      <a:r>
                        <a:rPr lang="uk-UA" sz="1200">
                          <a:effectLst/>
                        </a:rPr>
                        <a:t>Завдання 1.2. Впроваджено продовольчий Кількісний резерв, який забезпечує потреби населення громади у надзвичайних ситуаціях</a:t>
                      </a:r>
                      <a:endParaRPr lang="ru-RU" sz="1200">
                        <a:effectLst/>
                        <a:latin typeface="Calibri" panose="020F0502020204030204" pitchFamily="34" charset="0"/>
                        <a:ea typeface="Calibri" panose="020F0502020204030204" pitchFamily="34" charset="0"/>
                        <a:cs typeface="Arial" panose="020B0604020202020204" pitchFamily="34" charset="0"/>
                      </a:endParaRPr>
                    </a:p>
                  </a:txBody>
                  <a:tcPr marL="47769" marR="47769" marT="0" marB="0"/>
                </a:tc>
                <a:tc>
                  <a:txBody>
                    <a:bodyPr/>
                    <a:lstStyle/>
                    <a:p>
                      <a:pPr algn="just">
                        <a:lnSpc>
                          <a:spcPct val="150000"/>
                        </a:lnSpc>
                        <a:spcAft>
                          <a:spcPts val="800"/>
                        </a:spcAft>
                      </a:pPr>
                      <a:r>
                        <a:rPr lang="uk-UA" sz="1200" dirty="0">
                          <a:effectLst/>
                        </a:rPr>
                        <a:t>Кількісний</a:t>
                      </a:r>
                      <a:endParaRPr lang="ru-RU" sz="1200" dirty="0">
                        <a:effectLst/>
                      </a:endParaRPr>
                    </a:p>
                    <a:p>
                      <a:pPr algn="just">
                        <a:lnSpc>
                          <a:spcPct val="150000"/>
                        </a:lnSpc>
                        <a:spcAft>
                          <a:spcPts val="800"/>
                        </a:spcAft>
                      </a:pPr>
                      <a:r>
                        <a:rPr lang="uk-UA" sz="1200" dirty="0">
                          <a:effectLst/>
                        </a:rPr>
                        <a:t> </a:t>
                      </a:r>
                      <a:endParaRPr lang="ru-RU" sz="1200" dirty="0">
                        <a:effectLst/>
                      </a:endParaRPr>
                    </a:p>
                    <a:p>
                      <a:pPr algn="just">
                        <a:lnSpc>
                          <a:spcPct val="150000"/>
                        </a:lnSpc>
                        <a:spcAft>
                          <a:spcPts val="800"/>
                        </a:spcAft>
                      </a:pPr>
                      <a:r>
                        <a:rPr lang="uk-UA" sz="1200" dirty="0">
                          <a:effectLst/>
                        </a:rPr>
                        <a:t> </a:t>
                      </a:r>
                      <a:endParaRPr lang="ru-RU" sz="1200" dirty="0">
                        <a:effectLst/>
                      </a:endParaRPr>
                    </a:p>
                    <a:p>
                      <a:pPr algn="just">
                        <a:lnSpc>
                          <a:spcPct val="150000"/>
                        </a:lnSpc>
                        <a:spcAft>
                          <a:spcPts val="800"/>
                        </a:spcAft>
                      </a:pPr>
                      <a:r>
                        <a:rPr lang="uk-UA" sz="1200" dirty="0">
                          <a:effectLst/>
                        </a:rPr>
                        <a:t> </a:t>
                      </a:r>
                      <a:endParaRPr lang="ru-RU" sz="1200" dirty="0">
                        <a:effectLst/>
                      </a:endParaRPr>
                    </a:p>
                    <a:p>
                      <a:pPr algn="just">
                        <a:lnSpc>
                          <a:spcPct val="150000"/>
                        </a:lnSpc>
                        <a:spcAft>
                          <a:spcPts val="800"/>
                        </a:spcAft>
                      </a:pPr>
                      <a:r>
                        <a:rPr lang="uk-UA" sz="1200" dirty="0">
                          <a:effectLst/>
                        </a:rPr>
                        <a:t>Якісний</a:t>
                      </a:r>
                      <a:endParaRPr lang="ru-RU" sz="1200" dirty="0">
                        <a:effectLst/>
                      </a:endParaRPr>
                    </a:p>
                    <a:p>
                      <a:pPr algn="just">
                        <a:lnSpc>
                          <a:spcPct val="150000"/>
                        </a:lnSpc>
                        <a:spcAft>
                          <a:spcPts val="800"/>
                        </a:spcAft>
                      </a:pPr>
                      <a:r>
                        <a:rPr lang="uk-UA" sz="1200" dirty="0">
                          <a:effectLst/>
                        </a:rPr>
                        <a:t> </a:t>
                      </a:r>
                      <a:endParaRPr lang="ru-RU" sz="1200" dirty="0">
                        <a:effectLst/>
                      </a:endParaRPr>
                    </a:p>
                    <a:p>
                      <a:pPr algn="just">
                        <a:lnSpc>
                          <a:spcPct val="150000"/>
                        </a:lnSpc>
                        <a:spcAft>
                          <a:spcPts val="800"/>
                        </a:spcAft>
                      </a:pPr>
                      <a:r>
                        <a:rPr lang="uk-UA" sz="1200" dirty="0">
                          <a:effectLst/>
                        </a:rPr>
                        <a:t> </a:t>
                      </a:r>
                      <a:endParaRPr lang="ru-RU" sz="1200" dirty="0">
                        <a:effectLst/>
                        <a:latin typeface="Calibri" panose="020F0502020204030204" pitchFamily="34" charset="0"/>
                        <a:ea typeface="Calibri" panose="020F0502020204030204" pitchFamily="34" charset="0"/>
                        <a:cs typeface="Arial" panose="020B0604020202020204" pitchFamily="34" charset="0"/>
                      </a:endParaRPr>
                    </a:p>
                  </a:txBody>
                  <a:tcPr marL="47769" marR="47769" marT="0" marB="0"/>
                </a:tc>
                <a:tc>
                  <a:txBody>
                    <a:bodyPr/>
                    <a:lstStyle/>
                    <a:p>
                      <a:pPr algn="just">
                        <a:lnSpc>
                          <a:spcPct val="150000"/>
                        </a:lnSpc>
                        <a:spcAft>
                          <a:spcPts val="800"/>
                        </a:spcAft>
                      </a:pPr>
                      <a:r>
                        <a:rPr lang="uk-UA" sz="1200" dirty="0">
                          <a:effectLst/>
                        </a:rPr>
                        <a:t>Загальний обсяг продовольчого резерву громади у вартісному виразі, тис. грн</a:t>
                      </a:r>
                      <a:endParaRPr lang="ru-RU" sz="1200" dirty="0">
                        <a:effectLst/>
                      </a:endParaRPr>
                    </a:p>
                    <a:p>
                      <a:pPr algn="just">
                        <a:lnSpc>
                          <a:spcPct val="150000"/>
                        </a:lnSpc>
                        <a:spcAft>
                          <a:spcPts val="800"/>
                        </a:spcAft>
                      </a:pPr>
                      <a:r>
                        <a:rPr lang="uk-UA" sz="1200" dirty="0">
                          <a:effectLst/>
                        </a:rPr>
                        <a:t> </a:t>
                      </a:r>
                      <a:endParaRPr lang="ru-RU" sz="1200" dirty="0">
                        <a:effectLst/>
                      </a:endParaRPr>
                    </a:p>
                    <a:p>
                      <a:pPr algn="just">
                        <a:lnSpc>
                          <a:spcPct val="150000"/>
                        </a:lnSpc>
                        <a:spcAft>
                          <a:spcPts val="800"/>
                        </a:spcAft>
                      </a:pPr>
                      <a:r>
                        <a:rPr lang="uk-UA" sz="1200" dirty="0">
                          <a:effectLst/>
                        </a:rPr>
                        <a:t>Відсоток населення громади, який почуває себе безпечніше за наявності продовольчого резерву громади, %</a:t>
                      </a:r>
                      <a:endParaRPr lang="ru-RU" sz="1200" dirty="0">
                        <a:effectLst/>
                        <a:latin typeface="Calibri" panose="020F0502020204030204" pitchFamily="34" charset="0"/>
                        <a:ea typeface="Calibri" panose="020F0502020204030204" pitchFamily="34" charset="0"/>
                        <a:cs typeface="Arial" panose="020B0604020202020204" pitchFamily="34" charset="0"/>
                      </a:endParaRPr>
                    </a:p>
                  </a:txBody>
                  <a:tcPr marL="47769" marR="47769" marT="0" marB="0"/>
                </a:tc>
                <a:extLst>
                  <a:ext uri="{0D108BD9-81ED-4DB2-BD59-A6C34878D82A}">
                    <a16:rowId xmlns:a16="http://schemas.microsoft.com/office/drawing/2014/main" val="470412726"/>
                  </a:ext>
                </a:extLst>
              </a:tr>
            </a:tbl>
          </a:graphicData>
        </a:graphic>
      </p:graphicFrame>
    </p:spTree>
    <p:extLst>
      <p:ext uri="{BB962C8B-B14F-4D97-AF65-F5344CB8AC3E}">
        <p14:creationId xmlns:p14="http://schemas.microsoft.com/office/powerpoint/2010/main" val="144912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15537" y="0"/>
            <a:ext cx="9467053" cy="5675087"/>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ctr">
              <a:lnSpc>
                <a:spcPct val="107000"/>
              </a:lnSpc>
              <a:spcAft>
                <a:spcPts val="800"/>
              </a:spcAft>
            </a:pPr>
            <a:r>
              <a:rPr lang="uk-UA" sz="2000" b="1"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ВИКОРИСТОВУЙТЕ ПРИ НАПИСАННІ ПРОГРАМИ НАСТУПНІ ДЖЕРЕЛА:</a:t>
            </a:r>
          </a:p>
          <a:p>
            <a:pPr indent="450215" algn="just">
              <a:lnSpc>
                <a:spcPct val="107000"/>
              </a:lnSpc>
              <a:spcAft>
                <a:spcPts val="800"/>
              </a:spcAft>
            </a:pPr>
            <a:r>
              <a:rPr lang="uk-UA" sz="20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1. </a:t>
            </a:r>
            <a:r>
              <a:rPr lang="uk-UA" sz="18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Закон України «Про державну підтримку сільського господарства України»</a:t>
            </a:r>
            <a:r>
              <a:rPr lang="en-US" sz="18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URL</a:t>
            </a:r>
            <a:r>
              <a:rPr lang="uk-UA" sz="18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 </a:t>
            </a:r>
            <a:r>
              <a:rPr lang="uk-UA" sz="1800" u="none" strike="noStrike"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https://ips.ligazakon.net/document/T041877</a:t>
            </a:r>
            <a:r>
              <a:rPr lang="uk-UA" sz="18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 </a:t>
            </a:r>
            <a:endParaRPr lang="ru-RU" sz="16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indent="450215" algn="just">
              <a:lnSpc>
                <a:spcPct val="107000"/>
              </a:lnSpc>
              <a:spcAft>
                <a:spcPts val="800"/>
              </a:spcAft>
            </a:pPr>
            <a:r>
              <a:rPr lang="uk-UA" sz="18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2.Розпорядження КМУ №327 від 09.квітня 2022 року </a:t>
            </a:r>
            <a:r>
              <a:rPr lang="en-US" sz="18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URL</a:t>
            </a:r>
            <a:r>
              <a:rPr lang="uk-UA" sz="18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 </a:t>
            </a:r>
            <a:r>
              <a:rPr lang="uk-UA" sz="18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hlinkClick r:id="rId4"/>
              </a:rPr>
              <a:t>https://zakon.rada.gov.ua/laws/show/327-2Text</a:t>
            </a:r>
            <a:endParaRPr lang="uk-UA" sz="18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endParaRPr>
          </a:p>
          <a:p>
            <a:pPr indent="450215" algn="just">
              <a:lnSpc>
                <a:spcPct val="107000"/>
              </a:lnSpc>
              <a:spcAft>
                <a:spcPts val="800"/>
              </a:spcAft>
            </a:pPr>
            <a:r>
              <a:rPr lang="uk-UA" dirty="0">
                <a:solidFill>
                  <a:srgbClr val="002060"/>
                </a:solidFill>
                <a:latin typeface="Times New Roman" panose="02020603050405020304" pitchFamily="18" charset="0"/>
                <a:ea typeface="Calibri" panose="020F0502020204030204" pitchFamily="34" charset="0"/>
                <a:cs typeface="Arial" panose="020B0604020202020204" pitchFamily="34" charset="0"/>
              </a:rPr>
              <a:t>3..</a:t>
            </a:r>
            <a:r>
              <a:rPr lang="uk-UA" sz="18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Методичні рекомендації до Програми самозабезпечення харчовими продуктами «Сади Перемоги» </a:t>
            </a:r>
            <a:r>
              <a:rPr lang="en-US" sz="18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URL</a:t>
            </a:r>
            <a:r>
              <a:rPr lang="uk-UA" sz="18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a:t>
            </a:r>
            <a:r>
              <a:rPr lang="uk-UA" sz="1800" dirty="0" err="1">
                <a:solidFill>
                  <a:srgbClr val="002060"/>
                </a:solidFill>
                <a:effectLst/>
                <a:latin typeface="Times New Roman" panose="02020603050405020304" pitchFamily="18" charset="0"/>
                <a:ea typeface="Calibri" panose="020F0502020204030204" pitchFamily="34" charset="0"/>
                <a:cs typeface="Arial" panose="020B0604020202020204" pitchFamily="34" charset="0"/>
              </a:rPr>
              <a:t>https</a:t>
            </a:r>
            <a:r>
              <a:rPr lang="uk-UA" sz="18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://decentralization.gov.ua/uploads/library/file/872/Metodychni-rekomendatsiyi.pdf</a:t>
            </a:r>
            <a:endParaRPr lang="ru-RU" sz="16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indent="450215" algn="just">
              <a:lnSpc>
                <a:spcPct val="107000"/>
              </a:lnSpc>
              <a:spcAft>
                <a:spcPts val="800"/>
              </a:spcAft>
            </a:pPr>
            <a:r>
              <a:rPr lang="uk-UA" sz="18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4.  Постанова  №106 від 31 січня 2007 р. «Про затвердження Порядку розроблення та виконання державних цільових програм» URL: [https://zakon.rada.gov.ua/laws/show/106-2007-%D0%BF#Text]</a:t>
            </a:r>
            <a:endParaRPr lang="ru-RU" sz="16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marL="342900" indent="-342900" algn="just">
              <a:lnSpc>
                <a:spcPct val="107000"/>
              </a:lnSpc>
              <a:spcAft>
                <a:spcPts val="800"/>
              </a:spcAft>
              <a:buAutoNum type="arabicPeriod" startAt="5"/>
            </a:pPr>
            <a:r>
              <a:rPr lang="uk-UA" sz="1800"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Джерелами інформації про грантові конкурси є портали prostir.ua gurt.org.ua Громадський Простір Гурт.</a:t>
            </a:r>
          </a:p>
          <a:p>
            <a:pPr algn="just">
              <a:lnSpc>
                <a:spcPct val="107000"/>
              </a:lnSpc>
              <a:spcAft>
                <a:spcPts val="800"/>
              </a:spcAft>
            </a:pPr>
            <a:r>
              <a:rPr lang="uk-UA" dirty="0">
                <a:solidFill>
                  <a:srgbClr val="002060"/>
                </a:solidFill>
                <a:latin typeface="Times New Roman" panose="02020603050405020304" pitchFamily="18" charset="0"/>
                <a:ea typeface="Calibri" panose="020F0502020204030204" pitchFamily="34" charset="0"/>
                <a:cs typeface="Arial" panose="020B0604020202020204" pitchFamily="34" charset="0"/>
              </a:rPr>
              <a:t>6. Приклад Програми </a:t>
            </a:r>
            <a:r>
              <a:rPr lang="en-US" dirty="0">
                <a:solidFill>
                  <a:srgbClr val="002060"/>
                </a:solidFill>
                <a:latin typeface="Times New Roman" panose="02020603050405020304" pitchFamily="18" charset="0"/>
                <a:ea typeface="Calibri" panose="020F0502020204030204" pitchFamily="34" charset="0"/>
                <a:cs typeface="Arial" panose="020B0604020202020204" pitchFamily="34" charset="0"/>
                <a:hlinkClick r:id="rId5"/>
              </a:rPr>
              <a:t>https://sergiyvska-rada.gov.ua/vlada/prohramy/3038-prohrama-pidtrymky-samozabezpechennia-serhiivskoi</a:t>
            </a:r>
            <a:endParaRPr lang="uk-UA" dirty="0">
              <a:solidFill>
                <a:srgbClr val="00206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Aft>
                <a:spcPts val="800"/>
              </a:spcAft>
            </a:pPr>
            <a:r>
              <a:rPr lang="uk-UA" dirty="0">
                <a:solidFill>
                  <a:srgbClr val="002060"/>
                </a:solidFill>
                <a:latin typeface="Times New Roman" panose="02020603050405020304" pitchFamily="18" charset="0"/>
                <a:ea typeface="Calibri" panose="020F0502020204030204" pitchFamily="34" charset="0"/>
                <a:cs typeface="Arial" panose="020B0604020202020204" pitchFamily="34" charset="0"/>
              </a:rPr>
              <a:t>7.</a:t>
            </a:r>
            <a:r>
              <a:rPr lang="ru-RU" dirty="0">
                <a:solidFill>
                  <a:srgbClr val="002060"/>
                </a:solidFill>
                <a:latin typeface="Times New Roman" panose="02020603050405020304" pitchFamily="18" charset="0"/>
                <a:ea typeface="Calibri" panose="020F0502020204030204" pitchFamily="34" charset="0"/>
                <a:cs typeface="Arial" panose="020B0604020202020204" pitchFamily="34" charset="0"/>
              </a:rPr>
              <a:t> шаблон </a:t>
            </a:r>
            <a:r>
              <a:rPr lang="ru-RU" dirty="0" err="1">
                <a:solidFill>
                  <a:srgbClr val="002060"/>
                </a:solidFill>
                <a:latin typeface="Times New Roman" panose="02020603050405020304" pitchFamily="18" charset="0"/>
                <a:ea typeface="Calibri" panose="020F0502020204030204" pitchFamily="34" charset="0"/>
                <a:cs typeface="Arial" panose="020B0604020202020204" pitchFamily="34" charset="0"/>
              </a:rPr>
              <a:t>Програми</a:t>
            </a:r>
            <a:r>
              <a:rPr lang="ru-RU" dirty="0">
                <a:solidFill>
                  <a:srgbClr val="002060"/>
                </a:solidFill>
                <a:latin typeface="Times New Roman" panose="02020603050405020304" pitchFamily="18" charset="0"/>
                <a:ea typeface="Calibri" panose="020F0502020204030204" pitchFamily="34" charset="0"/>
                <a:cs typeface="Arial" panose="020B0604020202020204" pitchFamily="34" charset="0"/>
              </a:rPr>
              <a:t> </a:t>
            </a:r>
            <a:r>
              <a:rPr lang="ru-RU" dirty="0" err="1">
                <a:solidFill>
                  <a:srgbClr val="002060"/>
                </a:solidFill>
                <a:latin typeface="Times New Roman" panose="02020603050405020304" pitchFamily="18" charset="0"/>
                <a:ea typeface="Calibri" panose="020F0502020204030204" pitchFamily="34" charset="0"/>
                <a:cs typeface="Arial" panose="020B0604020202020204" pitchFamily="34" charset="0"/>
              </a:rPr>
              <a:t>самозабезпечення</a:t>
            </a:r>
            <a:r>
              <a:rPr lang="ru-RU" dirty="0">
                <a:solidFill>
                  <a:srgbClr val="002060"/>
                </a:solidFill>
                <a:latin typeface="Times New Roman" panose="02020603050405020304" pitchFamily="18" charset="0"/>
                <a:ea typeface="Calibri" panose="020F0502020204030204" pitchFamily="34" charset="0"/>
                <a:cs typeface="Arial" panose="020B0604020202020204" pitchFamily="34" charset="0"/>
              </a:rPr>
              <a:t> </a:t>
            </a:r>
            <a:r>
              <a:rPr lang="ru-RU" dirty="0" err="1">
                <a:solidFill>
                  <a:srgbClr val="002060"/>
                </a:solidFill>
                <a:latin typeface="Times New Roman" panose="02020603050405020304" pitchFamily="18" charset="0"/>
                <a:ea typeface="Calibri" panose="020F0502020204030204" pitchFamily="34" charset="0"/>
                <a:cs typeface="Arial" panose="020B0604020202020204" pitchFamily="34" charset="0"/>
              </a:rPr>
              <a:t>харчовими</a:t>
            </a:r>
            <a:r>
              <a:rPr lang="ru-RU" dirty="0">
                <a:solidFill>
                  <a:srgbClr val="002060"/>
                </a:solidFill>
                <a:latin typeface="Times New Roman" panose="02020603050405020304" pitchFamily="18" charset="0"/>
                <a:ea typeface="Calibri" panose="020F0502020204030204" pitchFamily="34" charset="0"/>
                <a:cs typeface="Arial" panose="020B0604020202020204" pitchFamily="34" charset="0"/>
              </a:rPr>
              <a:t> продуктами «Сади Перемоги»</a:t>
            </a:r>
            <a:r>
              <a:rPr lang="en-US" dirty="0">
                <a:solidFill>
                  <a:srgbClr val="002060"/>
                </a:solidFill>
                <a:latin typeface="Times New Roman" panose="02020603050405020304" pitchFamily="18" charset="0"/>
                <a:ea typeface="Calibri" panose="020F0502020204030204" pitchFamily="34" charset="0"/>
                <a:cs typeface="Arial" panose="020B0604020202020204" pitchFamily="34" charset="0"/>
              </a:rPr>
              <a:t> URL: https://decentralization.gov.ua/news/17322</a:t>
            </a:r>
            <a:endParaRPr lang="ru-RU" dirty="0">
              <a:solidFill>
                <a:srgbClr val="00206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Aft>
                <a:spcPts val="800"/>
              </a:spcAft>
            </a:pPr>
            <a:endParaRPr lang="uk-UA" dirty="0">
              <a:solidFill>
                <a:srgbClr val="00206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Aft>
                <a:spcPts val="800"/>
              </a:spcAft>
            </a:pPr>
            <a:endParaRPr lang="ru-RU" sz="16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 name="Равнобедренный треугольник 1"/>
          <p:cNvSpPr/>
          <p:nvPr/>
        </p:nvSpPr>
        <p:spPr>
          <a:xfrm rot="16200000" flipV="1">
            <a:off x="-380371" y="2377391"/>
            <a:ext cx="3651065" cy="2740748"/>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0" y="3149601"/>
            <a:ext cx="248942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ВАШІ ПОМІЧНИКИ</a:t>
            </a:r>
          </a:p>
        </p:txBody>
      </p:sp>
      <p:pic>
        <p:nvPicPr>
          <p:cNvPr id="9218" name="Picture 2" descr="горизонт син"/>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87" y="5355771"/>
            <a:ext cx="3858583" cy="155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a:extLst>
              <a:ext uri="{FF2B5EF4-FFF2-40B4-BE49-F238E27FC236}">
                <a16:creationId xmlns:a16="http://schemas.microsoft.com/office/drawing/2014/main" id="{7B22E124-78CB-0BA7-630E-F2AC0F83026B}"/>
              </a:ext>
            </a:extLst>
          </p:cNvPr>
          <p:cNvPicPr>
            <a:picLocks noChangeAspect="1"/>
          </p:cNvPicPr>
          <p:nvPr/>
        </p:nvPicPr>
        <p:blipFill>
          <a:blip r:embed="rId7"/>
          <a:stretch>
            <a:fillRect/>
          </a:stretch>
        </p:blipFill>
        <p:spPr>
          <a:xfrm>
            <a:off x="74789" y="1"/>
            <a:ext cx="2740749" cy="2249713"/>
          </a:xfrm>
          <a:prstGeom prst="rect">
            <a:avLst/>
          </a:prstGeom>
        </p:spPr>
      </p:pic>
      <p:pic>
        <p:nvPicPr>
          <p:cNvPr id="7" name="Рисунок 6">
            <a:extLst>
              <a:ext uri="{FF2B5EF4-FFF2-40B4-BE49-F238E27FC236}">
                <a16:creationId xmlns:a16="http://schemas.microsoft.com/office/drawing/2014/main" id="{BD3E664B-6061-9058-1704-61700F51FF68}"/>
              </a:ext>
            </a:extLst>
          </p:cNvPr>
          <p:cNvPicPr>
            <a:picLocks noChangeAspect="1"/>
          </p:cNvPicPr>
          <p:nvPr/>
        </p:nvPicPr>
        <p:blipFill>
          <a:blip r:embed="rId8"/>
          <a:stretch>
            <a:fillRect/>
          </a:stretch>
        </p:blipFill>
        <p:spPr>
          <a:xfrm>
            <a:off x="11277600" y="6004294"/>
            <a:ext cx="914400" cy="744849"/>
          </a:xfrm>
          <a:prstGeom prst="rect">
            <a:avLst/>
          </a:prstGeom>
        </p:spPr>
      </p:pic>
    </p:spTree>
    <p:extLst>
      <p:ext uri="{BB962C8B-B14F-4D97-AF65-F5344CB8AC3E}">
        <p14:creationId xmlns:p14="http://schemas.microsoft.com/office/powerpoint/2010/main" val="2011775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31129" y="784156"/>
            <a:ext cx="7930976" cy="55493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рямоугольник 6"/>
          <p:cNvSpPr/>
          <p:nvPr/>
        </p:nvSpPr>
        <p:spPr>
          <a:xfrm>
            <a:off x="2694550" y="525936"/>
            <a:ext cx="8035289" cy="560656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just" defTabSz="914400" rtl="0" eaLnBrk="1" fontAlgn="auto" latinLnBrk="0" hangingPunct="1">
              <a:lnSpc>
                <a:spcPct val="107000"/>
              </a:lnSpc>
              <a:spcBef>
                <a:spcPts val="0"/>
              </a:spcBef>
              <a:spcAft>
                <a:spcPts val="1200"/>
              </a:spcAft>
              <a:buClrTx/>
              <a:buSzTx/>
              <a:buFont typeface="+mj-lt"/>
              <a:buAutoNum type="arabicPeriod"/>
              <a:tabLst/>
              <a:defRPr/>
            </a:pPr>
            <a:r>
              <a:rPr kumimoji="0" lang="uk-UA" sz="1600" b="0"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hlinkClick r:id="rId3"/>
              </a:rPr>
              <a:t>https://hromada.canactions.com/orikhivska/</a:t>
            </a:r>
            <a:endParaRPr kumimoji="0" lang="uk-UA"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7000"/>
              </a:lnSpc>
              <a:spcBef>
                <a:spcPts val="0"/>
              </a:spcBef>
              <a:spcAft>
                <a:spcPts val="1200"/>
              </a:spcAft>
              <a:buClrTx/>
              <a:buSzTx/>
              <a:buFont typeface="+mj-lt"/>
              <a:buAutoNum type="arabicPeriod"/>
              <a:tabLst/>
              <a:defRPr/>
            </a:pPr>
            <a:r>
              <a:rPr kumimoji="0" lang="uk-UA" sz="1600" b="0"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hlinkClick r:id="rId4"/>
              </a:rPr>
              <a:t>https://hromada.canactions.com/wp-content/uploads/2019/12/Orihivska.pdf</a:t>
            </a:r>
            <a:endParaRPr kumimoji="0" lang="uk-UA"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7000"/>
              </a:lnSpc>
              <a:spcBef>
                <a:spcPts val="0"/>
              </a:spcBef>
              <a:spcAft>
                <a:spcPts val="1200"/>
              </a:spcAft>
              <a:buClrTx/>
              <a:buSzTx/>
              <a:buFont typeface="+mj-lt"/>
              <a:buAutoNum type="arabicPeriod"/>
              <a:tabLst/>
              <a:defRPr/>
            </a:pPr>
            <a:r>
              <a:rPr kumimoji="0" lang="uk-UA" sz="1600" b="0"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hlinkClick r:id="rId5"/>
              </a:rPr>
              <a:t>https://hromada.canactions.com/huliaypilska/</a:t>
            </a:r>
            <a:endParaRPr kumimoji="0" lang="uk-UA"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7000"/>
              </a:lnSpc>
              <a:spcBef>
                <a:spcPts val="0"/>
              </a:spcBef>
              <a:spcAft>
                <a:spcPts val="1200"/>
              </a:spcAft>
              <a:buClrTx/>
              <a:buSzTx/>
              <a:buFont typeface="+mj-lt"/>
              <a:buAutoNum type="arabicPeriod"/>
              <a:tabLst/>
              <a:defRPr/>
            </a:pPr>
            <a:r>
              <a:rPr kumimoji="0" lang="uk-UA" sz="1600" b="0"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hlinkClick r:id="rId6"/>
              </a:rPr>
              <a:t>https://hromada.canactions.com/wp-content/uploads/2019/12/Huliaipilska.pdf</a:t>
            </a:r>
            <a:endParaRPr kumimoji="0" lang="uk-UA"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7000"/>
              </a:lnSpc>
              <a:spcBef>
                <a:spcPts val="0"/>
              </a:spcBef>
              <a:spcAft>
                <a:spcPts val="1200"/>
              </a:spcAft>
              <a:buClrTx/>
              <a:buSzTx/>
              <a:buFont typeface="+mj-lt"/>
              <a:buAutoNum type="arabicPeriod"/>
              <a:tabLst/>
              <a:defRPr/>
            </a:pPr>
            <a:r>
              <a:rPr kumimoji="0" lang="uk-UA" sz="1600" b="0"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hlinkClick r:id="rId7"/>
              </a:rPr>
              <a:t>https://hromada.canactions.com/velykobilozerska/</a:t>
            </a:r>
            <a:endParaRPr kumimoji="0" lang="uk-UA"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7000"/>
              </a:lnSpc>
              <a:spcBef>
                <a:spcPts val="0"/>
              </a:spcBef>
              <a:spcAft>
                <a:spcPts val="1200"/>
              </a:spcAft>
              <a:buClrTx/>
              <a:buSzTx/>
              <a:buFont typeface="+mj-lt"/>
              <a:buAutoNum type="arabicPeriod"/>
              <a:tabLst/>
              <a:defRPr/>
            </a:pPr>
            <a:r>
              <a:rPr kumimoji="0" lang="uk-UA" sz="1600" b="0"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hlinkClick r:id="rId8"/>
              </a:rPr>
              <a:t>https://hromada.canactions.com/wp-content/uploads/2019/12/Velykobilozerska.pdf</a:t>
            </a:r>
            <a:endParaRPr kumimoji="0" lang="uk-UA"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7000"/>
              </a:lnSpc>
              <a:spcBef>
                <a:spcPts val="0"/>
              </a:spcBef>
              <a:spcAft>
                <a:spcPts val="1200"/>
              </a:spcAft>
              <a:buClrTx/>
              <a:buSzTx/>
              <a:buFont typeface="+mj-lt"/>
              <a:buAutoNum type="arabicPeriod"/>
              <a:tabLst/>
              <a:defRPr/>
            </a:pPr>
            <a:r>
              <a:rPr kumimoji="0" lang="uk-UA" sz="1600" b="0"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hlinkClick r:id="rId9"/>
              </a:rPr>
              <a:t>https://hromada.canactions.com/komysh-zorianska/</a:t>
            </a:r>
            <a:endParaRPr kumimoji="0" lang="uk-UA"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7000"/>
              </a:lnSpc>
              <a:spcBef>
                <a:spcPts val="0"/>
              </a:spcBef>
              <a:spcAft>
                <a:spcPts val="1200"/>
              </a:spcAft>
              <a:buClrTx/>
              <a:buSzTx/>
              <a:buFont typeface="+mj-lt"/>
              <a:buAutoNum type="arabicPeriod"/>
              <a:tabLst/>
              <a:defRPr/>
            </a:pPr>
            <a:r>
              <a:rPr kumimoji="0" lang="uk-UA" sz="1600" b="0"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hlinkClick r:id="rId10"/>
              </a:rPr>
              <a:t>https://hromada.canactions.com/wp-content/uploads/2019/12/Komish_Zorianska.pdf</a:t>
            </a:r>
            <a:endParaRPr kumimoji="0" lang="uk-UA"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7000"/>
              </a:lnSpc>
              <a:spcBef>
                <a:spcPts val="0"/>
              </a:spcBef>
              <a:spcAft>
                <a:spcPts val="1200"/>
              </a:spcAft>
              <a:buClrTx/>
              <a:buSzTx/>
              <a:buFont typeface="+mj-lt"/>
              <a:buAutoNum type="arabicPeriod"/>
              <a:tabLst/>
              <a:defRPr/>
            </a:pPr>
            <a:r>
              <a:rPr kumimoji="0" lang="uk-UA" sz="1600" b="0"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hlinkClick r:id="rId11"/>
              </a:rPr>
              <a:t>https://www.zp.ukrstat.gov.ua/index.php/statystychna-informatsiia</a:t>
            </a:r>
            <a:endParaRPr kumimoji="0" lang="uk-UA"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Полилиния 7"/>
          <p:cNvSpPr/>
          <p:nvPr/>
        </p:nvSpPr>
        <p:spPr>
          <a:xfrm rot="16200000">
            <a:off x="-573056" y="51816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Группа 5"/>
          <p:cNvGrpSpPr/>
          <p:nvPr/>
        </p:nvGrpSpPr>
        <p:grpSpPr>
          <a:xfrm>
            <a:off x="0" y="1945930"/>
            <a:ext cx="2438400" cy="4912070"/>
            <a:chOff x="0" y="1945930"/>
            <a:chExt cx="2438400" cy="4912070"/>
          </a:xfrm>
          <a:blipFill dpi="0" rotWithShape="1">
            <a:blip r:embed="rId12"/>
            <a:srcRect/>
            <a:stretch>
              <a:fillRect l="-53000" r="-120000"/>
            </a:stretch>
          </a:blipFill>
        </p:grpSpPr>
        <p:sp>
          <p:nvSpPr>
            <p:cNvPr id="5" name="Полилиния 4"/>
            <p:cNvSpPr/>
            <p:nvPr/>
          </p:nvSpPr>
          <p:spPr>
            <a:xfrm rot="16200000" flipH="1" flipV="1">
              <a:off x="-518160" y="246409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Прямоугольник 3"/>
            <p:cNvSpPr/>
            <p:nvPr/>
          </p:nvSpPr>
          <p:spPr>
            <a:xfrm>
              <a:off x="0" y="5420650"/>
              <a:ext cx="2438400" cy="1437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267" name="Picture 3" descr="вертикаль син"/>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962105" y="899544"/>
            <a:ext cx="12382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кутник 9"/>
          <p:cNvSpPr/>
          <p:nvPr/>
        </p:nvSpPr>
        <p:spPr>
          <a:xfrm>
            <a:off x="0" y="326633"/>
            <a:ext cx="24384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Громади Запорізької області</a:t>
            </a:r>
          </a:p>
        </p:txBody>
      </p:sp>
    </p:spTree>
    <p:extLst>
      <p:ext uri="{BB962C8B-B14F-4D97-AF65-F5344CB8AC3E}">
        <p14:creationId xmlns:p14="http://schemas.microsoft.com/office/powerpoint/2010/main" val="2074977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31129" y="784156"/>
            <a:ext cx="7930976" cy="55493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рямоугольник 6"/>
          <p:cNvSpPr/>
          <p:nvPr/>
        </p:nvSpPr>
        <p:spPr>
          <a:xfrm>
            <a:off x="2617888" y="659566"/>
            <a:ext cx="8111952" cy="607667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Полилиния 7"/>
          <p:cNvSpPr/>
          <p:nvPr/>
        </p:nvSpPr>
        <p:spPr>
          <a:xfrm rot="16200000">
            <a:off x="-518160" y="51816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Прямоугольник 1"/>
          <p:cNvSpPr/>
          <p:nvPr/>
        </p:nvSpPr>
        <p:spPr>
          <a:xfrm>
            <a:off x="2824508" y="1042376"/>
            <a:ext cx="7930976" cy="5693866"/>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uk-UA" sz="1600" b="0" i="0" u="none" strike="noStrike" kern="1200" cap="none" spc="0" normalizeH="0" baseline="0" noProof="0" dirty="0">
                <a:ln>
                  <a:noFill/>
                </a:ln>
                <a:solidFill>
                  <a:srgbClr val="1E1C1C"/>
                </a:solidFill>
                <a:effectLst/>
                <a:uLnTx/>
                <a:uFillTx/>
                <a:latin typeface="Calibri" panose="020F0502020204030204"/>
                <a:ea typeface="+mn-ea"/>
                <a:cs typeface="Arial" panose="020B0604020202020204" pitchFamily="34" charset="0"/>
              </a:rPr>
              <a:t>Можливість озеленення раніше деградованих земель, менш придатних до інтенсивного землеробства земель – горбів, схилів та створення там природніх екосистем, що покращують температурні процеси та відновлюють пошкоджені раніше дикі популяції рослин та тварин.</a:t>
            </a:r>
          </a:p>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uk-UA" sz="1600" b="0" i="0" u="none" strike="noStrike" kern="1200" cap="none" spc="0" normalizeH="0" baseline="0" noProof="0" dirty="0">
                <a:ln>
                  <a:noFill/>
                </a:ln>
                <a:solidFill>
                  <a:srgbClr val="1E1C1C"/>
                </a:solidFill>
                <a:effectLst/>
                <a:uLnTx/>
                <a:uFillTx/>
                <a:latin typeface="Calibri" panose="020F0502020204030204"/>
                <a:ea typeface="+mn-ea"/>
                <a:cs typeface="Arial" panose="020B0604020202020204" pitchFamily="34" charset="0"/>
              </a:rPr>
              <a:t>Створення </a:t>
            </a:r>
            <a:r>
              <a:rPr kumimoji="0" lang="uk-UA" sz="1600" b="0" i="0" u="none" strike="noStrike" kern="1200" cap="none" spc="0" normalizeH="0" baseline="0" noProof="0" dirty="0" err="1">
                <a:ln>
                  <a:noFill/>
                </a:ln>
                <a:solidFill>
                  <a:srgbClr val="1E1C1C"/>
                </a:solidFill>
                <a:effectLst/>
                <a:uLnTx/>
                <a:uFillTx/>
                <a:latin typeface="Calibri" panose="020F0502020204030204"/>
                <a:ea typeface="+mn-ea"/>
                <a:cs typeface="Arial" panose="020B0604020202020204" pitchFamily="34" charset="0"/>
              </a:rPr>
              <a:t>лісосадів</a:t>
            </a:r>
            <a:r>
              <a:rPr kumimoji="0" lang="uk-UA" sz="1600" b="0" i="0" u="none" strike="noStrike" kern="1200" cap="none" spc="0" normalizeH="0" baseline="0" noProof="0" dirty="0">
                <a:ln>
                  <a:noFill/>
                </a:ln>
                <a:solidFill>
                  <a:srgbClr val="1E1C1C"/>
                </a:solidFill>
                <a:effectLst/>
                <a:uLnTx/>
                <a:uFillTx/>
                <a:latin typeface="Calibri" panose="020F0502020204030204"/>
                <a:ea typeface="+mn-ea"/>
                <a:cs typeface="Arial" panose="020B0604020202020204" pitchFamily="34" charset="0"/>
              </a:rPr>
              <a:t> на виснажених чи </a:t>
            </a:r>
            <a:r>
              <a:rPr kumimoji="0" lang="uk-UA" sz="1600" b="0" i="0" u="none" strike="noStrike" kern="1200" cap="none" spc="0" normalizeH="0" baseline="0" noProof="0" dirty="0" err="1">
                <a:ln>
                  <a:noFill/>
                </a:ln>
                <a:solidFill>
                  <a:srgbClr val="1E1C1C"/>
                </a:solidFill>
                <a:effectLst/>
                <a:uLnTx/>
                <a:uFillTx/>
                <a:latin typeface="Calibri" panose="020F0502020204030204"/>
                <a:ea typeface="+mn-ea"/>
                <a:cs typeface="Arial" panose="020B0604020202020204" pitchFamily="34" charset="0"/>
              </a:rPr>
              <a:t>опустелених</a:t>
            </a:r>
            <a:r>
              <a:rPr kumimoji="0" lang="uk-UA" sz="1600" b="0" i="0" u="none" strike="noStrike" kern="1200" cap="none" spc="0" normalizeH="0" baseline="0" noProof="0" dirty="0">
                <a:ln>
                  <a:noFill/>
                </a:ln>
                <a:solidFill>
                  <a:srgbClr val="1E1C1C"/>
                </a:solidFill>
                <a:effectLst/>
                <a:uLnTx/>
                <a:uFillTx/>
                <a:latin typeface="Calibri" panose="020F0502020204030204"/>
                <a:ea typeface="+mn-ea"/>
                <a:cs typeface="Arial" panose="020B0604020202020204" pitchFamily="34" charset="0"/>
              </a:rPr>
              <a:t> територіях, які відновлюють продуктивність цих територій і забезпечують дрібнотоварне виробництво ексклюзивних продуктів.</a:t>
            </a:r>
          </a:p>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uk-UA" sz="1600" b="0" i="0" u="none" strike="noStrike" kern="1200" cap="none" spc="0" normalizeH="0" baseline="0" noProof="0" dirty="0">
                <a:ln>
                  <a:noFill/>
                </a:ln>
                <a:solidFill>
                  <a:srgbClr val="1E1C1C"/>
                </a:solidFill>
                <a:effectLst/>
                <a:uLnTx/>
                <a:uFillTx/>
                <a:latin typeface="Calibri" panose="020F0502020204030204"/>
                <a:ea typeface="+mn-ea"/>
                <a:cs typeface="Arial" panose="020B0604020202020204" pitchFamily="34" charset="0"/>
              </a:rPr>
              <a:t>Переорієнтування малих фермерів на виробництво нових культур, потрібних для урізноманітнення харчування людини, які не можуть вироблятись великими обсягами.</a:t>
            </a:r>
          </a:p>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uk-UA" sz="1600" b="0" i="0" u="none" strike="noStrike" kern="1200" cap="none" spc="0" normalizeH="0" baseline="0" noProof="0" dirty="0">
                <a:ln>
                  <a:noFill/>
                </a:ln>
                <a:solidFill>
                  <a:srgbClr val="1E1C1C"/>
                </a:solidFill>
                <a:effectLst/>
                <a:uLnTx/>
                <a:uFillTx/>
                <a:latin typeface="Calibri" panose="020F0502020204030204"/>
                <a:ea typeface="+mn-ea"/>
                <a:cs typeface="Arial" panose="020B0604020202020204" pitchFamily="34" charset="0"/>
              </a:rPr>
              <a:t>Створення мереж дрібнооптового постачання свіжої охолодженої продукції до кінцевого споживача, оминаючи великі склади та логістичні центри.</a:t>
            </a:r>
          </a:p>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uk-UA" sz="1600" b="0" i="0" u="none" strike="noStrike" kern="1200" cap="none" spc="0" normalizeH="0" baseline="0" noProof="0" dirty="0">
                <a:ln>
                  <a:noFill/>
                </a:ln>
                <a:solidFill>
                  <a:srgbClr val="1E1C1C"/>
                </a:solidFill>
                <a:effectLst/>
                <a:uLnTx/>
                <a:uFillTx/>
                <a:latin typeface="Calibri" panose="020F0502020204030204"/>
                <a:ea typeface="+mn-ea"/>
                <a:cs typeface="Arial" panose="020B0604020202020204" pitchFamily="34" charset="0"/>
              </a:rPr>
              <a:t>Створення зон виробництва свіжих продуктів у безпосередній близькості до міст на основі нових технологій вирощування – вертикальні ферми, гідропоніка, аеропоніка.</a:t>
            </a:r>
          </a:p>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uk-UA" sz="1600" b="0" i="0" u="none" strike="noStrike" kern="1200" cap="none" spc="0" normalizeH="0" baseline="0" noProof="0" dirty="0">
                <a:ln>
                  <a:noFill/>
                </a:ln>
                <a:solidFill>
                  <a:srgbClr val="1E1C1C"/>
                </a:solidFill>
                <a:effectLst/>
                <a:uLnTx/>
                <a:uFillTx/>
                <a:latin typeface="Calibri" panose="020F0502020204030204"/>
                <a:ea typeface="+mn-ea"/>
                <a:cs typeface="Arial" panose="020B0604020202020204" pitchFamily="34" charset="0"/>
              </a:rPr>
              <a:t>Формування органічних ферм для «психологічного розвантаження та оздоровлення» міських жителів, де вони можуть жити на фермі і харчуватись свіжими органічними продуктами кілька днів, проходити програми харчових оздоровлень.</a:t>
            </a:r>
          </a:p>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uk-UA" sz="1600" b="0" i="0" u="none" strike="noStrike" kern="1200" cap="none" spc="0" normalizeH="0" baseline="0" noProof="0" dirty="0">
                <a:ln>
                  <a:noFill/>
                </a:ln>
                <a:solidFill>
                  <a:srgbClr val="1E1C1C"/>
                </a:solidFill>
                <a:effectLst/>
                <a:uLnTx/>
                <a:uFillTx/>
                <a:latin typeface="Calibri" panose="020F0502020204030204"/>
                <a:ea typeface="+mn-ea"/>
                <a:cs typeface="Arial" panose="020B0604020202020204" pitchFamily="34" charset="0"/>
              </a:rPr>
              <a:t>Вирощування та первинна переробка лікарських та косметичних рослин, створення на їх основі наборів для власного приготування корисних для здоров’я та догляду за тілом продуктів.</a:t>
            </a:r>
          </a:p>
        </p:txBody>
      </p:sp>
      <p:sp>
        <p:nvSpPr>
          <p:cNvPr id="3" name="Прямоугольник 2"/>
          <p:cNvSpPr/>
          <p:nvPr/>
        </p:nvSpPr>
        <p:spPr>
          <a:xfrm>
            <a:off x="-310056" y="65024"/>
            <a:ext cx="3058510" cy="1815882"/>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Тренди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розвитку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mn-cs"/>
              </a:rPr>
              <a:t>сільських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mn-cs"/>
              </a:rPr>
              <a:t>територій</a:t>
            </a:r>
          </a:p>
        </p:txBody>
      </p:sp>
      <p:grpSp>
        <p:nvGrpSpPr>
          <p:cNvPr id="6" name="Группа 5"/>
          <p:cNvGrpSpPr/>
          <p:nvPr/>
        </p:nvGrpSpPr>
        <p:grpSpPr>
          <a:xfrm>
            <a:off x="0" y="1945930"/>
            <a:ext cx="2438400" cy="4912070"/>
            <a:chOff x="0" y="1945930"/>
            <a:chExt cx="2438400" cy="4912070"/>
          </a:xfrm>
          <a:blipFill dpi="0" rotWithShape="1">
            <a:blip r:embed="rId3"/>
            <a:srcRect/>
            <a:stretch>
              <a:fillRect l="-53000" r="-120000"/>
            </a:stretch>
          </a:blipFill>
        </p:grpSpPr>
        <p:sp>
          <p:nvSpPr>
            <p:cNvPr id="5" name="Полилиния 4"/>
            <p:cNvSpPr/>
            <p:nvPr/>
          </p:nvSpPr>
          <p:spPr>
            <a:xfrm rot="16200000" flipH="1" flipV="1">
              <a:off x="-518160" y="246409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Прямоугольник 3"/>
            <p:cNvSpPr/>
            <p:nvPr/>
          </p:nvSpPr>
          <p:spPr>
            <a:xfrm>
              <a:off x="0" y="5420650"/>
              <a:ext cx="2438400" cy="1437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267" name="Picture 3" descr="вертикаль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2105" y="899544"/>
            <a:ext cx="12382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25">
            <a:extLst>
              <a:ext uri="{FF2B5EF4-FFF2-40B4-BE49-F238E27FC236}">
                <a16:creationId xmlns:a16="http://schemas.microsoft.com/office/drawing/2014/main" id="{C265273B-3FEE-8498-8563-7B59C7DF28D4}"/>
              </a:ext>
            </a:extLst>
          </p:cNvPr>
          <p:cNvSpPr/>
          <p:nvPr/>
        </p:nvSpPr>
        <p:spPr>
          <a:xfrm>
            <a:off x="2438400" y="1"/>
            <a:ext cx="9753600" cy="78415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lang="uk-UA" altLang="ru-RU" sz="2200" b="1" dirty="0">
                <a:solidFill>
                  <a:srgbClr val="002060"/>
                </a:solidFill>
                <a:latin typeface="Arial" panose="020B0604020202020204" pitchFamily="34" charset="0"/>
              </a:rPr>
              <a:t>З якими </a:t>
            </a:r>
            <a:r>
              <a:rPr kumimoji="0" lang="uk-UA" altLang="ru-RU" sz="2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сучасними трендами розвитку сільських територій може бути  пов’язана </a:t>
            </a:r>
            <a:r>
              <a:rPr kumimoji="0" lang="ru-RU" altLang="ru-RU" sz="2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Власна</a:t>
            </a:r>
            <a:r>
              <a:rPr kumimoji="0" lang="ru-RU" altLang="ru-RU" sz="2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ru-RU" altLang="ru-RU" sz="2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Програма</a:t>
            </a:r>
            <a:r>
              <a:rPr kumimoji="0" lang="ru-RU" altLang="ru-RU" sz="2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ru-RU" altLang="ru-RU" sz="2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громади</a:t>
            </a:r>
            <a:r>
              <a:rPr kumimoji="0" lang="ru-RU" altLang="ru-RU" sz="2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по </a:t>
            </a:r>
            <a:r>
              <a:rPr kumimoji="0" lang="ru-RU" altLang="ru-RU" sz="2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самозабезпеченню</a:t>
            </a:r>
            <a:r>
              <a:rPr kumimoji="0" lang="uk-UA" altLang="ru-RU" sz="2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844295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39728" y="0"/>
            <a:ext cx="9442862" cy="599912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2000" b="0" i="0" dirty="0" err="1">
                <a:solidFill>
                  <a:srgbClr val="002060"/>
                </a:solidFill>
                <a:effectLst/>
                <a:latin typeface="Gilroy"/>
              </a:rPr>
              <a:t>Від</a:t>
            </a:r>
            <a:r>
              <a:rPr lang="ru-RU" sz="2000" b="0" i="0" dirty="0">
                <a:solidFill>
                  <a:srgbClr val="002060"/>
                </a:solidFill>
                <a:effectLst/>
                <a:latin typeface="Gilroy"/>
              </a:rPr>
              <a:t> </a:t>
            </a:r>
            <a:r>
              <a:rPr lang="ru-RU" sz="2000" b="0" i="0" dirty="0" err="1">
                <a:solidFill>
                  <a:srgbClr val="002060"/>
                </a:solidFill>
                <a:effectLst/>
                <a:latin typeface="Gilroy"/>
              </a:rPr>
              <a:t>патріотичних</a:t>
            </a:r>
            <a:r>
              <a:rPr lang="ru-RU" sz="2000" b="0" i="0" dirty="0">
                <a:solidFill>
                  <a:srgbClr val="002060"/>
                </a:solidFill>
                <a:effectLst/>
                <a:latin typeface="Gilroy"/>
              </a:rPr>
              <a:t> </a:t>
            </a:r>
            <a:r>
              <a:rPr lang="ru-RU" sz="2000" b="0" i="0" dirty="0" err="1">
                <a:solidFill>
                  <a:srgbClr val="002060"/>
                </a:solidFill>
                <a:effectLst/>
                <a:latin typeface="Gilroy"/>
              </a:rPr>
              <a:t>настроїв</a:t>
            </a:r>
            <a:r>
              <a:rPr lang="ru-RU" sz="2000" b="0" i="0" dirty="0">
                <a:solidFill>
                  <a:srgbClr val="002060"/>
                </a:solidFill>
                <a:effectLst/>
                <a:latin typeface="Gilroy"/>
              </a:rPr>
              <a:t>, </a:t>
            </a:r>
            <a:r>
              <a:rPr lang="ru-RU" sz="2000" b="0" i="0" dirty="0" err="1">
                <a:solidFill>
                  <a:srgbClr val="002060"/>
                </a:solidFill>
                <a:effectLst/>
                <a:latin typeface="Gilroy"/>
              </a:rPr>
              <a:t>викликаних</a:t>
            </a:r>
            <a:r>
              <a:rPr lang="ru-RU" sz="2000" b="0" i="0" dirty="0">
                <a:solidFill>
                  <a:srgbClr val="002060"/>
                </a:solidFill>
                <a:effectLst/>
                <a:latin typeface="Gilroy"/>
              </a:rPr>
              <a:t> </a:t>
            </a:r>
            <a:r>
              <a:rPr lang="ru-RU" sz="2000" b="0" i="0" dirty="0" err="1">
                <a:solidFill>
                  <a:srgbClr val="002060"/>
                </a:solidFill>
                <a:effectLst/>
                <a:latin typeface="Gilroy"/>
              </a:rPr>
              <a:t>війною</a:t>
            </a:r>
            <a:r>
              <a:rPr lang="ru-RU" sz="2000" b="0" i="0" dirty="0">
                <a:solidFill>
                  <a:srgbClr val="002060"/>
                </a:solidFill>
                <a:effectLst/>
                <a:latin typeface="Gilroy"/>
              </a:rPr>
              <a:t>, коли </a:t>
            </a:r>
            <a:r>
              <a:rPr lang="ru-RU" sz="2000" b="0" i="0" dirty="0" err="1">
                <a:solidFill>
                  <a:srgbClr val="002060"/>
                </a:solidFill>
                <a:effectLst/>
                <a:latin typeface="Gilroy"/>
              </a:rPr>
              <a:t>всі</a:t>
            </a:r>
            <a:r>
              <a:rPr lang="ru-RU" sz="2000" b="0" i="0" dirty="0">
                <a:solidFill>
                  <a:srgbClr val="002060"/>
                </a:solidFill>
                <a:effectLst/>
                <a:latin typeface="Gilroy"/>
              </a:rPr>
              <a:t> </a:t>
            </a:r>
            <a:r>
              <a:rPr lang="ru-RU" sz="2000" b="0" i="0" dirty="0" err="1">
                <a:solidFill>
                  <a:srgbClr val="002060"/>
                </a:solidFill>
                <a:effectLst/>
                <a:latin typeface="Gilroy"/>
              </a:rPr>
              <a:t>хто</a:t>
            </a:r>
            <a:r>
              <a:rPr lang="ru-RU" sz="2000" b="0" i="0" dirty="0">
                <a:solidFill>
                  <a:srgbClr val="002060"/>
                </a:solidFill>
                <a:effectLst/>
                <a:latin typeface="Gilroy"/>
              </a:rPr>
              <a:t> </a:t>
            </a:r>
            <a:r>
              <a:rPr lang="ru-RU" sz="2000" b="0" i="0" dirty="0" err="1">
                <a:solidFill>
                  <a:srgbClr val="002060"/>
                </a:solidFill>
                <a:effectLst/>
                <a:latin typeface="Gilroy"/>
              </a:rPr>
              <a:t>остався</a:t>
            </a:r>
            <a:r>
              <a:rPr lang="ru-RU" sz="2000" b="0" i="0" dirty="0">
                <a:solidFill>
                  <a:srgbClr val="002060"/>
                </a:solidFill>
                <a:effectLst/>
                <a:latin typeface="Gilroy"/>
              </a:rPr>
              <a:t> в </a:t>
            </a:r>
            <a:r>
              <a:rPr lang="ru-RU" sz="2000" b="0" i="0" dirty="0" err="1">
                <a:solidFill>
                  <a:srgbClr val="002060"/>
                </a:solidFill>
                <a:effectLst/>
                <a:latin typeface="Gilroy"/>
              </a:rPr>
              <a:t>Україні</a:t>
            </a:r>
            <a:r>
              <a:rPr lang="ru-RU" sz="2000" b="0" i="0" dirty="0">
                <a:solidFill>
                  <a:srgbClr val="002060"/>
                </a:solidFill>
                <a:effectLst/>
                <a:latin typeface="Gilroy"/>
              </a:rPr>
              <a:t> </a:t>
            </a:r>
            <a:r>
              <a:rPr lang="ru-RU" sz="2000" b="0" i="0" dirty="0" err="1">
                <a:solidFill>
                  <a:srgbClr val="002060"/>
                </a:solidFill>
                <a:effectLst/>
                <a:latin typeface="Gilroy"/>
              </a:rPr>
              <a:t>підтримують</a:t>
            </a:r>
            <a:r>
              <a:rPr lang="ru-RU" sz="2000" b="0" i="0" dirty="0">
                <a:solidFill>
                  <a:srgbClr val="002060"/>
                </a:solidFill>
                <a:effectLst/>
                <a:latin typeface="Gilroy"/>
              </a:rPr>
              <a:t> </a:t>
            </a:r>
            <a:r>
              <a:rPr lang="ru-RU" sz="2000" b="0" i="0" dirty="0" err="1">
                <a:solidFill>
                  <a:srgbClr val="002060"/>
                </a:solidFill>
                <a:effectLst/>
                <a:latin typeface="Gilroy"/>
              </a:rPr>
              <a:t>тіх</a:t>
            </a:r>
            <a:r>
              <a:rPr lang="ru-RU" sz="2000" b="0" i="0" dirty="0">
                <a:solidFill>
                  <a:srgbClr val="002060"/>
                </a:solidFill>
                <a:effectLst/>
                <a:latin typeface="Gilroy"/>
              </a:rPr>
              <a:t> </a:t>
            </a:r>
            <a:r>
              <a:rPr lang="ru-RU" sz="2000" b="0" i="0" dirty="0" err="1">
                <a:solidFill>
                  <a:srgbClr val="002060"/>
                </a:solidFill>
                <a:effectLst/>
                <a:latin typeface="Gilroy"/>
              </a:rPr>
              <a:t>хто</a:t>
            </a:r>
            <a:r>
              <a:rPr lang="ru-RU" sz="2000" b="0" i="0" dirty="0">
                <a:solidFill>
                  <a:srgbClr val="002060"/>
                </a:solidFill>
                <a:effectLst/>
                <a:latin typeface="Gilroy"/>
              </a:rPr>
              <a:t> </a:t>
            </a:r>
            <a:r>
              <a:rPr lang="ru-RU" sz="2000" b="0" i="0" dirty="0" err="1">
                <a:solidFill>
                  <a:srgbClr val="002060"/>
                </a:solidFill>
                <a:effectLst/>
                <a:latin typeface="Gilroy"/>
              </a:rPr>
              <a:t>поряд</a:t>
            </a:r>
            <a:r>
              <a:rPr lang="ru-RU" sz="2000" b="0" i="0" dirty="0">
                <a:solidFill>
                  <a:srgbClr val="002060"/>
                </a:solidFill>
                <a:effectLst/>
                <a:latin typeface="Gilroy"/>
              </a:rPr>
              <a:t>, та й </a:t>
            </a:r>
            <a:r>
              <a:rPr lang="ru-RU" sz="2000" b="0" i="0" dirty="0" err="1">
                <a:solidFill>
                  <a:srgbClr val="002060"/>
                </a:solidFill>
                <a:effectLst/>
                <a:latin typeface="Gilroy"/>
              </a:rPr>
              <a:t>ті</a:t>
            </a:r>
            <a:r>
              <a:rPr lang="ru-RU" sz="2000" b="0" i="0" dirty="0">
                <a:solidFill>
                  <a:srgbClr val="002060"/>
                </a:solidFill>
                <a:effectLst/>
                <a:latin typeface="Gilroy"/>
              </a:rPr>
              <a:t> </a:t>
            </a:r>
            <a:r>
              <a:rPr lang="ru-RU" sz="2000" b="0" i="0" dirty="0" err="1">
                <a:solidFill>
                  <a:srgbClr val="002060"/>
                </a:solidFill>
                <a:effectLst/>
                <a:latin typeface="Gilroy"/>
              </a:rPr>
              <a:t>хто</a:t>
            </a:r>
            <a:r>
              <a:rPr lang="ru-RU" sz="2000" b="0" i="0" dirty="0">
                <a:solidFill>
                  <a:srgbClr val="002060"/>
                </a:solidFill>
                <a:effectLst/>
                <a:latin typeface="Gilroy"/>
              </a:rPr>
              <a:t> </a:t>
            </a:r>
            <a:r>
              <a:rPr lang="ru-RU" sz="2000" b="0" i="0" dirty="0" err="1">
                <a:solidFill>
                  <a:srgbClr val="002060"/>
                </a:solidFill>
                <a:effectLst/>
                <a:latin typeface="Gilroy"/>
              </a:rPr>
              <a:t>вимушено</a:t>
            </a:r>
            <a:r>
              <a:rPr lang="ru-RU" sz="2000" b="0" i="0" dirty="0">
                <a:solidFill>
                  <a:srgbClr val="002060"/>
                </a:solidFill>
                <a:effectLst/>
                <a:latin typeface="Gilroy"/>
              </a:rPr>
              <a:t> </a:t>
            </a:r>
            <a:r>
              <a:rPr lang="ru-RU" sz="2000" b="0" i="0" dirty="0" err="1">
                <a:solidFill>
                  <a:srgbClr val="002060"/>
                </a:solidFill>
                <a:effectLst/>
                <a:latin typeface="Gilroy"/>
              </a:rPr>
              <a:t>виїхав</a:t>
            </a:r>
            <a:r>
              <a:rPr lang="ru-RU" sz="2000" b="0" i="0" dirty="0">
                <a:solidFill>
                  <a:srgbClr val="002060"/>
                </a:solidFill>
                <a:effectLst/>
                <a:latin typeface="Gilroy"/>
              </a:rPr>
              <a:t> також </a:t>
            </a:r>
            <a:r>
              <a:rPr lang="ru-RU" sz="2000" b="0" i="0" dirty="0" err="1">
                <a:solidFill>
                  <a:srgbClr val="002060"/>
                </a:solidFill>
                <a:effectLst/>
                <a:latin typeface="Gilroy"/>
              </a:rPr>
              <a:t>купують</a:t>
            </a:r>
            <a:r>
              <a:rPr lang="ru-RU" sz="2000" b="0" i="0" dirty="0">
                <a:solidFill>
                  <a:srgbClr val="002060"/>
                </a:solidFill>
                <a:effectLst/>
                <a:latin typeface="Gilroy"/>
              </a:rPr>
              <a:t> «</a:t>
            </a:r>
            <a:r>
              <a:rPr lang="ru-RU" sz="2000" b="0" i="0" dirty="0" err="1">
                <a:solidFill>
                  <a:srgbClr val="002060"/>
                </a:solidFill>
                <a:effectLst/>
                <a:latin typeface="Gilroy"/>
              </a:rPr>
              <a:t>рідне</a:t>
            </a:r>
            <a:r>
              <a:rPr lang="ru-RU" sz="2000" dirty="0">
                <a:solidFill>
                  <a:srgbClr val="002060"/>
                </a:solidFill>
                <a:latin typeface="Gilroy"/>
              </a:rPr>
              <a:t>», </a:t>
            </a:r>
            <a:r>
              <a:rPr lang="ru-RU" sz="2000" dirty="0" err="1">
                <a:solidFill>
                  <a:srgbClr val="002060"/>
                </a:solidFill>
                <a:latin typeface="Gilroy"/>
              </a:rPr>
              <a:t>щоб</a:t>
            </a:r>
            <a:r>
              <a:rPr lang="ru-RU" sz="2000" dirty="0">
                <a:solidFill>
                  <a:srgbClr val="002060"/>
                </a:solidFill>
                <a:latin typeface="Gilroy"/>
              </a:rPr>
              <a:t> </a:t>
            </a:r>
            <a:r>
              <a:rPr lang="ru-RU" sz="2000" dirty="0" err="1">
                <a:solidFill>
                  <a:srgbClr val="002060"/>
                </a:solidFill>
                <a:latin typeface="Gilroy"/>
              </a:rPr>
              <a:t>підтримати</a:t>
            </a:r>
            <a:r>
              <a:rPr lang="ru-RU" sz="2000" dirty="0">
                <a:solidFill>
                  <a:srgbClr val="002060"/>
                </a:solidFill>
                <a:latin typeface="Gilroy"/>
              </a:rPr>
              <a:t> </a:t>
            </a:r>
            <a:r>
              <a:rPr lang="ru-RU" sz="2000" dirty="0" err="1">
                <a:solidFill>
                  <a:srgbClr val="002060"/>
                </a:solidFill>
                <a:latin typeface="Gilroy"/>
              </a:rPr>
              <a:t>економіку</a:t>
            </a:r>
            <a:r>
              <a:rPr lang="ru-RU" sz="2000" dirty="0">
                <a:solidFill>
                  <a:srgbClr val="002060"/>
                </a:solidFill>
                <a:latin typeface="Gilroy"/>
              </a:rPr>
              <a:t> </a:t>
            </a:r>
            <a:r>
              <a:rPr lang="ru-RU" sz="2000" dirty="0" err="1">
                <a:solidFill>
                  <a:srgbClr val="002060"/>
                </a:solidFill>
                <a:latin typeface="Gilroy"/>
              </a:rPr>
              <a:t>своєї</a:t>
            </a:r>
            <a:r>
              <a:rPr lang="ru-RU" sz="2000" dirty="0">
                <a:solidFill>
                  <a:srgbClr val="002060"/>
                </a:solidFill>
                <a:latin typeface="Gilroy"/>
              </a:rPr>
              <a:t> </a:t>
            </a:r>
            <a:r>
              <a:rPr lang="ru-RU" sz="2000" dirty="0" err="1">
                <a:solidFill>
                  <a:srgbClr val="002060"/>
                </a:solidFill>
                <a:latin typeface="Gilroy"/>
              </a:rPr>
              <a:t>країни</a:t>
            </a:r>
            <a:r>
              <a:rPr lang="ru-RU" sz="2000" dirty="0">
                <a:solidFill>
                  <a:srgbClr val="002060"/>
                </a:solidFill>
                <a:latin typeface="Gilroy"/>
              </a:rPr>
              <a:t>, </a:t>
            </a:r>
            <a:r>
              <a:rPr lang="ru-RU" sz="2000" dirty="0" err="1">
                <a:solidFill>
                  <a:srgbClr val="002060"/>
                </a:solidFill>
                <a:latin typeface="Gilroy"/>
              </a:rPr>
              <a:t>навіть</a:t>
            </a:r>
            <a:r>
              <a:rPr lang="ru-RU" sz="2000" dirty="0">
                <a:solidFill>
                  <a:srgbClr val="002060"/>
                </a:solidFill>
                <a:latin typeface="Gilroy"/>
              </a:rPr>
              <a:t> </a:t>
            </a:r>
            <a:r>
              <a:rPr lang="ru-RU" sz="2000" dirty="0" err="1">
                <a:solidFill>
                  <a:srgbClr val="002060"/>
                </a:solidFill>
                <a:latin typeface="Gilroy"/>
              </a:rPr>
              <a:t>іноземці</a:t>
            </a:r>
            <a:r>
              <a:rPr lang="ru-RU" sz="2000" dirty="0">
                <a:solidFill>
                  <a:srgbClr val="002060"/>
                </a:solidFill>
                <a:latin typeface="Gilroy"/>
              </a:rPr>
              <a:t> зараз як </a:t>
            </a:r>
            <a:r>
              <a:rPr lang="ru-RU" sz="2000" dirty="0" err="1">
                <a:solidFill>
                  <a:srgbClr val="002060"/>
                </a:solidFill>
                <a:latin typeface="Gilroy"/>
              </a:rPr>
              <a:t>ніколи</a:t>
            </a:r>
            <a:r>
              <a:rPr lang="ru-RU" sz="2000" dirty="0">
                <a:solidFill>
                  <a:srgbClr val="002060"/>
                </a:solidFill>
                <a:latin typeface="Gilroy"/>
              </a:rPr>
              <a:t> </a:t>
            </a:r>
            <a:r>
              <a:rPr lang="ru-RU" sz="2000" dirty="0" err="1">
                <a:solidFill>
                  <a:srgbClr val="002060"/>
                </a:solidFill>
                <a:latin typeface="Gilroy"/>
              </a:rPr>
              <a:t>цікавляться</a:t>
            </a:r>
            <a:r>
              <a:rPr lang="ru-RU" sz="2000" dirty="0">
                <a:solidFill>
                  <a:srgbClr val="002060"/>
                </a:solidFill>
                <a:latin typeface="Gilroy"/>
              </a:rPr>
              <a:t> нашими товарами, </a:t>
            </a:r>
            <a:r>
              <a:rPr lang="ru-RU" sz="2000" dirty="0" err="1">
                <a:solidFill>
                  <a:srgbClr val="002060"/>
                </a:solidFill>
                <a:latin typeface="Gilroy"/>
              </a:rPr>
              <a:t>знайомляться</a:t>
            </a:r>
            <a:r>
              <a:rPr lang="ru-RU" sz="2000" dirty="0">
                <a:solidFill>
                  <a:srgbClr val="002060"/>
                </a:solidFill>
                <a:latin typeface="Gilroy"/>
              </a:rPr>
              <a:t> з </a:t>
            </a:r>
            <a:r>
              <a:rPr lang="ru-RU" sz="2000" dirty="0" err="1">
                <a:solidFill>
                  <a:srgbClr val="002060"/>
                </a:solidFill>
                <a:latin typeface="Gilroy"/>
              </a:rPr>
              <a:t>їх</a:t>
            </a:r>
            <a:r>
              <a:rPr lang="ru-RU" sz="2000" dirty="0">
                <a:solidFill>
                  <a:srgbClr val="002060"/>
                </a:solidFill>
                <a:latin typeface="Gilroy"/>
              </a:rPr>
              <a:t> </a:t>
            </a:r>
            <a:r>
              <a:rPr lang="ru-RU" sz="2000" dirty="0" err="1">
                <a:solidFill>
                  <a:srgbClr val="002060"/>
                </a:solidFill>
                <a:latin typeface="Gilroy"/>
              </a:rPr>
              <a:t>якістю</a:t>
            </a:r>
            <a:r>
              <a:rPr lang="ru-RU" sz="2000" dirty="0">
                <a:solidFill>
                  <a:srgbClr val="002060"/>
                </a:solidFill>
                <a:latin typeface="Gilroy"/>
              </a:rPr>
              <a:t>,</a:t>
            </a:r>
            <a:r>
              <a:rPr lang="ru-RU" sz="2000" b="0" i="0" dirty="0">
                <a:solidFill>
                  <a:srgbClr val="002060"/>
                </a:solidFill>
                <a:effectLst/>
                <a:latin typeface="Gilroy"/>
              </a:rPr>
              <a:t> до росту </a:t>
            </a:r>
            <a:r>
              <a:rPr lang="ru-RU" sz="2000" b="0" i="0" dirty="0" err="1">
                <a:solidFill>
                  <a:srgbClr val="002060"/>
                </a:solidFill>
                <a:effectLst/>
                <a:latin typeface="Gilroy"/>
              </a:rPr>
              <a:t>попиту</a:t>
            </a:r>
            <a:r>
              <a:rPr lang="ru-RU" sz="2000" b="0" i="0" dirty="0">
                <a:solidFill>
                  <a:srgbClr val="002060"/>
                </a:solidFill>
                <a:effectLst/>
                <a:latin typeface="Gilroy"/>
              </a:rPr>
              <a:t> на </a:t>
            </a:r>
            <a:r>
              <a:rPr lang="ru-RU" sz="2000" b="0" i="0" dirty="0" err="1">
                <a:solidFill>
                  <a:srgbClr val="002060"/>
                </a:solidFill>
                <a:effectLst/>
                <a:latin typeface="Gilroy"/>
              </a:rPr>
              <a:t>здорові</a:t>
            </a:r>
            <a:r>
              <a:rPr lang="ru-RU" sz="2000" b="0" i="0" dirty="0">
                <a:solidFill>
                  <a:srgbClr val="002060"/>
                </a:solidFill>
                <a:effectLst/>
                <a:latin typeface="Gilroy"/>
              </a:rPr>
              <a:t> </a:t>
            </a:r>
            <a:r>
              <a:rPr lang="ru-RU" sz="2000" b="0" i="0" dirty="0" err="1">
                <a:solidFill>
                  <a:srgbClr val="002060"/>
                </a:solidFill>
                <a:effectLst/>
                <a:latin typeface="Gilroy"/>
              </a:rPr>
              <a:t>продукти</a:t>
            </a:r>
            <a:r>
              <a:rPr lang="ru-RU" sz="2000" b="0" i="0" dirty="0">
                <a:solidFill>
                  <a:srgbClr val="002060"/>
                </a:solidFill>
                <a:effectLst/>
                <a:latin typeface="Gilroy"/>
              </a:rPr>
              <a:t> - </a:t>
            </a:r>
            <a:r>
              <a:rPr lang="ru-RU" sz="2000" b="0" i="0" dirty="0" err="1">
                <a:solidFill>
                  <a:srgbClr val="002060"/>
                </a:solidFill>
                <a:effectLst/>
                <a:latin typeface="Gilroy"/>
              </a:rPr>
              <a:t>ці</a:t>
            </a:r>
            <a:r>
              <a:rPr lang="ru-RU" sz="2000" b="0" i="0" dirty="0">
                <a:solidFill>
                  <a:srgbClr val="002060"/>
                </a:solidFill>
                <a:effectLst/>
                <a:latin typeface="Gilroy"/>
              </a:rPr>
              <a:t> </a:t>
            </a:r>
            <a:r>
              <a:rPr lang="ru-RU" sz="2000" b="0" i="0" dirty="0" err="1">
                <a:solidFill>
                  <a:srgbClr val="002060"/>
                </a:solidFill>
                <a:effectLst/>
                <a:latin typeface="Gilroy"/>
              </a:rPr>
              <a:t>тенденції</a:t>
            </a:r>
            <a:r>
              <a:rPr lang="ru-RU" sz="2000" b="0" i="0" dirty="0">
                <a:solidFill>
                  <a:srgbClr val="002060"/>
                </a:solidFill>
                <a:effectLst/>
                <a:latin typeface="Gilroy"/>
              </a:rPr>
              <a:t> не просто </a:t>
            </a:r>
            <a:r>
              <a:rPr lang="ru-RU" sz="2000" b="0" i="0" dirty="0" err="1">
                <a:solidFill>
                  <a:srgbClr val="002060"/>
                </a:solidFill>
                <a:effectLst/>
                <a:latin typeface="Gilroy"/>
              </a:rPr>
              <a:t>змінюють</a:t>
            </a:r>
            <a:r>
              <a:rPr lang="ru-RU" sz="2000" b="0" i="0" dirty="0">
                <a:solidFill>
                  <a:srgbClr val="002060"/>
                </a:solidFill>
                <a:effectLst/>
                <a:latin typeface="Gilroy"/>
              </a:rPr>
              <a:t> </a:t>
            </a:r>
            <a:r>
              <a:rPr lang="ru-RU" sz="2000" b="0" i="0" dirty="0" err="1">
                <a:solidFill>
                  <a:srgbClr val="002060"/>
                </a:solidFill>
                <a:effectLst/>
                <a:latin typeface="Gilroy"/>
              </a:rPr>
              <a:t>купівельні</a:t>
            </a:r>
            <a:r>
              <a:rPr lang="ru-RU" sz="2000" b="0" i="0" dirty="0">
                <a:solidFill>
                  <a:srgbClr val="002060"/>
                </a:solidFill>
                <a:effectLst/>
                <a:latin typeface="Gilroy"/>
              </a:rPr>
              <a:t> </a:t>
            </a:r>
            <a:r>
              <a:rPr lang="ru-RU" sz="2000" b="0" i="0" dirty="0" err="1">
                <a:solidFill>
                  <a:srgbClr val="002060"/>
                </a:solidFill>
                <a:effectLst/>
                <a:latin typeface="Gilroy"/>
              </a:rPr>
              <a:t>звички</a:t>
            </a:r>
            <a:r>
              <a:rPr lang="ru-RU" sz="2000" b="0" i="0" dirty="0">
                <a:solidFill>
                  <a:srgbClr val="002060"/>
                </a:solidFill>
                <a:effectLst/>
                <a:latin typeface="Gilroy"/>
              </a:rPr>
              <a:t> людей, але і </a:t>
            </a:r>
            <a:r>
              <a:rPr lang="ru-RU" sz="2000" b="0" i="0" dirty="0" err="1">
                <a:solidFill>
                  <a:srgbClr val="002060"/>
                </a:solidFill>
                <a:effectLst/>
                <a:latin typeface="Gilroy"/>
              </a:rPr>
              <a:t>створюють</a:t>
            </a:r>
            <a:r>
              <a:rPr lang="ru-RU" sz="2000" b="0" i="0" dirty="0">
                <a:solidFill>
                  <a:srgbClr val="002060"/>
                </a:solidFill>
                <a:effectLst/>
                <a:latin typeface="Gilroy"/>
              </a:rPr>
              <a:t> </a:t>
            </a:r>
            <a:r>
              <a:rPr lang="ru-RU" sz="2000" b="0" i="0" dirty="0" err="1">
                <a:solidFill>
                  <a:srgbClr val="002060"/>
                </a:solidFill>
                <a:effectLst/>
                <a:latin typeface="Gilroy"/>
              </a:rPr>
              <a:t>можливості</a:t>
            </a:r>
            <a:r>
              <a:rPr lang="ru-RU" sz="2000" b="0" i="0" dirty="0">
                <a:solidFill>
                  <a:srgbClr val="002060"/>
                </a:solidFill>
                <a:effectLst/>
                <a:latin typeface="Gilroy"/>
              </a:rPr>
              <a:t> для </a:t>
            </a:r>
            <a:r>
              <a:rPr lang="ru-RU" sz="2000" b="0" i="0" dirty="0" err="1">
                <a:solidFill>
                  <a:srgbClr val="002060"/>
                </a:solidFill>
                <a:effectLst/>
                <a:latin typeface="Gilroy"/>
              </a:rPr>
              <a:t>для</a:t>
            </a:r>
            <a:r>
              <a:rPr lang="ru-RU" sz="2000" b="0" i="0" dirty="0">
                <a:solidFill>
                  <a:srgbClr val="002060"/>
                </a:solidFill>
                <a:effectLst/>
                <a:latin typeface="Gilroy"/>
              </a:rPr>
              <a:t> </a:t>
            </a:r>
            <a:r>
              <a:rPr lang="ru-RU" sz="2000" b="0" i="0" dirty="0" err="1">
                <a:solidFill>
                  <a:srgbClr val="002060"/>
                </a:solidFill>
                <a:effectLst/>
                <a:latin typeface="Gilroy"/>
              </a:rPr>
              <a:t>нових</a:t>
            </a:r>
            <a:r>
              <a:rPr lang="ru-RU" sz="2000" b="0" i="0" dirty="0">
                <a:solidFill>
                  <a:srgbClr val="002060"/>
                </a:solidFill>
                <a:effectLst/>
                <a:latin typeface="Gilroy"/>
              </a:rPr>
              <a:t> </a:t>
            </a:r>
            <a:r>
              <a:rPr lang="ru-RU" sz="2000" b="0" i="0" dirty="0" err="1">
                <a:solidFill>
                  <a:srgbClr val="002060"/>
                </a:solidFill>
                <a:effectLst/>
                <a:latin typeface="Gilroy"/>
              </a:rPr>
              <a:t>підприємців</a:t>
            </a:r>
            <a:r>
              <a:rPr lang="ru-RU" sz="2000" b="0" i="0" dirty="0">
                <a:solidFill>
                  <a:srgbClr val="002060"/>
                </a:solidFill>
                <a:effectLst/>
                <a:latin typeface="Gilroy"/>
              </a:rPr>
              <a:t>, </a:t>
            </a:r>
            <a:r>
              <a:rPr lang="ru-RU" sz="2000" b="0" i="0" dirty="0" err="1">
                <a:solidFill>
                  <a:srgbClr val="002060"/>
                </a:solidFill>
                <a:effectLst/>
                <a:latin typeface="Gilroy"/>
              </a:rPr>
              <a:t>які</a:t>
            </a:r>
            <a:r>
              <a:rPr lang="ru-RU" sz="2000" b="0" i="0" dirty="0">
                <a:solidFill>
                  <a:srgbClr val="002060"/>
                </a:solidFill>
                <a:effectLst/>
                <a:latin typeface="Gilroy"/>
              </a:rPr>
              <a:t> </a:t>
            </a:r>
            <a:r>
              <a:rPr lang="ru-RU" sz="2000" b="0" i="0" dirty="0" err="1">
                <a:solidFill>
                  <a:srgbClr val="002060"/>
                </a:solidFill>
                <a:effectLst/>
                <a:latin typeface="Gilroy"/>
              </a:rPr>
              <a:t>пов’язують</a:t>
            </a:r>
            <a:r>
              <a:rPr lang="ru-RU" sz="2000" b="0" i="0" dirty="0">
                <a:solidFill>
                  <a:srgbClr val="002060"/>
                </a:solidFill>
                <a:effectLst/>
                <a:latin typeface="Gilroy"/>
              </a:rPr>
              <a:t> </a:t>
            </a:r>
            <a:r>
              <a:rPr lang="ru-RU" sz="2000" b="0" i="0" dirty="0" err="1">
                <a:solidFill>
                  <a:srgbClr val="002060"/>
                </a:solidFill>
                <a:effectLst/>
                <a:latin typeface="Gilroy"/>
              </a:rPr>
              <a:t>свій</a:t>
            </a:r>
            <a:r>
              <a:rPr lang="ru-RU" sz="2000" b="0" i="0" dirty="0">
                <a:solidFill>
                  <a:srgbClr val="002060"/>
                </a:solidFill>
                <a:effectLst/>
                <a:latin typeface="Gilroy"/>
              </a:rPr>
              <a:t> </a:t>
            </a:r>
            <a:r>
              <a:rPr lang="ru-RU" sz="2000" b="0" i="0" dirty="0" err="1">
                <a:solidFill>
                  <a:srgbClr val="002060"/>
                </a:solidFill>
                <a:effectLst/>
                <a:latin typeface="Gilroy"/>
              </a:rPr>
              <a:t>бізнес</a:t>
            </a:r>
            <a:r>
              <a:rPr lang="ru-RU" sz="2000" b="0" i="0" dirty="0">
                <a:solidFill>
                  <a:srgbClr val="002060"/>
                </a:solidFill>
                <a:effectLst/>
                <a:latin typeface="Gilroy"/>
              </a:rPr>
              <a:t> з </a:t>
            </a:r>
            <a:r>
              <a:rPr lang="ru-RU" sz="2000" dirty="0" err="1">
                <a:solidFill>
                  <a:srgbClr val="002060"/>
                </a:solidFill>
                <a:latin typeface="Gilroy"/>
              </a:rPr>
              <a:t>українськими</a:t>
            </a:r>
            <a:r>
              <a:rPr lang="ru-RU" sz="2000" dirty="0">
                <a:solidFill>
                  <a:srgbClr val="002060"/>
                </a:solidFill>
                <a:latin typeface="Gilroy"/>
              </a:rPr>
              <a:t> товарами. Таких </a:t>
            </a:r>
            <a:r>
              <a:rPr lang="ru-RU" sz="2000" dirty="0" err="1">
                <a:solidFill>
                  <a:srgbClr val="002060"/>
                </a:solidFill>
                <a:latin typeface="Gilroy"/>
              </a:rPr>
              <a:t>підприємців</a:t>
            </a:r>
            <a:r>
              <a:rPr lang="ru-RU" sz="2000" dirty="0">
                <a:solidFill>
                  <a:srgbClr val="002060"/>
                </a:solidFill>
                <a:latin typeface="Gilroy"/>
              </a:rPr>
              <a:t> </a:t>
            </a:r>
            <a:r>
              <a:rPr lang="ru-RU" sz="2000" dirty="0" err="1">
                <a:solidFill>
                  <a:srgbClr val="002060"/>
                </a:solidFill>
                <a:latin typeface="Gilroy"/>
              </a:rPr>
              <a:t>може</a:t>
            </a:r>
            <a:r>
              <a:rPr lang="ru-RU" sz="2000" dirty="0">
                <a:solidFill>
                  <a:srgbClr val="002060"/>
                </a:solidFill>
                <a:latin typeface="Gilroy"/>
              </a:rPr>
              <a:t> бути </a:t>
            </a:r>
            <a:r>
              <a:rPr lang="ru-RU" sz="2000" dirty="0" err="1">
                <a:solidFill>
                  <a:srgbClr val="002060"/>
                </a:solidFill>
                <a:latin typeface="Gilroy"/>
              </a:rPr>
              <a:t>більше</a:t>
            </a:r>
            <a:r>
              <a:rPr lang="ru-RU" sz="2000" dirty="0">
                <a:solidFill>
                  <a:srgbClr val="002060"/>
                </a:solidFill>
                <a:latin typeface="Gilroy"/>
              </a:rPr>
              <a:t> у </a:t>
            </a:r>
            <a:r>
              <a:rPr lang="ru-RU" sz="2000" dirty="0" err="1">
                <a:solidFill>
                  <a:srgbClr val="002060"/>
                </a:solidFill>
                <a:latin typeface="Gilroy"/>
              </a:rPr>
              <a:t>кожній</a:t>
            </a:r>
            <a:r>
              <a:rPr lang="ru-RU" sz="2000" dirty="0">
                <a:solidFill>
                  <a:srgbClr val="002060"/>
                </a:solidFill>
                <a:latin typeface="Gilroy"/>
              </a:rPr>
              <a:t> </a:t>
            </a:r>
            <a:r>
              <a:rPr lang="ru-RU" sz="2000" dirty="0" err="1">
                <a:solidFill>
                  <a:srgbClr val="002060"/>
                </a:solidFill>
                <a:latin typeface="Gilroy"/>
              </a:rPr>
              <a:t>громаді</a:t>
            </a:r>
            <a:r>
              <a:rPr lang="ru-RU" sz="2000" dirty="0">
                <a:solidFill>
                  <a:srgbClr val="002060"/>
                </a:solidFill>
                <a:latin typeface="Gilroy"/>
              </a:rPr>
              <a:t> – головне </a:t>
            </a:r>
            <a:r>
              <a:rPr lang="ru-RU" sz="2000" dirty="0" err="1">
                <a:solidFill>
                  <a:srgbClr val="002060"/>
                </a:solidFill>
                <a:latin typeface="Gilroy"/>
              </a:rPr>
              <a:t>бажання</a:t>
            </a:r>
            <a:r>
              <a:rPr lang="ru-RU" sz="2000" dirty="0">
                <a:solidFill>
                  <a:srgbClr val="002060"/>
                </a:solidFill>
                <a:latin typeface="Gilroy"/>
              </a:rPr>
              <a:t>, </a:t>
            </a:r>
            <a:r>
              <a:rPr lang="ru-RU" sz="2000" dirty="0" err="1">
                <a:solidFill>
                  <a:srgbClr val="002060"/>
                </a:solidFill>
                <a:latin typeface="Gilroy"/>
              </a:rPr>
              <a:t>підтримка</a:t>
            </a:r>
            <a:r>
              <a:rPr lang="ru-RU" sz="2000" dirty="0">
                <a:solidFill>
                  <a:srgbClr val="002060"/>
                </a:solidFill>
                <a:latin typeface="Gilroy"/>
              </a:rPr>
              <a:t> </a:t>
            </a:r>
            <a:r>
              <a:rPr lang="ru-RU" sz="2000" dirty="0" err="1">
                <a:solidFill>
                  <a:srgbClr val="002060"/>
                </a:solidFill>
                <a:latin typeface="Gilroy"/>
              </a:rPr>
              <a:t>близьких</a:t>
            </a:r>
            <a:r>
              <a:rPr lang="ru-RU" sz="2000" dirty="0">
                <a:solidFill>
                  <a:srgbClr val="002060"/>
                </a:solidFill>
                <a:latin typeface="Gilroy"/>
              </a:rPr>
              <a:t> та </a:t>
            </a:r>
            <a:r>
              <a:rPr lang="ru-RU" sz="2000" dirty="0" err="1">
                <a:solidFill>
                  <a:srgbClr val="002060"/>
                </a:solidFill>
                <a:latin typeface="Gilroy"/>
              </a:rPr>
              <a:t>можливість</a:t>
            </a:r>
            <a:r>
              <a:rPr lang="ru-RU" sz="2000" dirty="0">
                <a:solidFill>
                  <a:srgbClr val="002060"/>
                </a:solidFill>
                <a:latin typeface="Gilroy"/>
              </a:rPr>
              <a:t> </a:t>
            </a:r>
            <a:r>
              <a:rPr lang="ru-RU" sz="2000" dirty="0" err="1">
                <a:solidFill>
                  <a:srgbClr val="002060"/>
                </a:solidFill>
                <a:latin typeface="Gilroy"/>
              </a:rPr>
              <a:t>отримати</a:t>
            </a:r>
            <a:r>
              <a:rPr lang="ru-RU" sz="2000" dirty="0">
                <a:solidFill>
                  <a:srgbClr val="002060"/>
                </a:solidFill>
                <a:latin typeface="Gilroy"/>
              </a:rPr>
              <a:t> </a:t>
            </a:r>
            <a:r>
              <a:rPr lang="ru-RU" sz="2000" dirty="0" err="1">
                <a:solidFill>
                  <a:srgbClr val="002060"/>
                </a:solidFill>
                <a:latin typeface="Gilroy"/>
              </a:rPr>
              <a:t>інформацію</a:t>
            </a:r>
            <a:r>
              <a:rPr lang="ru-RU" sz="2000" dirty="0">
                <a:solidFill>
                  <a:srgbClr val="002060"/>
                </a:solidFill>
                <a:latin typeface="Gilroy"/>
              </a:rPr>
              <a:t> </a:t>
            </a:r>
            <a:r>
              <a:rPr lang="ru-RU" sz="2000" dirty="0" err="1">
                <a:solidFill>
                  <a:srgbClr val="002060"/>
                </a:solidFill>
                <a:latin typeface="Gilroy"/>
              </a:rPr>
              <a:t>хто</a:t>
            </a:r>
            <a:r>
              <a:rPr lang="ru-RU" sz="2000" dirty="0">
                <a:solidFill>
                  <a:srgbClr val="002060"/>
                </a:solidFill>
                <a:latin typeface="Gilroy"/>
              </a:rPr>
              <a:t> та як </a:t>
            </a:r>
            <a:r>
              <a:rPr lang="ru-RU" sz="2000" dirty="0" err="1">
                <a:solidFill>
                  <a:srgbClr val="002060"/>
                </a:solidFill>
                <a:latin typeface="Gilroy"/>
              </a:rPr>
              <a:t>можуть</a:t>
            </a:r>
            <a:r>
              <a:rPr lang="ru-RU" sz="2000" dirty="0">
                <a:solidFill>
                  <a:srgbClr val="002060"/>
                </a:solidFill>
                <a:latin typeface="Gilroy"/>
              </a:rPr>
              <a:t> </a:t>
            </a:r>
            <a:r>
              <a:rPr lang="ru-RU" sz="2000" dirty="0" err="1">
                <a:solidFill>
                  <a:srgbClr val="002060"/>
                </a:solidFill>
                <a:latin typeface="Gilroy"/>
              </a:rPr>
              <a:t>допомогти</a:t>
            </a:r>
            <a:r>
              <a:rPr lang="ru-RU" sz="2000" dirty="0">
                <a:solidFill>
                  <a:srgbClr val="002060"/>
                </a:solidFill>
                <a:latin typeface="Gilroy"/>
              </a:rPr>
              <a:t> </a:t>
            </a:r>
            <a:r>
              <a:rPr lang="ru-RU" sz="2000" dirty="0" err="1">
                <a:solidFill>
                  <a:srgbClr val="002060"/>
                </a:solidFill>
                <a:latin typeface="Gilroy"/>
              </a:rPr>
              <a:t>підприємцю</a:t>
            </a:r>
            <a:r>
              <a:rPr lang="ru-RU" sz="2000" dirty="0">
                <a:solidFill>
                  <a:srgbClr val="002060"/>
                </a:solidFill>
                <a:latin typeface="Gilroy"/>
              </a:rPr>
              <a:t> – </a:t>
            </a:r>
            <a:r>
              <a:rPr lang="ru-RU" sz="2000" dirty="0" err="1">
                <a:solidFill>
                  <a:srgbClr val="002060"/>
                </a:solidFill>
                <a:latin typeface="Gilroy"/>
              </a:rPr>
              <a:t>початковцю</a:t>
            </a:r>
            <a:r>
              <a:rPr lang="ru-RU" sz="2000" dirty="0">
                <a:solidFill>
                  <a:srgbClr val="002060"/>
                </a:solidFill>
                <a:latin typeface="Gilroy"/>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sz="2000" dirty="0">
                <a:solidFill>
                  <a:srgbClr val="002060"/>
                </a:solidFill>
                <a:latin typeface="Gilroy"/>
              </a:rPr>
              <a:t>Прикладом такого </a:t>
            </a:r>
            <a:r>
              <a:rPr lang="ru-RU" sz="2000" dirty="0" err="1">
                <a:solidFill>
                  <a:srgbClr val="002060"/>
                </a:solidFill>
                <a:latin typeface="Gilroy"/>
              </a:rPr>
              <a:t>бізнесу</a:t>
            </a:r>
            <a:r>
              <a:rPr lang="ru-RU" sz="2000" dirty="0">
                <a:solidFill>
                  <a:srgbClr val="002060"/>
                </a:solidFill>
                <a:latin typeface="Gilroy"/>
              </a:rPr>
              <a:t> </a:t>
            </a:r>
            <a:r>
              <a:rPr lang="ru-RU" sz="2000" dirty="0" err="1">
                <a:solidFill>
                  <a:srgbClr val="002060"/>
                </a:solidFill>
                <a:latin typeface="Gilroy"/>
              </a:rPr>
              <a:t>може</a:t>
            </a:r>
            <a:r>
              <a:rPr lang="ru-RU" sz="2000" dirty="0">
                <a:solidFill>
                  <a:srgbClr val="002060"/>
                </a:solidFill>
                <a:latin typeface="Gilroy"/>
              </a:rPr>
              <a:t> бути </a:t>
            </a:r>
            <a:r>
              <a:rPr lang="ru-RU" sz="2000" dirty="0" err="1">
                <a:solidFill>
                  <a:srgbClr val="002060"/>
                </a:solidFill>
                <a:latin typeface="Gilroy"/>
              </a:rPr>
              <a:t>бізнес</a:t>
            </a:r>
            <a:r>
              <a:rPr lang="ru-RU" sz="2000" dirty="0">
                <a:solidFill>
                  <a:srgbClr val="002060"/>
                </a:solidFill>
                <a:latin typeface="Gilroy"/>
              </a:rPr>
              <a:t> </a:t>
            </a:r>
            <a:r>
              <a:rPr lang="ru-RU" sz="2000" b="0" i="0" dirty="0" err="1">
                <a:solidFill>
                  <a:srgbClr val="002060"/>
                </a:solidFill>
                <a:effectLst/>
                <a:latin typeface="Gilroy"/>
              </a:rPr>
              <a:t>крафтярів</a:t>
            </a:r>
            <a:r>
              <a:rPr lang="ru-RU" sz="2000" b="0" i="0" dirty="0">
                <a:solidFill>
                  <a:srgbClr val="002060"/>
                </a:solidFill>
                <a:effectLst/>
                <a:latin typeface="Gilroy"/>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sz="2000" b="0" i="0" dirty="0">
                <a:solidFill>
                  <a:srgbClr val="002060"/>
                </a:solidFill>
                <a:effectLst/>
                <a:latin typeface="Gilroy"/>
              </a:rPr>
              <a:t> </a:t>
            </a:r>
            <a:r>
              <a:rPr lang="ru-RU" sz="2000" b="0" dirty="0">
                <a:solidFill>
                  <a:srgbClr val="002060"/>
                </a:solidFill>
                <a:latin typeface="Gilroy"/>
              </a:rPr>
              <a:t>З</a:t>
            </a:r>
            <a:r>
              <a:rPr lang="ru-RU" sz="2000" i="0" dirty="0">
                <a:solidFill>
                  <a:srgbClr val="002060"/>
                </a:solidFill>
                <a:effectLst/>
                <a:latin typeface="Gilroy"/>
              </a:rPr>
              <a:t> </a:t>
            </a:r>
            <a:r>
              <a:rPr lang="ru-RU" sz="2000" i="0" dirty="0" err="1">
                <a:solidFill>
                  <a:srgbClr val="002060"/>
                </a:solidFill>
                <a:effectLst/>
                <a:latin typeface="Gilroy"/>
              </a:rPr>
              <a:t>огляду</a:t>
            </a:r>
            <a:r>
              <a:rPr lang="ru-RU" sz="2000" i="0" dirty="0">
                <a:solidFill>
                  <a:srgbClr val="002060"/>
                </a:solidFill>
                <a:effectLst/>
                <a:latin typeface="Gilroy"/>
              </a:rPr>
              <a:t> на </a:t>
            </a:r>
            <a:r>
              <a:rPr lang="ru-RU" sz="2000" i="0" dirty="0" err="1">
                <a:solidFill>
                  <a:srgbClr val="002060"/>
                </a:solidFill>
                <a:effectLst/>
                <a:latin typeface="Gilroy"/>
              </a:rPr>
              <a:t>тренди</a:t>
            </a:r>
            <a:r>
              <a:rPr lang="ru-RU" sz="2000" i="0" dirty="0">
                <a:solidFill>
                  <a:srgbClr val="002060"/>
                </a:solidFill>
                <a:effectLst/>
                <a:latin typeface="Gilroy"/>
              </a:rPr>
              <a:t>, </a:t>
            </a:r>
            <a:r>
              <a:rPr lang="ru-RU" sz="2000" i="0" dirty="0" err="1">
                <a:solidFill>
                  <a:srgbClr val="002060"/>
                </a:solidFill>
                <a:effectLst/>
                <a:latin typeface="Gilroy"/>
              </a:rPr>
              <a:t>які</a:t>
            </a:r>
            <a:r>
              <a:rPr lang="ru-RU" sz="2000" i="0" dirty="0">
                <a:solidFill>
                  <a:srgbClr val="002060"/>
                </a:solidFill>
                <a:effectLst/>
                <a:latin typeface="Gilroy"/>
              </a:rPr>
              <a:t> </a:t>
            </a:r>
            <a:r>
              <a:rPr lang="ru-RU" sz="2000" i="0" dirty="0" err="1">
                <a:solidFill>
                  <a:srgbClr val="002060"/>
                </a:solidFill>
                <a:effectLst/>
                <a:latin typeface="Gilroy"/>
              </a:rPr>
              <a:t>вказують</a:t>
            </a:r>
            <a:r>
              <a:rPr lang="ru-RU" sz="2000" i="0" dirty="0">
                <a:solidFill>
                  <a:srgbClr val="002060"/>
                </a:solidFill>
                <a:effectLst/>
                <a:latin typeface="Gilroy"/>
              </a:rPr>
              <a:t> на </a:t>
            </a:r>
            <a:r>
              <a:rPr lang="ru-RU" sz="2000" i="0" dirty="0" err="1">
                <a:solidFill>
                  <a:srgbClr val="002060"/>
                </a:solidFill>
                <a:effectLst/>
                <a:latin typeface="Gilroy"/>
              </a:rPr>
              <a:t>високу</a:t>
            </a:r>
            <a:r>
              <a:rPr lang="ru-RU" sz="2000" i="0" dirty="0">
                <a:solidFill>
                  <a:srgbClr val="002060"/>
                </a:solidFill>
                <a:effectLst/>
                <a:latin typeface="Gilroy"/>
              </a:rPr>
              <a:t> </a:t>
            </a:r>
            <a:r>
              <a:rPr lang="ru-RU" sz="2000" i="0" dirty="0" err="1">
                <a:solidFill>
                  <a:srgbClr val="002060"/>
                </a:solidFill>
                <a:effectLst/>
                <a:latin typeface="Gilroy"/>
              </a:rPr>
              <a:t>якість</a:t>
            </a:r>
            <a:r>
              <a:rPr lang="ru-RU" sz="2000" i="0" dirty="0">
                <a:solidFill>
                  <a:srgbClr val="002060"/>
                </a:solidFill>
                <a:effectLst/>
                <a:latin typeface="Gilroy"/>
              </a:rPr>
              <a:t> і </a:t>
            </a:r>
            <a:r>
              <a:rPr lang="ru-RU" sz="2000" i="0" dirty="0" err="1">
                <a:solidFill>
                  <a:srgbClr val="002060"/>
                </a:solidFill>
                <a:effectLst/>
                <a:latin typeface="Gilroy"/>
              </a:rPr>
              <a:t>підтримку</a:t>
            </a:r>
            <a:r>
              <a:rPr lang="ru-RU" sz="2000" i="0" dirty="0">
                <a:solidFill>
                  <a:srgbClr val="002060"/>
                </a:solidFill>
                <a:effectLst/>
                <a:latin typeface="Gilroy"/>
              </a:rPr>
              <a:t> </a:t>
            </a:r>
            <a:r>
              <a:rPr lang="ru-RU" sz="2000" i="0" dirty="0" err="1">
                <a:solidFill>
                  <a:srgbClr val="002060"/>
                </a:solidFill>
                <a:effectLst/>
                <a:latin typeface="Gilroy"/>
              </a:rPr>
              <a:t>місцевого</a:t>
            </a:r>
            <a:r>
              <a:rPr lang="ru-RU" sz="2000" i="0" dirty="0">
                <a:solidFill>
                  <a:srgbClr val="002060"/>
                </a:solidFill>
                <a:effectLst/>
                <a:latin typeface="Gilroy"/>
              </a:rPr>
              <a:t> </a:t>
            </a:r>
            <a:r>
              <a:rPr lang="ru-RU" sz="2000" i="0" dirty="0" err="1">
                <a:solidFill>
                  <a:srgbClr val="002060"/>
                </a:solidFill>
                <a:effectLst/>
                <a:latin typeface="Gilroy"/>
              </a:rPr>
              <a:t>виробництва</a:t>
            </a:r>
            <a:r>
              <a:rPr lang="ru-RU" sz="2000" i="0" dirty="0">
                <a:solidFill>
                  <a:srgbClr val="002060"/>
                </a:solidFill>
                <a:effectLst/>
                <a:latin typeface="Gilroy"/>
              </a:rPr>
              <a:t>, </a:t>
            </a:r>
            <a:r>
              <a:rPr lang="ru-RU" sz="2000" i="0" dirty="0" err="1">
                <a:solidFill>
                  <a:srgbClr val="002060"/>
                </a:solidFill>
                <a:effectLst/>
                <a:latin typeface="Gilroy"/>
              </a:rPr>
              <a:t>крафтовий</a:t>
            </a:r>
            <a:r>
              <a:rPr lang="ru-RU" sz="2000" i="0" dirty="0">
                <a:solidFill>
                  <a:srgbClr val="002060"/>
                </a:solidFill>
                <a:effectLst/>
                <a:latin typeface="Gilroy"/>
              </a:rPr>
              <a:t> </a:t>
            </a:r>
            <a:r>
              <a:rPr lang="ru-RU" sz="2000" i="0" dirty="0" err="1">
                <a:solidFill>
                  <a:srgbClr val="002060"/>
                </a:solidFill>
                <a:effectLst/>
                <a:latin typeface="Gilroy"/>
              </a:rPr>
              <a:t>ринок</a:t>
            </a:r>
            <a:r>
              <a:rPr lang="ru-RU" sz="2000" i="0" dirty="0">
                <a:solidFill>
                  <a:srgbClr val="002060"/>
                </a:solidFill>
                <a:effectLst/>
                <a:latin typeface="Gilroy"/>
              </a:rPr>
              <a:t> </a:t>
            </a:r>
            <a:r>
              <a:rPr lang="ru-RU" sz="2000" i="0" dirty="0" err="1">
                <a:solidFill>
                  <a:srgbClr val="002060"/>
                </a:solidFill>
                <a:effectLst/>
                <a:latin typeface="Gilroy"/>
              </a:rPr>
              <a:t>має</a:t>
            </a:r>
            <a:r>
              <a:rPr lang="ru-RU" sz="2000" i="0" dirty="0">
                <a:solidFill>
                  <a:srgbClr val="002060"/>
                </a:solidFill>
                <a:effectLst/>
                <a:latin typeface="Gilroy"/>
              </a:rPr>
              <a:t> великий </a:t>
            </a:r>
            <a:r>
              <a:rPr lang="ru-RU" sz="2000" i="0" dirty="0" err="1">
                <a:solidFill>
                  <a:srgbClr val="002060"/>
                </a:solidFill>
                <a:effectLst/>
                <a:latin typeface="Gilroy"/>
              </a:rPr>
              <a:t>потенціал</a:t>
            </a:r>
            <a:r>
              <a:rPr lang="ru-RU" sz="2000" i="0" dirty="0">
                <a:solidFill>
                  <a:srgbClr val="002060"/>
                </a:solidFill>
                <a:effectLst/>
                <a:latin typeface="Gilroy"/>
              </a:rPr>
              <a:t> для росту. </a:t>
            </a:r>
            <a:r>
              <a:rPr lang="ru-RU" sz="2000" i="0" dirty="0" err="1">
                <a:solidFill>
                  <a:srgbClr val="002060"/>
                </a:solidFill>
                <a:effectLst/>
                <a:latin typeface="Gilroy"/>
              </a:rPr>
              <a:t>Це</a:t>
            </a:r>
            <a:r>
              <a:rPr lang="ru-RU" sz="2000" i="0" dirty="0">
                <a:solidFill>
                  <a:srgbClr val="002060"/>
                </a:solidFill>
                <a:effectLst/>
                <a:latin typeface="Gilroy"/>
              </a:rPr>
              <a:t> ваш шанс як </a:t>
            </a:r>
            <a:r>
              <a:rPr lang="ru-RU" sz="2000" i="0" dirty="0" err="1">
                <a:solidFill>
                  <a:srgbClr val="002060"/>
                </a:solidFill>
                <a:effectLst/>
                <a:latin typeface="Gilroy"/>
              </a:rPr>
              <a:t>виробника</a:t>
            </a:r>
            <a:r>
              <a:rPr lang="ru-RU" sz="2000" i="0" dirty="0">
                <a:solidFill>
                  <a:srgbClr val="002060"/>
                </a:solidFill>
                <a:effectLst/>
                <a:latin typeface="Gilroy"/>
              </a:rPr>
              <a:t> </a:t>
            </a:r>
            <a:r>
              <a:rPr lang="ru-RU" sz="2000" i="0" dirty="0" err="1">
                <a:solidFill>
                  <a:srgbClr val="002060"/>
                </a:solidFill>
                <a:effectLst/>
                <a:latin typeface="Gilroy"/>
              </a:rPr>
              <a:t>зосередити</a:t>
            </a:r>
            <a:r>
              <a:rPr lang="ru-RU" sz="2000" i="0" dirty="0">
                <a:solidFill>
                  <a:srgbClr val="002060"/>
                </a:solidFill>
                <a:effectLst/>
                <a:latin typeface="Gilroy"/>
              </a:rPr>
              <a:t> маркетинг на </a:t>
            </a:r>
            <a:r>
              <a:rPr lang="ru-RU" sz="2000" i="0" dirty="0" err="1">
                <a:solidFill>
                  <a:srgbClr val="002060"/>
                </a:solidFill>
                <a:effectLst/>
                <a:latin typeface="Gilroy"/>
              </a:rPr>
              <a:t>цих</a:t>
            </a:r>
            <a:r>
              <a:rPr lang="ru-RU" sz="2000" i="0" dirty="0">
                <a:solidFill>
                  <a:srgbClr val="002060"/>
                </a:solidFill>
                <a:effectLst/>
                <a:latin typeface="Gilroy"/>
              </a:rPr>
              <a:t> </a:t>
            </a:r>
            <a:r>
              <a:rPr lang="ru-RU" sz="2000" i="0" dirty="0" err="1">
                <a:solidFill>
                  <a:srgbClr val="002060"/>
                </a:solidFill>
                <a:effectLst/>
                <a:latin typeface="Gilroy"/>
              </a:rPr>
              <a:t>ключових</a:t>
            </a:r>
            <a:r>
              <a:rPr lang="ru-RU" sz="2000" i="0" dirty="0">
                <a:solidFill>
                  <a:srgbClr val="002060"/>
                </a:solidFill>
                <a:effectLst/>
                <a:latin typeface="Gilroy"/>
              </a:rPr>
              <a:t> аспектах. </a:t>
            </a:r>
            <a:r>
              <a:rPr lang="ru-RU" sz="2000" i="0" dirty="0" err="1">
                <a:solidFill>
                  <a:srgbClr val="002060"/>
                </a:solidFill>
                <a:effectLst/>
                <a:latin typeface="Gilroy"/>
              </a:rPr>
              <a:t>Роблячи</a:t>
            </a:r>
            <a:r>
              <a:rPr lang="ru-RU" sz="2000" i="0" dirty="0">
                <a:solidFill>
                  <a:srgbClr val="002060"/>
                </a:solidFill>
                <a:effectLst/>
                <a:latin typeface="Gilroy"/>
              </a:rPr>
              <a:t> </a:t>
            </a:r>
            <a:r>
              <a:rPr lang="ru-RU" sz="2000" i="0" dirty="0" err="1">
                <a:solidFill>
                  <a:srgbClr val="002060"/>
                </a:solidFill>
                <a:effectLst/>
                <a:latin typeface="Gilroy"/>
              </a:rPr>
              <a:t>це</a:t>
            </a:r>
            <a:r>
              <a:rPr lang="ru-RU" sz="2000" i="0" dirty="0">
                <a:solidFill>
                  <a:srgbClr val="002060"/>
                </a:solidFill>
                <a:effectLst/>
                <a:latin typeface="Gilroy"/>
              </a:rPr>
              <a:t>, </a:t>
            </a:r>
            <a:r>
              <a:rPr lang="ru-RU" sz="2000" i="0" dirty="0" err="1">
                <a:solidFill>
                  <a:srgbClr val="002060"/>
                </a:solidFill>
                <a:effectLst/>
                <a:latin typeface="Gilroy"/>
              </a:rPr>
              <a:t>ви</a:t>
            </a:r>
            <a:r>
              <a:rPr lang="ru-RU" sz="2000" i="0" dirty="0">
                <a:solidFill>
                  <a:srgbClr val="002060"/>
                </a:solidFill>
                <a:effectLst/>
                <a:latin typeface="Gilroy"/>
              </a:rPr>
              <a:t> не </a:t>
            </a:r>
            <a:r>
              <a:rPr lang="ru-RU" sz="2000" i="0" dirty="0" err="1">
                <a:solidFill>
                  <a:srgbClr val="002060"/>
                </a:solidFill>
                <a:effectLst/>
                <a:latin typeface="Gilroy"/>
              </a:rPr>
              <a:t>тільки</a:t>
            </a:r>
            <a:r>
              <a:rPr lang="ru-RU" sz="2000" i="0" dirty="0">
                <a:solidFill>
                  <a:srgbClr val="002060"/>
                </a:solidFill>
                <a:effectLst/>
                <a:latin typeface="Gilroy"/>
              </a:rPr>
              <a:t> залучите </a:t>
            </a:r>
            <a:r>
              <a:rPr lang="ru-RU" sz="2000" i="0" dirty="0" err="1">
                <a:solidFill>
                  <a:srgbClr val="002060"/>
                </a:solidFill>
                <a:effectLst/>
                <a:latin typeface="Gilroy"/>
              </a:rPr>
              <a:t>нових</a:t>
            </a:r>
            <a:r>
              <a:rPr lang="ru-RU" sz="2000" i="0" dirty="0">
                <a:solidFill>
                  <a:srgbClr val="002060"/>
                </a:solidFill>
                <a:effectLst/>
                <a:latin typeface="Gilroy"/>
              </a:rPr>
              <a:t> </a:t>
            </a:r>
            <a:r>
              <a:rPr lang="ru-RU" sz="2000" i="0" dirty="0" err="1">
                <a:solidFill>
                  <a:srgbClr val="002060"/>
                </a:solidFill>
                <a:effectLst/>
                <a:latin typeface="Gilroy"/>
              </a:rPr>
              <a:t>клієнтів</a:t>
            </a:r>
            <a:r>
              <a:rPr lang="ru-RU" sz="2000" i="0" dirty="0">
                <a:solidFill>
                  <a:srgbClr val="002060"/>
                </a:solidFill>
                <a:effectLst/>
                <a:latin typeface="Gilroy"/>
              </a:rPr>
              <a:t>, але і </a:t>
            </a:r>
            <a:r>
              <a:rPr lang="ru-RU" sz="2000" i="0" dirty="0" err="1">
                <a:solidFill>
                  <a:srgbClr val="002060"/>
                </a:solidFill>
                <a:effectLst/>
                <a:latin typeface="Gilroy"/>
              </a:rPr>
              <a:t>збільшите</a:t>
            </a:r>
            <a:r>
              <a:rPr lang="ru-RU" sz="2000" i="0" dirty="0">
                <a:solidFill>
                  <a:srgbClr val="002060"/>
                </a:solidFill>
                <a:effectLst/>
                <a:latin typeface="Gilroy"/>
              </a:rPr>
              <a:t> </a:t>
            </a:r>
            <a:r>
              <a:rPr lang="ru-RU" sz="2000" i="0" dirty="0" err="1">
                <a:solidFill>
                  <a:srgbClr val="002060"/>
                </a:solidFill>
                <a:effectLst/>
                <a:latin typeface="Gilroy"/>
              </a:rPr>
              <a:t>продажі</a:t>
            </a:r>
            <a:r>
              <a:rPr lang="ru-RU" sz="2000" i="0" dirty="0">
                <a:solidFill>
                  <a:srgbClr val="002060"/>
                </a:solidFill>
                <a:effectLst/>
                <a:latin typeface="Gilroy"/>
              </a:rPr>
              <a:t> </a:t>
            </a:r>
            <a:r>
              <a:rPr lang="ru-RU" sz="2000" i="0" dirty="0" err="1">
                <a:solidFill>
                  <a:srgbClr val="002060"/>
                </a:solidFill>
                <a:effectLst/>
                <a:latin typeface="Gilroy"/>
              </a:rPr>
              <a:t>від</a:t>
            </a:r>
            <a:r>
              <a:rPr lang="ru-RU" sz="2000" i="0" dirty="0">
                <a:solidFill>
                  <a:srgbClr val="002060"/>
                </a:solidFill>
                <a:effectLst/>
                <a:latin typeface="Gilroy"/>
              </a:rPr>
              <a:t> </a:t>
            </a:r>
            <a:r>
              <a:rPr lang="ru-RU" sz="2000" i="0" dirty="0" err="1">
                <a:solidFill>
                  <a:srgbClr val="002060"/>
                </a:solidFill>
                <a:effectLst/>
                <a:latin typeface="Gilroy"/>
              </a:rPr>
              <a:t>існуючих</a:t>
            </a:r>
            <a:r>
              <a:rPr lang="ru-RU" sz="2000" i="0" dirty="0">
                <a:solidFill>
                  <a:srgbClr val="002060"/>
                </a:solidFill>
                <a:effectLst/>
                <a:latin typeface="Gilroy"/>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88" y="5492903"/>
            <a:ext cx="7026413" cy="141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a:extLst>
              <a:ext uri="{FF2B5EF4-FFF2-40B4-BE49-F238E27FC236}">
                <a16:creationId xmlns:a16="http://schemas.microsoft.com/office/drawing/2014/main" id="{4D05DC17-B506-9A81-9E72-F4F6C981126A}"/>
              </a:ext>
            </a:extLst>
          </p:cNvPr>
          <p:cNvPicPr>
            <a:picLocks noChangeAspect="1"/>
          </p:cNvPicPr>
          <p:nvPr/>
        </p:nvPicPr>
        <p:blipFill>
          <a:blip r:embed="rId4"/>
          <a:stretch>
            <a:fillRect/>
          </a:stretch>
        </p:blipFill>
        <p:spPr>
          <a:xfrm>
            <a:off x="25523" y="2785481"/>
            <a:ext cx="2764940" cy="2996446"/>
          </a:xfrm>
          <a:prstGeom prst="rect">
            <a:avLst/>
          </a:prstGeom>
        </p:spPr>
      </p:pic>
      <p:sp>
        <p:nvSpPr>
          <p:cNvPr id="8" name="TextBox 7">
            <a:extLst>
              <a:ext uri="{FF2B5EF4-FFF2-40B4-BE49-F238E27FC236}">
                <a16:creationId xmlns:a16="http://schemas.microsoft.com/office/drawing/2014/main" id="{0139D915-237A-1FAE-9361-AE7A2DF1088B}"/>
              </a:ext>
            </a:extLst>
          </p:cNvPr>
          <p:cNvSpPr txBox="1"/>
          <p:nvPr/>
        </p:nvSpPr>
        <p:spPr>
          <a:xfrm>
            <a:off x="-1" y="2785481"/>
            <a:ext cx="27412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uk-UA" sz="2400" b="1" i="1" dirty="0">
              <a:solidFill>
                <a:srgbClr val="002060"/>
              </a:solidFill>
              <a:latin typeface="Calibri" panose="020F0502020204030204"/>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i="1" dirty="0">
                <a:solidFill>
                  <a:srgbClr val="002060"/>
                </a:solidFill>
                <a:latin typeface="Calibri" panose="020F0502020204030204"/>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i="1" dirty="0">
                <a:solidFill>
                  <a:srgbClr val="002060"/>
                </a:solidFill>
                <a:latin typeface="Calibri" panose="020F0502020204030204"/>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i="1" dirty="0">
                <a:solidFill>
                  <a:srgbClr val="002060"/>
                </a:solidFill>
                <a:latin typeface="Calibri" panose="020F0502020204030204"/>
                <a:cs typeface="Times New Roman" panose="02020603050405020304" pitchFamily="18" charset="0"/>
              </a:rPr>
              <a:t>ЗНАЙ СВОГО, ПІДТРИМАЙ </a:t>
            </a:r>
          </a:p>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i="1" dirty="0">
                <a:solidFill>
                  <a:srgbClr val="002060"/>
                </a:solidFill>
                <a:latin typeface="Calibri" panose="020F0502020204030204"/>
                <a:cs typeface="Times New Roman" panose="02020603050405020304" pitchFamily="18" charset="0"/>
              </a:rPr>
              <a:t>РІДНЕ</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 name="Рисунок 8">
            <a:extLst>
              <a:ext uri="{FF2B5EF4-FFF2-40B4-BE49-F238E27FC236}">
                <a16:creationId xmlns:a16="http://schemas.microsoft.com/office/drawing/2014/main" id="{383B810F-D6E8-BC8E-FC21-FC9BA6300EB3}"/>
              </a:ext>
            </a:extLst>
          </p:cNvPr>
          <p:cNvPicPr>
            <a:picLocks noChangeAspect="1"/>
          </p:cNvPicPr>
          <p:nvPr/>
        </p:nvPicPr>
        <p:blipFill>
          <a:blip r:embed="rId5"/>
          <a:stretch>
            <a:fillRect/>
          </a:stretch>
        </p:blipFill>
        <p:spPr>
          <a:xfrm>
            <a:off x="74789" y="-1"/>
            <a:ext cx="2764940" cy="2785481"/>
          </a:xfrm>
          <a:prstGeom prst="rect">
            <a:avLst/>
          </a:prstGeom>
        </p:spPr>
      </p:pic>
    </p:spTree>
    <p:extLst>
      <p:ext uri="{BB962C8B-B14F-4D97-AF65-F5344CB8AC3E}">
        <p14:creationId xmlns:p14="http://schemas.microsoft.com/office/powerpoint/2010/main" val="2297730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22565" y="0"/>
            <a:ext cx="6731566" cy="6926237"/>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4" name="Группа 13"/>
          <p:cNvGrpSpPr/>
          <p:nvPr/>
        </p:nvGrpSpPr>
        <p:grpSpPr>
          <a:xfrm>
            <a:off x="1544901" y="999855"/>
            <a:ext cx="3796913" cy="4648250"/>
            <a:chOff x="1468770" y="1592581"/>
            <a:chExt cx="3796913" cy="4648250"/>
          </a:xfrm>
          <a:blipFill dpi="0" rotWithShape="1">
            <a:blip r:embed="rId4"/>
            <a:srcRect/>
            <a:stretch>
              <a:fillRect l="-25000"/>
            </a:stretch>
          </a:blipFill>
        </p:grpSpPr>
        <p:sp>
          <p:nvSpPr>
            <p:cNvPr id="15" name="Полилиния 14"/>
            <p:cNvSpPr/>
            <p:nvPr/>
          </p:nvSpPr>
          <p:spPr>
            <a:xfrm>
              <a:off x="1468770" y="1592581"/>
              <a:ext cx="3796913" cy="3796913"/>
            </a:xfrm>
            <a:custGeom>
              <a:avLst/>
              <a:gdLst>
                <a:gd name="connsiteX0" fmla="*/ 0 w 3796913"/>
                <a:gd name="connsiteY0" fmla="*/ 0 h 3796913"/>
                <a:gd name="connsiteX1" fmla="*/ 3796913 w 3796913"/>
                <a:gd name="connsiteY1" fmla="*/ 0 h 3796913"/>
                <a:gd name="connsiteX2" fmla="*/ 3796913 w 3796913"/>
                <a:gd name="connsiteY2" fmla="*/ 3796913 h 3796913"/>
                <a:gd name="connsiteX3" fmla="*/ 3028092 w 3796913"/>
                <a:gd name="connsiteY3" fmla="*/ 3039275 h 3796913"/>
                <a:gd name="connsiteX4" fmla="*/ 0 w 3796913"/>
                <a:gd name="connsiteY4" fmla="*/ 11183 h 3796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13" h="3796913">
                  <a:moveTo>
                    <a:pt x="0" y="0"/>
                  </a:moveTo>
                  <a:lnTo>
                    <a:pt x="3796913" y="0"/>
                  </a:lnTo>
                  <a:lnTo>
                    <a:pt x="3796913" y="3796913"/>
                  </a:lnTo>
                  <a:lnTo>
                    <a:pt x="3028092" y="3039275"/>
                  </a:lnTo>
                  <a:lnTo>
                    <a:pt x="0" y="111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Равнобедренный треугольник 15"/>
            <p:cNvSpPr/>
            <p:nvPr/>
          </p:nvSpPr>
          <p:spPr>
            <a:xfrm rot="13500000">
              <a:off x="600327" y="3406954"/>
              <a:ext cx="3796913" cy="187084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Полилиния 20"/>
          <p:cNvSpPr/>
          <p:nvPr/>
        </p:nvSpPr>
        <p:spPr>
          <a:xfrm>
            <a:off x="1192202" y="833777"/>
            <a:ext cx="3796913" cy="3796913"/>
          </a:xfrm>
          <a:custGeom>
            <a:avLst/>
            <a:gdLst>
              <a:gd name="connsiteX0" fmla="*/ 0 w 3796913"/>
              <a:gd name="connsiteY0" fmla="*/ 0 h 3796913"/>
              <a:gd name="connsiteX1" fmla="*/ 3796913 w 3796913"/>
              <a:gd name="connsiteY1" fmla="*/ 0 h 3796913"/>
              <a:gd name="connsiteX2" fmla="*/ 3796913 w 3796913"/>
              <a:gd name="connsiteY2" fmla="*/ 3796913 h 3796913"/>
              <a:gd name="connsiteX3" fmla="*/ 3028092 w 3796913"/>
              <a:gd name="connsiteY3" fmla="*/ 3039275 h 3796913"/>
              <a:gd name="connsiteX4" fmla="*/ 0 w 3796913"/>
              <a:gd name="connsiteY4" fmla="*/ 11183 h 3796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13" h="3796913">
                <a:moveTo>
                  <a:pt x="0" y="0"/>
                </a:moveTo>
                <a:lnTo>
                  <a:pt x="3796913" y="0"/>
                </a:lnTo>
                <a:lnTo>
                  <a:pt x="3796913" y="3796913"/>
                </a:lnTo>
                <a:lnTo>
                  <a:pt x="3028092" y="3039275"/>
                </a:lnTo>
                <a:lnTo>
                  <a:pt x="0" y="1118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Равнобедренный треугольник 21"/>
          <p:cNvSpPr/>
          <p:nvPr/>
        </p:nvSpPr>
        <p:spPr>
          <a:xfrm rot="13500000">
            <a:off x="346038" y="3057512"/>
            <a:ext cx="3796913" cy="187084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горизонт син"/>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438" y="5254817"/>
            <a:ext cx="5930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поле зі снарядом">
            <a:extLst>
              <a:ext uri="{FF2B5EF4-FFF2-40B4-BE49-F238E27FC236}">
                <a16:creationId xmlns:a16="http://schemas.microsoft.com/office/drawing/2014/main" id="{29DE68B3-E2DF-7BAD-7222-D81B87C502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6906" y="622983"/>
            <a:ext cx="4343399" cy="4173785"/>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кутник 3">
            <a:extLst>
              <a:ext uri="{FF2B5EF4-FFF2-40B4-BE49-F238E27FC236}">
                <a16:creationId xmlns:a16="http://schemas.microsoft.com/office/drawing/2014/main" id="{60CCF670-EBFA-CEEE-9DE3-9E9CCFFDDD81}"/>
              </a:ext>
            </a:extLst>
          </p:cNvPr>
          <p:cNvSpPr/>
          <p:nvPr/>
        </p:nvSpPr>
        <p:spPr>
          <a:xfrm>
            <a:off x="6231056" y="367587"/>
            <a:ext cx="6623074" cy="1077218"/>
          </a:xfrm>
          <a:prstGeom prst="rect">
            <a:avLst/>
          </a:prstGeom>
        </p:spPr>
        <p:txBody>
          <a:bodyPr wrap="square">
            <a:spAutoFit/>
          </a:bodyPr>
          <a:lstStyle/>
          <a:p>
            <a:pPr lvl="0" algn="ctr">
              <a:defRPr/>
            </a:pPr>
            <a:r>
              <a:rPr lang="uk-UA" sz="3200" b="1" dirty="0">
                <a:solidFill>
                  <a:srgbClr val="002060"/>
                </a:solidFill>
                <a:ea typeface="Calibri" panose="020F0502020204030204" pitchFamily="34" charset="0"/>
                <a:cs typeface="Times New Roman" panose="02020603050405020304" pitchFamily="18" charset="0"/>
              </a:rPr>
              <a:t>ВТРАТИ ЕКОНОМІКИ УКРАЇНИ ПІД ЧАС ВІЙНИ </a:t>
            </a:r>
            <a:endParaRPr kumimoji="0" lang="uk-UA"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9" name="TextBox 8">
            <a:extLst>
              <a:ext uri="{FF2B5EF4-FFF2-40B4-BE49-F238E27FC236}">
                <a16:creationId xmlns:a16="http://schemas.microsoft.com/office/drawing/2014/main" id="{A4F6E2B2-1D3B-C36D-792F-6152164D257A}"/>
              </a:ext>
            </a:extLst>
          </p:cNvPr>
          <p:cNvSpPr txBox="1"/>
          <p:nvPr/>
        </p:nvSpPr>
        <p:spPr>
          <a:xfrm>
            <a:off x="6231056" y="1749756"/>
            <a:ext cx="5960944" cy="4247317"/>
          </a:xfrm>
          <a:prstGeom prst="rect">
            <a:avLst/>
          </a:prstGeom>
          <a:noFill/>
        </p:spPr>
        <p:txBody>
          <a:bodyPr wrap="square">
            <a:spAutoFit/>
          </a:bodyPr>
          <a:lstStyle/>
          <a:p>
            <a:pPr algn="l" rtl="0"/>
            <a:r>
              <a:rPr lang="ru-RU" b="0" i="0" dirty="0" err="1">
                <a:solidFill>
                  <a:srgbClr val="002176"/>
                </a:solidFill>
                <a:effectLst/>
                <a:latin typeface="Helmet"/>
              </a:rPr>
              <a:t>Російська</a:t>
            </a:r>
            <a:r>
              <a:rPr lang="ru-RU" b="0" i="0" dirty="0">
                <a:solidFill>
                  <a:srgbClr val="002176"/>
                </a:solidFill>
                <a:effectLst/>
                <a:latin typeface="Helmet"/>
              </a:rPr>
              <a:t> </a:t>
            </a:r>
            <a:r>
              <a:rPr lang="ru-RU" b="0" i="0" dirty="0" err="1">
                <a:solidFill>
                  <a:srgbClr val="002176"/>
                </a:solidFill>
                <a:effectLst/>
                <a:latin typeface="Helmet"/>
              </a:rPr>
              <a:t>агресія</a:t>
            </a:r>
            <a:r>
              <a:rPr lang="ru-RU" b="0" i="0" dirty="0">
                <a:solidFill>
                  <a:srgbClr val="002176"/>
                </a:solidFill>
                <a:effectLst/>
                <a:latin typeface="Helmet"/>
              </a:rPr>
              <a:t> </a:t>
            </a:r>
            <a:r>
              <a:rPr lang="ru-RU" b="0" i="0" dirty="0" err="1">
                <a:solidFill>
                  <a:srgbClr val="002176"/>
                </a:solidFill>
                <a:effectLst/>
                <a:latin typeface="Helmet"/>
              </a:rPr>
              <a:t>проти</a:t>
            </a:r>
            <a:r>
              <a:rPr lang="ru-RU" b="0" i="0" dirty="0">
                <a:solidFill>
                  <a:srgbClr val="002176"/>
                </a:solidFill>
                <a:effectLst/>
                <a:latin typeface="Helmet"/>
              </a:rPr>
              <a:t> </a:t>
            </a:r>
            <a:r>
              <a:rPr lang="ru-RU" b="0" i="0" dirty="0" err="1">
                <a:solidFill>
                  <a:srgbClr val="002176"/>
                </a:solidFill>
                <a:effectLst/>
                <a:latin typeface="Helmet"/>
              </a:rPr>
              <a:t>України</a:t>
            </a:r>
            <a:r>
              <a:rPr lang="ru-RU" b="0" i="0" dirty="0">
                <a:solidFill>
                  <a:srgbClr val="002176"/>
                </a:solidFill>
                <a:effectLst/>
                <a:latin typeface="Helmet"/>
              </a:rPr>
              <a:t> </a:t>
            </a:r>
            <a:r>
              <a:rPr lang="ru-RU" b="0" i="0" dirty="0" err="1">
                <a:solidFill>
                  <a:srgbClr val="002176"/>
                </a:solidFill>
                <a:effectLst/>
                <a:latin typeface="Helmet"/>
              </a:rPr>
              <a:t>впливає</a:t>
            </a:r>
            <a:r>
              <a:rPr lang="ru-RU" b="0" i="0" dirty="0">
                <a:solidFill>
                  <a:srgbClr val="002176"/>
                </a:solidFill>
                <a:effectLst/>
                <a:latin typeface="Helmet"/>
              </a:rPr>
              <a:t> на </a:t>
            </a:r>
            <a:r>
              <a:rPr lang="ru-RU" b="0" i="0" dirty="0" err="1">
                <a:solidFill>
                  <a:srgbClr val="002176"/>
                </a:solidFill>
                <a:effectLst/>
                <a:latin typeface="Helmet"/>
              </a:rPr>
              <a:t>світ</a:t>
            </a:r>
            <a:r>
              <a:rPr lang="ru-RU" b="0" i="0" dirty="0">
                <a:solidFill>
                  <a:srgbClr val="002176"/>
                </a:solidFill>
                <a:effectLst/>
                <a:latin typeface="Helmet"/>
              </a:rPr>
              <a:t> через </a:t>
            </a:r>
            <a:r>
              <a:rPr lang="ru-RU" b="0" i="0" dirty="0" err="1">
                <a:solidFill>
                  <a:srgbClr val="002176"/>
                </a:solidFill>
                <a:effectLst/>
                <a:latin typeface="Helmet"/>
              </a:rPr>
              <a:t>руйнування</a:t>
            </a:r>
            <a:r>
              <a:rPr lang="ru-RU" b="0" i="0" dirty="0">
                <a:solidFill>
                  <a:srgbClr val="002176"/>
                </a:solidFill>
                <a:effectLst/>
                <a:latin typeface="Helmet"/>
              </a:rPr>
              <a:t> </a:t>
            </a:r>
            <a:r>
              <a:rPr lang="ru-RU" b="0" i="0" dirty="0" err="1">
                <a:solidFill>
                  <a:srgbClr val="002176"/>
                </a:solidFill>
                <a:effectLst/>
                <a:latin typeface="Helmet"/>
              </a:rPr>
              <a:t>ланцюжків</a:t>
            </a:r>
            <a:r>
              <a:rPr lang="ru-RU" b="0" i="0" dirty="0">
                <a:solidFill>
                  <a:srgbClr val="002176"/>
                </a:solidFill>
                <a:effectLst/>
                <a:latin typeface="Helmet"/>
              </a:rPr>
              <a:t> </a:t>
            </a:r>
            <a:r>
              <a:rPr lang="ru-RU" b="0" i="0" dirty="0" err="1">
                <a:solidFill>
                  <a:srgbClr val="002176"/>
                </a:solidFill>
                <a:effectLst/>
                <a:latin typeface="Helmet"/>
              </a:rPr>
              <a:t>постачання</a:t>
            </a:r>
            <a:r>
              <a:rPr lang="ru-RU" b="0" i="0" dirty="0">
                <a:solidFill>
                  <a:srgbClr val="002176"/>
                </a:solidFill>
                <a:effectLst/>
                <a:latin typeface="Helmet"/>
              </a:rPr>
              <a:t>, а також </a:t>
            </a:r>
            <a:r>
              <a:rPr lang="ru-RU" b="0" i="0" dirty="0" err="1">
                <a:solidFill>
                  <a:srgbClr val="002176"/>
                </a:solidFill>
                <a:effectLst/>
                <a:latin typeface="Helmet"/>
              </a:rPr>
              <a:t>вищі</a:t>
            </a:r>
            <a:r>
              <a:rPr lang="ru-RU" b="0" i="0" dirty="0">
                <a:solidFill>
                  <a:srgbClr val="002176"/>
                </a:solidFill>
                <a:effectLst/>
                <a:latin typeface="Helmet"/>
              </a:rPr>
              <a:t> </a:t>
            </a:r>
            <a:r>
              <a:rPr lang="ru-RU" b="0" i="0" dirty="0" err="1">
                <a:solidFill>
                  <a:srgbClr val="002176"/>
                </a:solidFill>
                <a:effectLst/>
                <a:latin typeface="Helmet"/>
              </a:rPr>
              <a:t>ціни</a:t>
            </a:r>
            <a:r>
              <a:rPr lang="ru-RU" b="0" i="0" dirty="0">
                <a:solidFill>
                  <a:srgbClr val="002176"/>
                </a:solidFill>
                <a:effectLst/>
                <a:latin typeface="Helmet"/>
              </a:rPr>
              <a:t> на </a:t>
            </a:r>
            <a:r>
              <a:rPr lang="ru-RU" b="0" i="0" dirty="0" err="1">
                <a:solidFill>
                  <a:srgbClr val="002176"/>
                </a:solidFill>
                <a:effectLst/>
                <a:latin typeface="Helmet"/>
              </a:rPr>
              <a:t>сировинні</a:t>
            </a:r>
            <a:r>
              <a:rPr lang="ru-RU" b="0" i="0" dirty="0">
                <a:solidFill>
                  <a:srgbClr val="002176"/>
                </a:solidFill>
                <a:effectLst/>
                <a:latin typeface="Helmet"/>
              </a:rPr>
              <a:t> </a:t>
            </a:r>
            <a:r>
              <a:rPr lang="ru-RU" b="0" i="0" dirty="0" err="1">
                <a:solidFill>
                  <a:srgbClr val="002176"/>
                </a:solidFill>
                <a:effectLst/>
                <a:latin typeface="Helmet"/>
              </a:rPr>
              <a:t>товари</a:t>
            </a:r>
            <a:r>
              <a:rPr lang="ru-RU" b="0" i="0" dirty="0">
                <a:solidFill>
                  <a:srgbClr val="002176"/>
                </a:solidFill>
                <a:effectLst/>
                <a:latin typeface="Helmet"/>
              </a:rPr>
              <a:t> - </a:t>
            </a:r>
            <a:r>
              <a:rPr lang="ru-RU" b="0" i="0" dirty="0" err="1">
                <a:solidFill>
                  <a:srgbClr val="002176"/>
                </a:solidFill>
                <a:effectLst/>
                <a:latin typeface="Helmet"/>
              </a:rPr>
              <a:t>харчі</a:t>
            </a:r>
            <a:r>
              <a:rPr lang="ru-RU" b="0" i="0" dirty="0">
                <a:solidFill>
                  <a:srgbClr val="002176"/>
                </a:solidFill>
                <a:effectLst/>
                <a:latin typeface="Helmet"/>
              </a:rPr>
              <a:t> та </a:t>
            </a:r>
            <a:r>
              <a:rPr lang="ru-RU" b="0" i="0" dirty="0" err="1">
                <a:solidFill>
                  <a:srgbClr val="002176"/>
                </a:solidFill>
                <a:effectLst/>
                <a:latin typeface="Helmet"/>
              </a:rPr>
              <a:t>енергоносії</a:t>
            </a:r>
            <a:r>
              <a:rPr lang="ru-RU" b="0" i="0" dirty="0">
                <a:solidFill>
                  <a:srgbClr val="002176"/>
                </a:solidFill>
                <a:effectLst/>
                <a:latin typeface="Helmet"/>
              </a:rPr>
              <a:t>, </a:t>
            </a:r>
            <a:r>
              <a:rPr lang="ru-RU" b="0" i="0" dirty="0" err="1">
                <a:solidFill>
                  <a:srgbClr val="002176"/>
                </a:solidFill>
                <a:effectLst/>
                <a:latin typeface="Helmet"/>
              </a:rPr>
              <a:t>які</a:t>
            </a:r>
            <a:r>
              <a:rPr lang="ru-RU" b="0" i="0" dirty="0">
                <a:solidFill>
                  <a:srgbClr val="002176"/>
                </a:solidFill>
                <a:effectLst/>
                <a:latin typeface="Helmet"/>
              </a:rPr>
              <a:t> </a:t>
            </a:r>
            <a:r>
              <a:rPr lang="ru-RU" b="0" i="0" dirty="0" err="1">
                <a:solidFill>
                  <a:srgbClr val="002176"/>
                </a:solidFill>
                <a:effectLst/>
                <a:latin typeface="Helmet"/>
              </a:rPr>
              <a:t>Росія</a:t>
            </a:r>
            <a:r>
              <a:rPr lang="ru-RU" b="0" i="0" dirty="0">
                <a:solidFill>
                  <a:srgbClr val="002176"/>
                </a:solidFill>
                <a:effectLst/>
                <a:latin typeface="Helmet"/>
              </a:rPr>
              <a:t> </a:t>
            </a:r>
            <a:r>
              <a:rPr lang="ru-RU" b="0" i="0" dirty="0" err="1">
                <a:solidFill>
                  <a:srgbClr val="002176"/>
                </a:solidFill>
                <a:effectLst/>
                <a:latin typeface="Helmet"/>
              </a:rPr>
              <a:t>перетворила</a:t>
            </a:r>
            <a:r>
              <a:rPr lang="ru-RU" b="0" i="0" dirty="0">
                <a:solidFill>
                  <a:srgbClr val="002176"/>
                </a:solidFill>
                <a:effectLst/>
                <a:latin typeface="Helmet"/>
              </a:rPr>
              <a:t> на </a:t>
            </a:r>
            <a:r>
              <a:rPr lang="ru-RU" b="0" i="0" dirty="0" err="1">
                <a:solidFill>
                  <a:srgbClr val="002176"/>
                </a:solidFill>
                <a:effectLst/>
                <a:latin typeface="Helmet"/>
              </a:rPr>
              <a:t>зброю</a:t>
            </a:r>
            <a:r>
              <a:rPr lang="ru-RU" b="0" i="0" dirty="0">
                <a:solidFill>
                  <a:srgbClr val="002176"/>
                </a:solidFill>
                <a:effectLst/>
                <a:latin typeface="Helmet"/>
              </a:rPr>
              <a:t>.</a:t>
            </a:r>
          </a:p>
          <a:p>
            <a:pPr algn="l" rtl="0"/>
            <a:r>
              <a:rPr lang="ru-RU" b="0" i="0" dirty="0">
                <a:solidFill>
                  <a:srgbClr val="002176"/>
                </a:solidFill>
                <a:effectLst/>
                <a:latin typeface="Helmet"/>
              </a:rPr>
              <a:t>І </a:t>
            </a:r>
            <a:r>
              <a:rPr lang="ru-RU" b="0" i="0" dirty="0" err="1">
                <a:solidFill>
                  <a:srgbClr val="002176"/>
                </a:solidFill>
                <a:effectLst/>
                <a:latin typeface="Helmet"/>
              </a:rPr>
              <a:t>це</a:t>
            </a:r>
            <a:r>
              <a:rPr lang="ru-RU" b="0" i="0" dirty="0">
                <a:solidFill>
                  <a:srgbClr val="002176"/>
                </a:solidFill>
                <a:effectLst/>
                <a:latin typeface="Helmet"/>
              </a:rPr>
              <a:t> не просто </a:t>
            </a:r>
            <a:r>
              <a:rPr lang="ru-RU" b="0" i="0" dirty="0" err="1">
                <a:solidFill>
                  <a:srgbClr val="002176"/>
                </a:solidFill>
                <a:effectLst/>
                <a:latin typeface="Helmet"/>
              </a:rPr>
              <a:t>вже</a:t>
            </a:r>
            <a:r>
              <a:rPr lang="ru-RU" b="0" i="0" dirty="0">
                <a:solidFill>
                  <a:srgbClr val="002176"/>
                </a:solidFill>
                <a:effectLst/>
                <a:latin typeface="Helmet"/>
              </a:rPr>
              <a:t> </a:t>
            </a:r>
            <a:r>
              <a:rPr lang="ru-RU" b="0" i="0" dirty="0" err="1">
                <a:solidFill>
                  <a:srgbClr val="002176"/>
                </a:solidFill>
                <a:effectLst/>
                <a:latin typeface="Helmet"/>
              </a:rPr>
              <a:t>звичний</a:t>
            </a:r>
            <a:r>
              <a:rPr lang="ru-RU" b="0" i="0" dirty="0">
                <a:solidFill>
                  <a:srgbClr val="002176"/>
                </a:solidFill>
                <a:effectLst/>
                <a:latin typeface="Helmet"/>
              </a:rPr>
              <a:t> </a:t>
            </a:r>
            <a:r>
              <a:rPr lang="ru-RU" b="0" i="0" dirty="0" err="1">
                <a:solidFill>
                  <a:srgbClr val="002176"/>
                </a:solidFill>
                <a:effectLst/>
                <a:latin typeface="Helmet"/>
              </a:rPr>
              <a:t>набір</a:t>
            </a:r>
            <a:r>
              <a:rPr lang="ru-RU" b="0" i="0" dirty="0">
                <a:solidFill>
                  <a:srgbClr val="002176"/>
                </a:solidFill>
                <a:effectLst/>
                <a:latin typeface="Helmet"/>
              </a:rPr>
              <a:t> </a:t>
            </a:r>
            <a:r>
              <a:rPr lang="ru-RU" b="0" i="0" dirty="0" err="1">
                <a:solidFill>
                  <a:srgbClr val="002176"/>
                </a:solidFill>
                <a:effectLst/>
                <a:latin typeface="Helmet"/>
              </a:rPr>
              <a:t>слів</a:t>
            </a:r>
            <a:r>
              <a:rPr lang="ru-RU" b="0" i="0" dirty="0">
                <a:solidFill>
                  <a:srgbClr val="002176"/>
                </a:solidFill>
                <a:effectLst/>
                <a:latin typeface="Helmet"/>
              </a:rPr>
              <a:t>. </a:t>
            </a:r>
            <a:r>
              <a:rPr lang="ru-RU" b="0" i="0" dirty="0" err="1">
                <a:solidFill>
                  <a:srgbClr val="002176"/>
                </a:solidFill>
                <a:effectLst/>
                <a:latin typeface="Helmet"/>
              </a:rPr>
              <a:t>Йдеться</a:t>
            </a:r>
            <a:r>
              <a:rPr lang="ru-RU" b="0" i="0" dirty="0">
                <a:solidFill>
                  <a:srgbClr val="002176"/>
                </a:solidFill>
                <a:effectLst/>
                <a:latin typeface="Helmet"/>
              </a:rPr>
              <a:t> про </a:t>
            </a:r>
            <a:r>
              <a:rPr lang="ru-RU" b="0" i="0" dirty="0" err="1">
                <a:solidFill>
                  <a:srgbClr val="002176"/>
                </a:solidFill>
                <a:effectLst/>
                <a:latin typeface="Helmet"/>
              </a:rPr>
              <a:t>сотні</a:t>
            </a:r>
            <a:r>
              <a:rPr lang="ru-RU" b="0" i="0" dirty="0">
                <a:solidFill>
                  <a:srgbClr val="002176"/>
                </a:solidFill>
                <a:effectLst/>
                <a:latin typeface="Helmet"/>
              </a:rPr>
              <a:t> </a:t>
            </a:r>
            <a:r>
              <a:rPr lang="ru-RU" b="0" i="0" dirty="0" err="1">
                <a:solidFill>
                  <a:srgbClr val="002176"/>
                </a:solidFill>
                <a:effectLst/>
                <a:latin typeface="Helmet"/>
              </a:rPr>
              <a:t>мільярдів</a:t>
            </a:r>
            <a:r>
              <a:rPr lang="ru-RU" b="0" i="0" dirty="0">
                <a:solidFill>
                  <a:srgbClr val="002176"/>
                </a:solidFill>
                <a:effectLst/>
                <a:latin typeface="Helmet"/>
              </a:rPr>
              <a:t> </a:t>
            </a:r>
            <a:r>
              <a:rPr lang="ru-RU" b="0" i="0" dirty="0" err="1">
                <a:solidFill>
                  <a:srgbClr val="002176"/>
                </a:solidFill>
                <a:effectLst/>
                <a:latin typeface="Helmet"/>
              </a:rPr>
              <a:t>доларів</a:t>
            </a:r>
            <a:r>
              <a:rPr lang="ru-RU" b="0" i="0" dirty="0">
                <a:solidFill>
                  <a:srgbClr val="002176"/>
                </a:solidFill>
                <a:effectLst/>
                <a:latin typeface="Helmet"/>
              </a:rPr>
              <a:t>.</a:t>
            </a:r>
          </a:p>
          <a:p>
            <a:pPr algn="l" rtl="0"/>
            <a:r>
              <a:rPr lang="ru-RU" b="0" i="0" dirty="0">
                <a:solidFill>
                  <a:srgbClr val="002176"/>
                </a:solidFill>
                <a:effectLst/>
                <a:latin typeface="Helmet"/>
              </a:rPr>
              <a:t>В </a:t>
            </a:r>
            <a:r>
              <a:rPr lang="ru-RU" b="0" i="0" dirty="0" err="1">
                <a:solidFill>
                  <a:srgbClr val="002176"/>
                </a:solidFill>
                <a:effectLst/>
                <a:latin typeface="Helmet"/>
              </a:rPr>
              <a:t>аналітичному</a:t>
            </a:r>
            <a:r>
              <a:rPr lang="ru-RU" b="0" i="0" dirty="0">
                <a:solidFill>
                  <a:srgbClr val="002176"/>
                </a:solidFill>
                <a:effectLst/>
                <a:latin typeface="Helmet"/>
              </a:rPr>
              <a:t> </a:t>
            </a:r>
            <a:r>
              <a:rPr lang="ru-RU" b="0" i="0" dirty="0" err="1">
                <a:solidFill>
                  <a:srgbClr val="002176"/>
                </a:solidFill>
                <a:effectLst/>
                <a:latin typeface="Helmet"/>
              </a:rPr>
              <a:t>відділі</a:t>
            </a:r>
            <a:r>
              <a:rPr lang="ru-RU" b="0" i="0" dirty="0">
                <a:solidFill>
                  <a:srgbClr val="002176"/>
                </a:solidFill>
                <a:effectLst/>
                <a:latin typeface="Helmet"/>
              </a:rPr>
              <a:t> </a:t>
            </a:r>
            <a:r>
              <a:rPr lang="ru-RU" b="0" i="0" dirty="0" err="1">
                <a:solidFill>
                  <a:srgbClr val="002176"/>
                </a:solidFill>
                <a:effectLst/>
                <a:latin typeface="Helmet"/>
              </a:rPr>
              <a:t>британського</a:t>
            </a:r>
            <a:r>
              <a:rPr lang="ru-RU" b="0" i="0" dirty="0">
                <a:solidFill>
                  <a:srgbClr val="002176"/>
                </a:solidFill>
                <a:effectLst/>
                <a:latin typeface="Helmet"/>
              </a:rPr>
              <a:t> </a:t>
            </a:r>
            <a:r>
              <a:rPr lang="en-US" b="0" i="0" dirty="0">
                <a:solidFill>
                  <a:srgbClr val="002176"/>
                </a:solidFill>
                <a:effectLst/>
                <a:latin typeface="Helmet"/>
              </a:rPr>
              <a:t>Economist </a:t>
            </a:r>
            <a:r>
              <a:rPr lang="ru-RU" b="0" i="0" dirty="0" err="1">
                <a:solidFill>
                  <a:srgbClr val="002176"/>
                </a:solidFill>
                <a:effectLst/>
                <a:latin typeface="Helmet"/>
              </a:rPr>
              <a:t>підрахували</a:t>
            </a:r>
            <a:r>
              <a:rPr lang="ru-RU" b="0" i="0" dirty="0">
                <a:solidFill>
                  <a:srgbClr val="002176"/>
                </a:solidFill>
                <a:effectLst/>
                <a:latin typeface="Helmet"/>
              </a:rPr>
              <a:t>, </a:t>
            </a:r>
            <a:r>
              <a:rPr lang="ru-RU" b="0" i="0" dirty="0" err="1">
                <a:solidFill>
                  <a:srgbClr val="002176"/>
                </a:solidFill>
                <a:effectLst/>
                <a:latin typeface="Helmet"/>
              </a:rPr>
              <a:t>що</a:t>
            </a:r>
            <a:r>
              <a:rPr lang="ru-RU" b="0" i="0" dirty="0">
                <a:solidFill>
                  <a:srgbClr val="002176"/>
                </a:solidFill>
                <a:effectLst/>
                <a:latin typeface="Helmet"/>
              </a:rPr>
              <a:t> </a:t>
            </a:r>
            <a:r>
              <a:rPr lang="ru-RU" b="0" i="0" dirty="0" err="1">
                <a:solidFill>
                  <a:srgbClr val="002176"/>
                </a:solidFill>
                <a:effectLst/>
                <a:latin typeface="Helmet"/>
              </a:rPr>
              <a:t>війна</a:t>
            </a:r>
            <a:r>
              <a:rPr lang="ru-RU" b="0" i="0" dirty="0">
                <a:solidFill>
                  <a:srgbClr val="002176"/>
                </a:solidFill>
                <a:effectLst/>
                <a:latin typeface="Helmet"/>
              </a:rPr>
              <a:t> в </a:t>
            </a:r>
            <a:r>
              <a:rPr lang="ru-RU" b="0" i="0" dirty="0" err="1">
                <a:solidFill>
                  <a:srgbClr val="002176"/>
                </a:solidFill>
                <a:effectLst/>
                <a:latin typeface="Helmet"/>
              </a:rPr>
              <a:t>Україні</a:t>
            </a:r>
            <a:r>
              <a:rPr lang="ru-RU" b="0" i="0" dirty="0">
                <a:solidFill>
                  <a:srgbClr val="002176"/>
                </a:solidFill>
                <a:effectLst/>
                <a:latin typeface="Helmet"/>
              </a:rPr>
              <a:t> </a:t>
            </a:r>
            <a:r>
              <a:rPr lang="ru-RU" b="0" i="0" dirty="0" err="1">
                <a:solidFill>
                  <a:srgbClr val="002176"/>
                </a:solidFill>
                <a:effectLst/>
                <a:latin typeface="Helmet"/>
              </a:rPr>
              <a:t>вже</a:t>
            </a:r>
            <a:r>
              <a:rPr lang="ru-RU" b="0" i="0" dirty="0">
                <a:solidFill>
                  <a:srgbClr val="002176"/>
                </a:solidFill>
                <a:effectLst/>
                <a:latin typeface="Helmet"/>
              </a:rPr>
              <a:t> </a:t>
            </a:r>
            <a:r>
              <a:rPr lang="ru-RU" b="0" i="0" dirty="0" err="1">
                <a:solidFill>
                  <a:srgbClr val="002176"/>
                </a:solidFill>
                <a:effectLst/>
                <a:latin typeface="Helmet"/>
              </a:rPr>
              <a:t>призвела</a:t>
            </a:r>
            <a:r>
              <a:rPr lang="ru-RU" b="0" i="0" dirty="0">
                <a:solidFill>
                  <a:srgbClr val="002176"/>
                </a:solidFill>
                <a:effectLst/>
                <a:latin typeface="Helmet"/>
              </a:rPr>
              <a:t> до </a:t>
            </a:r>
            <a:r>
              <a:rPr lang="ru-RU" b="0" i="0" dirty="0" err="1">
                <a:solidFill>
                  <a:srgbClr val="002176"/>
                </a:solidFill>
                <a:effectLst/>
                <a:latin typeface="Helmet"/>
              </a:rPr>
              <a:t>втрати</a:t>
            </a:r>
            <a:r>
              <a:rPr lang="ru-RU" b="0" i="0" dirty="0">
                <a:solidFill>
                  <a:srgbClr val="002176"/>
                </a:solidFill>
                <a:effectLst/>
                <a:latin typeface="Helmet"/>
              </a:rPr>
              <a:t> 1 трлн </a:t>
            </a:r>
            <a:r>
              <a:rPr lang="ru-RU" b="0" i="0" dirty="0" err="1">
                <a:solidFill>
                  <a:srgbClr val="002176"/>
                </a:solidFill>
                <a:effectLst/>
                <a:latin typeface="Helmet"/>
              </a:rPr>
              <a:t>доларів</a:t>
            </a:r>
            <a:r>
              <a:rPr lang="ru-RU" b="0" i="0" dirty="0">
                <a:solidFill>
                  <a:srgbClr val="002176"/>
                </a:solidFill>
                <a:effectLst/>
                <a:latin typeface="Helmet"/>
              </a:rPr>
              <a:t> у глобальному ВВП у 2022 </a:t>
            </a:r>
            <a:r>
              <a:rPr lang="ru-RU" b="0" i="0" dirty="0" err="1">
                <a:solidFill>
                  <a:srgbClr val="002176"/>
                </a:solidFill>
                <a:effectLst/>
                <a:latin typeface="Helmet"/>
              </a:rPr>
              <a:t>році</a:t>
            </a:r>
            <a:r>
              <a:rPr lang="ru-RU" b="0" i="0" dirty="0">
                <a:solidFill>
                  <a:srgbClr val="002176"/>
                </a:solidFill>
                <a:effectLst/>
                <a:latin typeface="Helmet"/>
              </a:rPr>
              <a:t>.</a:t>
            </a:r>
          </a:p>
          <a:p>
            <a:pPr algn="l" rtl="0"/>
            <a:r>
              <a:rPr lang="ru-RU" b="0" i="0" dirty="0">
                <a:solidFill>
                  <a:srgbClr val="002176"/>
                </a:solidFill>
                <a:effectLst/>
                <a:latin typeface="Helmet"/>
              </a:rPr>
              <a:t>Не </a:t>
            </a:r>
            <a:r>
              <a:rPr lang="ru-RU" b="0" i="0" dirty="0" err="1">
                <a:solidFill>
                  <a:srgbClr val="002176"/>
                </a:solidFill>
                <a:effectLst/>
                <a:latin typeface="Helmet"/>
              </a:rPr>
              <a:t>менш</a:t>
            </a:r>
            <a:r>
              <a:rPr lang="ru-RU" b="0" i="0" dirty="0">
                <a:solidFill>
                  <a:srgbClr val="002176"/>
                </a:solidFill>
                <a:effectLst/>
                <a:latin typeface="Helmet"/>
              </a:rPr>
              <a:t> </a:t>
            </a:r>
            <a:r>
              <a:rPr lang="ru-RU" b="0" i="0" dirty="0" err="1">
                <a:solidFill>
                  <a:srgbClr val="002176"/>
                </a:solidFill>
                <a:effectLst/>
                <a:latin typeface="Helmet"/>
              </a:rPr>
              <a:t>песимістичними</a:t>
            </a:r>
            <a:r>
              <a:rPr lang="ru-RU" b="0" i="0" dirty="0">
                <a:solidFill>
                  <a:srgbClr val="002176"/>
                </a:solidFill>
                <a:effectLst/>
                <a:latin typeface="Helmet"/>
              </a:rPr>
              <a:t> є й </a:t>
            </a:r>
            <a:r>
              <a:rPr lang="ru-RU" b="0" i="0" dirty="0" err="1">
                <a:solidFill>
                  <a:srgbClr val="002176"/>
                </a:solidFill>
                <a:effectLst/>
                <a:latin typeface="Helmet"/>
              </a:rPr>
              <a:t>прогнози</a:t>
            </a:r>
            <a:r>
              <a:rPr lang="ru-RU" b="0" i="0" dirty="0">
                <a:solidFill>
                  <a:srgbClr val="002176"/>
                </a:solidFill>
                <a:effectLst/>
                <a:latin typeface="Helmet"/>
              </a:rPr>
              <a:t> МВФ. В новому </a:t>
            </a:r>
            <a:r>
              <a:rPr lang="ru-RU" b="0" i="0" dirty="0" err="1">
                <a:solidFill>
                  <a:srgbClr val="002176"/>
                </a:solidFill>
                <a:effectLst/>
                <a:latin typeface="Helmet"/>
              </a:rPr>
              <a:t>прогнозі</a:t>
            </a:r>
            <a:r>
              <a:rPr lang="ru-RU" b="0" i="0" dirty="0">
                <a:solidFill>
                  <a:srgbClr val="002176"/>
                </a:solidFill>
                <a:effectLst/>
                <a:latin typeface="Helmet"/>
              </a:rPr>
              <a:t>, </a:t>
            </a:r>
            <a:r>
              <a:rPr lang="ru-RU" b="0" i="0" dirty="0" err="1">
                <a:solidFill>
                  <a:srgbClr val="002176"/>
                </a:solidFill>
                <a:effectLst/>
                <a:latin typeface="Helmet"/>
              </a:rPr>
              <a:t>оприлюдненому</a:t>
            </a:r>
            <a:r>
              <a:rPr lang="ru-RU" b="0" i="0" dirty="0">
                <a:solidFill>
                  <a:srgbClr val="002176"/>
                </a:solidFill>
                <a:effectLst/>
                <a:latin typeface="Helmet"/>
              </a:rPr>
              <a:t> у </a:t>
            </a:r>
            <a:r>
              <a:rPr lang="ru-RU" b="0" i="0" dirty="0" err="1">
                <a:solidFill>
                  <a:srgbClr val="002176"/>
                </a:solidFill>
                <a:effectLst/>
                <a:latin typeface="Helmet"/>
              </a:rPr>
              <a:t>жовтні</a:t>
            </a:r>
            <a:r>
              <a:rPr lang="ru-RU" b="0" i="0" dirty="0">
                <a:solidFill>
                  <a:srgbClr val="002176"/>
                </a:solidFill>
                <a:effectLst/>
                <a:latin typeface="Helmet"/>
              </a:rPr>
              <a:t>, фонд </a:t>
            </a:r>
            <a:r>
              <a:rPr lang="ru-RU" b="0" i="0" dirty="0" err="1">
                <a:solidFill>
                  <a:srgbClr val="002176"/>
                </a:solidFill>
                <a:effectLst/>
                <a:latin typeface="Helmet"/>
              </a:rPr>
              <a:t>передбачає</a:t>
            </a:r>
            <a:r>
              <a:rPr lang="ru-RU" b="0" i="0" dirty="0">
                <a:solidFill>
                  <a:srgbClr val="002176"/>
                </a:solidFill>
                <a:effectLst/>
                <a:latin typeface="Helmet"/>
              </a:rPr>
              <a:t>, </a:t>
            </a:r>
            <a:r>
              <a:rPr lang="ru-RU" b="0" i="0" dirty="0" err="1">
                <a:solidFill>
                  <a:srgbClr val="002176"/>
                </a:solidFill>
                <a:effectLst/>
                <a:latin typeface="Helmet"/>
              </a:rPr>
              <a:t>що</a:t>
            </a:r>
            <a:r>
              <a:rPr lang="ru-RU" b="0" i="0" dirty="0">
                <a:solidFill>
                  <a:srgbClr val="002176"/>
                </a:solidFill>
                <a:effectLst/>
                <a:latin typeface="Helmet"/>
              </a:rPr>
              <a:t> </a:t>
            </a:r>
            <a:r>
              <a:rPr lang="ru-RU" b="0" i="0" dirty="0" err="1">
                <a:solidFill>
                  <a:srgbClr val="002176"/>
                </a:solidFill>
                <a:effectLst/>
                <a:latin typeface="Helmet"/>
              </a:rPr>
              <a:t>уповільнення</a:t>
            </a:r>
            <a:r>
              <a:rPr lang="ru-RU" b="0" i="0" dirty="0">
                <a:solidFill>
                  <a:srgbClr val="002176"/>
                </a:solidFill>
                <a:effectLst/>
                <a:latin typeface="Helmet"/>
              </a:rPr>
              <a:t> </a:t>
            </a:r>
            <a:r>
              <a:rPr lang="ru-RU" b="0" i="0" dirty="0" err="1">
                <a:solidFill>
                  <a:srgbClr val="002176"/>
                </a:solidFill>
                <a:effectLst/>
                <a:latin typeface="Helmet"/>
              </a:rPr>
              <a:t>світової</a:t>
            </a:r>
            <a:r>
              <a:rPr lang="ru-RU" b="0" i="0" dirty="0">
                <a:solidFill>
                  <a:srgbClr val="002176"/>
                </a:solidFill>
                <a:effectLst/>
                <a:latin typeface="Helmet"/>
              </a:rPr>
              <a:t> </a:t>
            </a:r>
            <a:r>
              <a:rPr lang="ru-RU" b="0" i="0" dirty="0" err="1">
                <a:solidFill>
                  <a:srgbClr val="002176"/>
                </a:solidFill>
                <a:effectLst/>
                <a:latin typeface="Helmet"/>
              </a:rPr>
              <a:t>економіки</a:t>
            </a:r>
            <a:r>
              <a:rPr lang="ru-RU" b="0" i="0" dirty="0">
                <a:solidFill>
                  <a:srgbClr val="002176"/>
                </a:solidFill>
                <a:effectLst/>
                <a:latin typeface="Helmet"/>
              </a:rPr>
              <a:t> </a:t>
            </a:r>
            <a:r>
              <a:rPr lang="ru-RU" b="0" i="0" dirty="0" err="1">
                <a:solidFill>
                  <a:srgbClr val="002176"/>
                </a:solidFill>
                <a:effectLst/>
                <a:latin typeface="Helmet"/>
              </a:rPr>
              <a:t>має</a:t>
            </a:r>
            <a:r>
              <a:rPr lang="ru-RU" b="0" i="0" dirty="0">
                <a:solidFill>
                  <a:srgbClr val="002176"/>
                </a:solidFill>
                <a:effectLst/>
                <a:latin typeface="Helmet"/>
              </a:rPr>
              <a:t> </a:t>
            </a:r>
            <a:r>
              <a:rPr lang="ru-RU" b="0" i="0" dirty="0" err="1">
                <a:solidFill>
                  <a:srgbClr val="002176"/>
                </a:solidFill>
                <a:effectLst/>
                <a:latin typeface="Helmet"/>
              </a:rPr>
              <a:t>гостріші</a:t>
            </a:r>
            <a:r>
              <a:rPr lang="ru-RU" b="0" i="0" dirty="0">
                <a:solidFill>
                  <a:srgbClr val="002176"/>
                </a:solidFill>
                <a:effectLst/>
                <a:latin typeface="Helmet"/>
              </a:rPr>
              <a:t> причини, </a:t>
            </a:r>
            <a:r>
              <a:rPr lang="ru-RU" b="0" i="0" dirty="0" err="1">
                <a:solidFill>
                  <a:srgbClr val="002176"/>
                </a:solidFill>
                <a:effectLst/>
                <a:latin typeface="Helmet"/>
              </a:rPr>
              <a:t>ніж</a:t>
            </a:r>
            <a:r>
              <a:rPr lang="ru-RU" b="0" i="0" dirty="0">
                <a:solidFill>
                  <a:srgbClr val="002176"/>
                </a:solidFill>
                <a:effectLst/>
                <a:latin typeface="Helmet"/>
              </a:rPr>
              <a:t> </a:t>
            </a:r>
            <a:r>
              <a:rPr lang="ru-RU" b="0" i="0" dirty="0" err="1">
                <a:solidFill>
                  <a:srgbClr val="002176"/>
                </a:solidFill>
                <a:effectLst/>
                <a:latin typeface="Helmet"/>
              </a:rPr>
              <a:t>вважали</a:t>
            </a:r>
            <a:r>
              <a:rPr lang="ru-RU" b="0" i="0" dirty="0">
                <a:solidFill>
                  <a:srgbClr val="002176"/>
                </a:solidFill>
                <a:effectLst/>
                <a:latin typeface="Helmet"/>
              </a:rPr>
              <a:t> </a:t>
            </a:r>
            <a:r>
              <a:rPr lang="ru-RU" b="0" i="0" dirty="0" err="1">
                <a:solidFill>
                  <a:srgbClr val="002176"/>
                </a:solidFill>
                <a:effectLst/>
                <a:latin typeface="Helmet"/>
              </a:rPr>
              <a:t>раніше</a:t>
            </a:r>
            <a:r>
              <a:rPr lang="ru-RU" b="0" i="0" dirty="0">
                <a:solidFill>
                  <a:srgbClr val="002176"/>
                </a:solidFill>
                <a:effectLst/>
                <a:latin typeface="Helmet"/>
              </a:rPr>
              <a:t>, а </a:t>
            </a:r>
            <a:r>
              <a:rPr lang="ru-RU" b="0" i="0" dirty="0" err="1">
                <a:solidFill>
                  <a:srgbClr val="002176"/>
                </a:solidFill>
                <a:effectLst/>
                <a:latin typeface="Helmet"/>
              </a:rPr>
              <a:t>інфляція</a:t>
            </a:r>
            <a:r>
              <a:rPr lang="ru-RU" b="0" i="0" dirty="0">
                <a:solidFill>
                  <a:srgbClr val="002176"/>
                </a:solidFill>
                <a:effectLst/>
                <a:latin typeface="Helmet"/>
              </a:rPr>
              <a:t> є </a:t>
            </a:r>
            <a:r>
              <a:rPr lang="ru-RU" b="0" i="0" dirty="0" err="1">
                <a:solidFill>
                  <a:srgbClr val="002176"/>
                </a:solidFill>
                <a:effectLst/>
                <a:latin typeface="Helmet"/>
              </a:rPr>
              <a:t>набагато</a:t>
            </a:r>
            <a:r>
              <a:rPr lang="ru-RU" b="0" i="0" dirty="0">
                <a:solidFill>
                  <a:srgbClr val="002176"/>
                </a:solidFill>
                <a:effectLst/>
                <a:latin typeface="Helmet"/>
              </a:rPr>
              <a:t> </a:t>
            </a:r>
            <a:r>
              <a:rPr lang="ru-RU" b="0" i="0" dirty="0" err="1">
                <a:solidFill>
                  <a:srgbClr val="002176"/>
                </a:solidFill>
                <a:effectLst/>
                <a:latin typeface="Helmet"/>
              </a:rPr>
              <a:t>вищою</a:t>
            </a:r>
            <a:r>
              <a:rPr lang="ru-RU" b="0" i="0" dirty="0">
                <a:solidFill>
                  <a:srgbClr val="002176"/>
                </a:solidFill>
                <a:effectLst/>
                <a:latin typeface="Helmet"/>
              </a:rPr>
              <a:t> за все, </a:t>
            </a:r>
            <a:r>
              <a:rPr lang="ru-RU" b="0" i="0" dirty="0" err="1">
                <a:solidFill>
                  <a:srgbClr val="002176"/>
                </a:solidFill>
                <a:effectLst/>
                <a:latin typeface="Helmet"/>
              </a:rPr>
              <a:t>що</a:t>
            </a:r>
            <a:r>
              <a:rPr lang="ru-RU" b="0" i="0" dirty="0">
                <a:solidFill>
                  <a:srgbClr val="002176"/>
                </a:solidFill>
                <a:effectLst/>
                <a:latin typeface="Helmet"/>
              </a:rPr>
              <a:t> </a:t>
            </a:r>
            <a:r>
              <a:rPr lang="ru-RU" b="0" i="0" dirty="0" err="1">
                <a:solidFill>
                  <a:srgbClr val="002176"/>
                </a:solidFill>
                <a:effectLst/>
                <a:latin typeface="Helmet"/>
              </a:rPr>
              <a:t>бачили</a:t>
            </a:r>
            <a:r>
              <a:rPr lang="ru-RU" b="0" i="0" dirty="0">
                <a:solidFill>
                  <a:srgbClr val="002176"/>
                </a:solidFill>
                <a:effectLst/>
                <a:latin typeface="Helmet"/>
              </a:rPr>
              <a:t> </a:t>
            </a:r>
            <a:r>
              <a:rPr lang="ru-RU" b="0" i="0" dirty="0" err="1">
                <a:solidFill>
                  <a:srgbClr val="002176"/>
                </a:solidFill>
                <a:effectLst/>
                <a:latin typeface="Helmet"/>
              </a:rPr>
              <a:t>впродовж</a:t>
            </a:r>
            <a:r>
              <a:rPr lang="ru-RU" b="0" i="0" dirty="0">
                <a:solidFill>
                  <a:srgbClr val="002176"/>
                </a:solidFill>
                <a:effectLst/>
                <a:latin typeface="Helmet"/>
              </a:rPr>
              <a:t> </a:t>
            </a:r>
            <a:r>
              <a:rPr lang="ru-RU" b="0" i="0" dirty="0" err="1">
                <a:solidFill>
                  <a:srgbClr val="002176"/>
                </a:solidFill>
                <a:effectLst/>
                <a:latin typeface="Helmet"/>
              </a:rPr>
              <a:t>останніх</a:t>
            </a:r>
            <a:r>
              <a:rPr lang="ru-RU" b="0" i="0" dirty="0">
                <a:solidFill>
                  <a:srgbClr val="002176"/>
                </a:solidFill>
                <a:effectLst/>
                <a:latin typeface="Helmet"/>
              </a:rPr>
              <a:t> </a:t>
            </a:r>
            <a:r>
              <a:rPr lang="ru-RU" b="0" i="0" dirty="0" err="1">
                <a:solidFill>
                  <a:srgbClr val="002176"/>
                </a:solidFill>
                <a:effectLst/>
                <a:latin typeface="Helmet"/>
              </a:rPr>
              <a:t>десятиріч</a:t>
            </a:r>
            <a:r>
              <a:rPr lang="ru-RU" b="0" i="0" dirty="0">
                <a:solidFill>
                  <a:srgbClr val="002176"/>
                </a:solidFill>
                <a:effectLst/>
                <a:latin typeface="Helmet"/>
              </a:rPr>
              <a:t>. І одна з </a:t>
            </a:r>
            <a:r>
              <a:rPr lang="ru-RU" b="0" i="0" dirty="0" err="1">
                <a:solidFill>
                  <a:srgbClr val="002176"/>
                </a:solidFill>
                <a:effectLst/>
                <a:latin typeface="Helmet"/>
              </a:rPr>
              <a:t>головних</a:t>
            </a:r>
            <a:r>
              <a:rPr lang="ru-RU" b="0" i="0" dirty="0">
                <a:solidFill>
                  <a:srgbClr val="002176"/>
                </a:solidFill>
                <a:effectLst/>
                <a:latin typeface="Helmet"/>
              </a:rPr>
              <a:t> причин - </a:t>
            </a:r>
            <a:r>
              <a:rPr lang="ru-RU" b="0" i="0" dirty="0" err="1">
                <a:solidFill>
                  <a:srgbClr val="002176"/>
                </a:solidFill>
                <a:effectLst/>
                <a:latin typeface="Helmet"/>
              </a:rPr>
              <a:t>війна</a:t>
            </a:r>
            <a:r>
              <a:rPr lang="ru-RU" b="0" i="0" dirty="0">
                <a:solidFill>
                  <a:srgbClr val="002176"/>
                </a:solidFill>
                <a:effectLst/>
                <a:latin typeface="Helmet"/>
              </a:rPr>
              <a:t> в </a:t>
            </a:r>
            <a:r>
              <a:rPr lang="ru-RU" b="0" i="0" dirty="0" err="1">
                <a:solidFill>
                  <a:srgbClr val="002176"/>
                </a:solidFill>
                <a:effectLst/>
                <a:latin typeface="Helmet"/>
              </a:rPr>
              <a:t>Україні</a:t>
            </a:r>
            <a:r>
              <a:rPr lang="ru-RU" b="0" i="0" dirty="0">
                <a:solidFill>
                  <a:srgbClr val="002176"/>
                </a:solidFill>
                <a:effectLst/>
                <a:latin typeface="Helmet"/>
              </a:rPr>
              <a:t>.</a:t>
            </a:r>
          </a:p>
        </p:txBody>
      </p:sp>
    </p:spTree>
    <p:extLst>
      <p:ext uri="{BB962C8B-B14F-4D97-AF65-F5344CB8AC3E}">
        <p14:creationId xmlns:p14="http://schemas.microsoft.com/office/powerpoint/2010/main" val="2348760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70629" y="0"/>
            <a:ext cx="9521371" cy="604267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111325"/>
              </a:solidFill>
              <a:effectLst/>
              <a:uLnTx/>
              <a:uFillTx/>
              <a:latin typeface="Gilroy"/>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dirty="0">
              <a:solidFill>
                <a:srgbClr val="111325"/>
              </a:solidFill>
              <a:latin typeface="Gilroy"/>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srgbClr val="002060"/>
                </a:solidFill>
                <a:effectLst/>
                <a:uLnTx/>
                <a:uFillTx/>
                <a:latin typeface="Gilroy"/>
                <a:ea typeface="+mn-ea"/>
                <a:cs typeface="+mn-cs"/>
              </a:rPr>
              <a:t>Які</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тренди</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формують</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ринок</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сьогодні</a:t>
            </a:r>
            <a:r>
              <a:rPr kumimoji="0" lang="ru-RU" sz="1800" b="0" i="0" u="none" strike="noStrike" kern="1200" cap="none" spc="0" normalizeH="0" baseline="0" noProof="0" dirty="0">
                <a:ln>
                  <a:noFill/>
                </a:ln>
                <a:solidFill>
                  <a:srgbClr val="002060"/>
                </a:solidFill>
                <a:effectLst/>
                <a:uLnTx/>
                <a:uFillTx/>
                <a:latin typeface="Gilroy"/>
                <a:ea typeface="+mn-ea"/>
                <a:cs typeface="+mn-cs"/>
              </a:rPr>
              <a:t> та як вони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можуть</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вплинути</a:t>
            </a:r>
            <a:r>
              <a:rPr kumimoji="0" lang="ru-RU" sz="1800" b="0" i="0" u="none" strike="noStrike" kern="1200" cap="none" spc="0" normalizeH="0" baseline="0" noProof="0" dirty="0">
                <a:ln>
                  <a:noFill/>
                </a:ln>
                <a:solidFill>
                  <a:srgbClr val="002060"/>
                </a:solidFill>
                <a:effectLst/>
                <a:uLnTx/>
                <a:uFillTx/>
                <a:latin typeface="Gilroy"/>
                <a:ea typeface="+mn-ea"/>
                <a:cs typeface="+mn-cs"/>
              </a:rPr>
              <a:t> на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бізнес</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srgbClr val="002060"/>
                </a:solidFill>
                <a:effectLst/>
                <a:uLnTx/>
                <a:uFillTx/>
                <a:latin typeface="Gilroy"/>
                <a:ea typeface="+mn-ea"/>
                <a:cs typeface="+mn-cs"/>
              </a:rPr>
              <a:t>Тренд 1. </a:t>
            </a:r>
            <a:r>
              <a:rPr kumimoji="0" lang="ru-RU" sz="1800" b="1" i="0" u="none" strike="noStrike" kern="1200" cap="none" spc="0" normalizeH="0" baseline="0" noProof="0" dirty="0" err="1">
                <a:ln>
                  <a:noFill/>
                </a:ln>
                <a:solidFill>
                  <a:srgbClr val="002060"/>
                </a:solidFill>
                <a:effectLst/>
                <a:uLnTx/>
                <a:uFillTx/>
                <a:latin typeface="Gilroy"/>
                <a:ea typeface="+mn-ea"/>
                <a:cs typeface="+mn-cs"/>
              </a:rPr>
              <a:t>Якість</a:t>
            </a:r>
            <a:r>
              <a:rPr kumimoji="0" lang="ru-RU" sz="1800" b="1" i="0" u="none" strike="noStrike" kern="1200" cap="none" spc="0" normalizeH="0" baseline="0" noProof="0" dirty="0">
                <a:ln>
                  <a:noFill/>
                </a:ln>
                <a:solidFill>
                  <a:srgbClr val="002060"/>
                </a:solidFill>
                <a:effectLst/>
                <a:uLnTx/>
                <a:uFillTx/>
                <a:latin typeface="Gilroy"/>
                <a:ea typeface="+mn-ea"/>
                <a:cs typeface="+mn-cs"/>
              </a:rPr>
              <a:t> та </a:t>
            </a:r>
            <a:r>
              <a:rPr kumimoji="0" lang="ru-RU" sz="1800" b="1" i="0" u="none" strike="noStrike" kern="1200" cap="none" spc="0" normalizeH="0" baseline="0" noProof="0" dirty="0" err="1">
                <a:ln>
                  <a:noFill/>
                </a:ln>
                <a:solidFill>
                  <a:srgbClr val="002060"/>
                </a:solidFill>
                <a:effectLst/>
                <a:uLnTx/>
                <a:uFillTx/>
                <a:latin typeface="Gilroy"/>
                <a:ea typeface="+mn-ea"/>
                <a:cs typeface="+mn-cs"/>
              </a:rPr>
              <a:t>користь</a:t>
            </a:r>
            <a:r>
              <a:rPr kumimoji="0" lang="ru-RU" sz="1800" b="1"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Найпоширенішою</a:t>
            </a:r>
            <a:r>
              <a:rPr kumimoji="0" lang="ru-RU" sz="1800" b="0" i="0" u="none" strike="noStrike" kern="1200" cap="none" spc="0" normalizeH="0" baseline="0" noProof="0" dirty="0">
                <a:ln>
                  <a:noFill/>
                </a:ln>
                <a:solidFill>
                  <a:srgbClr val="002060"/>
                </a:solidFill>
                <a:effectLst/>
                <a:uLnTx/>
                <a:uFillTx/>
                <a:latin typeface="Gilroy"/>
                <a:ea typeface="+mn-ea"/>
                <a:cs typeface="+mn-cs"/>
              </a:rPr>
              <a:t> причиною покупки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крафтових</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товарів</a:t>
            </a:r>
            <a:r>
              <a:rPr kumimoji="0" lang="ru-RU" sz="1800" b="0" i="0" u="none" strike="noStrike" kern="1200" cap="none" spc="0" normalizeH="0" baseline="0" noProof="0" dirty="0">
                <a:ln>
                  <a:noFill/>
                </a:ln>
                <a:solidFill>
                  <a:srgbClr val="002060"/>
                </a:solidFill>
                <a:effectLst/>
                <a:uLnTx/>
                <a:uFillTx/>
                <a:latin typeface="Gilroy"/>
                <a:ea typeface="+mn-ea"/>
                <a:cs typeface="+mn-cs"/>
              </a:rPr>
              <a:t> є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висока</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якість</a:t>
            </a:r>
            <a:r>
              <a:rPr kumimoji="0" lang="ru-RU" sz="1800" b="0" i="0" u="none" strike="noStrike" kern="1200" cap="none" spc="0" normalizeH="0" baseline="0" noProof="0" dirty="0">
                <a:ln>
                  <a:noFill/>
                </a:ln>
                <a:solidFill>
                  <a:srgbClr val="002060"/>
                </a:solidFill>
                <a:effectLst/>
                <a:uLnTx/>
                <a:uFillTx/>
                <a:latin typeface="Gilroy"/>
                <a:ea typeface="+mn-ea"/>
                <a:cs typeface="+mn-cs"/>
              </a:rPr>
              <a:t> і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користь</a:t>
            </a:r>
            <a:r>
              <a:rPr kumimoji="0" lang="ru-RU" sz="1800" b="0" i="0" u="none" strike="noStrike" kern="1200" cap="none" spc="0" normalizeH="0" baseline="0" noProof="0" dirty="0">
                <a:ln>
                  <a:noFill/>
                </a:ln>
                <a:solidFill>
                  <a:srgbClr val="002060"/>
                </a:solidFill>
                <a:effectLst/>
                <a:uLnTx/>
                <a:uFillTx/>
                <a:latin typeface="Gilroy"/>
                <a:ea typeface="+mn-ea"/>
                <a:cs typeface="+mn-cs"/>
              </a:rPr>
              <a:t> таких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продуктів</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Цей</a:t>
            </a:r>
            <a:r>
              <a:rPr kumimoji="0" lang="ru-RU" sz="1800" b="0" i="0" u="none" strike="noStrike" kern="1200" cap="none" spc="0" normalizeH="0" baseline="0" noProof="0" dirty="0">
                <a:ln>
                  <a:noFill/>
                </a:ln>
                <a:solidFill>
                  <a:srgbClr val="002060"/>
                </a:solidFill>
                <a:effectLst/>
                <a:uLnTx/>
                <a:uFillTx/>
                <a:latin typeface="Gilroy"/>
                <a:ea typeface="+mn-ea"/>
                <a:cs typeface="+mn-cs"/>
              </a:rPr>
              <a:t> фактор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був</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згаданий</a:t>
            </a:r>
            <a:r>
              <a:rPr kumimoji="0" lang="ru-RU" sz="1800" b="0" i="0" u="none" strike="noStrike" kern="1200" cap="none" spc="0" normalizeH="0" baseline="0" noProof="0" dirty="0">
                <a:ln>
                  <a:noFill/>
                </a:ln>
                <a:solidFill>
                  <a:srgbClr val="002060"/>
                </a:solidFill>
                <a:effectLst/>
                <a:uLnTx/>
                <a:uFillTx/>
                <a:latin typeface="Gilroy"/>
                <a:ea typeface="+mn-ea"/>
                <a:cs typeface="+mn-cs"/>
              </a:rPr>
              <a:t> у 54,8%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відповідей</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нашого</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опитування</a:t>
            </a:r>
            <a:r>
              <a:rPr kumimoji="0" lang="ru-RU" sz="1800" b="0" i="0" u="none" strike="noStrike" kern="1200" cap="none" spc="0" normalizeH="0" baseline="0" noProof="0" dirty="0">
                <a:ln>
                  <a:noFill/>
                </a:ln>
                <a:solidFill>
                  <a:srgbClr val="002060"/>
                </a:solidFill>
                <a:effectLst/>
                <a:uLnTx/>
                <a:uFillTx/>
                <a:latin typeface="Gilroy"/>
                <a:ea typeface="+mn-ea"/>
                <a:cs typeface="+mn-cs"/>
              </a:rPr>
              <a:t>. То й не дивно,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адже</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по-домашньому</a:t>
            </a:r>
            <a:r>
              <a:rPr kumimoji="0" lang="ru-RU" sz="1800" b="0" i="0" u="none" strike="noStrike" kern="1200" cap="none" spc="0" normalizeH="0" baseline="0" noProof="0" dirty="0">
                <a:ln>
                  <a:noFill/>
                </a:ln>
                <a:solidFill>
                  <a:srgbClr val="002060"/>
                </a:solidFill>
                <a:effectLst/>
                <a:uLnTx/>
                <a:uFillTx/>
                <a:latin typeface="Gilroy"/>
                <a:ea typeface="+mn-ea"/>
                <a:cs typeface="+mn-cs"/>
              </a:rPr>
              <a:t>» у нас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стійко</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асоціюється</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із</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найсмачнішим</a:t>
            </a:r>
            <a:r>
              <a:rPr kumimoji="0" lang="ru-RU" sz="1800" b="0" i="0" u="none" strike="noStrike" kern="1200" cap="none" spc="0" normalizeH="0" baseline="0" noProof="0" dirty="0">
                <a:ln>
                  <a:noFill/>
                </a:ln>
                <a:solidFill>
                  <a:srgbClr val="002060"/>
                </a:solidFill>
                <a:effectLst/>
                <a:uLnTx/>
                <a:uFillTx/>
                <a:latin typeface="Gilroy"/>
                <a:ea typeface="+mn-ea"/>
                <a:cs typeface="+mn-cs"/>
              </a:rPr>
              <a:t>, як у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мами</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чи</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бабусі</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Створюйте</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детальні</a:t>
            </a:r>
            <a:r>
              <a:rPr kumimoji="0" lang="ru-RU" sz="1800" b="0" i="0" u="none" strike="noStrike" kern="1200" cap="none" spc="0" normalizeH="0" baseline="0" noProof="0" dirty="0">
                <a:ln>
                  <a:noFill/>
                </a:ln>
                <a:solidFill>
                  <a:srgbClr val="002060"/>
                </a:solidFill>
                <a:effectLst/>
                <a:uLnTx/>
                <a:uFillTx/>
                <a:latin typeface="Gilroy"/>
                <a:ea typeface="+mn-ea"/>
                <a:cs typeface="+mn-cs"/>
              </a:rPr>
              <a:t> описи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продуктів</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розповідайте</a:t>
            </a:r>
            <a:r>
              <a:rPr kumimoji="0" lang="ru-RU" sz="1800" b="0" i="0" u="none" strike="noStrike" kern="1200" cap="none" spc="0" normalizeH="0" baseline="0" noProof="0" dirty="0">
                <a:ln>
                  <a:noFill/>
                </a:ln>
                <a:solidFill>
                  <a:srgbClr val="002060"/>
                </a:solidFill>
                <a:effectLst/>
                <a:uLnTx/>
                <a:uFillTx/>
                <a:latin typeface="Gilroy"/>
                <a:ea typeface="+mn-ea"/>
                <a:cs typeface="+mn-cs"/>
              </a:rPr>
              <a:t> та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показуйте</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використані</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інгредієнти</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технології</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виробництва</a:t>
            </a:r>
            <a:r>
              <a:rPr kumimoji="0" lang="ru-RU" sz="1800" b="0" i="0" u="none" strike="noStrike" kern="1200" cap="none" spc="0" normalizeH="0" baseline="0" noProof="0" dirty="0">
                <a:ln>
                  <a:noFill/>
                </a:ln>
                <a:solidFill>
                  <a:srgbClr val="002060"/>
                </a:solidFill>
                <a:effectLst/>
                <a:uLnTx/>
                <a:uFillTx/>
                <a:latin typeface="Gilroy"/>
                <a:ea typeface="+mn-ea"/>
                <a:cs typeface="+mn-cs"/>
              </a:rPr>
              <a:t> та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корисні</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властивості</a:t>
            </a:r>
            <a:r>
              <a:rPr kumimoji="0" lang="ru-RU" sz="1800" b="0" i="0" u="none" strike="noStrike" kern="1200" cap="none" spc="0" normalizeH="0" baseline="0" noProof="0" dirty="0">
                <a:ln>
                  <a:noFill/>
                </a:ln>
                <a:solidFill>
                  <a:srgbClr val="002060"/>
                </a:solidFill>
                <a:effectLst/>
                <a:uLnTx/>
                <a:uFillTx/>
                <a:latin typeface="Gilroy"/>
                <a:ea typeface="+mn-ea"/>
                <a:cs typeface="+mn-cs"/>
              </a:rPr>
              <a:t>. Чим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більше</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відкритості</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тим</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краще</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lang="ru-RU" dirty="0">
                <a:solidFill>
                  <a:srgbClr val="002060"/>
                </a:solidFill>
                <a:latin typeface="Gilroy"/>
              </a:rPr>
              <a:t>А</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кцентувати</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увагу</a:t>
            </a:r>
            <a:r>
              <a:rPr kumimoji="0" lang="ru-RU" sz="1800" b="0" i="0" u="none" strike="noStrike" kern="1200" cap="none" spc="0" normalizeH="0" baseline="0" noProof="0" dirty="0">
                <a:ln>
                  <a:noFill/>
                </a:ln>
                <a:solidFill>
                  <a:srgbClr val="002060"/>
                </a:solidFill>
                <a:effectLst/>
                <a:uLnTx/>
                <a:uFillTx/>
                <a:latin typeface="Gilroy"/>
                <a:ea typeface="+mn-ea"/>
                <a:cs typeface="+mn-cs"/>
              </a:rPr>
              <a:t> на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високій</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якості</a:t>
            </a:r>
            <a:r>
              <a:rPr kumimoji="0" lang="ru-RU" sz="1800" b="0" i="0" u="none" strike="noStrike" kern="1200" cap="none" spc="0" normalizeH="0" baseline="0" noProof="0" dirty="0">
                <a:ln>
                  <a:noFill/>
                </a:ln>
                <a:solidFill>
                  <a:srgbClr val="002060"/>
                </a:solidFill>
                <a:effectLst/>
                <a:uLnTx/>
                <a:uFillTx/>
                <a:latin typeface="Gilroy"/>
                <a:ea typeface="+mn-ea"/>
                <a:cs typeface="+mn-cs"/>
              </a:rPr>
              <a:t> та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корисних</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властивостях</a:t>
            </a:r>
            <a:r>
              <a:rPr kumimoji="0" lang="ru-RU" sz="1800" b="0" i="0" u="none" strike="noStrike" kern="1200" cap="none" spc="0" normalizeH="0" baseline="0" noProof="0" dirty="0">
                <a:ln>
                  <a:noFill/>
                </a:ln>
                <a:solidFill>
                  <a:srgbClr val="002060"/>
                </a:solidFill>
                <a:effectLst/>
                <a:uLnTx/>
                <a:uFillTx/>
                <a:latin typeface="Gilroy"/>
                <a:ea typeface="+mn-ea"/>
                <a:cs typeface="+mn-cs"/>
              </a:rPr>
              <a:t> ваших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продуктів</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підкріплюючи</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це</a:t>
            </a:r>
            <a:r>
              <a:rPr kumimoji="0" lang="ru-RU" sz="1800" b="0" i="0" u="none" strike="noStrike" kern="1200" cap="none" spc="0" normalizeH="0" baseline="0" noProof="0" dirty="0">
                <a:ln>
                  <a:noFill/>
                </a:ln>
                <a:solidFill>
                  <a:srgbClr val="002060"/>
                </a:solidFill>
                <a:effectLst/>
                <a:uLnTx/>
                <a:uFillTx/>
                <a:latin typeface="Gilroy"/>
                <a:ea typeface="+mn-ea"/>
                <a:cs typeface="+mn-cs"/>
              </a:rPr>
              <a:t> фактами та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сертифікатами</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використовувати</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це</a:t>
            </a:r>
            <a:r>
              <a:rPr kumimoji="0" lang="ru-RU" sz="1800" b="0" i="0" u="none" strike="noStrike" kern="1200" cap="none" spc="0" normalizeH="0" baseline="0" noProof="0" dirty="0">
                <a:ln>
                  <a:noFill/>
                </a:ln>
                <a:solidFill>
                  <a:srgbClr val="002060"/>
                </a:solidFill>
                <a:effectLst/>
                <a:uLnTx/>
                <a:uFillTx/>
                <a:latin typeface="Gilroy"/>
                <a:ea typeface="+mn-ea"/>
                <a:cs typeface="+mn-cs"/>
              </a:rPr>
              <a:t> у маркетингу ваших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товарів</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srgbClr val="002060"/>
                </a:solidFill>
                <a:effectLst/>
                <a:uLnTx/>
                <a:uFillTx/>
                <a:latin typeface="Gilroy"/>
                <a:ea typeface="+mn-ea"/>
                <a:cs typeface="+mn-cs"/>
              </a:rPr>
              <a:t>Тренд 2. </a:t>
            </a:r>
            <a:r>
              <a:rPr kumimoji="0" lang="ru-RU" sz="1800" b="1" i="0" u="none" strike="noStrike" kern="1200" cap="none" spc="0" normalizeH="0" baseline="0" noProof="0" dirty="0" err="1">
                <a:ln>
                  <a:noFill/>
                </a:ln>
                <a:solidFill>
                  <a:srgbClr val="002060"/>
                </a:solidFill>
                <a:effectLst/>
                <a:uLnTx/>
                <a:uFillTx/>
                <a:latin typeface="Gilroy"/>
                <a:ea typeface="+mn-ea"/>
                <a:cs typeface="+mn-cs"/>
              </a:rPr>
              <a:t>Підтримка</a:t>
            </a:r>
            <a:r>
              <a:rPr kumimoji="0" lang="ru-RU" sz="1800" b="1" i="0" u="none" strike="noStrike" kern="1200" cap="none" spc="0" normalizeH="0" baseline="0" noProof="0" dirty="0">
                <a:ln>
                  <a:noFill/>
                </a:ln>
                <a:solidFill>
                  <a:srgbClr val="002060"/>
                </a:solidFill>
                <a:effectLst/>
                <a:uLnTx/>
                <a:uFillTx/>
                <a:latin typeface="Gilroy"/>
                <a:ea typeface="+mn-ea"/>
                <a:cs typeface="+mn-cs"/>
              </a:rPr>
              <a:t> </a:t>
            </a:r>
            <a:r>
              <a:rPr kumimoji="0" lang="ru-RU" sz="1800" b="1" i="0" u="none" strike="noStrike" kern="1200" cap="none" spc="0" normalizeH="0" baseline="0" noProof="0" dirty="0" err="1">
                <a:ln>
                  <a:noFill/>
                </a:ln>
                <a:solidFill>
                  <a:srgbClr val="002060"/>
                </a:solidFill>
                <a:effectLst/>
                <a:uLnTx/>
                <a:uFillTx/>
                <a:latin typeface="Gilroy"/>
                <a:ea typeface="+mn-ea"/>
                <a:cs typeface="+mn-cs"/>
              </a:rPr>
              <a:t>місцевих</a:t>
            </a:r>
            <a:r>
              <a:rPr kumimoji="0" lang="ru-RU" sz="1800" b="1" i="0" u="none" strike="noStrike" kern="1200" cap="none" spc="0" normalizeH="0" baseline="0" noProof="0" dirty="0">
                <a:ln>
                  <a:noFill/>
                </a:ln>
                <a:solidFill>
                  <a:srgbClr val="002060"/>
                </a:solidFill>
                <a:effectLst/>
                <a:uLnTx/>
                <a:uFillTx/>
                <a:latin typeface="Gilroy"/>
                <a:ea typeface="+mn-ea"/>
                <a:cs typeface="+mn-cs"/>
              </a:rPr>
              <a:t> </a:t>
            </a:r>
            <a:r>
              <a:rPr kumimoji="0" lang="ru-RU" sz="1800" b="1" i="0" u="none" strike="noStrike" kern="1200" cap="none" spc="0" normalizeH="0" baseline="0" noProof="0" dirty="0" err="1">
                <a:ln>
                  <a:noFill/>
                </a:ln>
                <a:solidFill>
                  <a:srgbClr val="002060"/>
                </a:solidFill>
                <a:effectLst/>
                <a:uLnTx/>
                <a:uFillTx/>
                <a:latin typeface="Gilroy"/>
                <a:ea typeface="+mn-ea"/>
                <a:cs typeface="+mn-cs"/>
              </a:rPr>
              <a:t>виробників</a:t>
            </a:r>
            <a:r>
              <a:rPr kumimoji="0" lang="ru-RU" sz="1800" b="1" i="0" u="none" strike="noStrike" kern="1200" cap="none" spc="0" normalizeH="0" baseline="0" noProof="0" dirty="0">
                <a:ln>
                  <a:noFill/>
                </a:ln>
                <a:solidFill>
                  <a:srgbClr val="002060"/>
                </a:solidFill>
                <a:effectLst/>
                <a:uLnTx/>
                <a:uFillTx/>
                <a:latin typeface="Gilroy"/>
                <a:ea typeface="+mn-ea"/>
                <a:cs typeface="+mn-cs"/>
              </a:rPr>
              <a:t>.</a:t>
            </a:r>
            <a:r>
              <a:rPr kumimoji="0" lang="ru-RU" sz="1800" b="0" i="0" u="none" strike="noStrike" kern="1200" cap="none" spc="0" normalizeH="0" baseline="0" noProof="0" dirty="0">
                <a:ln>
                  <a:noFill/>
                </a:ln>
                <a:solidFill>
                  <a:srgbClr val="002060"/>
                </a:solidFill>
                <a:effectLst/>
                <a:uLnTx/>
                <a:uFillTx/>
                <a:latin typeface="Gilroy"/>
                <a:ea typeface="+mn-ea"/>
                <a:cs typeface="+mn-cs"/>
              </a:rPr>
              <a:t> Люди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хочуть</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підтримувати</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місцевих</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виробників</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купуючи</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їхню</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продукцію</a:t>
            </a:r>
            <a:r>
              <a:rPr kumimoji="0" lang="ru-RU" sz="1800" b="0" i="0" u="none" strike="noStrike" kern="1200" cap="none" spc="0" normalizeH="0" baseline="0" noProof="0" dirty="0">
                <a:ln>
                  <a:noFill/>
                </a:ln>
                <a:solidFill>
                  <a:srgbClr val="002060"/>
                </a:solidFill>
                <a:effectLst/>
                <a:uLnTx/>
                <a:uFillTx/>
                <a:latin typeface="Gilroy"/>
                <a:ea typeface="+mn-ea"/>
                <a:cs typeface="+mn-cs"/>
              </a:rPr>
              <a:t>, то дайте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їм</a:t>
            </a:r>
            <a:r>
              <a:rPr kumimoji="0" lang="ru-RU" sz="1800" b="0" i="0" u="none" strike="noStrike" kern="1200" cap="none" spc="0" normalizeH="0" baseline="0" noProof="0" dirty="0">
                <a:ln>
                  <a:noFill/>
                </a:ln>
                <a:solidFill>
                  <a:srgbClr val="002060"/>
                </a:solidFill>
                <a:effectLst/>
                <a:uLnTx/>
                <a:uFillTx/>
                <a:latin typeface="Gilroy"/>
                <a:ea typeface="+mn-ea"/>
                <a:cs typeface="+mn-cs"/>
              </a:rPr>
              <a:t> для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цього</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привід</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Зверніть</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увагу</a:t>
            </a:r>
            <a:r>
              <a:rPr kumimoji="0" lang="ru-RU" sz="1800" b="0" i="0" u="none" strike="noStrike" kern="1200" cap="none" spc="0" normalizeH="0" baseline="0" noProof="0" dirty="0">
                <a:ln>
                  <a:noFill/>
                </a:ln>
                <a:solidFill>
                  <a:srgbClr val="002060"/>
                </a:solidFill>
                <a:effectLst/>
                <a:uLnTx/>
                <a:uFillTx/>
                <a:latin typeface="Gilroy"/>
                <a:ea typeface="+mn-ea"/>
                <a:cs typeface="+mn-cs"/>
              </a:rPr>
              <a:t> на вашу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історію</a:t>
            </a:r>
            <a:r>
              <a:rPr kumimoji="0" lang="ru-RU" sz="1800" b="0" i="0" u="none" strike="noStrike" kern="1200" cap="none" spc="0" normalizeH="0" baseline="0" noProof="0" dirty="0">
                <a:ln>
                  <a:noFill/>
                </a:ln>
                <a:solidFill>
                  <a:srgbClr val="002060"/>
                </a:solidFill>
                <a:effectLst/>
                <a:uLnTx/>
                <a:uFillTx/>
                <a:latin typeface="Gilroy"/>
                <a:ea typeface="+mn-ea"/>
                <a:cs typeface="+mn-cs"/>
              </a:rPr>
              <a:t> та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місію</a:t>
            </a:r>
            <a:r>
              <a:rPr kumimoji="0" lang="ru-RU" sz="1800" b="0" i="0" u="none" strike="noStrike" kern="1200" cap="none" spc="0" normalizeH="0" baseline="0" noProof="0" dirty="0">
                <a:ln>
                  <a:noFill/>
                </a:ln>
                <a:solidFill>
                  <a:srgbClr val="002060"/>
                </a:solidFill>
                <a:effectLst/>
                <a:uLnTx/>
                <a:uFillTx/>
                <a:latin typeface="Gilroy"/>
                <a:ea typeface="+mn-ea"/>
                <a:cs typeface="+mn-cs"/>
              </a:rPr>
              <a:t>. Люди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хочуть</a:t>
            </a:r>
            <a:r>
              <a:rPr kumimoji="0" lang="ru-RU" sz="1800" b="0" i="0" u="none" strike="noStrike" kern="1200" cap="none" spc="0" normalizeH="0" baseline="0" noProof="0" dirty="0">
                <a:ln>
                  <a:noFill/>
                </a:ln>
                <a:solidFill>
                  <a:srgbClr val="002060"/>
                </a:solidFill>
                <a:effectLst/>
                <a:uLnTx/>
                <a:uFillTx/>
                <a:latin typeface="Gilroy"/>
                <a:ea typeface="+mn-ea"/>
                <a:cs typeface="+mn-cs"/>
              </a:rPr>
              <a:t> знати, кого вони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підтримують</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Розкажіть</a:t>
            </a:r>
            <a:r>
              <a:rPr kumimoji="0" lang="ru-RU" sz="1800" b="0" i="0" u="none" strike="noStrike" kern="1200" cap="none" spc="0" normalizeH="0" baseline="0" noProof="0" dirty="0">
                <a:ln>
                  <a:noFill/>
                </a:ln>
                <a:solidFill>
                  <a:srgbClr val="002060"/>
                </a:solidFill>
                <a:effectLst/>
                <a:uLnTx/>
                <a:uFillTx/>
                <a:latin typeface="Gilroy"/>
                <a:ea typeface="+mn-ea"/>
                <a:cs typeface="+mn-cs"/>
              </a:rPr>
              <a:t> про вашу команду,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процес</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виробництва</a:t>
            </a:r>
            <a:r>
              <a:rPr kumimoji="0" lang="ru-RU" sz="1800" b="0" i="0" u="none" strike="noStrike" kern="1200" cap="none" spc="0" normalizeH="0" baseline="0" noProof="0" dirty="0">
                <a:ln>
                  <a:noFill/>
                </a:ln>
                <a:solidFill>
                  <a:srgbClr val="002060"/>
                </a:solidFill>
                <a:effectLst/>
                <a:uLnTx/>
                <a:uFillTx/>
                <a:latin typeface="Gilroy"/>
                <a:ea typeface="+mn-ea"/>
                <a:cs typeface="+mn-cs"/>
              </a:rPr>
              <a:t> та як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ви</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взаємодієте</a:t>
            </a:r>
            <a:r>
              <a:rPr kumimoji="0" lang="ru-RU" sz="1800" b="0" i="0" u="none" strike="noStrike" kern="1200" cap="none" spc="0" normalizeH="0" baseline="0" noProof="0" dirty="0">
                <a:ln>
                  <a:noFill/>
                </a:ln>
                <a:solidFill>
                  <a:srgbClr val="002060"/>
                </a:solidFill>
                <a:effectLst/>
                <a:uLnTx/>
                <a:uFillTx/>
                <a:latin typeface="Gilroy"/>
                <a:ea typeface="+mn-ea"/>
                <a:cs typeface="+mn-cs"/>
              </a:rPr>
              <a:t> з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місцевою</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спільнотою</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Такі</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соцмережі</a:t>
            </a:r>
            <a:r>
              <a:rPr kumimoji="0" lang="ru-RU" sz="1800" b="0" i="0" u="none" strike="noStrike" kern="1200" cap="none" spc="0" normalizeH="0" baseline="0" noProof="0" dirty="0">
                <a:ln>
                  <a:noFill/>
                </a:ln>
                <a:solidFill>
                  <a:srgbClr val="002060"/>
                </a:solidFill>
                <a:effectLst/>
                <a:uLnTx/>
                <a:uFillTx/>
                <a:latin typeface="Gilroy"/>
                <a:ea typeface="+mn-ea"/>
                <a:cs typeface="+mn-cs"/>
              </a:rPr>
              <a:t> як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ТікТок</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стануть</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чудовим</a:t>
            </a:r>
            <a:r>
              <a:rPr kumimoji="0" lang="ru-RU" sz="1800" b="0" i="0" u="none" strike="noStrike" kern="1200" cap="none" spc="0" normalizeH="0" baseline="0" noProof="0" dirty="0">
                <a:ln>
                  <a:noFill/>
                </a:ln>
                <a:solidFill>
                  <a:srgbClr val="002060"/>
                </a:solidFill>
                <a:effectLst/>
                <a:uLnTx/>
                <a:uFillTx/>
                <a:latin typeface="Gilroy"/>
                <a:ea typeface="+mn-ea"/>
                <a:cs typeface="+mn-cs"/>
              </a:rPr>
              <a:t>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майданчиком</a:t>
            </a:r>
            <a:r>
              <a:rPr kumimoji="0" lang="ru-RU" sz="1800" b="0" i="0" u="none" strike="noStrike" kern="1200" cap="none" spc="0" normalizeH="0" baseline="0" noProof="0" dirty="0">
                <a:ln>
                  <a:noFill/>
                </a:ln>
                <a:solidFill>
                  <a:srgbClr val="002060"/>
                </a:solidFill>
                <a:effectLst/>
                <a:uLnTx/>
                <a:uFillTx/>
                <a:latin typeface="Gilroy"/>
                <a:ea typeface="+mn-ea"/>
                <a:cs typeface="+mn-cs"/>
              </a:rPr>
              <a:t> для </a:t>
            </a:r>
            <a:r>
              <a:rPr kumimoji="0" lang="ru-RU" sz="1800" b="0" i="0" u="none" strike="noStrike" kern="1200" cap="none" spc="0" normalizeH="0" baseline="0" noProof="0" dirty="0" err="1">
                <a:ln>
                  <a:noFill/>
                </a:ln>
                <a:solidFill>
                  <a:srgbClr val="002060"/>
                </a:solidFill>
                <a:effectLst/>
                <a:uLnTx/>
                <a:uFillTx/>
                <a:latin typeface="Gilroy"/>
                <a:ea typeface="+mn-ea"/>
                <a:cs typeface="+mn-cs"/>
              </a:rPr>
              <a:t>цього</a:t>
            </a:r>
            <a:r>
              <a:rPr kumimoji="0" lang="ru-RU" sz="1800" b="0" i="0" u="none" strike="noStrike" kern="1200" cap="none" spc="0" normalizeH="0" baseline="0" noProof="0" dirty="0">
                <a:ln>
                  <a:noFill/>
                </a:ln>
                <a:solidFill>
                  <a:srgbClr val="002060"/>
                </a:solidFill>
                <a:effectLst/>
                <a:uLnTx/>
                <a:uFillTx/>
                <a:latin typeface="Gilroy"/>
                <a:ea typeface="+mn-ea"/>
                <a:cs typeface="+mn-cs"/>
              </a:rPr>
              <a:t>.</a:t>
            </a:r>
          </a:p>
          <a:p>
            <a:pPr algn="l">
              <a:buFont typeface="Arial" panose="020B0604020202020204" pitchFamily="34" charset="0"/>
              <a:buChar char="•"/>
            </a:pPr>
            <a:r>
              <a:rPr lang="ru-RU" b="0" i="0" dirty="0">
                <a:solidFill>
                  <a:srgbClr val="002060"/>
                </a:solidFill>
                <a:effectLst/>
                <a:latin typeface="Gilroy"/>
              </a:rPr>
              <a:t>Тренд 3. </a:t>
            </a:r>
            <a:r>
              <a:rPr lang="ru-RU" b="1" i="0" dirty="0" err="1">
                <a:solidFill>
                  <a:srgbClr val="002060"/>
                </a:solidFill>
                <a:effectLst/>
                <a:latin typeface="Gilroy"/>
              </a:rPr>
              <a:t>Ексклюзивність</a:t>
            </a:r>
            <a:r>
              <a:rPr lang="ru-RU" b="1" i="0" dirty="0">
                <a:solidFill>
                  <a:srgbClr val="002060"/>
                </a:solidFill>
                <a:effectLst/>
                <a:latin typeface="Gilroy"/>
              </a:rPr>
              <a:t> та </a:t>
            </a:r>
            <a:r>
              <a:rPr lang="ru-RU" b="1" i="0" dirty="0" err="1">
                <a:solidFill>
                  <a:srgbClr val="002060"/>
                </a:solidFill>
                <a:effectLst/>
                <a:latin typeface="Gilroy"/>
              </a:rPr>
              <a:t>автентичність</a:t>
            </a:r>
            <a:r>
              <a:rPr lang="ru-RU" b="1" i="0" dirty="0">
                <a:solidFill>
                  <a:srgbClr val="002060"/>
                </a:solidFill>
                <a:effectLst/>
                <a:latin typeface="Gilroy"/>
              </a:rPr>
              <a:t>. </a:t>
            </a:r>
            <a:r>
              <a:rPr lang="ru-RU" b="0" i="0" dirty="0" err="1">
                <a:solidFill>
                  <a:srgbClr val="002060"/>
                </a:solidFill>
                <a:effectLst/>
                <a:latin typeface="Gilroy"/>
              </a:rPr>
              <a:t>Покупці</a:t>
            </a:r>
            <a:r>
              <a:rPr lang="ru-RU" b="0" i="0" dirty="0">
                <a:solidFill>
                  <a:srgbClr val="002060"/>
                </a:solidFill>
                <a:effectLst/>
                <a:latin typeface="Gilroy"/>
              </a:rPr>
              <a:t> </a:t>
            </a:r>
            <a:r>
              <a:rPr lang="ru-RU" b="0" i="0" dirty="0" err="1">
                <a:solidFill>
                  <a:srgbClr val="002060"/>
                </a:solidFill>
                <a:effectLst/>
                <a:latin typeface="Gilroy"/>
              </a:rPr>
              <a:t>шукають</a:t>
            </a:r>
            <a:r>
              <a:rPr lang="ru-RU" b="0" i="0" dirty="0">
                <a:solidFill>
                  <a:srgbClr val="002060"/>
                </a:solidFill>
                <a:effectLst/>
                <a:latin typeface="Gilroy"/>
              </a:rPr>
              <a:t> </a:t>
            </a:r>
            <a:r>
              <a:rPr lang="ru-RU" b="0" i="0" dirty="0" err="1">
                <a:solidFill>
                  <a:srgbClr val="002060"/>
                </a:solidFill>
                <a:effectLst/>
                <a:latin typeface="Gilroy"/>
              </a:rPr>
              <a:t>унікальні</a:t>
            </a:r>
            <a:r>
              <a:rPr lang="ru-RU" b="0" i="0" dirty="0">
                <a:solidFill>
                  <a:srgbClr val="002060"/>
                </a:solidFill>
                <a:effectLst/>
                <a:latin typeface="Gilroy"/>
              </a:rPr>
              <a:t> </a:t>
            </a:r>
            <a:r>
              <a:rPr lang="ru-RU" b="0" i="0" dirty="0" err="1">
                <a:solidFill>
                  <a:srgbClr val="002060"/>
                </a:solidFill>
                <a:effectLst/>
                <a:latin typeface="Gilroy"/>
              </a:rPr>
              <a:t>продукти</a:t>
            </a:r>
            <a:r>
              <a:rPr lang="ru-RU" b="0" i="0" dirty="0">
                <a:solidFill>
                  <a:srgbClr val="002060"/>
                </a:solidFill>
                <a:effectLst/>
                <a:latin typeface="Gilroy"/>
              </a:rPr>
              <a:t>, </a:t>
            </a:r>
            <a:r>
              <a:rPr lang="ru-RU" b="0" i="0" dirty="0" err="1">
                <a:solidFill>
                  <a:srgbClr val="002060"/>
                </a:solidFill>
                <a:effectLst/>
                <a:latin typeface="Gilroy"/>
              </a:rPr>
              <a:t>яких</a:t>
            </a:r>
            <a:r>
              <a:rPr lang="ru-RU" b="0" i="0" dirty="0">
                <a:solidFill>
                  <a:srgbClr val="002060"/>
                </a:solidFill>
                <a:effectLst/>
                <a:latin typeface="Gilroy"/>
              </a:rPr>
              <a:t> </a:t>
            </a:r>
            <a:r>
              <a:rPr lang="ru-RU" b="0" i="0" dirty="0" err="1">
                <a:solidFill>
                  <a:srgbClr val="002060"/>
                </a:solidFill>
                <a:effectLst/>
                <a:latin typeface="Gilroy"/>
              </a:rPr>
              <a:t>немає</a:t>
            </a:r>
            <a:r>
              <a:rPr lang="ru-RU" b="0" i="0" dirty="0">
                <a:solidFill>
                  <a:srgbClr val="002060"/>
                </a:solidFill>
                <a:effectLst/>
                <a:latin typeface="Gilroy"/>
              </a:rPr>
              <a:t> в супермаркетах. </a:t>
            </a:r>
            <a:r>
              <a:rPr lang="ru-RU" b="0" i="0" dirty="0" err="1">
                <a:solidFill>
                  <a:srgbClr val="002060"/>
                </a:solidFill>
                <a:effectLst/>
                <a:latin typeface="Gilroy"/>
              </a:rPr>
              <a:t>Скористайтеся</a:t>
            </a:r>
            <a:r>
              <a:rPr lang="ru-RU" b="0" i="0" dirty="0">
                <a:solidFill>
                  <a:srgbClr val="002060"/>
                </a:solidFill>
                <a:effectLst/>
                <a:latin typeface="Gilroy"/>
              </a:rPr>
              <a:t> </a:t>
            </a:r>
            <a:r>
              <a:rPr lang="ru-RU" b="0" i="0" dirty="0" err="1">
                <a:solidFill>
                  <a:srgbClr val="002060"/>
                </a:solidFill>
                <a:effectLst/>
                <a:latin typeface="Gilroy"/>
              </a:rPr>
              <a:t>цим</a:t>
            </a:r>
            <a:r>
              <a:rPr lang="ru-RU" b="0" i="0" dirty="0">
                <a:solidFill>
                  <a:srgbClr val="002060"/>
                </a:solidFill>
                <a:effectLst/>
                <a:latin typeface="Gilroy"/>
              </a:rPr>
              <a:t>, </a:t>
            </a:r>
            <a:r>
              <a:rPr lang="ru-RU" b="0" i="0" dirty="0" err="1">
                <a:solidFill>
                  <a:srgbClr val="002060"/>
                </a:solidFill>
                <a:effectLst/>
                <a:latin typeface="Gilroy"/>
              </a:rPr>
              <a:t>підбираючи</a:t>
            </a:r>
            <a:r>
              <a:rPr lang="ru-RU" b="0" i="0" dirty="0">
                <a:solidFill>
                  <a:srgbClr val="002060"/>
                </a:solidFill>
                <a:effectLst/>
                <a:latin typeface="Gilroy"/>
              </a:rPr>
              <a:t> </a:t>
            </a:r>
            <a:r>
              <a:rPr lang="ru-RU" b="0" i="0" dirty="0" err="1">
                <a:solidFill>
                  <a:srgbClr val="002060"/>
                </a:solidFill>
                <a:effectLst/>
                <a:latin typeface="Gilroy"/>
              </a:rPr>
              <a:t>товари</a:t>
            </a:r>
            <a:r>
              <a:rPr lang="ru-RU" b="0" i="0" dirty="0">
                <a:solidFill>
                  <a:srgbClr val="002060"/>
                </a:solidFill>
                <a:effectLst/>
                <a:latin typeface="Gilroy"/>
              </a:rPr>
              <a:t> для </a:t>
            </a:r>
            <a:r>
              <a:rPr lang="ru-RU" b="0" i="0" dirty="0" err="1">
                <a:solidFill>
                  <a:srgbClr val="002060"/>
                </a:solidFill>
                <a:effectLst/>
                <a:latin typeface="Gilroy"/>
              </a:rPr>
              <a:t>розширення</a:t>
            </a:r>
            <a:r>
              <a:rPr lang="ru-RU" b="0" i="0" dirty="0">
                <a:solidFill>
                  <a:srgbClr val="002060"/>
                </a:solidFill>
                <a:effectLst/>
                <a:latin typeface="Gilroy"/>
              </a:rPr>
              <a:t> </a:t>
            </a:r>
            <a:r>
              <a:rPr lang="ru-RU" b="0" i="0" dirty="0" err="1">
                <a:solidFill>
                  <a:srgbClr val="002060"/>
                </a:solidFill>
                <a:effectLst/>
                <a:latin typeface="Gilroy"/>
              </a:rPr>
              <a:t>вашого</a:t>
            </a:r>
            <a:r>
              <a:rPr lang="ru-RU" b="0" i="0" dirty="0">
                <a:solidFill>
                  <a:srgbClr val="002060"/>
                </a:solidFill>
                <a:effectLst/>
                <a:latin typeface="Gilroy"/>
              </a:rPr>
              <a:t> </a:t>
            </a:r>
            <a:r>
              <a:rPr lang="ru-RU" b="0" i="0" dirty="0" err="1">
                <a:solidFill>
                  <a:srgbClr val="002060"/>
                </a:solidFill>
                <a:effectLst/>
                <a:latin typeface="Gilroy"/>
              </a:rPr>
              <a:t>асортименту</a:t>
            </a:r>
            <a:r>
              <a:rPr lang="ru-RU" b="0" i="0" dirty="0">
                <a:solidFill>
                  <a:srgbClr val="002060"/>
                </a:solidFill>
                <a:effectLst/>
                <a:latin typeface="Gilroy"/>
              </a:rPr>
              <a:t>. </a:t>
            </a:r>
            <a:r>
              <a:rPr lang="ru-RU" b="0" i="0" dirty="0" err="1">
                <a:solidFill>
                  <a:srgbClr val="002060"/>
                </a:solidFill>
                <a:effectLst/>
                <a:latin typeface="Gilroy"/>
              </a:rPr>
              <a:t>Наприклад</a:t>
            </a:r>
            <a:r>
              <a:rPr lang="ru-RU" b="0" i="0" dirty="0">
                <a:solidFill>
                  <a:srgbClr val="002060"/>
                </a:solidFill>
                <a:effectLst/>
                <a:latin typeface="Gilroy"/>
              </a:rPr>
              <a:t>, </a:t>
            </a:r>
            <a:r>
              <a:rPr lang="ru-RU" b="0" i="0" dirty="0" err="1">
                <a:solidFill>
                  <a:srgbClr val="002060"/>
                </a:solidFill>
                <a:effectLst/>
                <a:latin typeface="Gilroy"/>
              </a:rPr>
              <a:t>можна</a:t>
            </a:r>
            <a:r>
              <a:rPr lang="ru-RU" b="0" i="0" dirty="0">
                <a:solidFill>
                  <a:srgbClr val="002060"/>
                </a:solidFill>
                <a:effectLst/>
                <a:latin typeface="Gilroy"/>
              </a:rPr>
              <a:t> </a:t>
            </a:r>
            <a:r>
              <a:rPr lang="ru-RU" b="0" i="0" dirty="0" err="1">
                <a:solidFill>
                  <a:srgbClr val="002060"/>
                </a:solidFill>
                <a:effectLst/>
                <a:latin typeface="Gilroy"/>
              </a:rPr>
              <a:t>замість</a:t>
            </a:r>
            <a:r>
              <a:rPr lang="ru-RU" b="0" i="0" dirty="0">
                <a:solidFill>
                  <a:srgbClr val="002060"/>
                </a:solidFill>
                <a:effectLst/>
                <a:latin typeface="Gilroy"/>
              </a:rPr>
              <a:t> </a:t>
            </a:r>
            <a:r>
              <a:rPr lang="ru-RU" b="0" i="0" dirty="0" err="1">
                <a:solidFill>
                  <a:srgbClr val="002060"/>
                </a:solidFill>
                <a:effectLst/>
                <a:latin typeface="Gilroy"/>
              </a:rPr>
              <a:t>сиру</a:t>
            </a:r>
            <a:r>
              <a:rPr lang="ru-RU" b="0" i="0" dirty="0">
                <a:solidFill>
                  <a:srgbClr val="002060"/>
                </a:solidFill>
                <a:effectLst/>
                <a:latin typeface="Gilroy"/>
              </a:rPr>
              <a:t> </a:t>
            </a:r>
            <a:r>
              <a:rPr lang="ru-RU" b="0" i="0" dirty="0" err="1">
                <a:solidFill>
                  <a:srgbClr val="002060"/>
                </a:solidFill>
                <a:effectLst/>
                <a:latin typeface="Gilroy"/>
              </a:rPr>
              <a:t>рікотта</a:t>
            </a:r>
            <a:r>
              <a:rPr lang="ru-RU" b="0" i="0" dirty="0">
                <a:solidFill>
                  <a:srgbClr val="002060"/>
                </a:solidFill>
                <a:effectLst/>
                <a:latin typeface="Gilroy"/>
              </a:rPr>
              <a:t> </a:t>
            </a:r>
            <a:r>
              <a:rPr lang="ru-RU" b="0" i="0" dirty="0" err="1">
                <a:solidFill>
                  <a:srgbClr val="002060"/>
                </a:solidFill>
                <a:effectLst/>
                <a:latin typeface="Gilroy"/>
              </a:rPr>
              <a:t>готувати</a:t>
            </a:r>
            <a:r>
              <a:rPr lang="ru-RU" b="0" i="0" dirty="0">
                <a:solidFill>
                  <a:srgbClr val="002060"/>
                </a:solidFill>
                <a:effectLst/>
                <a:latin typeface="Gilroy"/>
              </a:rPr>
              <a:t> </a:t>
            </a:r>
            <a:r>
              <a:rPr lang="ru-RU" b="0" i="0" dirty="0" err="1">
                <a:solidFill>
                  <a:srgbClr val="002060"/>
                </a:solidFill>
                <a:effectLst/>
                <a:latin typeface="Gilroy"/>
              </a:rPr>
              <a:t>українську</a:t>
            </a:r>
            <a:r>
              <a:rPr lang="ru-RU" b="0" i="0" dirty="0">
                <a:solidFill>
                  <a:srgbClr val="002060"/>
                </a:solidFill>
                <a:effectLst/>
                <a:latin typeface="Gilroy"/>
              </a:rPr>
              <a:t> </a:t>
            </a:r>
            <a:r>
              <a:rPr lang="ru-RU" b="0" i="0" dirty="0" err="1">
                <a:solidFill>
                  <a:srgbClr val="002060"/>
                </a:solidFill>
                <a:effectLst/>
                <a:latin typeface="Gilroy"/>
              </a:rPr>
              <a:t>вурду</a:t>
            </a:r>
            <a:r>
              <a:rPr lang="ru-RU" b="0" i="0" dirty="0">
                <a:solidFill>
                  <a:srgbClr val="002060"/>
                </a:solidFill>
                <a:effectLst/>
                <a:latin typeface="Gilroy"/>
              </a:rPr>
              <a:t>. Також </a:t>
            </a:r>
            <a:r>
              <a:rPr lang="ru-RU" b="0" i="0" dirty="0" err="1">
                <a:solidFill>
                  <a:srgbClr val="002060"/>
                </a:solidFill>
                <a:effectLst/>
                <a:latin typeface="Gilroy"/>
              </a:rPr>
              <a:t>цей</a:t>
            </a:r>
            <a:r>
              <a:rPr lang="ru-RU" b="0" i="0" dirty="0">
                <a:solidFill>
                  <a:srgbClr val="002060"/>
                </a:solidFill>
                <a:effectLst/>
                <a:latin typeface="Gilroy"/>
              </a:rPr>
              <a:t> тренд </a:t>
            </a:r>
            <a:r>
              <a:rPr lang="ru-RU" b="0" i="0" dirty="0" err="1">
                <a:solidFill>
                  <a:srgbClr val="002060"/>
                </a:solidFill>
                <a:effectLst/>
                <a:latin typeface="Gilroy"/>
              </a:rPr>
              <a:t>можна</a:t>
            </a:r>
            <a:r>
              <a:rPr lang="ru-RU" b="0" i="0" dirty="0">
                <a:solidFill>
                  <a:srgbClr val="002060"/>
                </a:solidFill>
                <a:effectLst/>
                <a:latin typeface="Gilroy"/>
              </a:rPr>
              <a:t> </a:t>
            </a:r>
            <a:r>
              <a:rPr lang="ru-RU" b="0" i="0" dirty="0" err="1">
                <a:solidFill>
                  <a:srgbClr val="002060"/>
                </a:solidFill>
                <a:effectLst/>
                <a:latin typeface="Gilroy"/>
              </a:rPr>
              <a:t>використати</a:t>
            </a:r>
            <a:r>
              <a:rPr lang="ru-RU" b="0" i="0" dirty="0">
                <a:solidFill>
                  <a:srgbClr val="002060"/>
                </a:solidFill>
                <a:effectLst/>
                <a:latin typeface="Gilroy"/>
              </a:rPr>
              <a:t>, </a:t>
            </a:r>
            <a:r>
              <a:rPr lang="ru-RU" b="0" i="0" dirty="0" err="1">
                <a:solidFill>
                  <a:srgbClr val="002060"/>
                </a:solidFill>
                <a:effectLst/>
                <a:latin typeface="Gilroy"/>
              </a:rPr>
              <a:t>щоб</a:t>
            </a:r>
            <a:r>
              <a:rPr lang="ru-RU" b="0" i="0" dirty="0">
                <a:solidFill>
                  <a:srgbClr val="002060"/>
                </a:solidFill>
                <a:effectLst/>
                <a:latin typeface="Gilroy"/>
              </a:rPr>
              <a:t> </a:t>
            </a:r>
            <a:r>
              <a:rPr lang="ru-RU" b="0" i="0" dirty="0" err="1">
                <a:solidFill>
                  <a:srgbClr val="002060"/>
                </a:solidFill>
                <a:effectLst/>
                <a:latin typeface="Gilroy"/>
              </a:rPr>
              <a:t>підкреслити</a:t>
            </a:r>
            <a:r>
              <a:rPr lang="ru-RU" b="0" i="0" dirty="0">
                <a:solidFill>
                  <a:srgbClr val="002060"/>
                </a:solidFill>
                <a:effectLst/>
                <a:latin typeface="Gilroy"/>
              </a:rPr>
              <a:t> </a:t>
            </a:r>
            <a:r>
              <a:rPr lang="ru-RU" b="0" i="0" dirty="0" err="1">
                <a:solidFill>
                  <a:srgbClr val="002060"/>
                </a:solidFill>
                <a:effectLst/>
                <a:latin typeface="Gilroy"/>
              </a:rPr>
              <a:t>унікальність</a:t>
            </a:r>
            <a:r>
              <a:rPr lang="ru-RU" b="0" i="0" dirty="0">
                <a:solidFill>
                  <a:srgbClr val="002060"/>
                </a:solidFill>
                <a:effectLst/>
                <a:latin typeface="Gilroy"/>
              </a:rPr>
              <a:t> </a:t>
            </a:r>
            <a:r>
              <a:rPr lang="ru-RU" b="0" i="0" dirty="0" err="1">
                <a:solidFill>
                  <a:srgbClr val="002060"/>
                </a:solidFill>
                <a:effectLst/>
                <a:latin typeface="Gilroy"/>
              </a:rPr>
              <a:t>вашого</a:t>
            </a:r>
            <a:r>
              <a:rPr lang="ru-RU" b="0" i="0" dirty="0">
                <a:solidFill>
                  <a:srgbClr val="002060"/>
                </a:solidFill>
                <a:effectLst/>
                <a:latin typeface="Gilroy"/>
              </a:rPr>
              <a:t> продукту. </a:t>
            </a:r>
            <a:endParaRPr kumimoji="0" lang="ru-RU" sz="1800" b="0" i="0" u="none" strike="noStrike" kern="1200" cap="none" spc="0" normalizeH="0" baseline="0" noProof="0" dirty="0">
              <a:ln>
                <a:noFill/>
              </a:ln>
              <a:solidFill>
                <a:srgbClr val="111325"/>
              </a:solidFill>
              <a:effectLst/>
              <a:uLnTx/>
              <a:uFillTx/>
              <a:latin typeface="Gilroy"/>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111325"/>
              </a:solidFill>
              <a:effectLst/>
              <a:uLnTx/>
              <a:uFillTx/>
              <a:latin typeface="Gilroy"/>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88" y="5492903"/>
            <a:ext cx="7026413" cy="141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a:extLst>
              <a:ext uri="{FF2B5EF4-FFF2-40B4-BE49-F238E27FC236}">
                <a16:creationId xmlns:a16="http://schemas.microsoft.com/office/drawing/2014/main" id="{094189BC-3D56-A122-7FC3-3513ADB0838C}"/>
              </a:ext>
            </a:extLst>
          </p:cNvPr>
          <p:cNvPicPr>
            <a:picLocks noChangeAspect="1"/>
          </p:cNvPicPr>
          <p:nvPr/>
        </p:nvPicPr>
        <p:blipFill>
          <a:blip r:embed="rId4"/>
          <a:stretch>
            <a:fillRect/>
          </a:stretch>
        </p:blipFill>
        <p:spPr>
          <a:xfrm>
            <a:off x="0" y="3021335"/>
            <a:ext cx="2494921" cy="2778732"/>
          </a:xfrm>
          <a:prstGeom prst="rect">
            <a:avLst/>
          </a:prstGeom>
        </p:spPr>
      </p:pic>
      <p:sp>
        <p:nvSpPr>
          <p:cNvPr id="5" name="TextBox 4">
            <a:extLst>
              <a:ext uri="{FF2B5EF4-FFF2-40B4-BE49-F238E27FC236}">
                <a16:creationId xmlns:a16="http://schemas.microsoft.com/office/drawing/2014/main" id="{6968D171-61CE-8A90-D9B5-4ED58ECD7427}"/>
              </a:ext>
            </a:extLst>
          </p:cNvPr>
          <p:cNvSpPr txBox="1"/>
          <p:nvPr/>
        </p:nvSpPr>
        <p:spPr>
          <a:xfrm>
            <a:off x="0" y="3148068"/>
            <a:ext cx="276770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i="1" dirty="0">
                <a:solidFill>
                  <a:srgbClr val="002060"/>
                </a:solidFill>
                <a:latin typeface="Calibri" panose="020F0502020204030204"/>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i="1" dirty="0">
                <a:solidFill>
                  <a:srgbClr val="002060"/>
                </a:solidFill>
                <a:latin typeface="Calibri" panose="020F0502020204030204"/>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uk-UA" sz="2400" b="1" i="1" dirty="0">
              <a:solidFill>
                <a:srgbClr val="002060"/>
              </a:solidFill>
              <a:latin typeface="Calibri" panose="020F0502020204030204"/>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i="1" dirty="0">
                <a:solidFill>
                  <a:srgbClr val="002060"/>
                </a:solidFill>
                <a:latin typeface="Calibri" panose="020F0502020204030204"/>
                <a:cs typeface="Times New Roman" panose="02020603050405020304" pitchFamily="18" charset="0"/>
              </a:rPr>
              <a:t>ТРЕНДИ </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6" name="Рисунок 5">
            <a:extLst>
              <a:ext uri="{FF2B5EF4-FFF2-40B4-BE49-F238E27FC236}">
                <a16:creationId xmlns:a16="http://schemas.microsoft.com/office/drawing/2014/main" id="{AB564C53-43D8-4158-A287-87DD386EA0DB}"/>
              </a:ext>
            </a:extLst>
          </p:cNvPr>
          <p:cNvPicPr>
            <a:picLocks noChangeAspect="1"/>
          </p:cNvPicPr>
          <p:nvPr/>
        </p:nvPicPr>
        <p:blipFill>
          <a:blip r:embed="rId5"/>
          <a:stretch>
            <a:fillRect/>
          </a:stretch>
        </p:blipFill>
        <p:spPr>
          <a:xfrm>
            <a:off x="0" y="0"/>
            <a:ext cx="2670629" cy="2975429"/>
          </a:xfrm>
          <a:prstGeom prst="rect">
            <a:avLst/>
          </a:prstGeom>
        </p:spPr>
      </p:pic>
    </p:spTree>
    <p:extLst>
      <p:ext uri="{BB962C8B-B14F-4D97-AF65-F5344CB8AC3E}">
        <p14:creationId xmlns:p14="http://schemas.microsoft.com/office/powerpoint/2010/main" val="1352868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4800599" y="2613697"/>
            <a:ext cx="6842760" cy="5796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4060414" y="3915235"/>
            <a:ext cx="6422055" cy="563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Прямоугольник 15"/>
          <p:cNvSpPr/>
          <p:nvPr/>
        </p:nvSpPr>
        <p:spPr>
          <a:xfrm>
            <a:off x="4800600" y="4458802"/>
            <a:ext cx="6842760" cy="729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199953" y="2752861"/>
            <a:ext cx="2529133" cy="292436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6504" y="3366052"/>
            <a:ext cx="2741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uk-UA" sz="2400" b="1" i="1" dirty="0">
              <a:solidFill>
                <a:srgbClr val="002060"/>
              </a:solidFill>
              <a:latin typeface="Calibri" panose="020F0502020204030204"/>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i="1" dirty="0">
                <a:solidFill>
                  <a:srgbClr val="002060"/>
                </a:solidFill>
                <a:latin typeface="Calibri" panose="020F0502020204030204"/>
                <a:cs typeface="Times New Roman" panose="02020603050405020304" pitchFamily="18" charset="0"/>
              </a:rPr>
              <a:t>Найпопулярніші ТОВАРИ</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9" y="5288531"/>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19">
            <a:extLst>
              <a:ext uri="{FF2B5EF4-FFF2-40B4-BE49-F238E27FC236}">
                <a16:creationId xmlns:a16="http://schemas.microsoft.com/office/drawing/2014/main" id="{3644B84E-FD2B-BBEB-4442-BC6EC73FB877}"/>
              </a:ext>
            </a:extLst>
          </p:cNvPr>
          <p:cNvSpPr/>
          <p:nvPr/>
        </p:nvSpPr>
        <p:spPr>
          <a:xfrm>
            <a:off x="3304605" y="64519"/>
            <a:ext cx="8823896" cy="571342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buFont typeface="Arial" panose="020B0604020202020204" pitchFamily="34" charset="0"/>
              <a:buChar char="•"/>
            </a:pPr>
            <a:r>
              <a:rPr lang="ru-RU" sz="1600" b="1" i="0" dirty="0">
                <a:solidFill>
                  <a:srgbClr val="002060"/>
                </a:solidFill>
                <a:effectLst/>
                <a:latin typeface="Gilroy"/>
              </a:rPr>
              <a:t>Пастила.</a:t>
            </a:r>
            <a:r>
              <a:rPr lang="ru-RU" sz="1600" b="0" i="0" dirty="0">
                <a:solidFill>
                  <a:srgbClr val="002060"/>
                </a:solidFill>
                <a:effectLst/>
                <a:latin typeface="Gilroy"/>
              </a:rPr>
              <a:t> </a:t>
            </a:r>
            <a:r>
              <a:rPr lang="ru-RU" sz="1600" dirty="0">
                <a:solidFill>
                  <a:srgbClr val="002060"/>
                </a:solidFill>
                <a:latin typeface="Gilroy"/>
              </a:rPr>
              <a:t>З</a:t>
            </a:r>
            <a:r>
              <a:rPr lang="ru-RU" sz="1600" b="0" i="0" dirty="0">
                <a:solidFill>
                  <a:srgbClr val="002060"/>
                </a:solidFill>
                <a:effectLst/>
                <a:latin typeface="Gilroy"/>
              </a:rPr>
              <a:t>араз </a:t>
            </a:r>
            <a:r>
              <a:rPr lang="ru-RU" sz="1600" b="0" i="0" dirty="0" err="1">
                <a:solidFill>
                  <a:srgbClr val="002060"/>
                </a:solidFill>
                <a:effectLst/>
                <a:latin typeface="Gilroy"/>
              </a:rPr>
              <a:t>знайдете</a:t>
            </a:r>
            <a:r>
              <a:rPr lang="ru-RU" sz="1600" b="0" i="0" dirty="0">
                <a:solidFill>
                  <a:srgbClr val="002060"/>
                </a:solidFill>
                <a:effectLst/>
                <a:latin typeface="Gilroy"/>
              </a:rPr>
              <a:t> </a:t>
            </a:r>
            <a:r>
              <a:rPr lang="ru-RU" sz="1600" b="0" i="0" dirty="0" err="1">
                <a:solidFill>
                  <a:srgbClr val="002060"/>
                </a:solidFill>
                <a:effectLst/>
                <a:latin typeface="Gilroy"/>
              </a:rPr>
              <a:t>величезну</a:t>
            </a:r>
            <a:r>
              <a:rPr lang="ru-RU" sz="1600" b="0" i="0" dirty="0">
                <a:solidFill>
                  <a:srgbClr val="002060"/>
                </a:solidFill>
                <a:effectLst/>
                <a:latin typeface="Gilroy"/>
              </a:rPr>
              <a:t> </a:t>
            </a:r>
            <a:r>
              <a:rPr lang="ru-RU" sz="1600" b="0" i="0" dirty="0" err="1">
                <a:solidFill>
                  <a:srgbClr val="002060"/>
                </a:solidFill>
                <a:effectLst/>
                <a:latin typeface="Gilroy"/>
              </a:rPr>
              <a:t>кількість</a:t>
            </a:r>
            <a:r>
              <a:rPr lang="ru-RU" sz="1600" b="0" i="0" dirty="0">
                <a:solidFill>
                  <a:srgbClr val="002060"/>
                </a:solidFill>
                <a:effectLst/>
                <a:latin typeface="Gilroy"/>
              </a:rPr>
              <a:t> </a:t>
            </a:r>
            <a:r>
              <a:rPr lang="ru-RU" sz="1600" b="0" i="0" dirty="0" err="1">
                <a:solidFill>
                  <a:srgbClr val="002060"/>
                </a:solidFill>
                <a:effectLst/>
                <a:latin typeface="Gilroy"/>
              </a:rPr>
              <a:t>виробників</a:t>
            </a:r>
            <a:r>
              <a:rPr lang="ru-RU" sz="1600" b="0" i="0" dirty="0">
                <a:solidFill>
                  <a:srgbClr val="002060"/>
                </a:solidFill>
                <a:effectLst/>
                <a:latin typeface="Gilroy"/>
              </a:rPr>
              <a:t> </a:t>
            </a:r>
            <a:r>
              <a:rPr lang="ru-RU" sz="1600" b="0" i="0" dirty="0" err="1">
                <a:solidFill>
                  <a:srgbClr val="002060"/>
                </a:solidFill>
                <a:effectLst/>
                <a:latin typeface="Gilroy"/>
              </a:rPr>
              <a:t>цього</a:t>
            </a:r>
            <a:r>
              <a:rPr lang="ru-RU" sz="1600" b="0" i="0" dirty="0">
                <a:solidFill>
                  <a:srgbClr val="002060"/>
                </a:solidFill>
                <a:effectLst/>
                <a:latin typeface="Gilroy"/>
              </a:rPr>
              <a:t> фруктового </a:t>
            </a:r>
            <a:r>
              <a:rPr lang="ru-RU" sz="1600" b="0" i="0" dirty="0" err="1">
                <a:solidFill>
                  <a:srgbClr val="002060"/>
                </a:solidFill>
                <a:effectLst/>
                <a:latin typeface="Gilroy"/>
              </a:rPr>
              <a:t>смаколика</a:t>
            </a:r>
            <a:r>
              <a:rPr lang="ru-RU" sz="1600" b="0" i="0" dirty="0">
                <a:solidFill>
                  <a:srgbClr val="002060"/>
                </a:solidFill>
                <a:effectLst/>
                <a:latin typeface="Gilroy"/>
              </a:rPr>
              <a:t>. </a:t>
            </a:r>
            <a:r>
              <a:rPr lang="ru-RU" sz="1600" b="0" i="0" dirty="0" err="1">
                <a:solidFill>
                  <a:srgbClr val="002060"/>
                </a:solidFill>
                <a:effectLst/>
                <a:latin typeface="Gilroy"/>
              </a:rPr>
              <a:t>Воно</a:t>
            </a:r>
            <a:r>
              <a:rPr lang="ru-RU" sz="1600" b="0" i="0" dirty="0">
                <a:solidFill>
                  <a:srgbClr val="002060"/>
                </a:solidFill>
                <a:effectLst/>
                <a:latin typeface="Gilroy"/>
              </a:rPr>
              <a:t> і не дивно, </a:t>
            </a:r>
            <a:r>
              <a:rPr lang="ru-RU" sz="1600" b="0" i="0" dirty="0" err="1">
                <a:solidFill>
                  <a:srgbClr val="002060"/>
                </a:solidFill>
                <a:effectLst/>
                <a:latin typeface="Gilroy"/>
              </a:rPr>
              <a:t>бо</a:t>
            </a:r>
            <a:r>
              <a:rPr lang="ru-RU" sz="1600" b="0" i="0" dirty="0">
                <a:solidFill>
                  <a:srgbClr val="002060"/>
                </a:solidFill>
                <a:effectLst/>
                <a:latin typeface="Gilroy"/>
              </a:rPr>
              <a:t> для початку такого </a:t>
            </a:r>
            <a:r>
              <a:rPr lang="ru-RU" sz="1600" b="0" i="0" dirty="0" err="1">
                <a:solidFill>
                  <a:srgbClr val="002060"/>
                </a:solidFill>
                <a:effectLst/>
                <a:latin typeface="Gilroy"/>
              </a:rPr>
              <a:t>ремісничого</a:t>
            </a:r>
            <a:r>
              <a:rPr lang="ru-RU" sz="1600" b="0" i="0" dirty="0">
                <a:solidFill>
                  <a:srgbClr val="002060"/>
                </a:solidFill>
                <a:effectLst/>
                <a:latin typeface="Gilroy"/>
              </a:rPr>
              <a:t> </a:t>
            </a:r>
            <a:r>
              <a:rPr lang="ru-RU" sz="1600" b="0" i="0" dirty="0" err="1">
                <a:solidFill>
                  <a:srgbClr val="002060"/>
                </a:solidFill>
                <a:effectLst/>
                <a:latin typeface="Gilroy"/>
              </a:rPr>
              <a:t>бізнесу</a:t>
            </a:r>
            <a:r>
              <a:rPr lang="ru-RU" sz="1600" b="0" i="0" dirty="0">
                <a:solidFill>
                  <a:srgbClr val="002060"/>
                </a:solidFill>
                <a:effectLst/>
                <a:latin typeface="Gilroy"/>
              </a:rPr>
              <a:t> вам </a:t>
            </a:r>
            <a:r>
              <a:rPr lang="ru-RU" sz="1600" b="0" i="0" dirty="0" err="1">
                <a:solidFill>
                  <a:srgbClr val="002060"/>
                </a:solidFill>
                <a:effectLst/>
                <a:latin typeface="Gilroy"/>
              </a:rPr>
              <a:t>потрібна</a:t>
            </a:r>
            <a:r>
              <a:rPr lang="ru-RU" sz="1600" b="0" i="0" dirty="0">
                <a:solidFill>
                  <a:srgbClr val="002060"/>
                </a:solidFill>
                <a:effectLst/>
                <a:latin typeface="Gilroy"/>
              </a:rPr>
              <a:t> </a:t>
            </a:r>
            <a:r>
              <a:rPr lang="ru-RU" sz="1600" b="0" i="0" dirty="0" err="1">
                <a:solidFill>
                  <a:srgbClr val="002060"/>
                </a:solidFill>
                <a:effectLst/>
                <a:latin typeface="Gilroy"/>
              </a:rPr>
              <a:t>сушарка</a:t>
            </a:r>
            <a:r>
              <a:rPr lang="ru-RU" sz="1600" b="0" i="0" dirty="0">
                <a:solidFill>
                  <a:srgbClr val="002060"/>
                </a:solidFill>
                <a:effectLst/>
                <a:latin typeface="Gilroy"/>
              </a:rPr>
              <a:t>, </a:t>
            </a:r>
            <a:r>
              <a:rPr lang="ru-RU" sz="1600" b="0" i="0" dirty="0" err="1">
                <a:solidFill>
                  <a:srgbClr val="002060"/>
                </a:solidFill>
                <a:effectLst/>
                <a:latin typeface="Gilroy"/>
              </a:rPr>
              <a:t>сировина</a:t>
            </a:r>
            <a:r>
              <a:rPr lang="ru-RU" sz="1600" b="0" i="0" dirty="0">
                <a:solidFill>
                  <a:srgbClr val="002060"/>
                </a:solidFill>
                <a:effectLst/>
                <a:latin typeface="Gilroy"/>
              </a:rPr>
              <a:t> і </a:t>
            </a:r>
            <a:r>
              <a:rPr lang="ru-RU" sz="1600" b="0" i="0" dirty="0" err="1">
                <a:solidFill>
                  <a:srgbClr val="002060"/>
                </a:solidFill>
                <a:effectLst/>
                <a:latin typeface="Gilroy"/>
              </a:rPr>
              <a:t>бажання</a:t>
            </a:r>
            <a:r>
              <a:rPr lang="ru-RU" sz="1600" b="0" i="0" dirty="0">
                <a:solidFill>
                  <a:srgbClr val="002060"/>
                </a:solidFill>
                <a:effectLst/>
                <a:latin typeface="Gilroy"/>
              </a:rPr>
              <a:t> </a:t>
            </a:r>
            <a:r>
              <a:rPr lang="ru-RU" sz="1600" b="0" i="0" dirty="0" err="1">
                <a:solidFill>
                  <a:srgbClr val="002060"/>
                </a:solidFill>
                <a:effectLst/>
                <a:latin typeface="Gilroy"/>
              </a:rPr>
              <a:t>робити</a:t>
            </a:r>
            <a:r>
              <a:rPr lang="ru-RU" sz="1600" b="0" i="0" dirty="0">
                <a:solidFill>
                  <a:srgbClr val="002060"/>
                </a:solidFill>
                <a:effectLst/>
                <a:latin typeface="Gilroy"/>
              </a:rPr>
              <a:t> </a:t>
            </a:r>
            <a:r>
              <a:rPr lang="ru-RU" sz="1600" b="0" i="0" dirty="0" err="1">
                <a:solidFill>
                  <a:srgbClr val="002060"/>
                </a:solidFill>
                <a:effectLst/>
                <a:latin typeface="Gilroy"/>
              </a:rPr>
              <a:t>смакоту</a:t>
            </a:r>
            <a:r>
              <a:rPr lang="ru-RU" sz="1600" b="0" i="0" dirty="0">
                <a:solidFill>
                  <a:srgbClr val="002060"/>
                </a:solidFill>
                <a:effectLst/>
                <a:latin typeface="Gilroy"/>
              </a:rPr>
              <a:t>. Але і </a:t>
            </a:r>
            <a:r>
              <a:rPr lang="ru-RU" sz="1600" b="0" i="0" dirty="0" err="1">
                <a:solidFill>
                  <a:srgbClr val="002060"/>
                </a:solidFill>
                <a:effectLst/>
                <a:latin typeface="Gilroy"/>
              </a:rPr>
              <a:t>поціновувачів</a:t>
            </a:r>
            <a:r>
              <a:rPr lang="ru-RU" sz="1600" b="0" i="0" dirty="0">
                <a:solidFill>
                  <a:srgbClr val="002060"/>
                </a:solidFill>
                <a:effectLst/>
                <a:latin typeface="Gilroy"/>
              </a:rPr>
              <a:t> </a:t>
            </a:r>
            <a:r>
              <a:rPr lang="ru-RU" sz="1600" b="0" i="0" dirty="0" err="1">
                <a:solidFill>
                  <a:srgbClr val="002060"/>
                </a:solidFill>
                <a:effectLst/>
                <a:latin typeface="Gilroy"/>
              </a:rPr>
              <a:t>пастили</a:t>
            </a:r>
            <a:r>
              <a:rPr lang="ru-RU" sz="1600" b="0" i="0" dirty="0">
                <a:solidFill>
                  <a:srgbClr val="002060"/>
                </a:solidFill>
                <a:effectLst/>
                <a:latin typeface="Gilroy"/>
              </a:rPr>
              <a:t> в </a:t>
            </a:r>
            <a:r>
              <a:rPr lang="ru-RU" sz="1600" b="0" i="0" dirty="0" err="1">
                <a:solidFill>
                  <a:srgbClr val="002060"/>
                </a:solidFill>
                <a:effectLst/>
                <a:latin typeface="Gilroy"/>
              </a:rPr>
              <a:t>Україні</a:t>
            </a:r>
            <a:r>
              <a:rPr lang="ru-RU" sz="1600" b="0" i="0" dirty="0">
                <a:solidFill>
                  <a:srgbClr val="002060"/>
                </a:solidFill>
                <a:effectLst/>
                <a:latin typeface="Gilroy"/>
              </a:rPr>
              <a:t> </a:t>
            </a:r>
            <a:r>
              <a:rPr lang="ru-RU" sz="1600" b="0" i="0" dirty="0" err="1">
                <a:solidFill>
                  <a:srgbClr val="002060"/>
                </a:solidFill>
                <a:effectLst/>
                <a:latin typeface="Gilroy"/>
              </a:rPr>
              <a:t>доволі</a:t>
            </a:r>
            <a:r>
              <a:rPr lang="ru-RU" sz="1600" b="0" i="0" dirty="0">
                <a:solidFill>
                  <a:srgbClr val="002060"/>
                </a:solidFill>
                <a:effectLst/>
                <a:latin typeface="Gilroy"/>
              </a:rPr>
              <a:t> </a:t>
            </a:r>
            <a:r>
              <a:rPr lang="ru-RU" sz="1600" b="0" i="0" dirty="0" err="1">
                <a:solidFill>
                  <a:srgbClr val="002060"/>
                </a:solidFill>
                <a:effectLst/>
                <a:latin typeface="Gilroy"/>
              </a:rPr>
              <a:t>багато</a:t>
            </a:r>
            <a:r>
              <a:rPr lang="ru-RU" sz="1600" b="0" i="0" dirty="0">
                <a:solidFill>
                  <a:srgbClr val="002060"/>
                </a:solidFill>
                <a:effectLst/>
                <a:latin typeface="Gilroy"/>
              </a:rPr>
              <a:t>. </a:t>
            </a:r>
            <a:r>
              <a:rPr lang="ru-RU" sz="1600" b="0" i="0" dirty="0" err="1">
                <a:solidFill>
                  <a:srgbClr val="002060"/>
                </a:solidFill>
                <a:effectLst/>
                <a:latin typeface="Gilroy"/>
              </a:rPr>
              <a:t>Отож</a:t>
            </a:r>
            <a:r>
              <a:rPr lang="ru-RU" sz="1600" b="0" i="0" dirty="0">
                <a:solidFill>
                  <a:srgbClr val="002060"/>
                </a:solidFill>
                <a:effectLst/>
                <a:latin typeface="Gilroy"/>
              </a:rPr>
              <a:t> </a:t>
            </a:r>
            <a:r>
              <a:rPr lang="ru-RU" sz="1600" b="0" i="0" dirty="0" err="1">
                <a:solidFill>
                  <a:srgbClr val="002060"/>
                </a:solidFill>
                <a:effectLst/>
                <a:latin typeface="Gilroy"/>
              </a:rPr>
              <a:t>ідея</a:t>
            </a:r>
            <a:r>
              <a:rPr lang="ru-RU" sz="1600" b="0" i="0" dirty="0">
                <a:solidFill>
                  <a:srgbClr val="002060"/>
                </a:solidFill>
                <a:effectLst/>
                <a:latin typeface="Gilroy"/>
              </a:rPr>
              <a:t> для </a:t>
            </a:r>
            <a:r>
              <a:rPr lang="ru-RU" sz="1600" b="0" i="0" dirty="0" err="1">
                <a:solidFill>
                  <a:srgbClr val="002060"/>
                </a:solidFill>
                <a:effectLst/>
                <a:latin typeface="Gilroy"/>
              </a:rPr>
              <a:t>бізнесу</a:t>
            </a:r>
            <a:r>
              <a:rPr lang="ru-RU" sz="1600" b="0" i="0" dirty="0">
                <a:solidFill>
                  <a:srgbClr val="002060"/>
                </a:solidFill>
                <a:effectLst/>
                <a:latin typeface="Gilroy"/>
              </a:rPr>
              <a:t> </a:t>
            </a:r>
            <a:r>
              <a:rPr lang="ru-RU" sz="1600" b="0" i="0" dirty="0" err="1">
                <a:solidFill>
                  <a:srgbClr val="002060"/>
                </a:solidFill>
                <a:effectLst/>
                <a:latin typeface="Gilroy"/>
              </a:rPr>
              <a:t>чи</a:t>
            </a:r>
            <a:r>
              <a:rPr lang="ru-RU" sz="1600" b="0" i="0" dirty="0">
                <a:solidFill>
                  <a:srgbClr val="002060"/>
                </a:solidFill>
                <a:effectLst/>
                <a:latin typeface="Gilroy"/>
              </a:rPr>
              <a:t> </a:t>
            </a:r>
            <a:r>
              <a:rPr lang="ru-RU" sz="1600" b="0" i="0" dirty="0" err="1">
                <a:solidFill>
                  <a:srgbClr val="002060"/>
                </a:solidFill>
                <a:effectLst/>
                <a:latin typeface="Gilroy"/>
              </a:rPr>
              <a:t>розширення</a:t>
            </a:r>
            <a:r>
              <a:rPr lang="ru-RU" sz="1600" b="0" i="0" dirty="0">
                <a:solidFill>
                  <a:srgbClr val="002060"/>
                </a:solidFill>
                <a:effectLst/>
                <a:latin typeface="Gilroy"/>
              </a:rPr>
              <a:t> </a:t>
            </a:r>
            <a:r>
              <a:rPr lang="ru-RU" sz="1600" b="0" i="0" dirty="0" err="1">
                <a:solidFill>
                  <a:srgbClr val="002060"/>
                </a:solidFill>
                <a:effectLst/>
                <a:latin typeface="Gilroy"/>
              </a:rPr>
              <a:t>лінійки</a:t>
            </a:r>
            <a:r>
              <a:rPr lang="ru-RU" sz="1600" b="0" i="0" dirty="0">
                <a:solidFill>
                  <a:srgbClr val="002060"/>
                </a:solidFill>
                <a:effectLst/>
                <a:latin typeface="Gilroy"/>
              </a:rPr>
              <a:t> </a:t>
            </a:r>
            <a:r>
              <a:rPr lang="ru-RU" sz="1600" b="0" i="0" dirty="0" err="1">
                <a:solidFill>
                  <a:srgbClr val="002060"/>
                </a:solidFill>
                <a:effectLst/>
                <a:latin typeface="Gilroy"/>
              </a:rPr>
              <a:t>цікава</a:t>
            </a:r>
            <a:r>
              <a:rPr lang="ru-RU" sz="1600" b="0" i="0" dirty="0">
                <a:solidFill>
                  <a:srgbClr val="002060"/>
                </a:solidFill>
                <a:effectLst/>
                <a:latin typeface="Gilroy"/>
              </a:rPr>
              <a:t>, але </a:t>
            </a:r>
            <a:r>
              <a:rPr lang="ru-RU" sz="1600" b="0" i="0" dirty="0" err="1">
                <a:solidFill>
                  <a:srgbClr val="002060"/>
                </a:solidFill>
                <a:effectLst/>
                <a:latin typeface="Gilroy"/>
              </a:rPr>
              <a:t>готуйтесь</a:t>
            </a:r>
            <a:r>
              <a:rPr lang="ru-RU" sz="1600" b="0" i="0" dirty="0">
                <a:solidFill>
                  <a:srgbClr val="002060"/>
                </a:solidFill>
                <a:effectLst/>
                <a:latin typeface="Gilroy"/>
              </a:rPr>
              <a:t> до </a:t>
            </a:r>
            <a:r>
              <a:rPr lang="ru-RU" sz="1600" b="0" i="0" dirty="0" err="1">
                <a:solidFill>
                  <a:srgbClr val="002060"/>
                </a:solidFill>
                <a:effectLst/>
                <a:latin typeface="Gilroy"/>
              </a:rPr>
              <a:t>жорсткої</a:t>
            </a:r>
            <a:r>
              <a:rPr lang="ru-RU" sz="1600" b="0" i="0" dirty="0">
                <a:solidFill>
                  <a:srgbClr val="002060"/>
                </a:solidFill>
                <a:effectLst/>
                <a:latin typeface="Gilroy"/>
              </a:rPr>
              <a:t> </a:t>
            </a:r>
            <a:r>
              <a:rPr lang="ru-RU" sz="1600" b="0" i="0" dirty="0" err="1">
                <a:solidFill>
                  <a:srgbClr val="002060"/>
                </a:solidFill>
                <a:effectLst/>
                <a:latin typeface="Gilroy"/>
              </a:rPr>
              <a:t>конкуренції</a:t>
            </a:r>
            <a:r>
              <a:rPr lang="ru-RU" sz="1600" b="0" i="0" dirty="0">
                <a:solidFill>
                  <a:srgbClr val="002060"/>
                </a:solidFill>
                <a:effectLst/>
                <a:latin typeface="Gilroy"/>
              </a:rPr>
              <a:t>!</a:t>
            </a:r>
          </a:p>
          <a:p>
            <a:pPr algn="l"/>
            <a:r>
              <a:rPr lang="ru-RU" sz="1600" b="0" i="0" dirty="0" err="1">
                <a:solidFill>
                  <a:srgbClr val="002060"/>
                </a:solidFill>
                <a:effectLst/>
                <a:latin typeface="Times New Roman" panose="02020603050405020304" pitchFamily="18" charset="0"/>
                <a:cs typeface="Times New Roman" panose="02020603050405020304" pitchFamily="18" charset="0"/>
              </a:rPr>
              <a:t>Розуміння</a:t>
            </a:r>
            <a:r>
              <a:rPr lang="ru-RU" sz="1600" b="0" i="0" dirty="0">
                <a:solidFill>
                  <a:srgbClr val="002060"/>
                </a:solidFill>
                <a:effectLst/>
                <a:latin typeface="Times New Roman" panose="02020603050405020304" pitchFamily="18" charset="0"/>
                <a:cs typeface="Times New Roman" panose="02020603050405020304" pitchFamily="18" charset="0"/>
              </a:rPr>
              <a:t> того, </a:t>
            </a:r>
            <a:r>
              <a:rPr lang="ru-RU" sz="1600" b="0" i="0" dirty="0" err="1">
                <a:solidFill>
                  <a:srgbClr val="002060"/>
                </a:solidFill>
                <a:effectLst/>
                <a:latin typeface="Times New Roman" panose="02020603050405020304" pitchFamily="18" charset="0"/>
                <a:cs typeface="Times New Roman" panose="02020603050405020304" pitchFamily="18" charset="0"/>
              </a:rPr>
              <a:t>які</a:t>
            </a:r>
            <a:r>
              <a:rPr lang="ru-RU" sz="1600" b="0" i="0" dirty="0">
                <a:solidFill>
                  <a:srgbClr val="002060"/>
                </a:solidFill>
                <a:effectLst/>
                <a:latin typeface="Times New Roman" panose="02020603050405020304" pitchFamily="18" charset="0"/>
                <a:cs typeface="Times New Roman" panose="02020603050405020304" pitchFamily="18" charset="0"/>
              </a:rPr>
              <a:t> </a:t>
            </a:r>
            <a:r>
              <a:rPr lang="ru-RU" sz="1600" b="0" i="0" dirty="0" err="1">
                <a:solidFill>
                  <a:srgbClr val="002060"/>
                </a:solidFill>
                <a:effectLst/>
                <a:latin typeface="Times New Roman" panose="02020603050405020304" pitchFamily="18" charset="0"/>
                <a:cs typeface="Times New Roman" panose="02020603050405020304" pitchFamily="18" charset="0"/>
              </a:rPr>
              <a:t>категорії</a:t>
            </a:r>
            <a:r>
              <a:rPr lang="ru-RU" sz="1600" b="0" i="0" dirty="0">
                <a:solidFill>
                  <a:srgbClr val="002060"/>
                </a:solidFill>
                <a:effectLst/>
                <a:latin typeface="Times New Roman" panose="02020603050405020304" pitchFamily="18" charset="0"/>
                <a:cs typeface="Times New Roman" panose="02020603050405020304" pitchFamily="18" charset="0"/>
              </a:rPr>
              <a:t> </a:t>
            </a:r>
            <a:r>
              <a:rPr lang="ru-RU" sz="1600" b="0" i="0" dirty="0" err="1">
                <a:solidFill>
                  <a:srgbClr val="002060"/>
                </a:solidFill>
                <a:effectLst/>
                <a:latin typeface="Times New Roman" panose="02020603050405020304" pitchFamily="18" charset="0"/>
                <a:cs typeface="Times New Roman" panose="02020603050405020304" pitchFamily="18" charset="0"/>
              </a:rPr>
              <a:t>товарів</a:t>
            </a:r>
            <a:r>
              <a:rPr lang="ru-RU" sz="1600" b="0" i="0" dirty="0">
                <a:solidFill>
                  <a:srgbClr val="002060"/>
                </a:solidFill>
                <a:effectLst/>
                <a:latin typeface="Times New Roman" panose="02020603050405020304" pitchFamily="18" charset="0"/>
                <a:cs typeface="Times New Roman" panose="02020603050405020304" pitchFamily="18" charset="0"/>
              </a:rPr>
              <a:t> є </a:t>
            </a:r>
            <a:r>
              <a:rPr lang="ru-RU" sz="1600" b="0" i="0" dirty="0" err="1">
                <a:solidFill>
                  <a:srgbClr val="002060"/>
                </a:solidFill>
                <a:effectLst/>
                <a:latin typeface="Times New Roman" panose="02020603050405020304" pitchFamily="18" charset="0"/>
                <a:cs typeface="Times New Roman" panose="02020603050405020304" pitchFamily="18" charset="0"/>
              </a:rPr>
              <a:t>найбільш</a:t>
            </a:r>
            <a:r>
              <a:rPr lang="ru-RU" sz="1600" b="0" i="0" dirty="0">
                <a:solidFill>
                  <a:srgbClr val="002060"/>
                </a:solidFill>
                <a:effectLst/>
                <a:latin typeface="Times New Roman" panose="02020603050405020304" pitchFamily="18" charset="0"/>
                <a:cs typeface="Times New Roman" panose="02020603050405020304" pitchFamily="18" charset="0"/>
              </a:rPr>
              <a:t> </a:t>
            </a:r>
            <a:r>
              <a:rPr lang="ru-RU" sz="1600" b="0" i="0" dirty="0" err="1">
                <a:solidFill>
                  <a:srgbClr val="002060"/>
                </a:solidFill>
                <a:effectLst/>
                <a:latin typeface="Times New Roman" panose="02020603050405020304" pitchFamily="18" charset="0"/>
                <a:cs typeface="Times New Roman" panose="02020603050405020304" pitchFamily="18" charset="0"/>
              </a:rPr>
              <a:t>популярними</a:t>
            </a:r>
            <a:r>
              <a:rPr lang="ru-RU" sz="1600" b="0" i="0" dirty="0">
                <a:solidFill>
                  <a:srgbClr val="002060"/>
                </a:solidFill>
                <a:effectLst/>
                <a:latin typeface="Times New Roman" panose="02020603050405020304" pitchFamily="18" charset="0"/>
                <a:cs typeface="Times New Roman" panose="02020603050405020304" pitchFamily="18" charset="0"/>
              </a:rPr>
              <a:t>, </a:t>
            </a:r>
            <a:r>
              <a:rPr lang="ru-RU" sz="1600" b="0" i="0" dirty="0" err="1">
                <a:solidFill>
                  <a:srgbClr val="002060"/>
                </a:solidFill>
                <a:effectLst/>
                <a:latin typeface="Times New Roman" panose="02020603050405020304" pitchFamily="18" charset="0"/>
                <a:cs typeface="Times New Roman" panose="02020603050405020304" pitchFamily="18" charset="0"/>
              </a:rPr>
              <a:t>може</a:t>
            </a:r>
            <a:r>
              <a:rPr lang="ru-RU" sz="1600" b="0" i="0" dirty="0">
                <a:solidFill>
                  <a:srgbClr val="002060"/>
                </a:solidFill>
                <a:effectLst/>
                <a:latin typeface="Times New Roman" panose="02020603050405020304" pitchFamily="18" charset="0"/>
                <a:cs typeface="Times New Roman" panose="02020603050405020304" pitchFamily="18" charset="0"/>
              </a:rPr>
              <a:t> бути </a:t>
            </a:r>
            <a:r>
              <a:rPr lang="ru-RU" sz="1600" b="0" i="0" dirty="0" err="1">
                <a:solidFill>
                  <a:srgbClr val="002060"/>
                </a:solidFill>
                <a:effectLst/>
                <a:latin typeface="Times New Roman" panose="02020603050405020304" pitchFamily="18" charset="0"/>
                <a:cs typeface="Times New Roman" panose="02020603050405020304" pitchFamily="18" charset="0"/>
              </a:rPr>
              <a:t>вирішальним</a:t>
            </a:r>
            <a:r>
              <a:rPr lang="ru-RU" sz="1600" b="0" i="0" dirty="0">
                <a:solidFill>
                  <a:srgbClr val="002060"/>
                </a:solidFill>
                <a:effectLst/>
                <a:latin typeface="Times New Roman" panose="02020603050405020304" pitchFamily="18" charset="0"/>
                <a:cs typeface="Times New Roman" panose="02020603050405020304" pitchFamily="18" charset="0"/>
              </a:rPr>
              <a:t> фактором для </a:t>
            </a:r>
            <a:r>
              <a:rPr lang="ru-RU" sz="1600" b="0" i="0" dirty="0" err="1">
                <a:solidFill>
                  <a:srgbClr val="002060"/>
                </a:solidFill>
                <a:effectLst/>
                <a:latin typeface="Times New Roman" panose="02020603050405020304" pitchFamily="18" charset="0"/>
                <a:cs typeface="Times New Roman" panose="02020603050405020304" pitchFamily="18" charset="0"/>
              </a:rPr>
              <a:t>успіху</a:t>
            </a:r>
            <a:r>
              <a:rPr lang="ru-RU" sz="1600" b="0" i="0" dirty="0">
                <a:solidFill>
                  <a:srgbClr val="002060"/>
                </a:solidFill>
                <a:effectLst/>
                <a:latin typeface="Times New Roman" panose="02020603050405020304" pitchFamily="18" charset="0"/>
                <a:cs typeface="Times New Roman" panose="02020603050405020304" pitchFamily="18" charset="0"/>
              </a:rPr>
              <a:t> на </a:t>
            </a:r>
            <a:r>
              <a:rPr lang="ru-RU" sz="1600" b="0" i="0" dirty="0" err="1">
                <a:solidFill>
                  <a:srgbClr val="002060"/>
                </a:solidFill>
                <a:effectLst/>
                <a:latin typeface="Times New Roman" panose="02020603050405020304" pitchFamily="18" charset="0"/>
                <a:cs typeface="Times New Roman" panose="02020603050405020304" pitchFamily="18" charset="0"/>
              </a:rPr>
              <a:t>крафтовому</a:t>
            </a:r>
            <a:r>
              <a:rPr lang="ru-RU" sz="1600" b="0" i="0" dirty="0">
                <a:solidFill>
                  <a:srgbClr val="002060"/>
                </a:solidFill>
                <a:effectLst/>
                <a:latin typeface="Times New Roman" panose="02020603050405020304" pitchFamily="18" charset="0"/>
                <a:cs typeface="Times New Roman" panose="02020603050405020304" pitchFamily="18" charset="0"/>
              </a:rPr>
              <a:t> ринку.</a:t>
            </a:r>
            <a:r>
              <a:rPr lang="ru-RU" sz="1600" b="0" i="0" dirty="0">
                <a:solidFill>
                  <a:srgbClr val="111325"/>
                </a:solidFill>
                <a:effectLst/>
                <a:latin typeface="Gilroy"/>
              </a:rPr>
              <a:t> З маркетплейсу </a:t>
            </a:r>
            <a:r>
              <a:rPr lang="ru-RU" sz="1600" b="0" i="0" u="sng" dirty="0">
                <a:solidFill>
                  <a:srgbClr val="039BE5"/>
                </a:solidFill>
                <a:effectLst/>
                <a:latin typeface="Gilroy"/>
                <a:hlinkClick r:id="rId4"/>
              </a:rPr>
              <a:t>«</a:t>
            </a:r>
            <a:r>
              <a:rPr lang="ru-RU" sz="1600" b="0" i="0" u="sng" dirty="0" err="1">
                <a:solidFill>
                  <a:srgbClr val="039BE5"/>
                </a:solidFill>
                <a:effectLst/>
                <a:latin typeface="Gilroy"/>
                <a:hlinkClick r:id="rId4"/>
              </a:rPr>
              <a:t>Товариство</a:t>
            </a:r>
            <a:r>
              <a:rPr lang="ru-RU" sz="1600" b="0" i="0" u="sng" dirty="0">
                <a:solidFill>
                  <a:srgbClr val="039BE5"/>
                </a:solidFill>
                <a:effectLst/>
                <a:latin typeface="Gilroy"/>
                <a:hlinkClick r:id="rId4"/>
              </a:rPr>
              <a:t> Крафту»</a:t>
            </a:r>
            <a:r>
              <a:rPr lang="ru-RU" sz="1600" b="0" i="0" dirty="0">
                <a:solidFill>
                  <a:srgbClr val="111325"/>
                </a:solidFill>
                <a:effectLst/>
                <a:latin typeface="Gilroy"/>
              </a:rPr>
              <a:t> </a:t>
            </a:r>
            <a:r>
              <a:rPr lang="ru-RU" sz="1600" b="0" i="0" dirty="0" err="1">
                <a:solidFill>
                  <a:srgbClr val="002060"/>
                </a:solidFill>
                <a:effectLst/>
                <a:latin typeface="Gilroy"/>
              </a:rPr>
              <a:t>можна</a:t>
            </a:r>
            <a:r>
              <a:rPr lang="ru-RU" sz="1600" b="0" i="0" dirty="0">
                <a:solidFill>
                  <a:srgbClr val="002060"/>
                </a:solidFill>
                <a:effectLst/>
                <a:latin typeface="Gilroy"/>
              </a:rPr>
              <a:t> </a:t>
            </a:r>
            <a:r>
              <a:rPr lang="ru-RU" sz="1600" b="0" i="0" dirty="0" err="1">
                <a:solidFill>
                  <a:srgbClr val="002060"/>
                </a:solidFill>
                <a:effectLst/>
                <a:latin typeface="Gilroy"/>
              </a:rPr>
              <a:t>дійти</a:t>
            </a:r>
            <a:r>
              <a:rPr lang="ru-RU" sz="1600" b="0" i="0" dirty="0">
                <a:solidFill>
                  <a:srgbClr val="002060"/>
                </a:solidFill>
                <a:effectLst/>
                <a:latin typeface="Gilroy"/>
              </a:rPr>
              <a:t> </a:t>
            </a:r>
            <a:r>
              <a:rPr lang="ru-RU" sz="1600" b="0" i="0" dirty="0" err="1">
                <a:solidFill>
                  <a:srgbClr val="002060"/>
                </a:solidFill>
                <a:effectLst/>
                <a:latin typeface="Gilroy"/>
              </a:rPr>
              <a:t>розуміння</a:t>
            </a:r>
            <a:r>
              <a:rPr lang="ru-RU" sz="1600" b="0" i="0" dirty="0">
                <a:solidFill>
                  <a:srgbClr val="002060"/>
                </a:solidFill>
                <a:effectLst/>
                <a:latin typeface="Gilroy"/>
              </a:rPr>
              <a:t>, </a:t>
            </a:r>
            <a:r>
              <a:rPr lang="ru-RU" sz="1600" b="0" i="0" dirty="0" err="1">
                <a:solidFill>
                  <a:srgbClr val="002060"/>
                </a:solidFill>
                <a:effectLst/>
                <a:latin typeface="Gilroy"/>
              </a:rPr>
              <a:t>що</a:t>
            </a:r>
            <a:r>
              <a:rPr lang="ru-RU" sz="1600" b="0" i="0" dirty="0">
                <a:solidFill>
                  <a:srgbClr val="002060"/>
                </a:solidFill>
                <a:effectLst/>
                <a:latin typeface="Gilroy"/>
              </a:rPr>
              <a:t> </a:t>
            </a:r>
            <a:r>
              <a:rPr lang="ru-RU" sz="1600" b="0" i="0" dirty="0" err="1">
                <a:solidFill>
                  <a:srgbClr val="002060"/>
                </a:solidFill>
                <a:effectLst/>
                <a:latin typeface="Gilroy"/>
              </a:rPr>
              <a:t>певні</a:t>
            </a:r>
            <a:r>
              <a:rPr lang="ru-RU" sz="1600" b="0" i="0" dirty="0">
                <a:solidFill>
                  <a:srgbClr val="002060"/>
                </a:solidFill>
                <a:effectLst/>
                <a:latin typeface="Gilroy"/>
              </a:rPr>
              <a:t> </a:t>
            </a:r>
            <a:r>
              <a:rPr lang="ru-RU" sz="1600" b="0" i="0" dirty="0" err="1">
                <a:solidFill>
                  <a:srgbClr val="002060"/>
                </a:solidFill>
                <a:effectLst/>
                <a:latin typeface="Gilroy"/>
              </a:rPr>
              <a:t>категорії</a:t>
            </a:r>
            <a:r>
              <a:rPr lang="ru-RU" sz="1600" b="0" i="0" dirty="0">
                <a:solidFill>
                  <a:srgbClr val="002060"/>
                </a:solidFill>
                <a:effectLst/>
                <a:latin typeface="Gilroy"/>
              </a:rPr>
              <a:t> </a:t>
            </a:r>
            <a:r>
              <a:rPr lang="ru-RU" sz="1600" b="0" i="0" dirty="0" err="1">
                <a:solidFill>
                  <a:srgbClr val="002060"/>
                </a:solidFill>
                <a:effectLst/>
                <a:latin typeface="Gilroy"/>
              </a:rPr>
              <a:t>товарів</a:t>
            </a:r>
            <a:r>
              <a:rPr lang="ru-RU" sz="1600" b="0" i="0" dirty="0">
                <a:solidFill>
                  <a:srgbClr val="002060"/>
                </a:solidFill>
                <a:effectLst/>
                <a:latin typeface="Gilroy"/>
              </a:rPr>
              <a:t> </a:t>
            </a:r>
            <a:r>
              <a:rPr lang="ru-RU" sz="1600" b="0" i="0" dirty="0" err="1">
                <a:solidFill>
                  <a:srgbClr val="002060"/>
                </a:solidFill>
                <a:effectLst/>
                <a:latin typeface="Gilroy"/>
              </a:rPr>
              <a:t>завжди</a:t>
            </a:r>
            <a:r>
              <a:rPr lang="ru-RU" sz="1600" b="0" i="0" dirty="0">
                <a:solidFill>
                  <a:srgbClr val="002060"/>
                </a:solidFill>
                <a:effectLst/>
                <a:latin typeface="Gilroy"/>
              </a:rPr>
              <a:t> </a:t>
            </a:r>
            <a:r>
              <a:rPr lang="ru-RU" sz="1600" b="0" i="0" dirty="0" err="1">
                <a:solidFill>
                  <a:srgbClr val="002060"/>
                </a:solidFill>
                <a:effectLst/>
                <a:latin typeface="Gilroy"/>
              </a:rPr>
              <a:t>знаходяться</a:t>
            </a:r>
            <a:r>
              <a:rPr lang="ru-RU" sz="1600" b="0" i="0" dirty="0">
                <a:solidFill>
                  <a:srgbClr val="002060"/>
                </a:solidFill>
                <a:effectLst/>
                <a:latin typeface="Gilroy"/>
              </a:rPr>
              <a:t> в </a:t>
            </a:r>
            <a:r>
              <a:rPr lang="ru-RU" sz="1600" b="0" i="0" dirty="0" err="1">
                <a:solidFill>
                  <a:srgbClr val="002060"/>
                </a:solidFill>
                <a:effectLst/>
                <a:latin typeface="Gilroy"/>
              </a:rPr>
              <a:t>центрі</a:t>
            </a:r>
            <a:r>
              <a:rPr lang="ru-RU" sz="1600" b="0" i="0" dirty="0">
                <a:solidFill>
                  <a:srgbClr val="002060"/>
                </a:solidFill>
                <a:effectLst/>
                <a:latin typeface="Gilroy"/>
              </a:rPr>
              <a:t> </a:t>
            </a:r>
            <a:r>
              <a:rPr lang="ru-RU" sz="1600" b="0" i="0" dirty="0" err="1">
                <a:solidFill>
                  <a:srgbClr val="002060"/>
                </a:solidFill>
                <a:effectLst/>
                <a:latin typeface="Gilroy"/>
              </a:rPr>
              <a:t>уваги</a:t>
            </a:r>
            <a:r>
              <a:rPr lang="ru-RU" sz="1600" b="0" i="0" dirty="0">
                <a:solidFill>
                  <a:srgbClr val="002060"/>
                </a:solidFill>
                <a:effectLst/>
                <a:latin typeface="Gilroy"/>
              </a:rPr>
              <a:t> </a:t>
            </a:r>
            <a:r>
              <a:rPr lang="ru-RU" sz="1600" b="0" i="0" dirty="0" err="1">
                <a:solidFill>
                  <a:srgbClr val="002060"/>
                </a:solidFill>
                <a:effectLst/>
                <a:latin typeface="Gilroy"/>
              </a:rPr>
              <a:t>споживачів</a:t>
            </a:r>
            <a:r>
              <a:rPr lang="ru-RU" sz="1600" dirty="0">
                <a:solidFill>
                  <a:srgbClr val="002060"/>
                </a:solidFill>
                <a:latin typeface="Gilroy"/>
              </a:rPr>
              <a:t>:</a:t>
            </a:r>
            <a:r>
              <a:rPr lang="ru-RU" sz="1600" b="0" i="0" dirty="0">
                <a:solidFill>
                  <a:srgbClr val="002060"/>
                </a:solidFill>
                <a:effectLst/>
                <a:latin typeface="Gilroy"/>
              </a:rPr>
              <a:t> </a:t>
            </a:r>
          </a:p>
          <a:p>
            <a:pPr algn="l"/>
            <a:r>
              <a:rPr lang="ru-RU" sz="1600" b="1" i="0" dirty="0">
                <a:solidFill>
                  <a:srgbClr val="002060"/>
                </a:solidFill>
                <a:effectLst/>
                <a:latin typeface="Gilroy"/>
              </a:rPr>
              <a:t>Сири</a:t>
            </a:r>
            <a:r>
              <a:rPr lang="ru-RU" sz="1600" b="0" i="0" dirty="0">
                <a:solidFill>
                  <a:srgbClr val="002060"/>
                </a:solidFill>
                <a:effectLst/>
                <a:latin typeface="Gilroy"/>
              </a:rPr>
              <a:t>  — </a:t>
            </a:r>
            <a:r>
              <a:rPr lang="ru-RU" sz="1600" b="0" i="0" dirty="0" err="1">
                <a:solidFill>
                  <a:srgbClr val="002060"/>
                </a:solidFill>
                <a:effectLst/>
                <a:latin typeface="Gilroy"/>
              </a:rPr>
              <a:t>це</a:t>
            </a:r>
            <a:r>
              <a:rPr lang="ru-RU" sz="1600" b="0" i="0" dirty="0">
                <a:solidFill>
                  <a:srgbClr val="002060"/>
                </a:solidFill>
                <a:effectLst/>
                <a:latin typeface="Gilroy"/>
              </a:rPr>
              <a:t> </a:t>
            </a:r>
            <a:r>
              <a:rPr lang="ru-RU" sz="1600" b="0" i="0" dirty="0" err="1">
                <a:solidFill>
                  <a:srgbClr val="002060"/>
                </a:solidFill>
                <a:effectLst/>
                <a:latin typeface="Gilroy"/>
              </a:rPr>
              <a:t>найбільш</a:t>
            </a:r>
            <a:r>
              <a:rPr lang="ru-RU" sz="1600" b="0" i="0" dirty="0">
                <a:solidFill>
                  <a:srgbClr val="002060"/>
                </a:solidFill>
                <a:effectLst/>
                <a:latin typeface="Gilroy"/>
              </a:rPr>
              <a:t> популярна </a:t>
            </a:r>
            <a:r>
              <a:rPr lang="ru-RU" sz="1600" b="0" i="0" dirty="0" err="1">
                <a:solidFill>
                  <a:srgbClr val="002060"/>
                </a:solidFill>
                <a:effectLst/>
                <a:latin typeface="Gilroy"/>
              </a:rPr>
              <a:t>категорія</a:t>
            </a:r>
            <a:r>
              <a:rPr lang="ru-RU" sz="1600" b="0" i="0" dirty="0">
                <a:solidFill>
                  <a:srgbClr val="002060"/>
                </a:solidFill>
                <a:effectLst/>
                <a:latin typeface="Gilroy"/>
              </a:rPr>
              <a:t> на </a:t>
            </a:r>
            <a:r>
              <a:rPr lang="ru-RU" sz="1600" b="0" i="0" dirty="0" err="1">
                <a:solidFill>
                  <a:srgbClr val="002060"/>
                </a:solidFill>
                <a:effectLst/>
                <a:latin typeface="Gilroy"/>
              </a:rPr>
              <a:t>сайті</a:t>
            </a:r>
            <a:r>
              <a:rPr lang="ru-RU" sz="1600" b="0" i="0" dirty="0">
                <a:solidFill>
                  <a:srgbClr val="002060"/>
                </a:solidFill>
                <a:effectLst/>
                <a:latin typeface="Gilroy"/>
              </a:rPr>
              <a:t>. Велику </a:t>
            </a:r>
            <a:r>
              <a:rPr lang="ru-RU" sz="1600" b="0" i="0" dirty="0" err="1">
                <a:solidFill>
                  <a:srgbClr val="002060"/>
                </a:solidFill>
                <a:effectLst/>
                <a:latin typeface="Gilroy"/>
              </a:rPr>
              <a:t>увагу</a:t>
            </a:r>
            <a:r>
              <a:rPr lang="ru-RU" sz="1600" b="0" i="0" dirty="0">
                <a:solidFill>
                  <a:srgbClr val="002060"/>
                </a:solidFill>
                <a:effectLst/>
                <a:latin typeface="Gilroy"/>
              </a:rPr>
              <a:t> </a:t>
            </a:r>
            <a:r>
              <a:rPr lang="ru-RU" sz="1600" b="0" i="0" dirty="0" err="1">
                <a:solidFill>
                  <a:srgbClr val="002060"/>
                </a:solidFill>
                <a:effectLst/>
                <a:latin typeface="Gilroy"/>
              </a:rPr>
              <a:t>споживачів</a:t>
            </a:r>
            <a:r>
              <a:rPr lang="ru-RU" sz="1600" b="0" i="0" dirty="0">
                <a:solidFill>
                  <a:srgbClr val="002060"/>
                </a:solidFill>
                <a:effectLst/>
                <a:latin typeface="Gilroy"/>
              </a:rPr>
              <a:t> до </a:t>
            </a:r>
            <a:r>
              <a:rPr lang="ru-RU" sz="1600" b="0" i="0" dirty="0" err="1">
                <a:solidFill>
                  <a:srgbClr val="002060"/>
                </a:solidFill>
                <a:effectLst/>
                <a:latin typeface="Gilroy"/>
              </a:rPr>
              <a:t>крафтових</a:t>
            </a:r>
            <a:r>
              <a:rPr lang="ru-RU" sz="1600" b="0" i="0" dirty="0">
                <a:solidFill>
                  <a:srgbClr val="002060"/>
                </a:solidFill>
                <a:effectLst/>
                <a:latin typeface="Gilroy"/>
              </a:rPr>
              <a:t> </a:t>
            </a:r>
            <a:r>
              <a:rPr lang="ru-RU" sz="1600" b="0" i="0" dirty="0" err="1">
                <a:solidFill>
                  <a:srgbClr val="002060"/>
                </a:solidFill>
                <a:effectLst/>
                <a:latin typeface="Gilroy"/>
              </a:rPr>
              <a:t>молочних</a:t>
            </a:r>
            <a:r>
              <a:rPr lang="ru-RU" sz="1600" b="0" i="0" dirty="0">
                <a:solidFill>
                  <a:srgbClr val="002060"/>
                </a:solidFill>
                <a:effectLst/>
                <a:latin typeface="Gilroy"/>
              </a:rPr>
              <a:t> </a:t>
            </a:r>
            <a:r>
              <a:rPr lang="ru-RU" sz="1600" b="0" i="0" dirty="0" err="1">
                <a:solidFill>
                  <a:srgbClr val="002060"/>
                </a:solidFill>
                <a:effectLst/>
                <a:latin typeface="Gilroy"/>
              </a:rPr>
              <a:t>продуктів</a:t>
            </a:r>
            <a:r>
              <a:rPr lang="ru-RU" sz="1600" b="0" i="0" dirty="0">
                <a:solidFill>
                  <a:srgbClr val="002060"/>
                </a:solidFill>
                <a:effectLst/>
                <a:latin typeface="Gilroy"/>
              </a:rPr>
              <a:t> показало і наше </a:t>
            </a:r>
            <a:r>
              <a:rPr lang="ru-RU" sz="1600" b="0" i="0" dirty="0" err="1">
                <a:solidFill>
                  <a:srgbClr val="002060"/>
                </a:solidFill>
                <a:effectLst/>
                <a:latin typeface="Gilroy"/>
              </a:rPr>
              <a:t>опитування</a:t>
            </a:r>
            <a:r>
              <a:rPr lang="ru-RU" sz="1600" b="0" i="0" dirty="0">
                <a:solidFill>
                  <a:srgbClr val="002060"/>
                </a:solidFill>
                <a:effectLst/>
                <a:latin typeface="Gilroy"/>
              </a:rPr>
              <a:t> - 81% людей </a:t>
            </a:r>
            <a:r>
              <a:rPr lang="ru-RU" sz="1600" b="0" i="0" dirty="0" err="1">
                <a:solidFill>
                  <a:srgbClr val="002060"/>
                </a:solidFill>
                <a:effectLst/>
                <a:latin typeface="Gilroy"/>
              </a:rPr>
              <a:t>купують</a:t>
            </a:r>
            <a:r>
              <a:rPr lang="ru-RU" sz="1600" b="0" i="0" dirty="0">
                <a:solidFill>
                  <a:srgbClr val="002060"/>
                </a:solidFill>
                <a:effectLst/>
                <a:latin typeface="Gilroy"/>
              </a:rPr>
              <a:t> </a:t>
            </a:r>
            <a:r>
              <a:rPr lang="ru-RU" sz="1600" b="0" i="0" dirty="0" err="1">
                <a:solidFill>
                  <a:srgbClr val="002060"/>
                </a:solidFill>
                <a:effectLst/>
                <a:latin typeface="Gilroy"/>
              </a:rPr>
              <a:t>ці</a:t>
            </a:r>
            <a:r>
              <a:rPr lang="ru-RU" sz="1600" b="0" i="0" dirty="0">
                <a:solidFill>
                  <a:srgbClr val="002060"/>
                </a:solidFill>
                <a:effectLst/>
                <a:latin typeface="Gilroy"/>
              </a:rPr>
              <a:t> </a:t>
            </a:r>
            <a:r>
              <a:rPr lang="ru-RU" sz="1600" b="0" i="0" dirty="0" err="1">
                <a:solidFill>
                  <a:srgbClr val="002060"/>
                </a:solidFill>
                <a:effectLst/>
                <a:latin typeface="Gilroy"/>
              </a:rPr>
              <a:t>товари</a:t>
            </a:r>
            <a:r>
              <a:rPr lang="ru-RU" sz="1600" b="0" i="0" dirty="0">
                <a:solidFill>
                  <a:srgbClr val="002060"/>
                </a:solidFill>
                <a:effectLst/>
                <a:latin typeface="Gilroy"/>
              </a:rPr>
              <a:t> у </a:t>
            </a:r>
            <a:r>
              <a:rPr lang="ru-RU" sz="1600" b="0" i="0" dirty="0" err="1">
                <a:solidFill>
                  <a:srgbClr val="002060"/>
                </a:solidFill>
                <a:effectLst/>
                <a:latin typeface="Gilroy"/>
              </a:rPr>
              <a:t>малих</a:t>
            </a:r>
            <a:r>
              <a:rPr lang="ru-RU" sz="1600" b="0" i="0" dirty="0">
                <a:solidFill>
                  <a:srgbClr val="002060"/>
                </a:solidFill>
                <a:effectLst/>
                <a:latin typeface="Gilroy"/>
              </a:rPr>
              <a:t> </a:t>
            </a:r>
            <a:r>
              <a:rPr lang="ru-RU" sz="1600" b="0" i="0" dirty="0" err="1">
                <a:solidFill>
                  <a:srgbClr val="002060"/>
                </a:solidFill>
                <a:effectLst/>
                <a:latin typeface="Gilroy"/>
              </a:rPr>
              <a:t>виробників</a:t>
            </a:r>
            <a:r>
              <a:rPr lang="ru-RU" sz="1600" b="0" i="0" dirty="0">
                <a:solidFill>
                  <a:srgbClr val="002060"/>
                </a:solidFill>
                <a:effectLst/>
                <a:latin typeface="Gilroy"/>
              </a:rPr>
              <a:t>. </a:t>
            </a:r>
          </a:p>
          <a:p>
            <a:pPr algn="l"/>
            <a:r>
              <a:rPr lang="ru-RU" sz="1600" b="1" i="0" dirty="0" err="1">
                <a:solidFill>
                  <a:srgbClr val="002060"/>
                </a:solidFill>
                <a:effectLst/>
                <a:latin typeface="Gilroy"/>
              </a:rPr>
              <a:t>Варення</a:t>
            </a:r>
            <a:r>
              <a:rPr lang="ru-RU" sz="1600" b="1" i="0" dirty="0">
                <a:solidFill>
                  <a:srgbClr val="002060"/>
                </a:solidFill>
                <a:effectLst/>
                <a:latin typeface="Gilroy"/>
              </a:rPr>
              <a:t> та </a:t>
            </a:r>
            <a:r>
              <a:rPr lang="ru-RU" sz="1600" b="1" i="0" dirty="0" err="1">
                <a:solidFill>
                  <a:srgbClr val="002060"/>
                </a:solidFill>
                <a:effectLst/>
                <a:latin typeface="Gilroy"/>
              </a:rPr>
              <a:t>соуси</a:t>
            </a:r>
            <a:r>
              <a:rPr lang="ru-RU" sz="1600" b="1" i="0" dirty="0">
                <a:solidFill>
                  <a:srgbClr val="002060"/>
                </a:solidFill>
                <a:effectLst/>
                <a:latin typeface="Gilroy"/>
              </a:rPr>
              <a:t>. </a:t>
            </a:r>
            <a:r>
              <a:rPr lang="ru-RU" sz="1600" b="0" i="0" dirty="0">
                <a:solidFill>
                  <a:srgbClr val="002060"/>
                </a:solidFill>
                <a:effectLst/>
                <a:latin typeface="Gilroy"/>
              </a:rPr>
              <a:t>У </a:t>
            </a:r>
            <a:r>
              <a:rPr lang="ru-RU" sz="1600" b="0" i="0" dirty="0" err="1">
                <a:solidFill>
                  <a:srgbClr val="002060"/>
                </a:solidFill>
                <a:effectLst/>
                <a:latin typeface="Gilroy"/>
              </a:rPr>
              <a:t>цій</a:t>
            </a:r>
            <a:r>
              <a:rPr lang="ru-RU" sz="1600" b="0" i="0" dirty="0">
                <a:solidFill>
                  <a:srgbClr val="002060"/>
                </a:solidFill>
                <a:effectLst/>
                <a:latin typeface="Gilroy"/>
              </a:rPr>
              <a:t> </a:t>
            </a:r>
            <a:r>
              <a:rPr lang="ru-RU" sz="1600" b="0" i="0" dirty="0" err="1">
                <a:solidFill>
                  <a:srgbClr val="002060"/>
                </a:solidFill>
                <a:effectLst/>
                <a:latin typeface="Gilroy"/>
              </a:rPr>
              <a:t>категорії</a:t>
            </a:r>
            <a:r>
              <a:rPr lang="ru-RU" sz="1600" b="0" i="0" dirty="0">
                <a:solidFill>
                  <a:srgbClr val="002060"/>
                </a:solidFill>
                <a:effectLst/>
                <a:latin typeface="Gilroy"/>
              </a:rPr>
              <a:t> також </a:t>
            </a:r>
            <a:r>
              <a:rPr lang="ru-RU" sz="1600" b="0" i="0" dirty="0" err="1">
                <a:solidFill>
                  <a:srgbClr val="002060"/>
                </a:solidFill>
                <a:effectLst/>
                <a:latin typeface="Gilroy"/>
              </a:rPr>
              <a:t>зберігається</a:t>
            </a:r>
            <a:r>
              <a:rPr lang="ru-RU" sz="1600" b="0" i="0" dirty="0">
                <a:solidFill>
                  <a:srgbClr val="002060"/>
                </a:solidFill>
                <a:effectLst/>
                <a:latin typeface="Gilroy"/>
              </a:rPr>
              <a:t> </a:t>
            </a:r>
            <a:r>
              <a:rPr lang="ru-RU" sz="1600" b="0" i="0" dirty="0" err="1">
                <a:solidFill>
                  <a:srgbClr val="002060"/>
                </a:solidFill>
                <a:effectLst/>
                <a:latin typeface="Gilroy"/>
              </a:rPr>
              <a:t>тенденція</a:t>
            </a:r>
            <a:r>
              <a:rPr lang="ru-RU" sz="1600" b="0" i="0" dirty="0">
                <a:solidFill>
                  <a:srgbClr val="002060"/>
                </a:solidFill>
                <a:effectLst/>
                <a:latin typeface="Gilroy"/>
              </a:rPr>
              <a:t> до покупки </a:t>
            </a:r>
            <a:r>
              <a:rPr lang="ru-RU" sz="1600" b="0" i="0" dirty="0" err="1">
                <a:solidFill>
                  <a:srgbClr val="002060"/>
                </a:solidFill>
                <a:effectLst/>
                <a:latin typeface="Gilroy"/>
              </a:rPr>
              <a:t>унікальних</a:t>
            </a:r>
            <a:r>
              <a:rPr lang="ru-RU" sz="1600" b="0" i="0" dirty="0">
                <a:solidFill>
                  <a:srgbClr val="002060"/>
                </a:solidFill>
                <a:effectLst/>
                <a:latin typeface="Gilroy"/>
              </a:rPr>
              <a:t> </a:t>
            </a:r>
            <a:r>
              <a:rPr lang="ru-RU" sz="1600" b="0" i="0" dirty="0" err="1">
                <a:solidFill>
                  <a:srgbClr val="002060"/>
                </a:solidFill>
                <a:effectLst/>
                <a:latin typeface="Gilroy"/>
              </a:rPr>
              <a:t>товарів</a:t>
            </a:r>
            <a:r>
              <a:rPr lang="ru-RU" sz="1600" b="0" i="0" dirty="0">
                <a:solidFill>
                  <a:srgbClr val="002060"/>
                </a:solidFill>
                <a:effectLst/>
                <a:latin typeface="Gilroy"/>
              </a:rPr>
              <a:t>, </a:t>
            </a:r>
            <a:r>
              <a:rPr lang="ru-RU" sz="1600" b="0" i="0" dirty="0" err="1">
                <a:solidFill>
                  <a:srgbClr val="002060"/>
                </a:solidFill>
                <a:effectLst/>
                <a:latin typeface="Gilroy"/>
              </a:rPr>
              <a:t>яких</a:t>
            </a:r>
            <a:r>
              <a:rPr lang="ru-RU" sz="1600" b="0" i="0" dirty="0">
                <a:solidFill>
                  <a:srgbClr val="002060"/>
                </a:solidFill>
                <a:effectLst/>
                <a:latin typeface="Gilroy"/>
              </a:rPr>
              <a:t> </a:t>
            </a:r>
            <a:r>
              <a:rPr lang="ru-RU" sz="1600" b="0" i="0" dirty="0" err="1">
                <a:solidFill>
                  <a:srgbClr val="002060"/>
                </a:solidFill>
                <a:effectLst/>
                <a:latin typeface="Gilroy"/>
              </a:rPr>
              <a:t>ви</a:t>
            </a:r>
            <a:r>
              <a:rPr lang="ru-RU" sz="1600" b="0" i="0" dirty="0">
                <a:solidFill>
                  <a:srgbClr val="002060"/>
                </a:solidFill>
                <a:effectLst/>
                <a:latin typeface="Gilroy"/>
              </a:rPr>
              <a:t> не </a:t>
            </a:r>
            <a:r>
              <a:rPr lang="ru-RU" sz="1600" b="0" i="0" dirty="0" err="1">
                <a:solidFill>
                  <a:srgbClr val="002060"/>
                </a:solidFill>
                <a:effectLst/>
                <a:latin typeface="Gilroy"/>
              </a:rPr>
              <a:t>знайдете</a:t>
            </a:r>
            <a:r>
              <a:rPr lang="ru-RU" sz="1600" b="0" i="0" dirty="0">
                <a:solidFill>
                  <a:srgbClr val="002060"/>
                </a:solidFill>
                <a:effectLst/>
                <a:latin typeface="Gilroy"/>
              </a:rPr>
              <a:t> в </a:t>
            </a:r>
            <a:r>
              <a:rPr lang="ru-RU" sz="1600" b="0" i="0" dirty="0" err="1">
                <a:solidFill>
                  <a:srgbClr val="002060"/>
                </a:solidFill>
                <a:effectLst/>
                <a:latin typeface="Gilroy"/>
              </a:rPr>
              <a:t>супермаркеті</a:t>
            </a:r>
            <a:r>
              <a:rPr lang="ru-RU" sz="1600" b="0" i="0" dirty="0">
                <a:solidFill>
                  <a:srgbClr val="002060"/>
                </a:solidFill>
                <a:effectLst/>
                <a:latin typeface="Gilroy"/>
              </a:rPr>
              <a:t>. Так, </a:t>
            </a:r>
            <a:r>
              <a:rPr lang="ru-RU" sz="1600" b="0" i="0" dirty="0" err="1">
                <a:solidFill>
                  <a:srgbClr val="002060"/>
                </a:solidFill>
                <a:effectLst/>
                <a:latin typeface="Gilroy"/>
              </a:rPr>
              <a:t>найпопулярнішим</a:t>
            </a:r>
            <a:r>
              <a:rPr lang="ru-RU" sz="1600" b="0" i="0" dirty="0">
                <a:solidFill>
                  <a:srgbClr val="002060"/>
                </a:solidFill>
                <a:effectLst/>
                <a:latin typeface="Gilroy"/>
              </a:rPr>
              <a:t> нашим </a:t>
            </a:r>
            <a:r>
              <a:rPr lang="ru-RU" sz="1600" b="0" i="0" dirty="0" err="1">
                <a:solidFill>
                  <a:srgbClr val="002060"/>
                </a:solidFill>
                <a:effectLst/>
                <a:latin typeface="Gilroy"/>
              </a:rPr>
              <a:t>варенням</a:t>
            </a:r>
            <a:r>
              <a:rPr lang="ru-RU" sz="1600" b="0" i="0" dirty="0">
                <a:solidFill>
                  <a:srgbClr val="002060"/>
                </a:solidFill>
                <a:effectLst/>
                <a:latin typeface="Gilroy"/>
              </a:rPr>
              <a:t> є </a:t>
            </a:r>
            <a:r>
              <a:rPr lang="ru-RU" sz="1600" b="0" i="0" dirty="0" err="1">
                <a:solidFill>
                  <a:srgbClr val="002060"/>
                </a:solidFill>
                <a:effectLst/>
                <a:latin typeface="Gilroy"/>
              </a:rPr>
              <a:t>варення</a:t>
            </a:r>
            <a:r>
              <a:rPr lang="ru-RU" sz="1600" b="0" i="0" dirty="0">
                <a:solidFill>
                  <a:srgbClr val="002060"/>
                </a:solidFill>
                <a:effectLst/>
                <a:latin typeface="Gilroy"/>
              </a:rPr>
              <a:t> </a:t>
            </a:r>
            <a:r>
              <a:rPr lang="ru-RU" sz="1600" b="0" i="0" dirty="0" err="1">
                <a:solidFill>
                  <a:srgbClr val="002060"/>
                </a:solidFill>
                <a:effectLst/>
                <a:latin typeface="Gilroy"/>
              </a:rPr>
              <a:t>із</a:t>
            </a:r>
            <a:r>
              <a:rPr lang="ru-RU" sz="1600" b="0" i="0" dirty="0">
                <a:solidFill>
                  <a:srgbClr val="002060"/>
                </a:solidFill>
                <a:effectLst/>
                <a:latin typeface="Gilroy"/>
              </a:rPr>
              <a:t> </a:t>
            </a:r>
            <a:r>
              <a:rPr lang="ru-RU" sz="1600" b="0" i="0" dirty="0" err="1">
                <a:solidFill>
                  <a:srgbClr val="002060"/>
                </a:solidFill>
                <a:effectLst/>
                <a:latin typeface="Gilroy"/>
              </a:rPr>
              <a:t>молодих</a:t>
            </a:r>
            <a:r>
              <a:rPr lang="ru-RU" sz="1600" b="0" i="0" dirty="0">
                <a:solidFill>
                  <a:srgbClr val="002060"/>
                </a:solidFill>
                <a:effectLst/>
                <a:latin typeface="Gilroy"/>
              </a:rPr>
              <a:t> </a:t>
            </a:r>
            <a:r>
              <a:rPr lang="ru-RU" sz="1600" b="0" i="0" dirty="0" err="1">
                <a:solidFill>
                  <a:srgbClr val="002060"/>
                </a:solidFill>
                <a:effectLst/>
                <a:latin typeface="Gilroy"/>
              </a:rPr>
              <a:t>соснових</a:t>
            </a:r>
            <a:r>
              <a:rPr lang="ru-RU" sz="1600" b="0" i="0" dirty="0">
                <a:solidFill>
                  <a:srgbClr val="002060"/>
                </a:solidFill>
                <a:effectLst/>
                <a:latin typeface="Gilroy"/>
              </a:rPr>
              <a:t> </a:t>
            </a:r>
            <a:r>
              <a:rPr lang="ru-RU" sz="1600" b="0" i="0" dirty="0" err="1">
                <a:solidFill>
                  <a:srgbClr val="002060"/>
                </a:solidFill>
                <a:effectLst/>
                <a:latin typeface="Gilroy"/>
              </a:rPr>
              <a:t>шишок</a:t>
            </a:r>
            <a:r>
              <a:rPr lang="ru-RU" sz="1600" b="0" i="0" dirty="0">
                <a:solidFill>
                  <a:srgbClr val="002060"/>
                </a:solidFill>
                <a:effectLst/>
                <a:latin typeface="Gilroy"/>
              </a:rPr>
              <a:t>.  </a:t>
            </a:r>
            <a:r>
              <a:rPr lang="ru-RU" sz="1600" b="0" i="0" dirty="0" err="1">
                <a:solidFill>
                  <a:srgbClr val="002060"/>
                </a:solidFill>
                <a:effectLst/>
                <a:latin typeface="Gilroy"/>
              </a:rPr>
              <a:t>Серед</a:t>
            </a:r>
            <a:r>
              <a:rPr lang="ru-RU" sz="1600" b="0" i="0" dirty="0">
                <a:solidFill>
                  <a:srgbClr val="002060"/>
                </a:solidFill>
                <a:effectLst/>
                <a:latin typeface="Gilroy"/>
              </a:rPr>
              <a:t> </a:t>
            </a:r>
            <a:r>
              <a:rPr lang="ru-RU" sz="1600" b="0" i="0" dirty="0" err="1">
                <a:solidFill>
                  <a:srgbClr val="002060"/>
                </a:solidFill>
                <a:effectLst/>
                <a:latin typeface="Gilroy"/>
              </a:rPr>
              <a:t>соусів</a:t>
            </a:r>
            <a:r>
              <a:rPr lang="ru-RU" sz="1600" b="0" i="0" dirty="0">
                <a:solidFill>
                  <a:srgbClr val="002060"/>
                </a:solidFill>
                <a:effectLst/>
                <a:latin typeface="Gilroy"/>
              </a:rPr>
              <a:t> </a:t>
            </a:r>
            <a:r>
              <a:rPr lang="ru-RU" sz="1600" b="0" i="0" dirty="0" err="1">
                <a:solidFill>
                  <a:srgbClr val="002060"/>
                </a:solidFill>
                <a:effectLst/>
                <a:latin typeface="Gilroy"/>
              </a:rPr>
              <a:t>користувачі</a:t>
            </a:r>
            <a:r>
              <a:rPr lang="ru-RU" sz="1600" b="0" i="0" dirty="0">
                <a:solidFill>
                  <a:srgbClr val="002060"/>
                </a:solidFill>
                <a:effectLst/>
                <a:latin typeface="Gilroy"/>
              </a:rPr>
              <a:t> часто </a:t>
            </a:r>
            <a:r>
              <a:rPr lang="ru-RU" sz="1600" b="0" i="0" dirty="0" err="1">
                <a:solidFill>
                  <a:srgbClr val="002060"/>
                </a:solidFill>
                <a:effectLst/>
                <a:latin typeface="Gilroy"/>
              </a:rPr>
              <a:t>купують</a:t>
            </a:r>
            <a:r>
              <a:rPr lang="ru-RU" sz="1600" b="0" i="0" dirty="0">
                <a:solidFill>
                  <a:srgbClr val="002060"/>
                </a:solidFill>
                <a:effectLst/>
                <a:latin typeface="Gilroy"/>
              </a:rPr>
              <a:t> </a:t>
            </a:r>
            <a:r>
              <a:rPr lang="ru-RU" sz="1600" b="0" i="0" dirty="0" err="1">
                <a:solidFill>
                  <a:srgbClr val="002060"/>
                </a:solidFill>
                <a:effectLst/>
                <a:latin typeface="Gilroy"/>
              </a:rPr>
              <a:t>ягідні</a:t>
            </a:r>
            <a:r>
              <a:rPr lang="ru-RU" sz="1600" b="0" i="0" dirty="0">
                <a:solidFill>
                  <a:srgbClr val="002060"/>
                </a:solidFill>
                <a:effectLst/>
                <a:latin typeface="Gilroy"/>
              </a:rPr>
              <a:t>, як-от </a:t>
            </a:r>
            <a:r>
              <a:rPr lang="ru-RU" sz="1600" b="0" i="0" dirty="0" err="1">
                <a:solidFill>
                  <a:srgbClr val="002060"/>
                </a:solidFill>
                <a:effectLst/>
                <a:latin typeface="Gilroy"/>
              </a:rPr>
              <a:t>смородинові</a:t>
            </a:r>
            <a:r>
              <a:rPr lang="ru-RU" sz="1600" b="0" i="0" dirty="0">
                <a:solidFill>
                  <a:srgbClr val="002060"/>
                </a:solidFill>
                <a:effectLst/>
                <a:latin typeface="Gilroy"/>
              </a:rPr>
              <a:t> </a:t>
            </a:r>
            <a:r>
              <a:rPr lang="ru-RU" sz="1600" b="0" i="0" dirty="0" err="1">
                <a:solidFill>
                  <a:srgbClr val="002060"/>
                </a:solidFill>
                <a:effectLst/>
                <a:latin typeface="Gilroy"/>
              </a:rPr>
              <a:t>чи</a:t>
            </a:r>
            <a:r>
              <a:rPr lang="ru-RU" sz="1600" b="0" i="0" dirty="0">
                <a:solidFill>
                  <a:srgbClr val="002060"/>
                </a:solidFill>
                <a:effectLst/>
                <a:latin typeface="Gilroy"/>
              </a:rPr>
              <a:t> </a:t>
            </a:r>
            <a:r>
              <a:rPr lang="ru-RU" sz="1600" b="0" i="0" dirty="0" err="1">
                <a:solidFill>
                  <a:srgbClr val="002060"/>
                </a:solidFill>
                <a:effectLst/>
                <a:latin typeface="Gilroy"/>
              </a:rPr>
              <a:t>вишневі</a:t>
            </a:r>
            <a:r>
              <a:rPr lang="ru-RU" sz="1600" b="0" i="0" dirty="0">
                <a:solidFill>
                  <a:srgbClr val="002060"/>
                </a:solidFill>
                <a:effectLst/>
                <a:latin typeface="Gilroy"/>
              </a:rPr>
              <a:t>, а також </a:t>
            </a:r>
            <a:r>
              <a:rPr lang="ru-RU" sz="1600" b="0" i="0" dirty="0" err="1">
                <a:solidFill>
                  <a:srgbClr val="002060"/>
                </a:solidFill>
                <a:effectLst/>
                <a:latin typeface="Gilroy"/>
              </a:rPr>
              <a:t>хітом</a:t>
            </a:r>
            <a:r>
              <a:rPr lang="ru-RU" sz="1600" b="0" i="0" dirty="0">
                <a:solidFill>
                  <a:srgbClr val="002060"/>
                </a:solidFill>
                <a:effectLst/>
                <a:latin typeface="Gilroy"/>
              </a:rPr>
              <a:t> на </a:t>
            </a:r>
            <a:r>
              <a:rPr lang="ru-RU" sz="1600" b="0" i="0" dirty="0" err="1">
                <a:solidFill>
                  <a:srgbClr val="002060"/>
                </a:solidFill>
                <a:effectLst/>
                <a:latin typeface="Gilroy"/>
              </a:rPr>
              <a:t>нашому</a:t>
            </a:r>
            <a:r>
              <a:rPr lang="ru-RU" sz="1600" b="0" i="0" dirty="0">
                <a:solidFill>
                  <a:srgbClr val="002060"/>
                </a:solidFill>
                <a:effectLst/>
                <a:latin typeface="Gilroy"/>
              </a:rPr>
              <a:t> </a:t>
            </a:r>
            <a:r>
              <a:rPr lang="ru-RU" sz="1600" b="0" i="0" dirty="0" err="1">
                <a:solidFill>
                  <a:srgbClr val="002060"/>
                </a:solidFill>
                <a:effectLst/>
                <a:latin typeface="Gilroy"/>
              </a:rPr>
              <a:t>сайті</a:t>
            </a:r>
            <a:r>
              <a:rPr lang="ru-RU" sz="1600" b="0" i="0" dirty="0">
                <a:solidFill>
                  <a:srgbClr val="002060"/>
                </a:solidFill>
                <a:effectLst/>
                <a:latin typeface="Gilroy"/>
              </a:rPr>
              <a:t> є </a:t>
            </a:r>
            <a:r>
              <a:rPr lang="ru-RU" sz="1600" b="0" i="0" dirty="0" err="1">
                <a:solidFill>
                  <a:srgbClr val="002060"/>
                </a:solidFill>
                <a:effectLst/>
                <a:latin typeface="Gilroy"/>
              </a:rPr>
              <a:t>традиційна</a:t>
            </a:r>
            <a:r>
              <a:rPr lang="ru-RU" sz="1600" b="0" i="0" dirty="0">
                <a:solidFill>
                  <a:srgbClr val="002060"/>
                </a:solidFill>
                <a:effectLst/>
                <a:latin typeface="Gilroy"/>
              </a:rPr>
              <a:t> аджика з </a:t>
            </a:r>
            <a:r>
              <a:rPr lang="ru-RU" sz="1600" b="0" i="0" dirty="0" err="1">
                <a:solidFill>
                  <a:srgbClr val="002060"/>
                </a:solidFill>
                <a:effectLst/>
                <a:latin typeface="Gilroy"/>
              </a:rPr>
              <a:t>горіхами</a:t>
            </a:r>
            <a:r>
              <a:rPr lang="ru-RU" sz="1600" b="0" i="0" dirty="0">
                <a:solidFill>
                  <a:srgbClr val="002060"/>
                </a:solidFill>
                <a:effectLst/>
                <a:latin typeface="Gilroy"/>
              </a:rPr>
              <a:t>.</a:t>
            </a:r>
          </a:p>
          <a:p>
            <a:pPr algn="l"/>
            <a:r>
              <a:rPr lang="ru-RU" sz="1600" b="0" i="0" dirty="0">
                <a:solidFill>
                  <a:srgbClr val="002060"/>
                </a:solidFill>
                <a:effectLst/>
                <a:latin typeface="Gilroy"/>
              </a:rPr>
              <a:t> </a:t>
            </a:r>
            <a:r>
              <a:rPr lang="ru-RU" sz="1600" b="0" i="0" dirty="0" err="1">
                <a:solidFill>
                  <a:srgbClr val="002060"/>
                </a:solidFill>
                <a:effectLst/>
                <a:latin typeface="Gilroy"/>
              </a:rPr>
              <a:t>аї</a:t>
            </a:r>
            <a:r>
              <a:rPr lang="ru-RU" sz="1600" b="0" i="0" dirty="0">
                <a:solidFill>
                  <a:srgbClr val="002060"/>
                </a:solidFill>
                <a:effectLst/>
                <a:latin typeface="Gilroy"/>
              </a:rPr>
              <a:t>.</a:t>
            </a:r>
          </a:p>
          <a:p>
            <a:pPr algn="l"/>
            <a:r>
              <a:rPr lang="ru-RU" sz="1600" b="0" i="0" dirty="0">
                <a:solidFill>
                  <a:srgbClr val="002060"/>
                </a:solidFill>
                <a:effectLst/>
                <a:latin typeface="Gilroy"/>
              </a:rPr>
              <a:t> </a:t>
            </a:r>
            <a:r>
              <a:rPr lang="ru-RU" sz="1600" b="1" i="0" dirty="0">
                <a:solidFill>
                  <a:srgbClr val="002060"/>
                </a:solidFill>
                <a:effectLst/>
                <a:latin typeface="Gilroy"/>
              </a:rPr>
              <a:t>Чай</a:t>
            </a:r>
            <a:r>
              <a:rPr lang="ru-RU" sz="1600" b="0" i="0" dirty="0">
                <a:solidFill>
                  <a:srgbClr val="002060"/>
                </a:solidFill>
                <a:effectLst/>
                <a:latin typeface="Gilroy"/>
              </a:rPr>
              <a:t> </a:t>
            </a:r>
            <a:r>
              <a:rPr lang="ru-RU" sz="1600" b="0" i="0" dirty="0" err="1">
                <a:solidFill>
                  <a:srgbClr val="002060"/>
                </a:solidFill>
                <a:effectLst/>
                <a:latin typeface="Gilroy"/>
              </a:rPr>
              <a:t>крафтярі</a:t>
            </a:r>
            <a:r>
              <a:rPr lang="ru-RU" sz="1600" b="0" i="0" dirty="0">
                <a:solidFill>
                  <a:srgbClr val="002060"/>
                </a:solidFill>
                <a:effectLst/>
                <a:latin typeface="Gilroy"/>
              </a:rPr>
              <a:t> </a:t>
            </a:r>
            <a:r>
              <a:rPr lang="ru-RU" sz="1600" b="0" i="0" dirty="0" err="1">
                <a:solidFill>
                  <a:srgbClr val="002060"/>
                </a:solidFill>
                <a:effectLst/>
                <a:latin typeface="Gilroy"/>
              </a:rPr>
              <a:t>завжди</a:t>
            </a:r>
            <a:r>
              <a:rPr lang="ru-RU" sz="1600" b="0" i="0" dirty="0">
                <a:solidFill>
                  <a:srgbClr val="002060"/>
                </a:solidFill>
                <a:effectLst/>
                <a:latin typeface="Gilroy"/>
              </a:rPr>
              <a:t> </a:t>
            </a:r>
            <a:r>
              <a:rPr lang="ru-RU" sz="1600" b="0" i="0" dirty="0" err="1">
                <a:solidFill>
                  <a:srgbClr val="002060"/>
                </a:solidFill>
                <a:effectLst/>
                <a:latin typeface="Gilroy"/>
              </a:rPr>
              <a:t>пропонують</a:t>
            </a:r>
            <a:r>
              <a:rPr lang="ru-RU" sz="1600" b="0" i="0" dirty="0">
                <a:solidFill>
                  <a:srgbClr val="002060"/>
                </a:solidFill>
                <a:effectLst/>
                <a:latin typeface="Gilroy"/>
              </a:rPr>
              <a:t> </a:t>
            </a:r>
            <a:r>
              <a:rPr lang="ru-RU" sz="1600" b="0" i="0" dirty="0" err="1">
                <a:solidFill>
                  <a:srgbClr val="002060"/>
                </a:solidFill>
                <a:effectLst/>
                <a:latin typeface="Gilroy"/>
              </a:rPr>
              <a:t>величезний</a:t>
            </a:r>
            <a:r>
              <a:rPr lang="ru-RU" sz="1600" b="0" i="0" dirty="0">
                <a:solidFill>
                  <a:srgbClr val="002060"/>
                </a:solidFill>
                <a:effectLst/>
                <a:latin typeface="Gilroy"/>
              </a:rPr>
              <a:t> </a:t>
            </a:r>
            <a:r>
              <a:rPr lang="ru-RU" sz="1600" b="0" i="0" dirty="0" err="1">
                <a:solidFill>
                  <a:srgbClr val="002060"/>
                </a:solidFill>
                <a:effectLst/>
                <a:latin typeface="Gilroy"/>
              </a:rPr>
              <a:t>вибір</a:t>
            </a:r>
            <a:r>
              <a:rPr lang="ru-RU" sz="1600" b="0" i="0" dirty="0">
                <a:solidFill>
                  <a:srgbClr val="002060"/>
                </a:solidFill>
                <a:effectLst/>
                <a:latin typeface="Gilroy"/>
              </a:rPr>
              <a:t> </a:t>
            </a:r>
            <a:r>
              <a:rPr lang="ru-RU" sz="1600" b="0" i="0" dirty="0" err="1">
                <a:solidFill>
                  <a:srgbClr val="002060"/>
                </a:solidFill>
                <a:effectLst/>
                <a:latin typeface="Gilroy"/>
              </a:rPr>
              <a:t>трав’яних</a:t>
            </a:r>
            <a:r>
              <a:rPr lang="ru-RU" sz="1600" b="0" i="0" dirty="0">
                <a:solidFill>
                  <a:srgbClr val="002060"/>
                </a:solidFill>
                <a:effectLst/>
                <a:latin typeface="Gilroy"/>
              </a:rPr>
              <a:t> </a:t>
            </a:r>
            <a:r>
              <a:rPr lang="ru-RU" sz="1600" b="0" i="0" dirty="0" err="1">
                <a:solidFill>
                  <a:srgbClr val="002060"/>
                </a:solidFill>
                <a:effectLst/>
                <a:latin typeface="Gilroy"/>
              </a:rPr>
              <a:t>зборів</a:t>
            </a:r>
            <a:r>
              <a:rPr lang="ru-RU" sz="1600" b="0" i="0" dirty="0">
                <a:solidFill>
                  <a:srgbClr val="002060"/>
                </a:solidFill>
                <a:effectLst/>
                <a:latin typeface="Gilroy"/>
              </a:rPr>
              <a:t> </a:t>
            </a:r>
            <a:r>
              <a:rPr lang="ru-RU" sz="1600" b="0" i="0" dirty="0" err="1">
                <a:solidFill>
                  <a:srgbClr val="002060"/>
                </a:solidFill>
                <a:effectLst/>
                <a:latin typeface="Gilroy"/>
              </a:rPr>
              <a:t>навіть</a:t>
            </a:r>
            <a:r>
              <a:rPr lang="ru-RU" sz="1600" b="0" i="0" dirty="0">
                <a:solidFill>
                  <a:srgbClr val="002060"/>
                </a:solidFill>
                <a:effectLst/>
                <a:latin typeface="Gilroy"/>
              </a:rPr>
              <a:t> для </a:t>
            </a:r>
            <a:r>
              <a:rPr lang="ru-RU" sz="1600" b="0" i="0" dirty="0" err="1">
                <a:solidFill>
                  <a:srgbClr val="002060"/>
                </a:solidFill>
                <a:effectLst/>
                <a:latin typeface="Gilroy"/>
              </a:rPr>
              <a:t>найвибагливіших</a:t>
            </a:r>
            <a:r>
              <a:rPr lang="ru-RU" sz="1600" b="0" i="0" dirty="0">
                <a:solidFill>
                  <a:srgbClr val="002060"/>
                </a:solidFill>
                <a:effectLst/>
                <a:latin typeface="Gilroy"/>
              </a:rPr>
              <a:t>. Також на </a:t>
            </a:r>
            <a:r>
              <a:rPr lang="ru-RU" sz="1600" b="0" i="0" dirty="0" err="1">
                <a:solidFill>
                  <a:srgbClr val="002060"/>
                </a:solidFill>
                <a:effectLst/>
                <a:latin typeface="Gilroy"/>
              </a:rPr>
              <a:t>маркетплейсі</a:t>
            </a:r>
            <a:r>
              <a:rPr lang="ru-RU" sz="1600" b="0" i="0" dirty="0">
                <a:solidFill>
                  <a:srgbClr val="002060"/>
                </a:solidFill>
                <a:effectLst/>
                <a:latin typeface="Gilroy"/>
              </a:rPr>
              <a:t> часто </a:t>
            </a:r>
            <a:r>
              <a:rPr lang="ru-RU" sz="1600" b="0" i="0" dirty="0" err="1">
                <a:solidFill>
                  <a:srgbClr val="002060"/>
                </a:solidFill>
                <a:effectLst/>
                <a:latin typeface="Gilroy"/>
              </a:rPr>
              <a:t>купують</a:t>
            </a:r>
            <a:r>
              <a:rPr lang="ru-RU" sz="1600" b="0" i="0" dirty="0">
                <a:solidFill>
                  <a:srgbClr val="002060"/>
                </a:solidFill>
                <a:effectLst/>
                <a:latin typeface="Gilroy"/>
              </a:rPr>
              <a:t> </a:t>
            </a:r>
            <a:r>
              <a:rPr lang="ru-RU" sz="1600" b="0" i="0" dirty="0" err="1">
                <a:solidFill>
                  <a:srgbClr val="002060"/>
                </a:solidFill>
                <a:effectLst/>
                <a:latin typeface="Gilroy"/>
              </a:rPr>
              <a:t>сушені</a:t>
            </a:r>
            <a:r>
              <a:rPr lang="ru-RU" sz="1600" b="0" i="0" dirty="0">
                <a:solidFill>
                  <a:srgbClr val="002060"/>
                </a:solidFill>
                <a:effectLst/>
                <a:latin typeface="Gilroy"/>
              </a:rPr>
              <a:t> трави </a:t>
            </a:r>
            <a:r>
              <a:rPr lang="ru-RU" sz="1600" b="0" i="0" dirty="0" err="1">
                <a:solidFill>
                  <a:srgbClr val="002060"/>
                </a:solidFill>
                <a:effectLst/>
                <a:latin typeface="Gilroy"/>
              </a:rPr>
              <a:t>окремо</a:t>
            </a:r>
            <a:r>
              <a:rPr lang="ru-RU" sz="1600" b="0" i="0" dirty="0">
                <a:solidFill>
                  <a:srgbClr val="002060"/>
                </a:solidFill>
                <a:effectLst/>
                <a:latin typeface="Gilroy"/>
              </a:rPr>
              <a:t>, як-от </a:t>
            </a:r>
            <a:r>
              <a:rPr lang="ru-RU" sz="1600" b="0" i="0" dirty="0" err="1">
                <a:solidFill>
                  <a:srgbClr val="002060"/>
                </a:solidFill>
                <a:effectLst/>
                <a:latin typeface="Gilroy"/>
              </a:rPr>
              <a:t>гісоп</a:t>
            </a:r>
            <a:r>
              <a:rPr lang="ru-RU" sz="1600" b="0" i="0" dirty="0">
                <a:solidFill>
                  <a:srgbClr val="002060"/>
                </a:solidFill>
                <a:effectLst/>
                <a:latin typeface="Gilroy"/>
              </a:rPr>
              <a:t>, </a:t>
            </a:r>
            <a:r>
              <a:rPr lang="ru-RU" sz="1600" b="0" i="0" dirty="0" err="1">
                <a:solidFill>
                  <a:srgbClr val="002060"/>
                </a:solidFill>
                <a:effectLst/>
                <a:latin typeface="Gilroy"/>
              </a:rPr>
              <a:t>шавлію</a:t>
            </a:r>
            <a:r>
              <a:rPr lang="ru-RU" sz="1600" b="0" i="0" dirty="0">
                <a:solidFill>
                  <a:srgbClr val="002060"/>
                </a:solidFill>
                <a:effectLst/>
                <a:latin typeface="Gilroy"/>
              </a:rPr>
              <a:t>, ромашку </a:t>
            </a:r>
            <a:r>
              <a:rPr lang="ru-RU" sz="1600" b="0" i="0" dirty="0" err="1">
                <a:solidFill>
                  <a:srgbClr val="002060"/>
                </a:solidFill>
                <a:effectLst/>
                <a:latin typeface="Gilroy"/>
              </a:rPr>
              <a:t>тощо</a:t>
            </a:r>
            <a:r>
              <a:rPr lang="ru-RU" sz="1600" b="0" i="0" dirty="0">
                <a:solidFill>
                  <a:srgbClr val="002060"/>
                </a:solidFill>
                <a:effectLst/>
                <a:latin typeface="Gilroy"/>
              </a:rPr>
              <a:t>.</a:t>
            </a:r>
          </a:p>
          <a:p>
            <a:pPr algn="l">
              <a:buFont typeface="Arial" panose="020B0604020202020204" pitchFamily="34" charset="0"/>
              <a:buChar char="•"/>
            </a:pPr>
            <a:r>
              <a:rPr lang="ru-RU" sz="1600" b="1" i="0" dirty="0" err="1">
                <a:solidFill>
                  <a:srgbClr val="002060"/>
                </a:solidFill>
                <a:effectLst/>
                <a:latin typeface="Gilroy"/>
              </a:rPr>
              <a:t>Подарункові</a:t>
            </a:r>
            <a:r>
              <a:rPr lang="ru-RU" sz="1600" b="1" i="0" dirty="0">
                <a:solidFill>
                  <a:srgbClr val="002060"/>
                </a:solidFill>
                <a:effectLst/>
                <a:latin typeface="Gilroy"/>
              </a:rPr>
              <a:t> </a:t>
            </a:r>
            <a:r>
              <a:rPr lang="ru-RU" sz="1600" b="1" i="0" dirty="0" err="1">
                <a:solidFill>
                  <a:srgbClr val="002060"/>
                </a:solidFill>
                <a:effectLst/>
                <a:latin typeface="Gilroy"/>
              </a:rPr>
              <a:t>набори</a:t>
            </a:r>
            <a:r>
              <a:rPr lang="ru-RU" sz="1600" b="0" i="0" dirty="0">
                <a:solidFill>
                  <a:srgbClr val="002060"/>
                </a:solidFill>
                <a:effectLst/>
                <a:latin typeface="Gilroy"/>
              </a:rPr>
              <a:t>. </a:t>
            </a:r>
            <a:r>
              <a:rPr lang="ru-RU" sz="1600" b="0" i="0" dirty="0" err="1">
                <a:solidFill>
                  <a:srgbClr val="002060"/>
                </a:solidFill>
                <a:effectLst/>
                <a:latin typeface="Gilroy"/>
              </a:rPr>
              <a:t>Подарункові</a:t>
            </a:r>
            <a:r>
              <a:rPr lang="ru-RU" sz="1600" b="0" i="0" dirty="0">
                <a:solidFill>
                  <a:srgbClr val="002060"/>
                </a:solidFill>
                <a:effectLst/>
                <a:latin typeface="Gilroy"/>
              </a:rPr>
              <a:t> </a:t>
            </a:r>
            <a:r>
              <a:rPr lang="ru-RU" sz="1600" b="0" i="0" dirty="0" err="1">
                <a:solidFill>
                  <a:srgbClr val="002060"/>
                </a:solidFill>
                <a:effectLst/>
                <a:latin typeface="Gilroy"/>
              </a:rPr>
              <a:t>набори</a:t>
            </a:r>
            <a:r>
              <a:rPr lang="ru-RU" sz="1600" b="0" i="0" dirty="0">
                <a:solidFill>
                  <a:srgbClr val="002060"/>
                </a:solidFill>
                <a:effectLst/>
                <a:latin typeface="Gilroy"/>
              </a:rPr>
              <a:t> </a:t>
            </a:r>
            <a:r>
              <a:rPr lang="ru-RU" sz="1600" b="0" i="0" dirty="0" err="1">
                <a:solidFill>
                  <a:srgbClr val="002060"/>
                </a:solidFill>
                <a:effectLst/>
                <a:latin typeface="Gilroy"/>
              </a:rPr>
              <a:t>завжди</a:t>
            </a:r>
            <a:r>
              <a:rPr lang="ru-RU" sz="1600" b="0" i="0" dirty="0">
                <a:solidFill>
                  <a:srgbClr val="002060"/>
                </a:solidFill>
                <a:effectLst/>
                <a:latin typeface="Gilroy"/>
              </a:rPr>
              <a:t> є </a:t>
            </a:r>
            <a:r>
              <a:rPr lang="ru-RU" sz="1600" b="0" i="0" dirty="0" err="1">
                <a:solidFill>
                  <a:srgbClr val="002060"/>
                </a:solidFill>
                <a:effectLst/>
                <a:latin typeface="Gilroy"/>
              </a:rPr>
              <a:t>відмінним</a:t>
            </a:r>
            <a:r>
              <a:rPr lang="ru-RU" sz="1600" b="0" i="0" dirty="0">
                <a:solidFill>
                  <a:srgbClr val="002060"/>
                </a:solidFill>
                <a:effectLst/>
                <a:latin typeface="Gilroy"/>
              </a:rPr>
              <a:t> </a:t>
            </a:r>
            <a:r>
              <a:rPr lang="ru-RU" sz="1600" b="0" i="0" dirty="0" err="1">
                <a:solidFill>
                  <a:srgbClr val="002060"/>
                </a:solidFill>
                <a:effectLst/>
                <a:latin typeface="Gilroy"/>
              </a:rPr>
              <a:t>вибором</a:t>
            </a:r>
            <a:r>
              <a:rPr lang="ru-RU" sz="1600" b="0" i="0" dirty="0">
                <a:solidFill>
                  <a:srgbClr val="002060"/>
                </a:solidFill>
                <a:effectLst/>
                <a:latin typeface="Gilroy"/>
              </a:rPr>
              <a:t> для тих, </a:t>
            </a:r>
            <a:r>
              <a:rPr lang="ru-RU" sz="1600" b="0" i="0" dirty="0" err="1">
                <a:solidFill>
                  <a:srgbClr val="002060"/>
                </a:solidFill>
                <a:effectLst/>
                <a:latin typeface="Gilroy"/>
              </a:rPr>
              <a:t>хто</a:t>
            </a:r>
            <a:r>
              <a:rPr lang="ru-RU" sz="1600" b="0" i="0" dirty="0">
                <a:solidFill>
                  <a:srgbClr val="002060"/>
                </a:solidFill>
                <a:effectLst/>
                <a:latin typeface="Gilroy"/>
              </a:rPr>
              <a:t> </a:t>
            </a:r>
            <a:r>
              <a:rPr lang="ru-RU" sz="1600" b="0" i="0" dirty="0" err="1">
                <a:solidFill>
                  <a:srgbClr val="002060"/>
                </a:solidFill>
                <a:effectLst/>
                <a:latin typeface="Gilroy"/>
              </a:rPr>
              <a:t>хоче</a:t>
            </a:r>
            <a:r>
              <a:rPr lang="ru-RU" sz="1600" b="0" i="0" dirty="0">
                <a:solidFill>
                  <a:srgbClr val="002060"/>
                </a:solidFill>
                <a:effectLst/>
                <a:latin typeface="Gilroy"/>
              </a:rPr>
              <a:t> </a:t>
            </a:r>
            <a:r>
              <a:rPr lang="ru-RU" sz="1600" b="0" i="0" dirty="0" err="1">
                <a:solidFill>
                  <a:srgbClr val="002060"/>
                </a:solidFill>
                <a:effectLst/>
                <a:latin typeface="Gilroy"/>
              </a:rPr>
              <a:t>зробити</a:t>
            </a:r>
            <a:r>
              <a:rPr lang="ru-RU" sz="1600" b="0" i="0" dirty="0">
                <a:solidFill>
                  <a:srgbClr val="002060"/>
                </a:solidFill>
                <a:effectLst/>
                <a:latin typeface="Gilroy"/>
              </a:rPr>
              <a:t> </a:t>
            </a:r>
            <a:r>
              <a:rPr lang="ru-RU" sz="1600" b="0" i="0" dirty="0" err="1">
                <a:solidFill>
                  <a:srgbClr val="002060"/>
                </a:solidFill>
                <a:effectLst/>
                <a:latin typeface="Gilroy"/>
              </a:rPr>
              <a:t>особливий</a:t>
            </a:r>
            <a:r>
              <a:rPr lang="ru-RU" sz="1600" b="0" i="0" dirty="0">
                <a:solidFill>
                  <a:srgbClr val="002060"/>
                </a:solidFill>
                <a:effectLst/>
                <a:latin typeface="Gilroy"/>
              </a:rPr>
              <a:t> </a:t>
            </a:r>
            <a:r>
              <a:rPr lang="ru-RU" sz="1600" b="0" i="0" dirty="0" err="1">
                <a:solidFill>
                  <a:srgbClr val="002060"/>
                </a:solidFill>
                <a:effectLst/>
                <a:latin typeface="Gilroy"/>
              </a:rPr>
              <a:t>подарунок</a:t>
            </a:r>
            <a:r>
              <a:rPr lang="ru-RU" sz="1600" b="0" i="0" dirty="0">
                <a:solidFill>
                  <a:srgbClr val="002060"/>
                </a:solidFill>
                <a:effectLst/>
                <a:latin typeface="Gilroy"/>
              </a:rPr>
              <a:t>. </a:t>
            </a:r>
            <a:r>
              <a:rPr lang="ru-RU" sz="1600" dirty="0" err="1">
                <a:solidFill>
                  <a:srgbClr val="002060"/>
                </a:solidFill>
                <a:latin typeface="Gilroy"/>
              </a:rPr>
              <a:t>Н</a:t>
            </a:r>
            <a:r>
              <a:rPr lang="ru-RU" sz="1600" b="0" i="0" dirty="0" err="1">
                <a:solidFill>
                  <a:srgbClr val="002060"/>
                </a:solidFill>
                <a:effectLst/>
                <a:latin typeface="Gilroy"/>
              </a:rPr>
              <a:t>абори</a:t>
            </a:r>
            <a:r>
              <a:rPr lang="ru-RU" sz="1600" b="0" i="0" dirty="0">
                <a:solidFill>
                  <a:srgbClr val="002060"/>
                </a:solidFill>
                <a:effectLst/>
                <a:latin typeface="Gilroy"/>
              </a:rPr>
              <a:t> </a:t>
            </a:r>
            <a:r>
              <a:rPr lang="ru-RU" sz="1600" b="0" i="0" dirty="0" err="1">
                <a:solidFill>
                  <a:srgbClr val="002060"/>
                </a:solidFill>
                <a:effectLst/>
                <a:latin typeface="Gilroy"/>
              </a:rPr>
              <a:t>можуть</a:t>
            </a:r>
            <a:r>
              <a:rPr lang="ru-RU" sz="1600" b="0" i="0" dirty="0">
                <a:solidFill>
                  <a:srgbClr val="002060"/>
                </a:solidFill>
                <a:effectLst/>
                <a:latin typeface="Gilroy"/>
              </a:rPr>
              <a:t> </a:t>
            </a:r>
            <a:r>
              <a:rPr lang="ru-RU" sz="1600" b="0" i="0" dirty="0" err="1">
                <a:solidFill>
                  <a:srgbClr val="002060"/>
                </a:solidFill>
                <a:effectLst/>
                <a:latin typeface="Gilroy"/>
              </a:rPr>
              <a:t>включати</a:t>
            </a:r>
            <a:r>
              <a:rPr lang="ru-RU" sz="1600" b="0" i="0" dirty="0">
                <a:solidFill>
                  <a:srgbClr val="002060"/>
                </a:solidFill>
                <a:effectLst/>
                <a:latin typeface="Gilroy"/>
              </a:rPr>
              <a:t> </a:t>
            </a:r>
            <a:r>
              <a:rPr lang="ru-RU" sz="1600" b="0" i="0" dirty="0" err="1">
                <a:solidFill>
                  <a:srgbClr val="002060"/>
                </a:solidFill>
                <a:effectLst/>
                <a:latin typeface="Gilroy"/>
              </a:rPr>
              <a:t>різні</a:t>
            </a:r>
            <a:r>
              <a:rPr lang="ru-RU" sz="1600" b="0" i="0" dirty="0">
                <a:solidFill>
                  <a:srgbClr val="002060"/>
                </a:solidFill>
                <a:effectLst/>
                <a:latin typeface="Gilroy"/>
              </a:rPr>
              <a:t> </a:t>
            </a:r>
            <a:r>
              <a:rPr lang="ru-RU" sz="1600" b="0" i="0" dirty="0" err="1">
                <a:solidFill>
                  <a:srgbClr val="002060"/>
                </a:solidFill>
                <a:effectLst/>
                <a:latin typeface="Gilroy"/>
              </a:rPr>
              <a:t>категорії</a:t>
            </a:r>
            <a:r>
              <a:rPr lang="ru-RU" sz="1600" b="0" i="0" dirty="0">
                <a:solidFill>
                  <a:srgbClr val="002060"/>
                </a:solidFill>
                <a:effectLst/>
                <a:latin typeface="Gilroy"/>
              </a:rPr>
              <a:t> </a:t>
            </a:r>
            <a:r>
              <a:rPr lang="ru-RU" sz="1600" b="0" i="0" dirty="0" err="1">
                <a:solidFill>
                  <a:srgbClr val="002060"/>
                </a:solidFill>
                <a:effectLst/>
                <a:latin typeface="Gilroy"/>
              </a:rPr>
              <a:t>продуктів</a:t>
            </a:r>
            <a:r>
              <a:rPr lang="ru-RU" sz="1600" b="0" i="0" dirty="0">
                <a:solidFill>
                  <a:srgbClr val="002060"/>
                </a:solidFill>
                <a:effectLst/>
                <a:latin typeface="Gilroy"/>
              </a:rPr>
              <a:t>: </a:t>
            </a:r>
            <a:r>
              <a:rPr lang="ru-RU" sz="1600" b="0" i="0" dirty="0" err="1">
                <a:solidFill>
                  <a:srgbClr val="002060"/>
                </a:solidFill>
                <a:effectLst/>
                <a:latin typeface="Gilroy"/>
              </a:rPr>
              <a:t>від</a:t>
            </a:r>
            <a:r>
              <a:rPr lang="ru-RU" sz="1600" b="0" i="0" dirty="0">
                <a:solidFill>
                  <a:srgbClr val="002060"/>
                </a:solidFill>
                <a:effectLst/>
                <a:latin typeface="Gilroy"/>
              </a:rPr>
              <a:t> </a:t>
            </a:r>
            <a:r>
              <a:rPr lang="ru-RU" sz="1600" b="0" i="0" dirty="0" err="1">
                <a:solidFill>
                  <a:srgbClr val="002060"/>
                </a:solidFill>
                <a:effectLst/>
                <a:latin typeface="Gilroy"/>
              </a:rPr>
              <a:t>горішків</a:t>
            </a:r>
            <a:r>
              <a:rPr lang="ru-RU" sz="1600" b="0" i="0" dirty="0">
                <a:solidFill>
                  <a:srgbClr val="002060"/>
                </a:solidFill>
                <a:effectLst/>
                <a:latin typeface="Gilroy"/>
              </a:rPr>
              <a:t>, меду і </a:t>
            </a:r>
            <a:r>
              <a:rPr lang="ru-RU" sz="1600" b="0" i="0" dirty="0" err="1">
                <a:solidFill>
                  <a:srgbClr val="002060"/>
                </a:solidFill>
                <a:effectLst/>
                <a:latin typeface="Gilroy"/>
              </a:rPr>
              <a:t>чаїв</a:t>
            </a:r>
            <a:r>
              <a:rPr lang="ru-RU" sz="1600" b="0" i="0" dirty="0">
                <a:solidFill>
                  <a:srgbClr val="002060"/>
                </a:solidFill>
                <a:effectLst/>
                <a:latin typeface="Gilroy"/>
              </a:rPr>
              <a:t> до алкоголю та </a:t>
            </a:r>
            <a:r>
              <a:rPr lang="ru-RU" sz="1600" b="0" i="0" dirty="0" err="1">
                <a:solidFill>
                  <a:srgbClr val="002060"/>
                </a:solidFill>
                <a:effectLst/>
                <a:latin typeface="Gilroy"/>
              </a:rPr>
              <a:t>наборів</a:t>
            </a:r>
            <a:r>
              <a:rPr lang="ru-RU" sz="1600" b="0" i="0" dirty="0">
                <a:solidFill>
                  <a:srgbClr val="002060"/>
                </a:solidFill>
                <a:effectLst/>
                <a:latin typeface="Gilroy"/>
              </a:rPr>
              <a:t> для ванн. </a:t>
            </a:r>
            <a:r>
              <a:rPr lang="ru-RU" sz="1600" b="0" i="0" dirty="0" err="1">
                <a:solidFill>
                  <a:srgbClr val="002060"/>
                </a:solidFill>
                <a:effectLst/>
                <a:latin typeface="Gilroy"/>
              </a:rPr>
              <a:t>подарункові</a:t>
            </a:r>
            <a:r>
              <a:rPr lang="ru-RU" sz="1600" b="0" i="0" dirty="0">
                <a:solidFill>
                  <a:srgbClr val="002060"/>
                </a:solidFill>
                <a:effectLst/>
                <a:latin typeface="Gilroy"/>
              </a:rPr>
              <a:t> </a:t>
            </a:r>
            <a:r>
              <a:rPr lang="ru-RU" sz="1600" b="0" i="0" dirty="0" err="1">
                <a:solidFill>
                  <a:srgbClr val="002060"/>
                </a:solidFill>
                <a:effectLst/>
                <a:latin typeface="Gilroy"/>
              </a:rPr>
              <a:t>набори</a:t>
            </a:r>
            <a:r>
              <a:rPr lang="ru-RU" sz="1600" b="0" i="0" dirty="0">
                <a:solidFill>
                  <a:srgbClr val="002060"/>
                </a:solidFill>
                <a:effectLst/>
                <a:latin typeface="Gilroy"/>
              </a:rPr>
              <a:t> </a:t>
            </a:r>
            <a:r>
              <a:rPr lang="ru-RU" sz="1600" b="0" i="0" dirty="0" err="1">
                <a:solidFill>
                  <a:srgbClr val="002060"/>
                </a:solidFill>
                <a:effectLst/>
                <a:latin typeface="Gilroy"/>
              </a:rPr>
              <a:t>чи</a:t>
            </a:r>
            <a:r>
              <a:rPr lang="ru-RU" sz="1600" b="0" i="0" dirty="0">
                <a:solidFill>
                  <a:srgbClr val="002060"/>
                </a:solidFill>
                <a:effectLst/>
                <a:latin typeface="Gilroy"/>
              </a:rPr>
              <a:t> </a:t>
            </a:r>
            <a:r>
              <a:rPr lang="ru-RU" sz="1600" b="0" i="0" dirty="0" err="1">
                <a:solidFill>
                  <a:srgbClr val="002060"/>
                </a:solidFill>
                <a:effectLst/>
                <a:latin typeface="Gilroy"/>
              </a:rPr>
              <a:t>дегустаційні</a:t>
            </a:r>
            <a:r>
              <a:rPr lang="ru-RU" sz="1600" b="0" i="0" dirty="0">
                <a:solidFill>
                  <a:srgbClr val="002060"/>
                </a:solidFill>
                <a:effectLst/>
                <a:latin typeface="Gilroy"/>
              </a:rPr>
              <a:t> сети — </a:t>
            </a:r>
            <a:r>
              <a:rPr lang="ru-RU" sz="1600" b="0" i="0" dirty="0" err="1">
                <a:solidFill>
                  <a:srgbClr val="002060"/>
                </a:solidFill>
                <a:effectLst/>
                <a:latin typeface="Gilroy"/>
              </a:rPr>
              <a:t>це</a:t>
            </a:r>
            <a:r>
              <a:rPr lang="ru-RU" sz="1600" b="0" i="0" dirty="0">
                <a:solidFill>
                  <a:srgbClr val="002060"/>
                </a:solidFill>
                <a:effectLst/>
                <a:latin typeface="Gilroy"/>
              </a:rPr>
              <a:t> </a:t>
            </a:r>
            <a:r>
              <a:rPr lang="ru-RU" sz="1600" b="0" i="0" dirty="0" err="1">
                <a:solidFill>
                  <a:srgbClr val="002060"/>
                </a:solidFill>
                <a:effectLst/>
                <a:latin typeface="Gilroy"/>
              </a:rPr>
              <a:t>чудова</a:t>
            </a:r>
            <a:r>
              <a:rPr lang="ru-RU" sz="1600" b="0" i="0" dirty="0">
                <a:solidFill>
                  <a:srgbClr val="002060"/>
                </a:solidFill>
                <a:effectLst/>
                <a:latin typeface="Gilroy"/>
              </a:rPr>
              <a:t> </a:t>
            </a:r>
            <a:r>
              <a:rPr lang="ru-RU" sz="1600" b="0" i="0" dirty="0" err="1">
                <a:solidFill>
                  <a:srgbClr val="002060"/>
                </a:solidFill>
                <a:effectLst/>
                <a:latin typeface="Gilroy"/>
              </a:rPr>
              <a:t>можливість</a:t>
            </a:r>
            <a:r>
              <a:rPr lang="ru-RU" sz="1600" b="0" i="0" dirty="0">
                <a:solidFill>
                  <a:srgbClr val="002060"/>
                </a:solidFill>
                <a:effectLst/>
                <a:latin typeface="Gilroy"/>
              </a:rPr>
              <a:t> </a:t>
            </a:r>
            <a:r>
              <a:rPr lang="ru-RU" sz="1600" b="0" i="0" dirty="0" err="1">
                <a:solidFill>
                  <a:srgbClr val="002060"/>
                </a:solidFill>
                <a:effectLst/>
                <a:latin typeface="Gilroy"/>
              </a:rPr>
              <a:t>продати</a:t>
            </a:r>
            <a:r>
              <a:rPr lang="ru-RU" sz="1600" b="0" i="0" dirty="0">
                <a:solidFill>
                  <a:srgbClr val="002060"/>
                </a:solidFill>
                <a:effectLst/>
                <a:latin typeface="Gilroy"/>
              </a:rPr>
              <a:t> </a:t>
            </a:r>
            <a:r>
              <a:rPr lang="ru-RU" sz="1600" b="0" i="0" dirty="0" err="1">
                <a:solidFill>
                  <a:srgbClr val="002060"/>
                </a:solidFill>
                <a:effectLst/>
                <a:latin typeface="Gilroy"/>
              </a:rPr>
              <a:t>більше</a:t>
            </a:r>
            <a:r>
              <a:rPr lang="ru-RU" sz="1600" b="0" i="0" dirty="0">
                <a:solidFill>
                  <a:srgbClr val="002060"/>
                </a:solidFill>
                <a:effectLst/>
                <a:latin typeface="Gilroy"/>
              </a:rPr>
              <a:t> </a:t>
            </a:r>
            <a:r>
              <a:rPr lang="ru-RU" sz="1600" b="0" i="0" dirty="0" err="1">
                <a:solidFill>
                  <a:srgbClr val="002060"/>
                </a:solidFill>
                <a:effectLst/>
                <a:latin typeface="Gilroy"/>
              </a:rPr>
              <a:t>товарів</a:t>
            </a:r>
            <a:r>
              <a:rPr lang="ru-RU" sz="1600" b="0" i="0" dirty="0">
                <a:solidFill>
                  <a:srgbClr val="002060"/>
                </a:solidFill>
                <a:effectLst/>
                <a:latin typeface="Gilroy"/>
              </a:rPr>
              <a:t>, а також </a:t>
            </a:r>
            <a:r>
              <a:rPr lang="ru-RU" sz="1600" b="0" i="0" dirty="0" err="1">
                <a:solidFill>
                  <a:srgbClr val="002060"/>
                </a:solidFill>
                <a:effectLst/>
                <a:latin typeface="Gilroy"/>
              </a:rPr>
              <a:t>познайомити</a:t>
            </a:r>
            <a:r>
              <a:rPr lang="ru-RU" sz="1600" b="0" i="0" dirty="0">
                <a:solidFill>
                  <a:srgbClr val="002060"/>
                </a:solidFill>
                <a:effectLst/>
                <a:latin typeface="Gilroy"/>
              </a:rPr>
              <a:t> ваших </a:t>
            </a:r>
            <a:r>
              <a:rPr lang="ru-RU" sz="1600" b="0" i="0" dirty="0" err="1">
                <a:solidFill>
                  <a:srgbClr val="002060"/>
                </a:solidFill>
                <a:effectLst/>
                <a:latin typeface="Gilroy"/>
              </a:rPr>
              <a:t>постійних</a:t>
            </a:r>
            <a:r>
              <a:rPr lang="ru-RU" sz="1600" b="0" i="0" dirty="0">
                <a:solidFill>
                  <a:srgbClr val="002060"/>
                </a:solidFill>
                <a:effectLst/>
                <a:latin typeface="Gilroy"/>
              </a:rPr>
              <a:t> </a:t>
            </a:r>
            <a:r>
              <a:rPr lang="ru-RU" sz="1600" b="0" i="0" dirty="0" err="1">
                <a:solidFill>
                  <a:srgbClr val="002060"/>
                </a:solidFill>
                <a:effectLst/>
                <a:latin typeface="Gilroy"/>
              </a:rPr>
              <a:t>покупців</a:t>
            </a:r>
            <a:r>
              <a:rPr lang="ru-RU" sz="1600" b="0" i="0" dirty="0">
                <a:solidFill>
                  <a:srgbClr val="002060"/>
                </a:solidFill>
                <a:effectLst/>
                <a:latin typeface="Gilroy"/>
              </a:rPr>
              <a:t> </a:t>
            </a:r>
            <a:r>
              <a:rPr lang="ru-RU" sz="1600" b="0" i="0" dirty="0" err="1">
                <a:solidFill>
                  <a:srgbClr val="002060"/>
                </a:solidFill>
                <a:effectLst/>
                <a:latin typeface="Gilroy"/>
              </a:rPr>
              <a:t>із</a:t>
            </a:r>
            <a:r>
              <a:rPr lang="ru-RU" sz="1600" b="0" i="0" dirty="0">
                <a:solidFill>
                  <a:srgbClr val="002060"/>
                </a:solidFill>
                <a:effectLst/>
                <a:latin typeface="Gilroy"/>
              </a:rPr>
              <a:t> </a:t>
            </a:r>
            <a:r>
              <a:rPr lang="ru-RU" sz="1600" b="0" i="0" dirty="0" err="1">
                <a:solidFill>
                  <a:srgbClr val="002060"/>
                </a:solidFill>
                <a:effectLst/>
                <a:latin typeface="Gilroy"/>
              </a:rPr>
              <a:t>усім</a:t>
            </a:r>
            <a:r>
              <a:rPr lang="ru-RU" sz="1600" b="0" i="0" dirty="0">
                <a:solidFill>
                  <a:srgbClr val="002060"/>
                </a:solidFill>
                <a:effectLst/>
                <a:latin typeface="Gilroy"/>
              </a:rPr>
              <a:t> </a:t>
            </a:r>
            <a:r>
              <a:rPr lang="ru-RU" sz="1600" b="0" i="0" dirty="0" err="1">
                <a:solidFill>
                  <a:srgbClr val="002060"/>
                </a:solidFill>
                <a:effectLst/>
                <a:latin typeface="Gilroy"/>
              </a:rPr>
              <a:t>асортиментом</a:t>
            </a:r>
            <a:r>
              <a:rPr lang="ru-RU" sz="1600" b="0" i="0" dirty="0">
                <a:solidFill>
                  <a:srgbClr val="002060"/>
                </a:solidFill>
                <a:effectLst/>
                <a:latin typeface="Gilroy"/>
              </a:rPr>
              <a:t>. До того ж тут </a:t>
            </a:r>
            <a:r>
              <a:rPr lang="ru-RU" sz="1600" b="0" i="0" dirty="0" err="1">
                <a:solidFill>
                  <a:srgbClr val="002060"/>
                </a:solidFill>
                <a:effectLst/>
                <a:latin typeface="Gilroy"/>
              </a:rPr>
              <a:t>ви</a:t>
            </a:r>
            <a:r>
              <a:rPr lang="ru-RU" sz="1600" b="0" i="0" dirty="0">
                <a:solidFill>
                  <a:srgbClr val="002060"/>
                </a:solidFill>
                <a:effectLst/>
                <a:latin typeface="Gilroy"/>
              </a:rPr>
              <a:t> можете </a:t>
            </a:r>
            <a:r>
              <a:rPr lang="ru-RU" sz="1600" b="0" i="0" dirty="0" err="1">
                <a:solidFill>
                  <a:srgbClr val="002060"/>
                </a:solidFill>
                <a:effectLst/>
                <a:latin typeface="Gilroy"/>
              </a:rPr>
              <a:t>партнеритись</a:t>
            </a:r>
            <a:r>
              <a:rPr lang="ru-RU" sz="1600" b="0" i="0" dirty="0">
                <a:solidFill>
                  <a:srgbClr val="002060"/>
                </a:solidFill>
                <a:effectLst/>
                <a:latin typeface="Gilroy"/>
              </a:rPr>
              <a:t> з </a:t>
            </a:r>
            <a:r>
              <a:rPr lang="ru-RU" sz="1600" b="0" i="0" dirty="0" err="1">
                <a:solidFill>
                  <a:srgbClr val="002060"/>
                </a:solidFill>
                <a:effectLst/>
                <a:latin typeface="Gilroy"/>
              </a:rPr>
              <a:t>іншими</a:t>
            </a:r>
            <a:r>
              <a:rPr lang="ru-RU" sz="1600" b="0" i="0" dirty="0">
                <a:solidFill>
                  <a:srgbClr val="002060"/>
                </a:solidFill>
                <a:effectLst/>
                <a:latin typeface="Gilroy"/>
              </a:rPr>
              <a:t> </a:t>
            </a:r>
            <a:r>
              <a:rPr lang="ru-RU" sz="1600" b="0" i="0" dirty="0" err="1">
                <a:solidFill>
                  <a:srgbClr val="002060"/>
                </a:solidFill>
                <a:effectLst/>
                <a:latin typeface="Gilroy"/>
              </a:rPr>
              <a:t>виробниками</a:t>
            </a:r>
            <a:r>
              <a:rPr lang="ru-RU" sz="1600" b="0" i="0" dirty="0">
                <a:solidFill>
                  <a:srgbClr val="002060"/>
                </a:solidFill>
                <a:effectLst/>
                <a:latin typeface="Gilroy"/>
              </a:rPr>
              <a:t> і таким чином </a:t>
            </a:r>
            <a:r>
              <a:rPr lang="ru-RU" sz="1600" b="0" i="0" dirty="0" err="1">
                <a:solidFill>
                  <a:srgbClr val="002060"/>
                </a:solidFill>
                <a:effectLst/>
                <a:latin typeface="Gilroy"/>
              </a:rPr>
              <a:t>залучати</a:t>
            </a:r>
            <a:r>
              <a:rPr lang="ru-RU" sz="1600" b="0" i="0" dirty="0">
                <a:solidFill>
                  <a:srgbClr val="002060"/>
                </a:solidFill>
                <a:effectLst/>
                <a:latin typeface="Gilroy"/>
              </a:rPr>
              <a:t> </a:t>
            </a:r>
            <a:r>
              <a:rPr lang="ru-RU" sz="1600" b="0" i="0" dirty="0" err="1">
                <a:solidFill>
                  <a:srgbClr val="002060"/>
                </a:solidFill>
                <a:effectLst/>
                <a:latin typeface="Gilroy"/>
              </a:rPr>
              <a:t>лояльних</a:t>
            </a:r>
            <a:r>
              <a:rPr lang="ru-RU" sz="1600" b="0" i="0" dirty="0">
                <a:solidFill>
                  <a:srgbClr val="002060"/>
                </a:solidFill>
                <a:effectLst/>
                <a:latin typeface="Gilroy"/>
              </a:rPr>
              <a:t> </a:t>
            </a:r>
            <a:r>
              <a:rPr lang="ru-RU" sz="1600" b="0" i="0" dirty="0" err="1">
                <a:solidFill>
                  <a:srgbClr val="002060"/>
                </a:solidFill>
                <a:effectLst/>
                <a:latin typeface="Gilroy"/>
              </a:rPr>
              <a:t>клієнтів</a:t>
            </a:r>
            <a:r>
              <a:rPr lang="ru-RU" sz="1600" b="0" i="0" dirty="0">
                <a:solidFill>
                  <a:srgbClr val="002060"/>
                </a:solidFill>
                <a:effectLst/>
                <a:latin typeface="Gilroy"/>
              </a:rPr>
              <a:t> </a:t>
            </a:r>
            <a:r>
              <a:rPr lang="ru-RU" sz="1600" b="0" i="0" dirty="0" err="1">
                <a:solidFill>
                  <a:srgbClr val="002060"/>
                </a:solidFill>
                <a:effectLst/>
                <a:latin typeface="Gilroy"/>
              </a:rPr>
              <a:t>із</a:t>
            </a:r>
            <a:r>
              <a:rPr lang="ru-RU" sz="1600" b="0" i="0" dirty="0">
                <a:solidFill>
                  <a:srgbClr val="002060"/>
                </a:solidFill>
                <a:effectLst/>
                <a:latin typeface="Gilroy"/>
              </a:rPr>
              <a:t> </a:t>
            </a:r>
            <a:r>
              <a:rPr lang="ru-RU" sz="1600" b="0" i="0" dirty="0" err="1">
                <a:solidFill>
                  <a:srgbClr val="002060"/>
                </a:solidFill>
                <a:effectLst/>
                <a:latin typeface="Gilroy"/>
              </a:rPr>
              <a:t>інших</a:t>
            </a:r>
            <a:r>
              <a:rPr lang="ru-RU" sz="1600" b="0" i="0" dirty="0">
                <a:solidFill>
                  <a:srgbClr val="002060"/>
                </a:solidFill>
                <a:effectLst/>
                <a:latin typeface="Gilroy"/>
              </a:rPr>
              <a:t> </a:t>
            </a:r>
            <a:r>
              <a:rPr lang="ru-RU" sz="1600" b="0" i="0" dirty="0" err="1">
                <a:solidFill>
                  <a:srgbClr val="002060"/>
                </a:solidFill>
                <a:effectLst/>
                <a:latin typeface="Gilroy"/>
              </a:rPr>
              <a:t>ніш</a:t>
            </a:r>
            <a:r>
              <a:rPr lang="ru-RU" sz="1600" b="0" i="0" dirty="0">
                <a:solidFill>
                  <a:srgbClr val="002060"/>
                </a:solidFill>
                <a:effectLst/>
                <a:latin typeface="Gilroy"/>
              </a:rPr>
              <a:t>. </a:t>
            </a:r>
            <a:r>
              <a:rPr lang="ru-RU" sz="1600" b="0" i="0" dirty="0" err="1">
                <a:solidFill>
                  <a:srgbClr val="002060"/>
                </a:solidFill>
                <a:effectLst/>
                <a:latin typeface="Gilroy"/>
              </a:rPr>
              <a:t>Простір</a:t>
            </a:r>
            <a:r>
              <a:rPr lang="ru-RU" sz="1600" b="0" i="0" dirty="0">
                <a:solidFill>
                  <a:srgbClr val="002060"/>
                </a:solidFill>
                <a:effectLst/>
                <a:latin typeface="Gilroy"/>
              </a:rPr>
              <a:t> для </a:t>
            </a:r>
            <a:r>
              <a:rPr lang="ru-RU" sz="1600" b="0" i="0" dirty="0" err="1">
                <a:solidFill>
                  <a:srgbClr val="002060"/>
                </a:solidFill>
                <a:effectLst/>
                <a:latin typeface="Gilroy"/>
              </a:rPr>
              <a:t>фантазії</a:t>
            </a:r>
            <a:r>
              <a:rPr lang="ru-RU" sz="1600" b="0" i="0" dirty="0">
                <a:solidFill>
                  <a:srgbClr val="002060"/>
                </a:solidFill>
                <a:effectLst/>
                <a:latin typeface="Gilroy"/>
              </a:rPr>
              <a:t> тут </a:t>
            </a:r>
            <a:r>
              <a:rPr lang="ru-RU" sz="1600" b="0" i="0" dirty="0" err="1">
                <a:solidFill>
                  <a:srgbClr val="002060"/>
                </a:solidFill>
                <a:effectLst/>
                <a:latin typeface="Gilroy"/>
              </a:rPr>
              <a:t>дуже</a:t>
            </a:r>
            <a:r>
              <a:rPr lang="ru-RU" sz="1600" b="0" i="0" dirty="0">
                <a:solidFill>
                  <a:srgbClr val="002060"/>
                </a:solidFill>
                <a:effectLst/>
                <a:latin typeface="Gilroy"/>
              </a:rPr>
              <a:t> широкий! </a:t>
            </a:r>
            <a:endParaRPr kumimoji="0" lang="ru-RU"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1150A48B-60A3-AB94-D332-E290EB038CBE}"/>
              </a:ext>
            </a:extLst>
          </p:cNvPr>
          <p:cNvPicPr>
            <a:picLocks noChangeAspect="1"/>
          </p:cNvPicPr>
          <p:nvPr/>
        </p:nvPicPr>
        <p:blipFill>
          <a:blip r:embed="rId5"/>
          <a:stretch>
            <a:fillRect/>
          </a:stretch>
        </p:blipFill>
        <p:spPr>
          <a:xfrm>
            <a:off x="26505" y="0"/>
            <a:ext cx="989496" cy="817447"/>
          </a:xfrm>
          <a:prstGeom prst="rect">
            <a:avLst/>
          </a:prstGeom>
        </p:spPr>
      </p:pic>
      <p:pic>
        <p:nvPicPr>
          <p:cNvPr id="7" name="Рисунок 6">
            <a:extLst>
              <a:ext uri="{FF2B5EF4-FFF2-40B4-BE49-F238E27FC236}">
                <a16:creationId xmlns:a16="http://schemas.microsoft.com/office/drawing/2014/main" id="{4801F9A5-F80C-0BE6-F6F2-6AE370AF1A95}"/>
              </a:ext>
            </a:extLst>
          </p:cNvPr>
          <p:cNvPicPr>
            <a:picLocks noChangeAspect="1"/>
          </p:cNvPicPr>
          <p:nvPr/>
        </p:nvPicPr>
        <p:blipFill>
          <a:blip r:embed="rId6"/>
          <a:stretch>
            <a:fillRect/>
          </a:stretch>
        </p:blipFill>
        <p:spPr>
          <a:xfrm>
            <a:off x="2300185" y="2918253"/>
            <a:ext cx="706013" cy="767423"/>
          </a:xfrm>
          <a:prstGeom prst="rect">
            <a:avLst/>
          </a:prstGeom>
        </p:spPr>
      </p:pic>
      <p:pic>
        <p:nvPicPr>
          <p:cNvPr id="11" name="Рисунок 10">
            <a:extLst>
              <a:ext uri="{FF2B5EF4-FFF2-40B4-BE49-F238E27FC236}">
                <a16:creationId xmlns:a16="http://schemas.microsoft.com/office/drawing/2014/main" id="{9DC18D6B-A4F3-28B7-F16A-A190568680AB}"/>
              </a:ext>
            </a:extLst>
          </p:cNvPr>
          <p:cNvPicPr>
            <a:picLocks noChangeAspect="1"/>
          </p:cNvPicPr>
          <p:nvPr/>
        </p:nvPicPr>
        <p:blipFill>
          <a:blip r:embed="rId7"/>
          <a:stretch>
            <a:fillRect/>
          </a:stretch>
        </p:blipFill>
        <p:spPr>
          <a:xfrm>
            <a:off x="1822284" y="64518"/>
            <a:ext cx="1323325" cy="1972729"/>
          </a:xfrm>
          <a:prstGeom prst="rect">
            <a:avLst/>
          </a:prstGeom>
        </p:spPr>
      </p:pic>
      <p:pic>
        <p:nvPicPr>
          <p:cNvPr id="12" name="Рисунок 11">
            <a:extLst>
              <a:ext uri="{FF2B5EF4-FFF2-40B4-BE49-F238E27FC236}">
                <a16:creationId xmlns:a16="http://schemas.microsoft.com/office/drawing/2014/main" id="{DF3824B5-D276-569C-CE27-0E1989641911}"/>
              </a:ext>
            </a:extLst>
          </p:cNvPr>
          <p:cNvPicPr>
            <a:picLocks noChangeAspect="1"/>
          </p:cNvPicPr>
          <p:nvPr/>
        </p:nvPicPr>
        <p:blipFill>
          <a:blip r:embed="rId8"/>
          <a:stretch>
            <a:fillRect/>
          </a:stretch>
        </p:blipFill>
        <p:spPr>
          <a:xfrm>
            <a:off x="319314" y="1730674"/>
            <a:ext cx="1143831" cy="1021618"/>
          </a:xfrm>
          <a:prstGeom prst="rect">
            <a:avLst/>
          </a:prstGeom>
        </p:spPr>
      </p:pic>
      <p:pic>
        <p:nvPicPr>
          <p:cNvPr id="18" name="Рисунок 17">
            <a:extLst>
              <a:ext uri="{FF2B5EF4-FFF2-40B4-BE49-F238E27FC236}">
                <a16:creationId xmlns:a16="http://schemas.microsoft.com/office/drawing/2014/main" id="{CFEB23DC-FFF5-0CA3-79C1-5DE0C5B3F369}"/>
              </a:ext>
            </a:extLst>
          </p:cNvPr>
          <p:cNvPicPr>
            <a:picLocks noChangeAspect="1"/>
          </p:cNvPicPr>
          <p:nvPr/>
        </p:nvPicPr>
        <p:blipFill>
          <a:blip r:embed="rId9"/>
          <a:stretch>
            <a:fillRect/>
          </a:stretch>
        </p:blipFill>
        <p:spPr>
          <a:xfrm>
            <a:off x="1161143" y="2452824"/>
            <a:ext cx="840635" cy="831209"/>
          </a:xfrm>
          <a:prstGeom prst="rect">
            <a:avLst/>
          </a:prstGeom>
        </p:spPr>
      </p:pic>
      <p:pic>
        <p:nvPicPr>
          <p:cNvPr id="19" name="Рисунок 18">
            <a:extLst>
              <a:ext uri="{FF2B5EF4-FFF2-40B4-BE49-F238E27FC236}">
                <a16:creationId xmlns:a16="http://schemas.microsoft.com/office/drawing/2014/main" id="{2AF09303-E36D-4D43-5A51-C488AEE69D11}"/>
              </a:ext>
            </a:extLst>
          </p:cNvPr>
          <p:cNvPicPr>
            <a:picLocks noChangeAspect="1"/>
          </p:cNvPicPr>
          <p:nvPr/>
        </p:nvPicPr>
        <p:blipFill>
          <a:blip r:embed="rId10"/>
          <a:stretch>
            <a:fillRect/>
          </a:stretch>
        </p:blipFill>
        <p:spPr>
          <a:xfrm>
            <a:off x="2001778" y="1524000"/>
            <a:ext cx="1143831" cy="1394253"/>
          </a:xfrm>
          <a:prstGeom prst="rect">
            <a:avLst/>
          </a:prstGeom>
        </p:spPr>
      </p:pic>
      <p:pic>
        <p:nvPicPr>
          <p:cNvPr id="21" name="Рисунок 20">
            <a:extLst>
              <a:ext uri="{FF2B5EF4-FFF2-40B4-BE49-F238E27FC236}">
                <a16:creationId xmlns:a16="http://schemas.microsoft.com/office/drawing/2014/main" id="{7EBBA280-90DB-66FF-C5ED-A80C4E67884D}"/>
              </a:ext>
            </a:extLst>
          </p:cNvPr>
          <p:cNvPicPr>
            <a:picLocks noChangeAspect="1"/>
          </p:cNvPicPr>
          <p:nvPr/>
        </p:nvPicPr>
        <p:blipFill>
          <a:blip r:embed="rId11"/>
          <a:stretch>
            <a:fillRect/>
          </a:stretch>
        </p:blipFill>
        <p:spPr>
          <a:xfrm>
            <a:off x="1822284" y="4692917"/>
            <a:ext cx="1482320" cy="886847"/>
          </a:xfrm>
          <a:prstGeom prst="rect">
            <a:avLst/>
          </a:prstGeom>
        </p:spPr>
      </p:pic>
      <p:pic>
        <p:nvPicPr>
          <p:cNvPr id="22" name="Рисунок 21">
            <a:extLst>
              <a:ext uri="{FF2B5EF4-FFF2-40B4-BE49-F238E27FC236}">
                <a16:creationId xmlns:a16="http://schemas.microsoft.com/office/drawing/2014/main" id="{DE366DCE-5C4E-C3B1-6E39-DEF7068F6F15}"/>
              </a:ext>
            </a:extLst>
          </p:cNvPr>
          <p:cNvPicPr>
            <a:picLocks noChangeAspect="1"/>
          </p:cNvPicPr>
          <p:nvPr/>
        </p:nvPicPr>
        <p:blipFill>
          <a:blip r:embed="rId12"/>
          <a:stretch>
            <a:fillRect/>
          </a:stretch>
        </p:blipFill>
        <p:spPr>
          <a:xfrm>
            <a:off x="742492" y="-1114"/>
            <a:ext cx="1323325" cy="1524000"/>
          </a:xfrm>
          <a:prstGeom prst="rect">
            <a:avLst/>
          </a:prstGeom>
        </p:spPr>
      </p:pic>
    </p:spTree>
    <p:extLst>
      <p:ext uri="{BB962C8B-B14F-4D97-AF65-F5344CB8AC3E}">
        <p14:creationId xmlns:p14="http://schemas.microsoft.com/office/powerpoint/2010/main" val="1665438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4800599" y="2613697"/>
            <a:ext cx="6842760" cy="5796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4060414" y="3915235"/>
            <a:ext cx="6422055" cy="563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Прямоугольник 15"/>
          <p:cNvSpPr/>
          <p:nvPr/>
        </p:nvSpPr>
        <p:spPr>
          <a:xfrm>
            <a:off x="4800600" y="4458802"/>
            <a:ext cx="6842760" cy="729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93442" y="2733641"/>
            <a:ext cx="3164250" cy="292436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6504" y="3366052"/>
            <a:ext cx="27412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https://tovarystvo-kraftu.com/rehiony/</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9" y="5288531"/>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19">
            <a:extLst>
              <a:ext uri="{FF2B5EF4-FFF2-40B4-BE49-F238E27FC236}">
                <a16:creationId xmlns:a16="http://schemas.microsoft.com/office/drawing/2014/main" id="{3644B84E-FD2B-BBEB-4442-BC6EC73FB877}"/>
              </a:ext>
            </a:extLst>
          </p:cNvPr>
          <p:cNvSpPr/>
          <p:nvPr/>
        </p:nvSpPr>
        <p:spPr>
          <a:xfrm>
            <a:off x="3304605" y="6462"/>
            <a:ext cx="8823896" cy="571342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ru-RU" b="0" i="0" dirty="0">
                <a:solidFill>
                  <a:srgbClr val="002060"/>
                </a:solidFill>
                <a:effectLst/>
                <a:latin typeface="Arial" panose="020B0604020202020204" pitchFamily="34" charset="0"/>
              </a:rPr>
              <a:t> "</a:t>
            </a:r>
            <a:r>
              <a:rPr lang="ru-RU" sz="2000" b="1" i="0" dirty="0" err="1">
                <a:solidFill>
                  <a:srgbClr val="002060"/>
                </a:solidFill>
                <a:effectLst/>
                <a:latin typeface="Arial" panose="020B0604020202020204" pitchFamily="34" charset="0"/>
              </a:rPr>
              <a:t>Товариство</a:t>
            </a:r>
            <a:r>
              <a:rPr lang="ru-RU" sz="2000" b="1" i="0" dirty="0">
                <a:solidFill>
                  <a:srgbClr val="002060"/>
                </a:solidFill>
                <a:effectLst/>
                <a:latin typeface="Arial" panose="020B0604020202020204" pitchFamily="34" charset="0"/>
              </a:rPr>
              <a:t> Крафту" </a:t>
            </a:r>
            <a:r>
              <a:rPr lang="ru-RU" sz="2000" b="0" i="0" dirty="0" err="1">
                <a:solidFill>
                  <a:srgbClr val="002060"/>
                </a:solidFill>
                <a:effectLst/>
                <a:latin typeface="Arial" panose="020B0604020202020204" pitchFamily="34" charset="0"/>
              </a:rPr>
              <a:t>прагне</a:t>
            </a:r>
            <a:r>
              <a:rPr lang="ru-RU" sz="2000" b="0" i="0" dirty="0">
                <a:solidFill>
                  <a:srgbClr val="002060"/>
                </a:solidFill>
                <a:effectLst/>
                <a:latin typeface="Arial" panose="020B0604020202020204" pitchFamily="34" charset="0"/>
              </a:rPr>
              <a:t> </a:t>
            </a:r>
            <a:r>
              <a:rPr lang="ru-RU" sz="2000" b="0" i="0" dirty="0" err="1">
                <a:solidFill>
                  <a:srgbClr val="002060"/>
                </a:solidFill>
                <a:effectLst/>
                <a:latin typeface="Arial" panose="020B0604020202020204" pitchFamily="34" charset="0"/>
              </a:rPr>
              <a:t>підтримувати</a:t>
            </a:r>
            <a:r>
              <a:rPr lang="ru-RU" sz="2000" b="0" i="0" dirty="0">
                <a:solidFill>
                  <a:srgbClr val="002060"/>
                </a:solidFill>
                <a:effectLst/>
                <a:latin typeface="Arial" panose="020B0604020202020204" pitchFamily="34" charset="0"/>
              </a:rPr>
              <a:t> та </a:t>
            </a:r>
            <a:r>
              <a:rPr lang="ru-RU" sz="2000" b="0" i="0" dirty="0" err="1">
                <a:solidFill>
                  <a:srgbClr val="002060"/>
                </a:solidFill>
                <a:effectLst/>
                <a:latin typeface="Arial" panose="020B0604020202020204" pitchFamily="34" charset="0"/>
              </a:rPr>
              <a:t>розвивати</a:t>
            </a:r>
            <a:r>
              <a:rPr lang="ru-RU" sz="2000" b="0" i="0" dirty="0">
                <a:solidFill>
                  <a:srgbClr val="002060"/>
                </a:solidFill>
                <a:effectLst/>
                <a:latin typeface="Arial" panose="020B0604020202020204" pitchFamily="34" charset="0"/>
              </a:rPr>
              <a:t> </a:t>
            </a:r>
            <a:r>
              <a:rPr lang="ru-RU" sz="2000" b="0" i="0" dirty="0" err="1">
                <a:solidFill>
                  <a:srgbClr val="002060"/>
                </a:solidFill>
                <a:effectLst/>
                <a:latin typeface="Arial" panose="020B0604020202020204" pitchFamily="34" charset="0"/>
              </a:rPr>
              <a:t>місцеве</a:t>
            </a:r>
            <a:r>
              <a:rPr lang="ru-RU" sz="2000" b="0" i="0" dirty="0">
                <a:solidFill>
                  <a:srgbClr val="002060"/>
                </a:solidFill>
                <a:effectLst/>
                <a:latin typeface="Arial" panose="020B0604020202020204" pitchFamily="34" charset="0"/>
              </a:rPr>
              <a:t> </a:t>
            </a:r>
            <a:r>
              <a:rPr lang="ru-RU" sz="2000" b="0" i="0" dirty="0" err="1">
                <a:solidFill>
                  <a:srgbClr val="002060"/>
                </a:solidFill>
                <a:effectLst/>
                <a:latin typeface="Arial" panose="020B0604020202020204" pitchFamily="34" charset="0"/>
              </a:rPr>
              <a:t>виробництво</a:t>
            </a:r>
            <a:r>
              <a:rPr lang="ru-RU" sz="2000" b="0" i="0" dirty="0">
                <a:solidFill>
                  <a:srgbClr val="002060"/>
                </a:solidFill>
                <a:effectLst/>
                <a:latin typeface="Arial" panose="020B0604020202020204" pitchFamily="34" charset="0"/>
              </a:rPr>
              <a:t>, </a:t>
            </a:r>
            <a:r>
              <a:rPr lang="ru-RU" sz="2000" b="0" i="0" dirty="0" err="1">
                <a:solidFill>
                  <a:srgbClr val="002060"/>
                </a:solidFill>
                <a:effectLst/>
                <a:latin typeface="Arial" panose="020B0604020202020204" pitchFamily="34" charset="0"/>
              </a:rPr>
              <a:t>збагачуючи</a:t>
            </a:r>
            <a:r>
              <a:rPr lang="ru-RU" sz="2000" b="0" i="0" dirty="0">
                <a:solidFill>
                  <a:srgbClr val="002060"/>
                </a:solidFill>
                <a:effectLst/>
                <a:latin typeface="Arial" panose="020B0604020202020204" pitchFamily="34" charset="0"/>
              </a:rPr>
              <a:t> </a:t>
            </a:r>
            <a:r>
              <a:rPr lang="ru-RU" sz="2000" dirty="0" err="1">
                <a:solidFill>
                  <a:srgbClr val="002060"/>
                </a:solidFill>
                <a:latin typeface="Arial" panose="020B0604020202020204" pitchFamily="34" charset="0"/>
              </a:rPr>
              <a:t>свій</a:t>
            </a:r>
            <a:r>
              <a:rPr lang="ru-RU" sz="2000" dirty="0">
                <a:solidFill>
                  <a:srgbClr val="002060"/>
                </a:solidFill>
                <a:latin typeface="Arial" panose="020B0604020202020204" pitchFamily="34" charset="0"/>
              </a:rPr>
              <a:t> </a:t>
            </a:r>
            <a:r>
              <a:rPr lang="ru-RU" sz="2000" b="0" i="0" dirty="0">
                <a:solidFill>
                  <a:srgbClr val="002060"/>
                </a:solidFill>
                <a:effectLst/>
                <a:latin typeface="Arial" panose="020B0604020202020204" pitchFamily="34" charset="0"/>
              </a:rPr>
              <a:t>маркетплейс </a:t>
            </a:r>
            <a:r>
              <a:rPr lang="ru-RU" sz="2000" b="0" i="0" dirty="0" err="1">
                <a:solidFill>
                  <a:srgbClr val="002060"/>
                </a:solidFill>
                <a:effectLst/>
                <a:latin typeface="Arial" panose="020B0604020202020204" pitchFamily="34" charset="0"/>
              </a:rPr>
              <a:t>виробниками</a:t>
            </a:r>
            <a:r>
              <a:rPr lang="ru-RU" sz="2000" b="0" i="0" dirty="0">
                <a:solidFill>
                  <a:srgbClr val="002060"/>
                </a:solidFill>
                <a:effectLst/>
                <a:latin typeface="Arial" panose="020B0604020202020204" pitchFamily="34" charset="0"/>
              </a:rPr>
              <a:t> з </a:t>
            </a:r>
            <a:r>
              <a:rPr lang="ru-RU" sz="2000" b="0" i="0" dirty="0" err="1">
                <a:solidFill>
                  <a:srgbClr val="002060"/>
                </a:solidFill>
                <a:effectLst/>
                <a:latin typeface="Arial" panose="020B0604020202020204" pitchFamily="34" charset="0"/>
              </a:rPr>
              <a:t>різних</a:t>
            </a:r>
            <a:r>
              <a:rPr lang="ru-RU" sz="2000" b="0" i="0" dirty="0">
                <a:solidFill>
                  <a:srgbClr val="002060"/>
                </a:solidFill>
                <a:effectLst/>
                <a:latin typeface="Arial" panose="020B0604020202020204" pitchFamily="34" charset="0"/>
              </a:rPr>
              <a:t> </a:t>
            </a:r>
            <a:r>
              <a:rPr lang="ru-RU" sz="2000" b="0" i="0" dirty="0" err="1">
                <a:solidFill>
                  <a:srgbClr val="002060"/>
                </a:solidFill>
                <a:effectLst/>
                <a:latin typeface="Arial" panose="020B0604020202020204" pitchFamily="34" charset="0"/>
              </a:rPr>
              <a:t>регіонів</a:t>
            </a:r>
            <a:r>
              <a:rPr lang="ru-RU" sz="2000" b="0" i="0" dirty="0">
                <a:solidFill>
                  <a:srgbClr val="002060"/>
                </a:solidFill>
                <a:effectLst/>
                <a:latin typeface="Arial" panose="020B0604020202020204" pitchFamily="34" charset="0"/>
              </a:rPr>
              <a:t> </a:t>
            </a:r>
            <a:r>
              <a:rPr lang="ru-RU" sz="2000" b="0" i="0" dirty="0" err="1">
                <a:solidFill>
                  <a:srgbClr val="002060"/>
                </a:solidFill>
                <a:effectLst/>
                <a:latin typeface="Arial" panose="020B0604020202020204" pitchFamily="34" charset="0"/>
              </a:rPr>
              <a:t>України</a:t>
            </a:r>
            <a:r>
              <a:rPr lang="ru-RU" sz="2000" b="0" i="0" dirty="0">
                <a:solidFill>
                  <a:srgbClr val="002060"/>
                </a:solidFill>
                <a:effectLst/>
                <a:latin typeface="Arial" panose="020B0604020202020204" pitchFamily="34" charset="0"/>
              </a:rPr>
              <a:t>. Там </a:t>
            </a:r>
            <a:r>
              <a:rPr lang="ru-RU" sz="2000" b="0" i="0" dirty="0" err="1">
                <a:solidFill>
                  <a:srgbClr val="002060"/>
                </a:solidFill>
                <a:effectLst/>
                <a:latin typeface="Arial" panose="020B0604020202020204" pitchFamily="34" charset="0"/>
              </a:rPr>
              <a:t>вірять</a:t>
            </a:r>
            <a:r>
              <a:rPr lang="ru-RU" sz="2000" b="0" i="0" dirty="0">
                <a:solidFill>
                  <a:srgbClr val="002060"/>
                </a:solidFill>
                <a:effectLst/>
                <a:latin typeface="Arial" panose="020B0604020202020204" pitchFamily="34" charset="0"/>
              </a:rPr>
              <a:t>, </a:t>
            </a:r>
            <a:r>
              <a:rPr lang="ru-RU" sz="2000" b="0" i="0" dirty="0" err="1">
                <a:solidFill>
                  <a:srgbClr val="002060"/>
                </a:solidFill>
                <a:effectLst/>
                <a:latin typeface="Arial" panose="020B0604020202020204" pitchFamily="34" charset="0"/>
              </a:rPr>
              <a:t>що</a:t>
            </a:r>
            <a:r>
              <a:rPr lang="ru-RU" sz="2000" b="0" i="0" dirty="0">
                <a:solidFill>
                  <a:srgbClr val="002060"/>
                </a:solidFill>
                <a:effectLst/>
                <a:latin typeface="Arial" panose="020B0604020202020204" pitchFamily="34" charset="0"/>
              </a:rPr>
              <a:t> </a:t>
            </a:r>
            <a:r>
              <a:rPr lang="ru-RU" sz="2000" b="0" i="0" dirty="0" err="1">
                <a:solidFill>
                  <a:srgbClr val="002060"/>
                </a:solidFill>
                <a:effectLst/>
                <a:latin typeface="Arial" panose="020B0604020202020204" pitchFamily="34" charset="0"/>
              </a:rPr>
              <a:t>кожен</a:t>
            </a:r>
            <a:r>
              <a:rPr lang="ru-RU" sz="2000" b="0" i="0" dirty="0">
                <a:solidFill>
                  <a:srgbClr val="002060"/>
                </a:solidFill>
                <a:effectLst/>
                <a:latin typeface="Arial" panose="020B0604020202020204" pitchFamily="34" charset="0"/>
              </a:rPr>
              <a:t> </a:t>
            </a:r>
            <a:r>
              <a:rPr lang="ru-RU" sz="2000" b="0" i="0" dirty="0" err="1">
                <a:solidFill>
                  <a:srgbClr val="002060"/>
                </a:solidFill>
                <a:effectLst/>
                <a:latin typeface="Arial" panose="020B0604020202020204" pitchFamily="34" charset="0"/>
              </a:rPr>
              <a:t>куточок</a:t>
            </a:r>
            <a:r>
              <a:rPr lang="ru-RU" sz="2000" b="0" i="0" dirty="0">
                <a:solidFill>
                  <a:srgbClr val="002060"/>
                </a:solidFill>
                <a:effectLst/>
                <a:latin typeface="Arial" panose="020B0604020202020204" pitchFamily="34" charset="0"/>
              </a:rPr>
              <a:t> </a:t>
            </a:r>
            <a:r>
              <a:rPr lang="ru-RU" sz="2000" b="0" i="0" dirty="0" err="1">
                <a:solidFill>
                  <a:srgbClr val="002060"/>
                </a:solidFill>
                <a:effectLst/>
                <a:latin typeface="Arial" panose="020B0604020202020204" pitchFamily="34" charset="0"/>
              </a:rPr>
              <a:t>нашої</a:t>
            </a:r>
            <a:r>
              <a:rPr lang="ru-RU" sz="2000" b="0" i="0" dirty="0">
                <a:solidFill>
                  <a:srgbClr val="002060"/>
                </a:solidFill>
                <a:effectLst/>
                <a:latin typeface="Arial" panose="020B0604020202020204" pitchFamily="34" charset="0"/>
              </a:rPr>
              <a:t> </a:t>
            </a:r>
            <a:r>
              <a:rPr lang="ru-RU" sz="2000" b="0" i="0" dirty="0" err="1">
                <a:solidFill>
                  <a:srgbClr val="002060"/>
                </a:solidFill>
                <a:effectLst/>
                <a:latin typeface="Arial" panose="020B0604020202020204" pitchFamily="34" charset="0"/>
              </a:rPr>
              <a:t>країни</a:t>
            </a:r>
            <a:r>
              <a:rPr lang="ru-RU" sz="2000" b="0" i="0" dirty="0">
                <a:solidFill>
                  <a:srgbClr val="002060"/>
                </a:solidFill>
                <a:effectLst/>
                <a:latin typeface="Arial" panose="020B0604020202020204" pitchFamily="34" charset="0"/>
              </a:rPr>
              <a:t> </a:t>
            </a:r>
            <a:r>
              <a:rPr lang="ru-RU" sz="2000" b="0" i="0" dirty="0" err="1">
                <a:solidFill>
                  <a:srgbClr val="002060"/>
                </a:solidFill>
                <a:effectLst/>
                <a:latin typeface="Arial" panose="020B0604020202020204" pitchFamily="34" charset="0"/>
              </a:rPr>
              <a:t>має</a:t>
            </a:r>
            <a:r>
              <a:rPr lang="ru-RU" sz="2000" b="0" i="0" dirty="0">
                <a:solidFill>
                  <a:srgbClr val="002060"/>
                </a:solidFill>
                <a:effectLst/>
                <a:latin typeface="Arial" panose="020B0604020202020204" pitchFamily="34" charset="0"/>
              </a:rPr>
              <a:t> </a:t>
            </a:r>
            <a:r>
              <a:rPr lang="ru-RU" sz="2000" b="0" i="0" dirty="0" err="1">
                <a:solidFill>
                  <a:srgbClr val="002060"/>
                </a:solidFill>
                <a:effectLst/>
                <a:latin typeface="Arial" panose="020B0604020202020204" pitchFamily="34" charset="0"/>
              </a:rPr>
              <a:t>свої</a:t>
            </a:r>
            <a:r>
              <a:rPr lang="ru-RU" sz="2000" b="0" i="0" dirty="0">
                <a:solidFill>
                  <a:srgbClr val="002060"/>
                </a:solidFill>
                <a:effectLst/>
                <a:latin typeface="Arial" panose="020B0604020202020204" pitchFamily="34" charset="0"/>
              </a:rPr>
              <a:t> </a:t>
            </a:r>
            <a:r>
              <a:rPr lang="ru-RU" sz="2000" b="0" i="0" dirty="0" err="1">
                <a:solidFill>
                  <a:srgbClr val="002060"/>
                </a:solidFill>
                <a:effectLst/>
                <a:latin typeface="Arial" panose="020B0604020202020204" pitchFamily="34" charset="0"/>
              </a:rPr>
              <a:t>особливості</a:t>
            </a:r>
            <a:r>
              <a:rPr lang="ru-RU" sz="2000" b="0" i="0" dirty="0">
                <a:solidFill>
                  <a:srgbClr val="002060"/>
                </a:solidFill>
                <a:effectLst/>
                <a:latin typeface="Arial" panose="020B0604020202020204" pitchFamily="34" charset="0"/>
              </a:rPr>
              <a:t> та </a:t>
            </a:r>
            <a:r>
              <a:rPr lang="ru-RU" sz="2000" b="0" i="0" dirty="0" err="1">
                <a:solidFill>
                  <a:srgbClr val="002060"/>
                </a:solidFill>
                <a:effectLst/>
                <a:latin typeface="Arial" panose="020B0604020202020204" pitchFamily="34" charset="0"/>
              </a:rPr>
              <a:t>смаколики</a:t>
            </a:r>
            <a:r>
              <a:rPr lang="ru-RU" sz="2000" b="0" i="0" dirty="0">
                <a:solidFill>
                  <a:srgbClr val="002060"/>
                </a:solidFill>
                <a:effectLst/>
                <a:latin typeface="Arial" panose="020B0604020202020204" pitchFamily="34" charset="0"/>
              </a:rPr>
              <a:t>, </a:t>
            </a:r>
            <a:r>
              <a:rPr lang="ru-RU" sz="2000" b="0" i="0" dirty="0" err="1">
                <a:solidFill>
                  <a:srgbClr val="002060"/>
                </a:solidFill>
                <a:effectLst/>
                <a:latin typeface="Arial" panose="020B0604020202020204" pitchFamily="34" charset="0"/>
              </a:rPr>
              <a:t>які</a:t>
            </a:r>
            <a:r>
              <a:rPr lang="ru-RU" sz="2000" b="0" i="0" dirty="0">
                <a:solidFill>
                  <a:srgbClr val="002060"/>
                </a:solidFill>
                <a:effectLst/>
                <a:latin typeface="Arial" panose="020B0604020202020204" pitchFamily="34" charset="0"/>
              </a:rPr>
              <a:t> </a:t>
            </a:r>
            <a:r>
              <a:rPr lang="ru-RU" sz="2000" b="0" i="0" dirty="0" err="1">
                <a:solidFill>
                  <a:srgbClr val="002060"/>
                </a:solidFill>
                <a:effectLst/>
                <a:latin typeface="Arial" panose="020B0604020202020204" pitchFamily="34" charset="0"/>
              </a:rPr>
              <a:t>варто</a:t>
            </a:r>
            <a:r>
              <a:rPr lang="ru-RU" sz="2000" b="0" i="0" dirty="0">
                <a:solidFill>
                  <a:srgbClr val="002060"/>
                </a:solidFill>
                <a:effectLst/>
                <a:latin typeface="Arial" panose="020B0604020202020204" pitchFamily="34" charset="0"/>
              </a:rPr>
              <a:t> </a:t>
            </a:r>
            <a:r>
              <a:rPr lang="ru-RU" sz="2000" b="0" i="0" dirty="0" err="1">
                <a:solidFill>
                  <a:srgbClr val="002060"/>
                </a:solidFill>
                <a:effectLst/>
                <a:latin typeface="Arial" panose="020B0604020202020204" pitchFamily="34" charset="0"/>
              </a:rPr>
              <a:t>познайомити</a:t>
            </a:r>
            <a:r>
              <a:rPr lang="ru-RU" sz="2000" b="0" i="0" dirty="0">
                <a:solidFill>
                  <a:srgbClr val="002060"/>
                </a:solidFill>
                <a:effectLst/>
                <a:latin typeface="Arial" panose="020B0604020202020204" pitchFamily="34" charset="0"/>
              </a:rPr>
              <a:t> з </a:t>
            </a:r>
            <a:r>
              <a:rPr lang="ru-RU" sz="2000" b="0" i="0" dirty="0" err="1">
                <a:solidFill>
                  <a:srgbClr val="002060"/>
                </a:solidFill>
                <a:effectLst/>
                <a:latin typeface="Arial" panose="020B0604020202020204" pitchFamily="34" charset="0"/>
              </a:rPr>
              <a:t>покупцями</a:t>
            </a:r>
            <a:r>
              <a:rPr lang="ru-RU" sz="2000" b="0" i="0" dirty="0">
                <a:solidFill>
                  <a:srgbClr val="002060"/>
                </a:solidFill>
                <a:effectLst/>
                <a:latin typeface="Arial" panose="020B0604020202020204" pitchFamily="34" charset="0"/>
              </a:rPr>
              <a:t>.</a:t>
            </a:r>
          </a:p>
          <a:p>
            <a:pPr algn="l"/>
            <a:r>
              <a:rPr lang="ru-RU" sz="2000" b="0" i="0" dirty="0">
                <a:solidFill>
                  <a:srgbClr val="002060"/>
                </a:solidFill>
                <a:effectLst/>
                <a:latin typeface="Arial" panose="020B0604020202020204" pitchFamily="34" charset="0"/>
              </a:rPr>
              <a:t>На  </a:t>
            </a:r>
            <a:r>
              <a:rPr lang="ru-RU" sz="2000" b="0" i="0" dirty="0" err="1">
                <a:solidFill>
                  <a:srgbClr val="002060"/>
                </a:solidFill>
                <a:effectLst/>
                <a:latin typeface="Arial" panose="020B0604020202020204" pitchFamily="34" charset="0"/>
              </a:rPr>
              <a:t>маркетплейсі</a:t>
            </a:r>
            <a:r>
              <a:rPr lang="ru-RU" sz="2000" b="0" i="0" dirty="0">
                <a:solidFill>
                  <a:srgbClr val="002060"/>
                </a:solidFill>
                <a:effectLst/>
                <a:latin typeface="Arial" panose="020B0604020202020204" pitchFamily="34" charset="0"/>
              </a:rPr>
              <a:t> момент </a:t>
            </a:r>
            <a:r>
              <a:rPr lang="ru-RU" sz="2000" b="0" i="0" dirty="0" err="1">
                <a:solidFill>
                  <a:srgbClr val="002060"/>
                </a:solidFill>
                <a:effectLst/>
                <a:latin typeface="Arial" panose="020B0604020202020204" pitchFamily="34" charset="0"/>
              </a:rPr>
              <a:t>присутні</a:t>
            </a:r>
            <a:r>
              <a:rPr lang="ru-RU" sz="2000" b="0" i="0" dirty="0">
                <a:solidFill>
                  <a:srgbClr val="002060"/>
                </a:solidFill>
                <a:effectLst/>
                <a:latin typeface="Arial" panose="020B0604020202020204" pitchFamily="34" charset="0"/>
              </a:rPr>
              <a:t> бренди з таких </a:t>
            </a:r>
            <a:r>
              <a:rPr lang="ru-RU" sz="2000" b="0" i="0" dirty="0" err="1">
                <a:solidFill>
                  <a:srgbClr val="002060"/>
                </a:solidFill>
                <a:effectLst/>
                <a:latin typeface="Arial" panose="020B0604020202020204" pitchFamily="34" charset="0"/>
              </a:rPr>
              <a:t>регіонів</a:t>
            </a:r>
            <a:r>
              <a:rPr lang="ru-RU" sz="2000" b="0" i="0" dirty="0">
                <a:solidFill>
                  <a:srgbClr val="002060"/>
                </a:solidFill>
                <a:effectLst/>
                <a:latin typeface="Arial" panose="020B0604020202020204" pitchFamily="34" charset="0"/>
              </a:rPr>
              <a:t>: </a:t>
            </a:r>
          </a:p>
          <a:p>
            <a:pPr algn="l"/>
            <a:endParaRPr lang="ru-RU" sz="2000" b="0" i="0" dirty="0">
              <a:solidFill>
                <a:srgbClr val="002060"/>
              </a:solidFill>
              <a:effectLst/>
              <a:latin typeface="Arial" panose="020B0604020202020204" pitchFamily="34" charset="0"/>
            </a:endParaRPr>
          </a:p>
          <a:p>
            <a:pPr algn="l">
              <a:buFont typeface="Arial" panose="020B0604020202020204" pitchFamily="34" charset="0"/>
              <a:buChar char="•"/>
            </a:pPr>
            <a:r>
              <a:rPr lang="ru-RU" sz="2000" b="0" i="0" u="none" strike="noStrike" dirty="0" err="1">
                <a:solidFill>
                  <a:srgbClr val="002060"/>
                </a:solidFill>
                <a:effectLst/>
                <a:latin typeface="Arial" panose="020B0604020202020204" pitchFamily="34" charset="0"/>
                <a:hlinkClick r:id="rId4">
                  <a:extLst>
                    <a:ext uri="{A12FA001-AC4F-418D-AE19-62706E023703}">
                      <ahyp:hlinkClr xmlns:ahyp="http://schemas.microsoft.com/office/drawing/2018/hyperlinkcolor" xmlns="" val="tx"/>
                    </a:ext>
                  </a:extLst>
                </a:hlinkClick>
              </a:rPr>
              <a:t>Дніпропетровщина</a:t>
            </a:r>
            <a:r>
              <a:rPr lang="ru-RU" sz="2000" b="0" i="0" u="none" strike="noStrike" dirty="0">
                <a:solidFill>
                  <a:srgbClr val="002060"/>
                </a:solidFill>
                <a:effectLst/>
                <a:latin typeface="Arial" panose="020B0604020202020204" pitchFamily="34" charset="0"/>
              </a:rPr>
              <a:t> </a:t>
            </a:r>
            <a:r>
              <a:rPr lang="ru-RU" sz="2000" b="0" i="0" u="none" strike="noStrike" dirty="0" err="1">
                <a:solidFill>
                  <a:srgbClr val="002060"/>
                </a:solidFill>
                <a:effectLst/>
                <a:latin typeface="Arial" panose="020B0604020202020204" pitchFamily="34" charset="0"/>
                <a:hlinkClick r:id="rId5">
                  <a:extLst>
                    <a:ext uri="{A12FA001-AC4F-418D-AE19-62706E023703}">
                      <ahyp:hlinkClr xmlns:ahyp="http://schemas.microsoft.com/office/drawing/2018/hyperlinkcolor" xmlns="" val="tx"/>
                    </a:ext>
                  </a:extLst>
                </a:hlinkClick>
              </a:rPr>
              <a:t>Донеччина</a:t>
            </a:r>
            <a:r>
              <a:rPr lang="ru-RU" sz="2000" b="0" i="0" u="none" strike="noStrike" dirty="0">
                <a:solidFill>
                  <a:srgbClr val="002060"/>
                </a:solidFill>
                <a:effectLst/>
                <a:latin typeface="Arial" panose="020B0604020202020204" pitchFamily="34" charset="0"/>
              </a:rPr>
              <a:t> </a:t>
            </a:r>
            <a:r>
              <a:rPr lang="ru-RU" sz="2000" b="0" i="0" u="none" strike="noStrike" dirty="0" err="1">
                <a:solidFill>
                  <a:srgbClr val="002060"/>
                </a:solidFill>
                <a:effectLst/>
                <a:latin typeface="Arial" panose="020B0604020202020204" pitchFamily="34" charset="0"/>
                <a:hlinkClick r:id="rId6">
                  <a:extLst>
                    <a:ext uri="{A12FA001-AC4F-418D-AE19-62706E023703}">
                      <ahyp:hlinkClr xmlns:ahyp="http://schemas.microsoft.com/office/drawing/2018/hyperlinkcolor" xmlns="" val="tx"/>
                    </a:ext>
                  </a:extLst>
                </a:hlinkClick>
              </a:rPr>
              <a:t>Житомирщина</a:t>
            </a:r>
            <a:r>
              <a:rPr lang="ru-RU" sz="2000" b="0" i="0" u="none" strike="noStrike" dirty="0" err="1">
                <a:solidFill>
                  <a:srgbClr val="002060"/>
                </a:solidFill>
                <a:effectLst/>
                <a:latin typeface="Arial" panose="020B0604020202020204" pitchFamily="34" charset="0"/>
                <a:hlinkClick r:id="rId7">
                  <a:extLst>
                    <a:ext uri="{A12FA001-AC4F-418D-AE19-62706E023703}">
                      <ahyp:hlinkClr xmlns:ahyp="http://schemas.microsoft.com/office/drawing/2018/hyperlinkcolor" xmlns="" val="tx"/>
                    </a:ext>
                  </a:extLst>
                </a:hlinkClick>
              </a:rPr>
              <a:t>Івано-Франківщина</a:t>
            </a:r>
            <a:endParaRPr lang="ru-RU" sz="2000" b="0" i="0" u="none" strike="noStrike" dirty="0">
              <a:solidFill>
                <a:srgbClr val="002060"/>
              </a:solidFill>
              <a:effectLst/>
              <a:latin typeface="Arial" panose="020B0604020202020204" pitchFamily="34" charset="0"/>
            </a:endParaRPr>
          </a:p>
          <a:p>
            <a:pPr algn="l">
              <a:buFont typeface="Arial" panose="020B0604020202020204" pitchFamily="34" charset="0"/>
              <a:buChar char="•"/>
            </a:pPr>
            <a:endParaRPr lang="ru-RU" sz="2000" b="0" i="0" dirty="0">
              <a:solidFill>
                <a:srgbClr val="002060"/>
              </a:solidFill>
              <a:effectLst/>
              <a:latin typeface="Arial" panose="020B0604020202020204" pitchFamily="34" charset="0"/>
            </a:endParaRPr>
          </a:p>
          <a:p>
            <a:pPr algn="l">
              <a:buFont typeface="Arial" panose="020B0604020202020204" pitchFamily="34" charset="0"/>
              <a:buChar char="•"/>
            </a:pPr>
            <a:r>
              <a:rPr lang="ru-RU" sz="2000" b="0" i="0" u="none" strike="noStrike" dirty="0" err="1">
                <a:solidFill>
                  <a:srgbClr val="002060"/>
                </a:solidFill>
                <a:effectLst/>
                <a:latin typeface="Arial" panose="020B0604020202020204" pitchFamily="34" charset="0"/>
                <a:hlinkClick r:id="rId8">
                  <a:extLst>
                    <a:ext uri="{A12FA001-AC4F-418D-AE19-62706E023703}">
                      <ahyp:hlinkClr xmlns:ahyp="http://schemas.microsoft.com/office/drawing/2018/hyperlinkcolor" xmlns="" val="tx"/>
                    </a:ext>
                  </a:extLst>
                </a:hlinkClick>
              </a:rPr>
              <a:t>Київщина</a:t>
            </a:r>
            <a:r>
              <a:rPr lang="ru-RU" sz="2000" b="0" i="0" u="none" strike="noStrike" dirty="0">
                <a:solidFill>
                  <a:srgbClr val="002060"/>
                </a:solidFill>
                <a:effectLst/>
                <a:latin typeface="Arial" panose="020B0604020202020204" pitchFamily="34" charset="0"/>
              </a:rPr>
              <a:t> </a:t>
            </a:r>
            <a:r>
              <a:rPr lang="ru-RU" sz="2000" b="0" i="0" u="none" strike="noStrike" dirty="0" err="1">
                <a:solidFill>
                  <a:srgbClr val="002060"/>
                </a:solidFill>
                <a:effectLst/>
                <a:latin typeface="Arial" panose="020B0604020202020204" pitchFamily="34" charset="0"/>
                <a:hlinkClick r:id="rId9">
                  <a:extLst>
                    <a:ext uri="{A12FA001-AC4F-418D-AE19-62706E023703}">
                      <ahyp:hlinkClr xmlns:ahyp="http://schemas.microsoft.com/office/drawing/2018/hyperlinkcolor" xmlns="" val="tx"/>
                    </a:ext>
                  </a:extLst>
                </a:hlinkClick>
              </a:rPr>
              <a:t>Кіровоградщина</a:t>
            </a:r>
            <a:r>
              <a:rPr lang="ru-RU" sz="2000" b="0" i="0" u="none" strike="noStrike" dirty="0">
                <a:solidFill>
                  <a:srgbClr val="002060"/>
                </a:solidFill>
                <a:effectLst/>
                <a:latin typeface="Arial" panose="020B0604020202020204" pitchFamily="34" charset="0"/>
              </a:rPr>
              <a:t> </a:t>
            </a:r>
            <a:r>
              <a:rPr lang="ru-RU" sz="2000" b="0" i="0" u="none" strike="noStrike" dirty="0" err="1">
                <a:solidFill>
                  <a:srgbClr val="002060"/>
                </a:solidFill>
                <a:effectLst/>
                <a:latin typeface="Arial" panose="020B0604020202020204" pitchFamily="34" charset="0"/>
                <a:hlinkClick r:id="rId10">
                  <a:extLst>
                    <a:ext uri="{A12FA001-AC4F-418D-AE19-62706E023703}">
                      <ahyp:hlinkClr xmlns:ahyp="http://schemas.microsoft.com/office/drawing/2018/hyperlinkcolor" xmlns="" val="tx"/>
                    </a:ext>
                  </a:extLst>
                </a:hlinkClick>
              </a:rPr>
              <a:t>Львівщина</a:t>
            </a:r>
            <a:r>
              <a:rPr lang="ru-RU" sz="2000" b="0" i="0" u="none" strike="noStrike" dirty="0">
                <a:solidFill>
                  <a:srgbClr val="002060"/>
                </a:solidFill>
                <a:effectLst/>
                <a:latin typeface="Arial" panose="020B0604020202020204" pitchFamily="34" charset="0"/>
              </a:rPr>
              <a:t> </a:t>
            </a:r>
            <a:r>
              <a:rPr lang="ru-RU" sz="2000" b="0" i="0" u="none" strike="noStrike" dirty="0" err="1">
                <a:solidFill>
                  <a:srgbClr val="002060"/>
                </a:solidFill>
                <a:effectLst/>
                <a:latin typeface="Arial" panose="020B0604020202020204" pitchFamily="34" charset="0"/>
                <a:hlinkClick r:id="rId11">
                  <a:extLst>
                    <a:ext uri="{A12FA001-AC4F-418D-AE19-62706E023703}">
                      <ahyp:hlinkClr xmlns:ahyp="http://schemas.microsoft.com/office/drawing/2018/hyperlinkcolor" xmlns="" val="tx"/>
                    </a:ext>
                  </a:extLst>
                </a:hlinkClick>
              </a:rPr>
              <a:t>Одещина</a:t>
            </a:r>
            <a:r>
              <a:rPr lang="ru-RU" sz="2000" b="0" i="0" u="none" strike="noStrike" dirty="0">
                <a:solidFill>
                  <a:srgbClr val="002060"/>
                </a:solidFill>
                <a:effectLst/>
                <a:latin typeface="Arial" panose="020B0604020202020204" pitchFamily="34" charset="0"/>
              </a:rPr>
              <a:t> </a:t>
            </a:r>
            <a:r>
              <a:rPr lang="ru-RU" sz="2000" b="0" i="0" u="none" strike="noStrike" dirty="0">
                <a:solidFill>
                  <a:srgbClr val="002060"/>
                </a:solidFill>
                <a:effectLst/>
                <a:latin typeface="Arial" panose="020B0604020202020204" pitchFamily="34" charset="0"/>
                <a:hlinkClick r:id="rId12">
                  <a:extLst>
                    <a:ext uri="{A12FA001-AC4F-418D-AE19-62706E023703}">
                      <ahyp:hlinkClr xmlns:ahyp="http://schemas.microsoft.com/office/drawing/2018/hyperlinkcolor" xmlns="" val="tx"/>
                    </a:ext>
                  </a:extLst>
                </a:hlinkClick>
              </a:rPr>
              <a:t>Полтавщина</a:t>
            </a:r>
            <a:endParaRPr lang="ru-RU" sz="2000" b="0" i="0" u="none" strike="noStrike" dirty="0">
              <a:solidFill>
                <a:srgbClr val="002060"/>
              </a:solidFill>
              <a:effectLst/>
              <a:latin typeface="Arial" panose="020B0604020202020204" pitchFamily="34" charset="0"/>
            </a:endParaRPr>
          </a:p>
          <a:p>
            <a:pPr algn="l">
              <a:buFont typeface="Arial" panose="020B0604020202020204" pitchFamily="34" charset="0"/>
              <a:buChar char="•"/>
            </a:pPr>
            <a:endParaRPr lang="ru-RU" sz="2000" b="0" i="0" dirty="0">
              <a:solidFill>
                <a:srgbClr val="002060"/>
              </a:solidFill>
              <a:effectLst/>
              <a:latin typeface="Arial" panose="020B0604020202020204" pitchFamily="34" charset="0"/>
            </a:endParaRPr>
          </a:p>
          <a:p>
            <a:pPr algn="l">
              <a:buFont typeface="Arial" panose="020B0604020202020204" pitchFamily="34" charset="0"/>
              <a:buChar char="•"/>
            </a:pPr>
            <a:r>
              <a:rPr lang="ru-RU" sz="2000" b="0" i="0" u="none" strike="noStrike" dirty="0" err="1">
                <a:solidFill>
                  <a:srgbClr val="002060"/>
                </a:solidFill>
                <a:effectLst/>
                <a:latin typeface="Arial" panose="020B0604020202020204" pitchFamily="34" charset="0"/>
                <a:hlinkClick r:id="rId13">
                  <a:extLst>
                    <a:ext uri="{A12FA001-AC4F-418D-AE19-62706E023703}">
                      <ahyp:hlinkClr xmlns:ahyp="http://schemas.microsoft.com/office/drawing/2018/hyperlinkcolor" xmlns="" val="tx"/>
                    </a:ext>
                  </a:extLst>
                </a:hlinkClick>
              </a:rPr>
              <a:t>Рівненщина</a:t>
            </a:r>
            <a:r>
              <a:rPr lang="ru-RU" sz="2000" b="0" i="0" u="none" strike="noStrike" dirty="0">
                <a:solidFill>
                  <a:srgbClr val="002060"/>
                </a:solidFill>
                <a:effectLst/>
                <a:latin typeface="Arial" panose="020B0604020202020204" pitchFamily="34" charset="0"/>
              </a:rPr>
              <a:t> </a:t>
            </a:r>
            <a:r>
              <a:rPr lang="ru-RU" sz="2000" b="0" i="0" u="none" strike="noStrike" dirty="0" err="1">
                <a:solidFill>
                  <a:srgbClr val="002060"/>
                </a:solidFill>
                <a:effectLst/>
                <a:latin typeface="Arial" panose="020B0604020202020204" pitchFamily="34" charset="0"/>
                <a:hlinkClick r:id="rId14">
                  <a:extLst>
                    <a:ext uri="{A12FA001-AC4F-418D-AE19-62706E023703}">
                      <ahyp:hlinkClr xmlns:ahyp="http://schemas.microsoft.com/office/drawing/2018/hyperlinkcolor" xmlns="" val="tx"/>
                    </a:ext>
                  </a:extLst>
                </a:hlinkClick>
              </a:rPr>
              <a:t>Тернопілля</a:t>
            </a:r>
            <a:r>
              <a:rPr lang="ru-RU" sz="2000" b="0" i="0" u="none" strike="noStrike" dirty="0">
                <a:solidFill>
                  <a:srgbClr val="002060"/>
                </a:solidFill>
                <a:effectLst/>
                <a:latin typeface="Arial" panose="020B0604020202020204" pitchFamily="34" charset="0"/>
              </a:rPr>
              <a:t> </a:t>
            </a:r>
            <a:r>
              <a:rPr lang="ru-RU" sz="2000" b="0" i="0" u="none" strike="noStrike" dirty="0" err="1">
                <a:solidFill>
                  <a:srgbClr val="002060"/>
                </a:solidFill>
                <a:effectLst/>
                <a:latin typeface="Arial" panose="020B0604020202020204" pitchFamily="34" charset="0"/>
                <a:hlinkClick r:id="rId15">
                  <a:extLst>
                    <a:ext uri="{A12FA001-AC4F-418D-AE19-62706E023703}">
                      <ahyp:hlinkClr xmlns:ahyp="http://schemas.microsoft.com/office/drawing/2018/hyperlinkcolor" xmlns="" val="tx"/>
                    </a:ext>
                  </a:extLst>
                </a:hlinkClick>
              </a:rPr>
              <a:t>Харківщина</a:t>
            </a:r>
            <a:r>
              <a:rPr lang="ru-RU" sz="2000" b="0" i="0" u="none" strike="noStrike" dirty="0">
                <a:solidFill>
                  <a:srgbClr val="002060"/>
                </a:solidFill>
                <a:effectLst/>
                <a:latin typeface="Arial" panose="020B0604020202020204" pitchFamily="34" charset="0"/>
              </a:rPr>
              <a:t> </a:t>
            </a:r>
            <a:r>
              <a:rPr lang="ru-RU" sz="2000" b="0" i="0" u="none" strike="noStrike" dirty="0" err="1">
                <a:solidFill>
                  <a:srgbClr val="002060"/>
                </a:solidFill>
                <a:effectLst/>
                <a:latin typeface="Arial" panose="020B0604020202020204" pitchFamily="34" charset="0"/>
                <a:hlinkClick r:id="rId16">
                  <a:extLst>
                    <a:ext uri="{A12FA001-AC4F-418D-AE19-62706E023703}">
                      <ahyp:hlinkClr xmlns:ahyp="http://schemas.microsoft.com/office/drawing/2018/hyperlinkcolor" xmlns="" val="tx"/>
                    </a:ext>
                  </a:extLst>
                </a:hlinkClick>
              </a:rPr>
              <a:t>Хмельниччина</a:t>
            </a:r>
            <a:r>
              <a:rPr lang="ru-RU" sz="2000" b="0" i="0" u="none" strike="noStrike" dirty="0">
                <a:solidFill>
                  <a:srgbClr val="002060"/>
                </a:solidFill>
                <a:effectLst/>
                <a:latin typeface="Arial" panose="020B0604020202020204" pitchFamily="34" charset="0"/>
              </a:rPr>
              <a:t> </a:t>
            </a:r>
            <a:r>
              <a:rPr lang="ru-RU" sz="2000" b="0" i="0" u="none" strike="noStrike" dirty="0">
                <a:solidFill>
                  <a:srgbClr val="002060"/>
                </a:solidFill>
                <a:effectLst/>
                <a:latin typeface="Arial" panose="020B0604020202020204" pitchFamily="34" charset="0"/>
                <a:hlinkClick r:id="rId17">
                  <a:extLst>
                    <a:ext uri="{A12FA001-AC4F-418D-AE19-62706E023703}">
                      <ahyp:hlinkClr xmlns:ahyp="http://schemas.microsoft.com/office/drawing/2018/hyperlinkcolor" xmlns="" val="tx"/>
                    </a:ext>
                  </a:extLst>
                </a:hlinkClick>
              </a:rPr>
              <a:t>Черкащина</a:t>
            </a:r>
            <a:endParaRPr lang="ru-RU" sz="2000" b="0" i="0" dirty="0">
              <a:solidFill>
                <a:srgbClr val="002060"/>
              </a:solidFill>
              <a:effectLst/>
              <a:latin typeface="Arial" panose="020B0604020202020204" pitchFamily="34" charset="0"/>
            </a:endParaRPr>
          </a:p>
          <a:p>
            <a:endParaRPr lang="ru-RU" b="0" i="0" dirty="0">
              <a:solidFill>
                <a:srgbClr val="002060"/>
              </a:solidFill>
              <a:effectLst/>
              <a:latin typeface="Arial" panose="020B0604020202020204" pitchFamily="34" charset="0"/>
            </a:endParaRPr>
          </a:p>
        </p:txBody>
      </p:sp>
      <p:sp>
        <p:nvSpPr>
          <p:cNvPr id="6" name="Прямокутник 3">
            <a:extLst>
              <a:ext uri="{FF2B5EF4-FFF2-40B4-BE49-F238E27FC236}">
                <a16:creationId xmlns:a16="http://schemas.microsoft.com/office/drawing/2014/main" id="{7A129EA4-487F-3DB1-8B56-CB570C603909}"/>
              </a:ext>
            </a:extLst>
          </p:cNvPr>
          <p:cNvSpPr/>
          <p:nvPr/>
        </p:nvSpPr>
        <p:spPr>
          <a:xfrm>
            <a:off x="3512458" y="0"/>
            <a:ext cx="8130902" cy="1200329"/>
          </a:xfrm>
          <a:prstGeom prst="rect">
            <a:avLst/>
          </a:prstGeom>
        </p:spPr>
        <p:txBody>
          <a:bodyPr wrap="square">
            <a:spAutoFit/>
          </a:bodyPr>
          <a:lstStyle/>
          <a:p>
            <a:pPr lvl="0" algn="ctr">
              <a:defRPr/>
            </a:pPr>
            <a:r>
              <a:rPr kumimoji="0" lang="ru-RU" sz="3600" b="1" i="0" u="none" strike="noStrike" kern="1200" cap="none" spc="0" normalizeH="0" baseline="0" noProof="0" dirty="0" err="1">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rPr>
              <a:t>Крафтові</a:t>
            </a:r>
            <a:r>
              <a:rPr kumimoji="0" lang="ru-RU" sz="36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rPr>
              <a:t> та </a:t>
            </a:r>
            <a:r>
              <a:rPr kumimoji="0" lang="ru-RU" sz="3600" b="1" i="0" u="none" strike="noStrike" kern="1200" cap="none" spc="0" normalizeH="0" baseline="0" noProof="0" dirty="0" err="1">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rPr>
              <a:t>фермерські</a:t>
            </a:r>
            <a:r>
              <a:rPr kumimoji="0" lang="ru-RU" sz="36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rPr>
              <a:t> </a:t>
            </a:r>
            <a:r>
              <a:rPr kumimoji="0" lang="ru-RU" sz="3600" b="1" i="0" u="none" strike="noStrike" kern="1200" cap="none" spc="0" normalizeH="0" baseline="0" noProof="0" dirty="0" err="1">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rPr>
              <a:t>товари</a:t>
            </a:r>
            <a:r>
              <a:rPr kumimoji="0" lang="ru-RU" sz="36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rPr>
              <a:t> у </a:t>
            </a:r>
            <a:r>
              <a:rPr kumimoji="0" lang="ru-RU" sz="3600" b="1" i="0" u="none" strike="noStrike" kern="1200" cap="none" spc="0" normalizeH="0" baseline="0" noProof="0" dirty="0" err="1">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rPr>
              <a:t>різних</a:t>
            </a:r>
            <a:r>
              <a:rPr kumimoji="0" lang="ru-RU" sz="36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rPr>
              <a:t> областях </a:t>
            </a:r>
            <a:r>
              <a:rPr kumimoji="0" lang="ru-RU" sz="3600" b="1" i="0" u="none" strike="noStrike" kern="1200" cap="none" spc="0" normalizeH="0" baseline="0" noProof="0" dirty="0" err="1">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rPr>
              <a:t>України</a:t>
            </a:r>
            <a:endParaRPr kumimoji="0" lang="uk-UA"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7" name="Рисунок 6">
            <a:extLst>
              <a:ext uri="{FF2B5EF4-FFF2-40B4-BE49-F238E27FC236}">
                <a16:creationId xmlns:a16="http://schemas.microsoft.com/office/drawing/2014/main" id="{14877BAB-3489-5DCB-4E97-8F338B2A85DD}"/>
              </a:ext>
            </a:extLst>
          </p:cNvPr>
          <p:cNvPicPr>
            <a:picLocks noChangeAspect="1"/>
          </p:cNvPicPr>
          <p:nvPr/>
        </p:nvPicPr>
        <p:blipFill>
          <a:blip r:embed="rId18"/>
          <a:stretch>
            <a:fillRect/>
          </a:stretch>
        </p:blipFill>
        <p:spPr>
          <a:xfrm>
            <a:off x="63499" y="1"/>
            <a:ext cx="3241105" cy="3570514"/>
          </a:xfrm>
          <a:prstGeom prst="rect">
            <a:avLst/>
          </a:prstGeom>
        </p:spPr>
      </p:pic>
    </p:spTree>
    <p:extLst>
      <p:ext uri="{BB962C8B-B14F-4D97-AF65-F5344CB8AC3E}">
        <p14:creationId xmlns:p14="http://schemas.microsoft.com/office/powerpoint/2010/main" val="1448630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rotWithShape="1">
          <a:blip r:embed="rId2" cstate="print">
            <a:extLst>
              <a:ext uri="{28A0092B-C50C-407E-A947-70E740481C1C}">
                <a14:useLocalDpi xmlns:a14="http://schemas.microsoft.com/office/drawing/2010/main" val="0"/>
              </a:ext>
            </a:extLst>
          </a:blip>
          <a:srcRect b="14860"/>
          <a:stretch/>
        </p:blipFill>
        <p:spPr>
          <a:xfrm flipH="1">
            <a:off x="0" y="-21022"/>
            <a:ext cx="12192000" cy="6926855"/>
          </a:xfrm>
          <a:prstGeom prst="rect">
            <a:avLst/>
          </a:prstGeom>
        </p:spPr>
      </p:pic>
      <p:sp>
        <p:nvSpPr>
          <p:cNvPr id="2" name="Прямоугольник 1"/>
          <p:cNvSpPr/>
          <p:nvPr/>
        </p:nvSpPr>
        <p:spPr>
          <a:xfrm>
            <a:off x="1" y="-21022"/>
            <a:ext cx="12192000" cy="6902172"/>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рямоугольник 2"/>
          <p:cNvSpPr/>
          <p:nvPr/>
        </p:nvSpPr>
        <p:spPr>
          <a:xfrm>
            <a:off x="6630105" y="-21022"/>
            <a:ext cx="4876800" cy="6926855"/>
          </a:xfrm>
          <a:prstGeom prst="rect">
            <a:avLst/>
          </a:prstGeom>
          <a:solidFill>
            <a:srgbClr val="2637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6630105" y="953181"/>
            <a:ext cx="4876800" cy="3877985"/>
          </a:xfrm>
          <a:prstGeom prst="rect">
            <a:avLst/>
          </a:prstGeom>
        </p:spPr>
        <p:txBody>
          <a:bodyPr wrap="square">
            <a:spAutoFit/>
          </a:bodyPr>
          <a:lstStyle/>
          <a:p>
            <a:pPr algn="ctr">
              <a:spcBef>
                <a:spcPts val="600"/>
              </a:spcBef>
            </a:pPr>
            <a:endParaRPr lang="uk-UA" sz="2400" b="1" dirty="0">
              <a:solidFill>
                <a:schemeClr val="bg1"/>
              </a:solidFill>
              <a:cs typeface="Times New Roman" panose="02020603050405020304" pitchFamily="18" charset="0"/>
            </a:endParaRPr>
          </a:p>
          <a:p>
            <a:pPr algn="ctr">
              <a:spcBef>
                <a:spcPts val="600"/>
              </a:spcBef>
            </a:pPr>
            <a:endParaRPr lang="uk-UA" sz="2400" b="1" dirty="0">
              <a:solidFill>
                <a:schemeClr val="bg1"/>
              </a:solidFill>
              <a:cs typeface="Times New Roman" panose="02020603050405020304" pitchFamily="18" charset="0"/>
            </a:endParaRPr>
          </a:p>
          <a:p>
            <a:pPr algn="ctr">
              <a:spcBef>
                <a:spcPts val="600"/>
              </a:spcBef>
            </a:pPr>
            <a:endParaRPr lang="uk-UA" sz="2400" b="1" dirty="0">
              <a:solidFill>
                <a:schemeClr val="bg1"/>
              </a:solidFill>
              <a:cs typeface="Times New Roman" panose="02020603050405020304" pitchFamily="18" charset="0"/>
            </a:endParaRPr>
          </a:p>
          <a:p>
            <a:pPr algn="ctr">
              <a:spcBef>
                <a:spcPts val="600"/>
              </a:spcBef>
            </a:pPr>
            <a:r>
              <a:rPr lang="uk-UA" sz="2400" b="1" dirty="0" smtClean="0">
                <a:solidFill>
                  <a:schemeClr val="bg1"/>
                </a:solidFill>
                <a:cs typeface="Times New Roman" panose="02020603050405020304" pitchFamily="18" charset="0"/>
              </a:rPr>
              <a:t>Дякую </a:t>
            </a:r>
            <a:r>
              <a:rPr lang="uk-UA" sz="2400" b="1" dirty="0">
                <a:solidFill>
                  <a:schemeClr val="bg1"/>
                </a:solidFill>
                <a:cs typeface="Times New Roman" panose="02020603050405020304" pitchFamily="18" charset="0"/>
              </a:rPr>
              <a:t>за увагу!</a:t>
            </a:r>
          </a:p>
          <a:p>
            <a:pPr algn="ctr">
              <a:spcBef>
                <a:spcPts val="600"/>
              </a:spcBef>
            </a:pPr>
            <a:endParaRPr lang="uk-UA" sz="2400" b="1" dirty="0" smtClean="0">
              <a:solidFill>
                <a:schemeClr val="bg1"/>
              </a:solidFill>
              <a:cs typeface="Times New Roman" panose="02020603050405020304" pitchFamily="18" charset="0"/>
            </a:endParaRPr>
          </a:p>
          <a:p>
            <a:pPr algn="ctr">
              <a:spcBef>
                <a:spcPts val="600"/>
              </a:spcBef>
            </a:pPr>
            <a:endParaRPr lang="uk-UA" sz="2400" b="1" dirty="0">
              <a:solidFill>
                <a:schemeClr val="bg1"/>
              </a:solidFill>
              <a:cs typeface="Times New Roman" panose="02020603050405020304" pitchFamily="18" charset="0"/>
            </a:endParaRPr>
          </a:p>
          <a:p>
            <a:pPr algn="ctr">
              <a:spcBef>
                <a:spcPts val="600"/>
              </a:spcBef>
            </a:pPr>
            <a:endParaRPr lang="uk-UA" sz="2400" b="1" dirty="0">
              <a:solidFill>
                <a:schemeClr val="bg1"/>
              </a:solidFill>
              <a:cs typeface="Times New Roman" panose="02020603050405020304" pitchFamily="18" charset="0"/>
            </a:endParaRPr>
          </a:p>
          <a:p>
            <a:pPr algn="r"/>
            <a:r>
              <a:rPr lang="uk-UA" sz="2400" b="1" dirty="0" smtClean="0">
                <a:solidFill>
                  <a:schemeClr val="bg1"/>
                </a:solidFill>
                <a:latin typeface="Times New Roman" panose="02020603050405020304" pitchFamily="18" charset="0"/>
                <a:cs typeface="Times New Roman" panose="02020603050405020304" pitchFamily="18" charset="0"/>
              </a:rPr>
              <a:t>Слава </a:t>
            </a:r>
            <a:r>
              <a:rPr lang="uk-UA" sz="2400" b="1" dirty="0">
                <a:solidFill>
                  <a:schemeClr val="bg1"/>
                </a:solidFill>
                <a:latin typeface="Times New Roman" panose="02020603050405020304" pitchFamily="18" charset="0"/>
                <a:cs typeface="Times New Roman" panose="02020603050405020304" pitchFamily="18" charset="0"/>
              </a:rPr>
              <a:t>Україні!</a:t>
            </a:r>
          </a:p>
          <a:p>
            <a:pPr algn="r"/>
            <a:r>
              <a:rPr lang="uk-UA" sz="2400" b="1" dirty="0">
                <a:solidFill>
                  <a:schemeClr val="bg1"/>
                </a:solidFill>
                <a:latin typeface="Times New Roman" panose="02020603050405020304" pitchFamily="18" charset="0"/>
                <a:cs typeface="Times New Roman" panose="02020603050405020304" pitchFamily="18" charset="0"/>
              </a:rPr>
              <a:t>Героям Слава!</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0929" y="5926669"/>
            <a:ext cx="971840" cy="912614"/>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3832" y="47833"/>
            <a:ext cx="3794574" cy="846617"/>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21" y="1403088"/>
            <a:ext cx="1236017" cy="1236017"/>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73" y="25373"/>
            <a:ext cx="1236016" cy="1236016"/>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73" y="6462036"/>
            <a:ext cx="320704" cy="320704"/>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21" y="5979993"/>
            <a:ext cx="324297" cy="324297"/>
          </a:xfrm>
          <a:prstGeom prst="rect">
            <a:avLst/>
          </a:prstGeom>
        </p:spPr>
      </p:pic>
      <p:sp>
        <p:nvSpPr>
          <p:cNvPr id="11" name="TextBox 10"/>
          <p:cNvSpPr txBox="1"/>
          <p:nvPr/>
        </p:nvSpPr>
        <p:spPr>
          <a:xfrm>
            <a:off x="402110" y="6408054"/>
            <a:ext cx="3100551" cy="369332"/>
          </a:xfrm>
          <a:prstGeom prst="rect">
            <a:avLst/>
          </a:prstGeom>
          <a:noFill/>
        </p:spPr>
        <p:txBody>
          <a:bodyPr wrap="square" rtlCol="0">
            <a:spAutoFit/>
          </a:bodyPr>
          <a:lstStyle/>
          <a:p>
            <a:r>
              <a:rPr lang="en-US" dirty="0">
                <a:solidFill>
                  <a:schemeClr val="bg1"/>
                </a:solidFill>
              </a:rPr>
              <a:t>newagro.znu.edu.ua</a:t>
            </a:r>
            <a:endParaRPr lang="ru-RU" dirty="0">
              <a:solidFill>
                <a:schemeClr val="bg1"/>
              </a:solidFill>
            </a:endParaRPr>
          </a:p>
        </p:txBody>
      </p:sp>
      <p:sp>
        <p:nvSpPr>
          <p:cNvPr id="12" name="TextBox 11"/>
          <p:cNvSpPr txBox="1"/>
          <p:nvPr/>
        </p:nvSpPr>
        <p:spPr>
          <a:xfrm>
            <a:off x="403540" y="5936428"/>
            <a:ext cx="2732690" cy="367862"/>
          </a:xfrm>
          <a:prstGeom prst="rect">
            <a:avLst/>
          </a:prstGeom>
          <a:noFill/>
        </p:spPr>
        <p:txBody>
          <a:bodyPr wrap="square" rtlCol="0">
            <a:spAutoFit/>
          </a:bodyPr>
          <a:lstStyle/>
          <a:p>
            <a:r>
              <a:rPr lang="en-US" dirty="0">
                <a:solidFill>
                  <a:schemeClr val="bg1"/>
                </a:solidFill>
              </a:rPr>
              <a:t>newagro.znu@ukr.net</a:t>
            </a:r>
            <a:endParaRPr lang="ru-RU" dirty="0">
              <a:solidFill>
                <a:schemeClr val="bg1"/>
              </a:solidFill>
            </a:endParaRPr>
          </a:p>
        </p:txBody>
      </p:sp>
      <p:sp>
        <p:nvSpPr>
          <p:cNvPr id="20" name="TextBox 19"/>
          <p:cNvSpPr txBox="1"/>
          <p:nvPr/>
        </p:nvSpPr>
        <p:spPr>
          <a:xfrm>
            <a:off x="2622021" y="2216363"/>
            <a:ext cx="513410" cy="2527572"/>
          </a:xfrm>
          <a:prstGeom prst="rect">
            <a:avLst/>
          </a:prstGeom>
          <a:noFill/>
        </p:spPr>
        <p:txBody>
          <a:bodyPr vert="wordArtVert" wrap="square" rtlCol="0">
            <a:spAutoFit/>
          </a:bodyPr>
          <a:lstStyle/>
          <a:p>
            <a:pPr>
              <a:spcAft>
                <a:spcPts val="600"/>
              </a:spcAft>
            </a:pPr>
            <a:r>
              <a:rPr lang="en-US" dirty="0">
                <a:solidFill>
                  <a:schemeClr val="bg1"/>
                </a:solidFill>
              </a:rPr>
              <a:t>NEWAGRO</a:t>
            </a:r>
            <a:endParaRPr lang="ru-RU" dirty="0">
              <a:solidFill>
                <a:schemeClr val="bg1"/>
              </a:solidFill>
            </a:endParaRPr>
          </a:p>
        </p:txBody>
      </p:sp>
      <p:pic>
        <p:nvPicPr>
          <p:cNvPr id="21" name="Рисунок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35431" y="1811604"/>
            <a:ext cx="1285740" cy="2747108"/>
          </a:xfrm>
          <a:prstGeom prst="rect">
            <a:avLst/>
          </a:prstGeom>
        </p:spPr>
      </p:pic>
      <p:pic>
        <p:nvPicPr>
          <p:cNvPr id="22" name="Рисунок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92675" y="4277578"/>
            <a:ext cx="980094" cy="1981537"/>
          </a:xfrm>
          <a:prstGeom prst="rect">
            <a:avLst/>
          </a:prstGeom>
        </p:spPr>
      </p:pic>
      <p:pic>
        <p:nvPicPr>
          <p:cNvPr id="13" name="Рисунок 12"/>
          <p:cNvPicPr>
            <a:picLocks noChangeAspect="1"/>
          </p:cNvPicPr>
          <p:nvPr/>
        </p:nvPicPr>
        <p:blipFill>
          <a:blip r:embed="rId11"/>
          <a:stretch>
            <a:fillRect/>
          </a:stretch>
        </p:blipFill>
        <p:spPr>
          <a:xfrm>
            <a:off x="9403562" y="4820400"/>
            <a:ext cx="1963082" cy="1956986"/>
          </a:xfrm>
          <a:prstGeom prst="rect">
            <a:avLst/>
          </a:prstGeom>
        </p:spPr>
      </p:pic>
    </p:spTree>
    <p:extLst>
      <p:ext uri="{BB962C8B-B14F-4D97-AF65-F5344CB8AC3E}">
        <p14:creationId xmlns:p14="http://schemas.microsoft.com/office/powerpoint/2010/main" val="1245250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22565" y="0"/>
            <a:ext cx="6731566" cy="6926237"/>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just">
              <a:spcAft>
                <a:spcPts val="800"/>
              </a:spcAft>
            </a:pPr>
            <a:endParaRPr lang="uk-UA" dirty="0">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endParaRPr lang="uk-UA" dirty="0">
              <a:solidFill>
                <a:srgbClr val="002176"/>
              </a:solidFill>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uk-UA" dirty="0">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Близько 20 % території України окуповано російським агресором за час війни. За даними Міністерства Внутрішніх Справ України, станом на травень 2023 року 30 % території України замінована. Через війну українські аграрії втратили не лише фізичні площі та врожаї, а й можливість безперешкодно експортувати продукцію та отримувати дохід.</a:t>
            </a:r>
            <a:r>
              <a:rPr lang="ru-RU" dirty="0">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Такий</a:t>
            </a:r>
            <a:r>
              <a:rPr lang="ru-RU" dirty="0">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 стан речей </a:t>
            </a:r>
            <a:r>
              <a:rPr lang="ru-RU" dirty="0" err="1">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має</a:t>
            </a:r>
            <a:r>
              <a:rPr lang="ru-RU" dirty="0">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катастрофічні</a:t>
            </a:r>
            <a:r>
              <a:rPr lang="ru-RU" dirty="0">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наслідки</a:t>
            </a:r>
            <a:r>
              <a:rPr lang="ru-RU" dirty="0">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 для </a:t>
            </a:r>
            <a:r>
              <a:rPr lang="ru-RU" dirty="0" err="1">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сільського</a:t>
            </a:r>
            <a:r>
              <a:rPr lang="ru-RU" dirty="0">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господарства</a:t>
            </a:r>
            <a:r>
              <a:rPr lang="ru-RU" dirty="0">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 За </a:t>
            </a:r>
            <a:r>
              <a:rPr lang="ru-RU" dirty="0" err="1">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даними</a:t>
            </a:r>
            <a:r>
              <a:rPr lang="ru-RU" dirty="0">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 Держстату  </a:t>
            </a:r>
            <a:r>
              <a:rPr lang="ru-RU" dirty="0" err="1">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агропромисловий</a:t>
            </a:r>
            <a:r>
              <a:rPr lang="ru-RU" dirty="0">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 комплекс у 2022 </a:t>
            </a:r>
            <a:r>
              <a:rPr lang="ru-RU" dirty="0" err="1">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році</a:t>
            </a:r>
            <a:r>
              <a:rPr lang="ru-RU" dirty="0">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зібрав</a:t>
            </a:r>
            <a:r>
              <a:rPr lang="ru-RU" dirty="0">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 зерна на 37% меньше </a:t>
            </a:r>
            <a:r>
              <a:rPr lang="ru-RU" dirty="0" err="1">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ніж</a:t>
            </a:r>
            <a:r>
              <a:rPr lang="ru-RU" dirty="0">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 у 2021 </a:t>
            </a:r>
            <a:r>
              <a:rPr lang="ru-RU" dirty="0" err="1">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році</a:t>
            </a:r>
            <a:r>
              <a:rPr lang="ru-RU" dirty="0">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овочів</a:t>
            </a:r>
            <a:r>
              <a:rPr lang="ru-RU" dirty="0">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 – на 25%, </a:t>
            </a:r>
            <a:r>
              <a:rPr lang="ru-RU" dirty="0" err="1">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фруктів</a:t>
            </a:r>
            <a:r>
              <a:rPr lang="ru-RU" dirty="0">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 – на 10%.</a:t>
            </a:r>
            <a:r>
              <a:rPr lang="uk-UA" kern="0" dirty="0">
                <a:effectLst/>
                <a:latin typeface="Times New Roman" panose="02020603050405020304" pitchFamily="18" charset="0"/>
                <a:ea typeface="Calibri" panose="020F0502020204030204" pitchFamily="34" charset="0"/>
              </a:rPr>
              <a:t> </a:t>
            </a:r>
            <a:r>
              <a:rPr lang="uk-UA" kern="0" dirty="0">
                <a:solidFill>
                  <a:srgbClr val="002176"/>
                </a:solidFill>
                <a:effectLst/>
                <a:latin typeface="Times New Roman" panose="02020603050405020304" pitchFamily="18" charset="0"/>
                <a:ea typeface="Calibri" panose="020F0502020204030204" pitchFamily="34" charset="0"/>
              </a:rPr>
              <a:t>Варварська руйнація Каховської ГЕС поставила на межу виживання овочівництво Півдня України. </a:t>
            </a:r>
          </a:p>
          <a:p>
            <a:pPr indent="450215" algn="just">
              <a:spcAft>
                <a:spcPts val="800"/>
              </a:spcAft>
            </a:pPr>
            <a:endParaRPr lang="uk-UA" kern="0" dirty="0">
              <a:solidFill>
                <a:srgbClr val="002176"/>
              </a:solidFill>
              <a:latin typeface="Times New Roman" panose="02020603050405020304" pitchFamily="18" charset="0"/>
              <a:ea typeface="Calibri" panose="020F0502020204030204" pitchFamily="34" charset="0"/>
            </a:endParaRPr>
          </a:p>
          <a:p>
            <a:pPr indent="450215" algn="just">
              <a:spcAft>
                <a:spcPts val="800"/>
              </a:spcAft>
            </a:pPr>
            <a:r>
              <a:rPr lang="uk-UA" kern="0" dirty="0">
                <a:solidFill>
                  <a:srgbClr val="002176"/>
                </a:solidFill>
                <a:effectLst/>
                <a:latin typeface="Times New Roman" panose="02020603050405020304" pitchFamily="18" charset="0"/>
                <a:ea typeface="Calibri" panose="020F0502020204030204" pitchFamily="34" charset="0"/>
              </a:rPr>
              <a:t>Згідно з останніми вимірюваннями індексу доступності продовольства Київською школою економіки (жовтень 2022), </a:t>
            </a:r>
            <a:r>
              <a:rPr lang="uk-UA" b="1" kern="0" dirty="0">
                <a:solidFill>
                  <a:srgbClr val="002176"/>
                </a:solidFill>
                <a:effectLst/>
                <a:latin typeface="Times New Roman" panose="02020603050405020304" pitchFamily="18" charset="0"/>
                <a:ea typeface="Calibri" panose="020F0502020204030204" pitchFamily="34" charset="0"/>
              </a:rPr>
              <a:t>доступність харчових продуктів в Україні знизилась на 43 % </a:t>
            </a:r>
            <a:r>
              <a:rPr lang="uk-UA" kern="0" dirty="0">
                <a:solidFill>
                  <a:srgbClr val="002176"/>
                </a:solidFill>
                <a:effectLst/>
                <a:latin typeface="Times New Roman" panose="02020603050405020304" pitchFamily="18" charset="0"/>
                <a:ea typeface="Calibri" panose="020F0502020204030204" pitchFamily="34" charset="0"/>
              </a:rPr>
              <a:t>від лютого 2022 </a:t>
            </a:r>
            <a:endParaRPr lang="ru-RU" dirty="0">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Полилиния 20"/>
          <p:cNvSpPr/>
          <p:nvPr/>
        </p:nvSpPr>
        <p:spPr>
          <a:xfrm>
            <a:off x="1192202" y="833777"/>
            <a:ext cx="3796913" cy="3796913"/>
          </a:xfrm>
          <a:custGeom>
            <a:avLst/>
            <a:gdLst>
              <a:gd name="connsiteX0" fmla="*/ 0 w 3796913"/>
              <a:gd name="connsiteY0" fmla="*/ 0 h 3796913"/>
              <a:gd name="connsiteX1" fmla="*/ 3796913 w 3796913"/>
              <a:gd name="connsiteY1" fmla="*/ 0 h 3796913"/>
              <a:gd name="connsiteX2" fmla="*/ 3796913 w 3796913"/>
              <a:gd name="connsiteY2" fmla="*/ 3796913 h 3796913"/>
              <a:gd name="connsiteX3" fmla="*/ 3028092 w 3796913"/>
              <a:gd name="connsiteY3" fmla="*/ 3039275 h 3796913"/>
              <a:gd name="connsiteX4" fmla="*/ 0 w 3796913"/>
              <a:gd name="connsiteY4" fmla="*/ 11183 h 3796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13" h="3796913">
                <a:moveTo>
                  <a:pt x="0" y="0"/>
                </a:moveTo>
                <a:lnTo>
                  <a:pt x="3796913" y="0"/>
                </a:lnTo>
                <a:lnTo>
                  <a:pt x="3796913" y="3796913"/>
                </a:lnTo>
                <a:lnTo>
                  <a:pt x="3028092" y="3039275"/>
                </a:lnTo>
                <a:lnTo>
                  <a:pt x="0" y="1118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Равнобедренный треугольник 21"/>
          <p:cNvSpPr/>
          <p:nvPr/>
        </p:nvSpPr>
        <p:spPr>
          <a:xfrm rot="13500000">
            <a:off x="346038" y="3057512"/>
            <a:ext cx="3796913" cy="187084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горизонт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438" y="5254817"/>
            <a:ext cx="5930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кутник 3">
            <a:extLst>
              <a:ext uri="{FF2B5EF4-FFF2-40B4-BE49-F238E27FC236}">
                <a16:creationId xmlns:a16="http://schemas.microsoft.com/office/drawing/2014/main" id="{60CCF670-EBFA-CEEE-9DE3-9E9CCFFDDD81}"/>
              </a:ext>
            </a:extLst>
          </p:cNvPr>
          <p:cNvSpPr/>
          <p:nvPr/>
        </p:nvSpPr>
        <p:spPr>
          <a:xfrm>
            <a:off x="6231056" y="367587"/>
            <a:ext cx="662307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32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rPr>
              <a:t>ВТРАТИ СІЛЬГОСПВИРОБНИКІВ УКРАЇНИ ПІД ЧАС ВІЙНИ </a:t>
            </a:r>
            <a:endParaRPr kumimoji="0" lang="uk-UA"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1026" name="Picture 2" descr="Посівна-2023: міни, ціни, труднощі та рішення воєнного часу – Рубрика">
            <a:extLst>
              <a:ext uri="{FF2B5EF4-FFF2-40B4-BE49-F238E27FC236}">
                <a16:creationId xmlns:a16="http://schemas.microsoft.com/office/drawing/2014/main" id="{6CCDB804-A5CC-136A-4C4D-4455D38692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8600"/>
            <a:ext cx="5715000" cy="4402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732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22565" y="0"/>
            <a:ext cx="6731566" cy="6926237"/>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0215" algn="just">
              <a:spcAft>
                <a:spcPts val="800"/>
              </a:spcAft>
            </a:pPr>
            <a:endParaRPr lang="uk-UA" sz="2000" kern="0" dirty="0">
              <a:solidFill>
                <a:srgbClr val="002176"/>
              </a:solidFill>
              <a:latin typeface="Times New Roman" panose="02020603050405020304" pitchFamily="18" charset="0"/>
              <a:ea typeface="Calibri" panose="020F0502020204030204" pitchFamily="34" charset="0"/>
            </a:endParaRPr>
          </a:p>
          <a:p>
            <a:pPr lvl="0" indent="450215" algn="just">
              <a:spcAft>
                <a:spcPts val="800"/>
              </a:spcAft>
            </a:pPr>
            <a:endParaRPr lang="uk-UA" sz="2000" kern="0" dirty="0">
              <a:solidFill>
                <a:srgbClr val="002176"/>
              </a:solidFill>
              <a:latin typeface="Times New Roman" panose="02020603050405020304" pitchFamily="18" charset="0"/>
              <a:ea typeface="Calibri" panose="020F0502020204030204" pitchFamily="34" charset="0"/>
            </a:endParaRPr>
          </a:p>
          <a:p>
            <a:pPr lvl="0" indent="450215" algn="just">
              <a:spcAft>
                <a:spcPts val="800"/>
              </a:spcAft>
            </a:pPr>
            <a:endParaRPr lang="uk-UA" sz="2000" kern="0" dirty="0">
              <a:solidFill>
                <a:srgbClr val="002176"/>
              </a:solidFill>
              <a:latin typeface="Times New Roman" panose="02020603050405020304" pitchFamily="18" charset="0"/>
              <a:ea typeface="Calibri" panose="020F0502020204030204" pitchFamily="34" charset="0"/>
            </a:endParaRPr>
          </a:p>
          <a:p>
            <a:pPr lvl="0" indent="450215" algn="just">
              <a:spcAft>
                <a:spcPts val="800"/>
              </a:spcAft>
            </a:pPr>
            <a:endParaRPr lang="uk-UA" sz="2000" kern="0" dirty="0">
              <a:solidFill>
                <a:srgbClr val="002176"/>
              </a:solidFill>
              <a:latin typeface="Times New Roman" panose="02020603050405020304" pitchFamily="18" charset="0"/>
              <a:ea typeface="Calibri" panose="020F0502020204030204" pitchFamily="34" charset="0"/>
            </a:endParaRPr>
          </a:p>
          <a:p>
            <a:pPr lvl="0" indent="450215" algn="just">
              <a:spcAft>
                <a:spcPts val="800"/>
              </a:spcAft>
            </a:pPr>
            <a:r>
              <a:rPr lang="uk-UA" sz="2000" kern="0" dirty="0">
                <a:solidFill>
                  <a:srgbClr val="002176"/>
                </a:solidFill>
                <a:latin typeface="Times New Roman" panose="02020603050405020304" pitchFamily="18" charset="0"/>
                <a:ea typeface="Calibri" panose="020F0502020204030204" pitchFamily="34" charset="0"/>
              </a:rPr>
              <a:t>У 2022 році </a:t>
            </a:r>
            <a:r>
              <a:rPr lang="uk-UA" sz="2000" b="1" kern="0" dirty="0">
                <a:solidFill>
                  <a:srgbClr val="002176"/>
                </a:solidFill>
                <a:latin typeface="Times New Roman" panose="02020603050405020304" pitchFamily="18" charset="0"/>
                <a:ea typeface="Calibri" panose="020F0502020204030204" pitchFamily="34" charset="0"/>
              </a:rPr>
              <a:t>рівень бідності </a:t>
            </a:r>
            <a:r>
              <a:rPr lang="uk-UA" sz="2000" kern="0" dirty="0">
                <a:solidFill>
                  <a:srgbClr val="002176"/>
                </a:solidFill>
                <a:latin typeface="Times New Roman" panose="02020603050405020304" pitchFamily="18" charset="0"/>
                <a:ea typeface="Calibri" panose="020F0502020204030204" pitchFamily="34" charset="0"/>
              </a:rPr>
              <a:t>в Україні зріс із 5,5 % до 24,1 %, а </a:t>
            </a:r>
            <a:r>
              <a:rPr lang="uk-UA" sz="2000" b="1" kern="0" dirty="0">
                <a:solidFill>
                  <a:srgbClr val="002176"/>
                </a:solidFill>
                <a:latin typeface="Times New Roman" panose="02020603050405020304" pitchFamily="18" charset="0"/>
                <a:ea typeface="Calibri" panose="020F0502020204030204" pitchFamily="34" charset="0"/>
              </a:rPr>
              <a:t>за межею бідності </a:t>
            </a:r>
            <a:r>
              <a:rPr lang="uk-UA" sz="2000" kern="0" dirty="0">
                <a:solidFill>
                  <a:srgbClr val="002176"/>
                </a:solidFill>
                <a:latin typeface="Times New Roman" panose="02020603050405020304" pitchFamily="18" charset="0"/>
                <a:ea typeface="Calibri" panose="020F0502020204030204" pitchFamily="34" charset="0"/>
              </a:rPr>
              <a:t>опинилися ще </a:t>
            </a:r>
            <a:r>
              <a:rPr lang="uk-UA" sz="2000" b="1" kern="0" dirty="0">
                <a:solidFill>
                  <a:srgbClr val="002176"/>
                </a:solidFill>
                <a:latin typeface="Times New Roman" panose="02020603050405020304" pitchFamily="18" charset="0"/>
                <a:ea typeface="Calibri" panose="020F0502020204030204" pitchFamily="34" charset="0"/>
              </a:rPr>
              <a:t>7,1 мільйонів </a:t>
            </a:r>
            <a:r>
              <a:rPr lang="uk-UA" sz="2000" kern="0" dirty="0">
                <a:solidFill>
                  <a:srgbClr val="002176"/>
                </a:solidFill>
                <a:latin typeface="Times New Roman" panose="02020603050405020304" pitchFamily="18" charset="0"/>
                <a:ea typeface="Calibri" panose="020F0502020204030204" pitchFamily="34" charset="0"/>
              </a:rPr>
              <a:t>українців;</a:t>
            </a:r>
          </a:p>
          <a:p>
            <a:pPr lvl="0" indent="450215" algn="just">
              <a:spcAft>
                <a:spcPts val="800"/>
              </a:spcAft>
            </a:pPr>
            <a:r>
              <a:rPr lang="uk-UA" sz="2000" kern="0" dirty="0">
                <a:solidFill>
                  <a:srgbClr val="002176"/>
                </a:solidFill>
                <a:latin typeface="Times New Roman" panose="02020603050405020304" pitchFamily="18" charset="0"/>
                <a:ea typeface="Calibri" panose="020F0502020204030204" pitchFamily="34" charset="0"/>
              </a:rPr>
              <a:t>за д</a:t>
            </a:r>
            <a:r>
              <a:rPr kumimoji="0" lang="uk-UA" sz="2000" b="0" i="0" u="none" strike="noStrike" kern="0" cap="none" spc="0" normalizeH="0" baseline="0" noProof="0" dirty="0" err="1">
                <a:ln>
                  <a:noFill/>
                </a:ln>
                <a:solidFill>
                  <a:srgbClr val="002176"/>
                </a:solidFill>
                <a:effectLst/>
                <a:uLnTx/>
                <a:uFillTx/>
                <a:latin typeface="Times New Roman" panose="02020603050405020304" pitchFamily="18" charset="0"/>
                <a:ea typeface="Calibri" panose="020F0502020204030204" pitchFamily="34" charset="0"/>
                <a:cs typeface="+mn-cs"/>
              </a:rPr>
              <a:t>аними</a:t>
            </a:r>
            <a:r>
              <a:rPr kumimoji="0" lang="uk-UA" sz="2000" b="0" i="0" u="none" strike="noStrike" kern="0" cap="none" spc="0" normalizeH="0" baseline="0" noProof="0" dirty="0">
                <a:ln>
                  <a:noFill/>
                </a:ln>
                <a:solidFill>
                  <a:srgbClr val="002176"/>
                </a:solidFill>
                <a:effectLst/>
                <a:uLnTx/>
                <a:uFillTx/>
                <a:latin typeface="Times New Roman" panose="02020603050405020304" pitchFamily="18" charset="0"/>
                <a:ea typeface="Calibri" panose="020F0502020204030204" pitchFamily="34" charset="0"/>
                <a:cs typeface="+mn-cs"/>
              </a:rPr>
              <a:t> вимірюваннями індексу доступності продовольства Київською школою економіки (жовтень 2022), </a:t>
            </a:r>
            <a:r>
              <a:rPr kumimoji="0" lang="uk-UA" sz="2000" b="1" i="0" u="none" strike="noStrike" kern="0" cap="none" spc="0" normalizeH="0" baseline="0" noProof="0" dirty="0">
                <a:ln>
                  <a:noFill/>
                </a:ln>
                <a:solidFill>
                  <a:srgbClr val="002176"/>
                </a:solidFill>
                <a:effectLst/>
                <a:uLnTx/>
                <a:uFillTx/>
                <a:latin typeface="Times New Roman" panose="02020603050405020304" pitchFamily="18" charset="0"/>
                <a:ea typeface="Calibri" panose="020F0502020204030204" pitchFamily="34" charset="0"/>
                <a:cs typeface="+mn-cs"/>
              </a:rPr>
              <a:t>доступність харчових продуктів в Україні знизилась на 43 % </a:t>
            </a:r>
            <a:r>
              <a:rPr kumimoji="0" lang="uk-UA" sz="2000" b="0" i="0" u="none" strike="noStrike" kern="0" cap="none" spc="0" normalizeH="0" baseline="0" noProof="0" dirty="0">
                <a:ln>
                  <a:noFill/>
                </a:ln>
                <a:solidFill>
                  <a:srgbClr val="002176"/>
                </a:solidFill>
                <a:effectLst/>
                <a:uLnTx/>
                <a:uFillTx/>
                <a:latin typeface="Times New Roman" panose="02020603050405020304" pitchFamily="18" charset="0"/>
                <a:ea typeface="Calibri" panose="020F0502020204030204" pitchFamily="34" charset="0"/>
                <a:cs typeface="+mn-cs"/>
              </a:rPr>
              <a:t>від лютого 2022;</a:t>
            </a:r>
          </a:p>
          <a:p>
            <a:pPr lvl="0" indent="450215" algn="just">
              <a:spcAft>
                <a:spcPts val="800"/>
              </a:spcAft>
            </a:pPr>
            <a:r>
              <a:rPr lang="uk-UA" sz="2000" kern="0" dirty="0">
                <a:solidFill>
                  <a:srgbClr val="002176"/>
                </a:solidFill>
                <a:effectLst/>
                <a:latin typeface="Times New Roman" panose="02020603050405020304" pitchFamily="18" charset="0"/>
                <a:ea typeface="Calibri" panose="020F0502020204030204" pitchFamily="34" charset="0"/>
              </a:rPr>
              <a:t>ООН внесла Україну до двадцятки країн світу, яким </a:t>
            </a:r>
            <a:r>
              <a:rPr lang="uk-UA" sz="2000" b="1" kern="0" dirty="0">
                <a:solidFill>
                  <a:srgbClr val="002176"/>
                </a:solidFill>
                <a:effectLst/>
                <a:latin typeface="Times New Roman" panose="02020603050405020304" pitchFamily="18" charset="0"/>
                <a:ea typeface="Calibri" panose="020F0502020204030204" pitchFamily="34" charset="0"/>
              </a:rPr>
              <a:t>загрожує голод</a:t>
            </a:r>
            <a:r>
              <a:rPr lang="uk-UA" sz="2000" b="1" kern="0" dirty="0">
                <a:solidFill>
                  <a:srgbClr val="002176"/>
                </a:solidFill>
                <a:latin typeface="Times New Roman" panose="02020603050405020304" pitchFamily="18" charset="0"/>
                <a:ea typeface="Calibri" panose="020F0502020204030204" pitchFamily="34" charset="0"/>
              </a:rPr>
              <a:t>.</a:t>
            </a:r>
          </a:p>
          <a:p>
            <a:pPr lvl="0" indent="450215" algn="just">
              <a:spcAft>
                <a:spcPts val="800"/>
              </a:spcAft>
            </a:pPr>
            <a:r>
              <a:rPr lang="uk-UA" sz="2000" kern="0" dirty="0">
                <a:solidFill>
                  <a:srgbClr val="002176"/>
                </a:solidFill>
                <a:effectLst/>
                <a:latin typeface="Times New Roman" panose="02020603050405020304" pitchFamily="18" charset="0"/>
                <a:ea typeface="Calibri" panose="020F0502020204030204" pitchFamily="34" charset="0"/>
              </a:rPr>
              <a:t>Отже, за таких умов виникає </a:t>
            </a:r>
            <a:r>
              <a:rPr lang="uk-UA" sz="2000" b="1" kern="0" dirty="0">
                <a:solidFill>
                  <a:srgbClr val="002176"/>
                </a:solidFill>
                <a:effectLst/>
                <a:latin typeface="Times New Roman" panose="02020603050405020304" pitchFamily="18" charset="0"/>
                <a:ea typeface="Calibri" panose="020F0502020204030204" pitchFamily="34" charset="0"/>
              </a:rPr>
              <a:t>висока загроза </a:t>
            </a:r>
            <a:r>
              <a:rPr lang="uk-UA" sz="2000" kern="0" dirty="0">
                <a:solidFill>
                  <a:srgbClr val="002176"/>
                </a:solidFill>
                <a:effectLst/>
                <a:latin typeface="Times New Roman" panose="02020603050405020304" pitchFamily="18" charset="0"/>
                <a:ea typeface="Calibri" panose="020F0502020204030204" pitchFamily="34" charset="0"/>
              </a:rPr>
              <a:t>суттєвого погіршення харчування у значної частини мешканців України та скорочення їхнього раціону.</a:t>
            </a:r>
          </a:p>
          <a:p>
            <a:pPr indent="450215" algn="just">
              <a:spcAft>
                <a:spcPts val="800"/>
              </a:spcAft>
            </a:pPr>
            <a:r>
              <a:rPr lang="uk-UA" sz="2000" dirty="0">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rPr>
              <a:t>Це означає, що питання продовольчої безпеки країни стає нагальним і потребує вирішення вже зараз.</a:t>
            </a:r>
            <a:endParaRPr lang="ru-RU" sz="2000" dirty="0">
              <a:solidFill>
                <a:srgbClr val="002176"/>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indent="450215" algn="just">
              <a:spcAft>
                <a:spcPts val="800"/>
              </a:spcAft>
            </a:pPr>
            <a:endParaRPr kumimoji="0" lang="ru-RU" sz="2000" b="1" i="0" u="none" strike="noStrike" kern="1200" cap="none" spc="0" normalizeH="0" baseline="0" noProof="0" dirty="0">
              <a:ln>
                <a:noFill/>
              </a:ln>
              <a:solidFill>
                <a:srgbClr val="00217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Полилиния 20"/>
          <p:cNvSpPr/>
          <p:nvPr/>
        </p:nvSpPr>
        <p:spPr>
          <a:xfrm>
            <a:off x="1192202" y="833777"/>
            <a:ext cx="3796913" cy="3796913"/>
          </a:xfrm>
          <a:custGeom>
            <a:avLst/>
            <a:gdLst>
              <a:gd name="connsiteX0" fmla="*/ 0 w 3796913"/>
              <a:gd name="connsiteY0" fmla="*/ 0 h 3796913"/>
              <a:gd name="connsiteX1" fmla="*/ 3796913 w 3796913"/>
              <a:gd name="connsiteY1" fmla="*/ 0 h 3796913"/>
              <a:gd name="connsiteX2" fmla="*/ 3796913 w 3796913"/>
              <a:gd name="connsiteY2" fmla="*/ 3796913 h 3796913"/>
              <a:gd name="connsiteX3" fmla="*/ 3028092 w 3796913"/>
              <a:gd name="connsiteY3" fmla="*/ 3039275 h 3796913"/>
              <a:gd name="connsiteX4" fmla="*/ 0 w 3796913"/>
              <a:gd name="connsiteY4" fmla="*/ 11183 h 3796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13" h="3796913">
                <a:moveTo>
                  <a:pt x="0" y="0"/>
                </a:moveTo>
                <a:lnTo>
                  <a:pt x="3796913" y="0"/>
                </a:lnTo>
                <a:lnTo>
                  <a:pt x="3796913" y="3796913"/>
                </a:lnTo>
                <a:lnTo>
                  <a:pt x="3028092" y="3039275"/>
                </a:lnTo>
                <a:lnTo>
                  <a:pt x="0" y="1118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Равнобедренный треугольник 21"/>
          <p:cNvSpPr/>
          <p:nvPr/>
        </p:nvSpPr>
        <p:spPr>
          <a:xfrm rot="13500000">
            <a:off x="346038" y="3057512"/>
            <a:ext cx="3796913" cy="187084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горизонт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438" y="5254817"/>
            <a:ext cx="5930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кутник 3">
            <a:extLst>
              <a:ext uri="{FF2B5EF4-FFF2-40B4-BE49-F238E27FC236}">
                <a16:creationId xmlns:a16="http://schemas.microsoft.com/office/drawing/2014/main" id="{60CCF670-EBFA-CEEE-9DE3-9E9CCFFDDD81}"/>
              </a:ext>
            </a:extLst>
          </p:cNvPr>
          <p:cNvSpPr/>
          <p:nvPr/>
        </p:nvSpPr>
        <p:spPr>
          <a:xfrm>
            <a:off x="6231056" y="367587"/>
            <a:ext cx="662307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32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rPr>
              <a:t> </a:t>
            </a:r>
            <a:endParaRPr kumimoji="0" lang="uk-UA"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4" name="Рисунок 3">
            <a:extLst>
              <a:ext uri="{FF2B5EF4-FFF2-40B4-BE49-F238E27FC236}">
                <a16:creationId xmlns:a16="http://schemas.microsoft.com/office/drawing/2014/main" id="{6A01A922-8EAD-5E9A-DA83-21B63B496394}"/>
              </a:ext>
            </a:extLst>
          </p:cNvPr>
          <p:cNvPicPr>
            <a:picLocks noChangeAspect="1"/>
          </p:cNvPicPr>
          <p:nvPr/>
        </p:nvPicPr>
        <p:blipFill>
          <a:blip r:embed="rId5"/>
          <a:stretch>
            <a:fillRect/>
          </a:stretch>
        </p:blipFill>
        <p:spPr>
          <a:xfrm>
            <a:off x="6122564" y="123569"/>
            <a:ext cx="6623074" cy="1235674"/>
          </a:xfrm>
          <a:prstGeom prst="rect">
            <a:avLst/>
          </a:prstGeom>
        </p:spPr>
      </p:pic>
      <p:pic>
        <p:nvPicPr>
          <p:cNvPr id="5" name="Рисунок 4">
            <a:extLst>
              <a:ext uri="{FF2B5EF4-FFF2-40B4-BE49-F238E27FC236}">
                <a16:creationId xmlns:a16="http://schemas.microsoft.com/office/drawing/2014/main" id="{E3F25865-94E8-D91E-A414-9EF3EC634C23}"/>
              </a:ext>
            </a:extLst>
          </p:cNvPr>
          <p:cNvPicPr>
            <a:picLocks noChangeAspect="1"/>
          </p:cNvPicPr>
          <p:nvPr/>
        </p:nvPicPr>
        <p:blipFill>
          <a:blip r:embed="rId6"/>
          <a:stretch>
            <a:fillRect/>
          </a:stretch>
        </p:blipFill>
        <p:spPr>
          <a:xfrm>
            <a:off x="640836" y="833778"/>
            <a:ext cx="4740963" cy="4183066"/>
          </a:xfrm>
          <a:prstGeom prst="rect">
            <a:avLst/>
          </a:prstGeom>
        </p:spPr>
      </p:pic>
    </p:spTree>
    <p:extLst>
      <p:ext uri="{BB962C8B-B14F-4D97-AF65-F5344CB8AC3E}">
        <p14:creationId xmlns:p14="http://schemas.microsoft.com/office/powerpoint/2010/main" val="1029535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6373E"/>
        </a:solidFill>
        <a:effectLst/>
      </p:bgPr>
    </p:bg>
    <p:spTree>
      <p:nvGrpSpPr>
        <p:cNvPr id="1" name=""/>
        <p:cNvGrpSpPr/>
        <p:nvPr/>
      </p:nvGrpSpPr>
      <p:grpSpPr>
        <a:xfrm>
          <a:off x="0" y="0"/>
          <a:ext cx="0" cy="0"/>
          <a:chOff x="0" y="0"/>
          <a:chExt cx="0" cy="0"/>
        </a:xfrm>
      </p:grpSpPr>
      <p:sp>
        <p:nvSpPr>
          <p:cNvPr id="30" name="Равнобедренный треугольник 29"/>
          <p:cNvSpPr/>
          <p:nvPr/>
        </p:nvSpPr>
        <p:spPr>
          <a:xfrm rot="16200000" flipV="1">
            <a:off x="-746506" y="2583393"/>
            <a:ext cx="3176264" cy="1691214"/>
          </a:xfrm>
          <a:prstGeom prst="triangle">
            <a:avLst>
              <a:gd name="adj" fmla="val 49356"/>
            </a:avLst>
          </a:prstGeom>
          <a:blipFill>
            <a:blip r:embed="rId3"/>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alibri" panose="020F0502020204030204"/>
                <a:ea typeface="+mn-ea"/>
                <a:cs typeface="+mn-cs"/>
              </a:rPr>
              <a:t>ГОЛОДОМОР В УКРАЇНІ</a:t>
            </a: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099" name="Picture 3" descr="горизон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98" y="5339692"/>
            <a:ext cx="5297922" cy="134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FEF6023-8F28-5E0B-BD70-A9DF3DFEDA1F}"/>
              </a:ext>
            </a:extLst>
          </p:cNvPr>
          <p:cNvSpPr txBox="1"/>
          <p:nvPr/>
        </p:nvSpPr>
        <p:spPr>
          <a:xfrm>
            <a:off x="421105" y="175412"/>
            <a:ext cx="10443411" cy="595932"/>
          </a:xfrm>
          <a:prstGeom prst="rect">
            <a:avLst/>
          </a:prstGeom>
          <a:noFill/>
        </p:spPr>
        <p:txBody>
          <a:bodyPr wrap="square">
            <a:spAutoFit/>
          </a:bodyPr>
          <a:lstStyle/>
          <a:p>
            <a:pPr marL="728345" marR="180975" lvl="0" indent="451485" algn="ctr" defTabSz="914400" rtl="0" eaLnBrk="1" fontAlgn="auto" latinLnBrk="0" hangingPunct="1">
              <a:lnSpc>
                <a:spcPct val="107000"/>
              </a:lnSpc>
              <a:spcBef>
                <a:spcPts val="0"/>
              </a:spcBef>
              <a:spcAft>
                <a:spcPts val="935"/>
              </a:spcAft>
              <a:buClrTx/>
              <a:buSzTx/>
              <a:buFontTx/>
              <a:buNone/>
              <a:tabLst/>
              <a:defRPr/>
            </a:pPr>
            <a:r>
              <a:rPr kumimoji="0" lang="uk-UA" sz="3200" b="1" i="0" u="none" strike="noStrike" kern="1200" cap="none" spc="0" normalizeH="0" baseline="0" noProof="0" dirty="0">
                <a:ln>
                  <a:noFill/>
                </a:ln>
                <a:solidFill>
                  <a:srgbClr val="FF0000"/>
                </a:solidFill>
                <a:effectLst/>
                <a:uLnTx/>
                <a:uFillTx/>
                <a:latin typeface="Calibri" panose="020F0502020204030204"/>
                <a:ea typeface="+mn-ea"/>
                <a:cs typeface="+mn-cs"/>
              </a:rPr>
              <a:t>ПАМ’ЯТАЄМО…НЕДОПУСТИМО</a:t>
            </a:r>
            <a:endParaRPr kumimoji="0" lang="ru-RU"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2" descr="Доля дітей в часи Голодомору / Національна пам'ять">
            <a:extLst>
              <a:ext uri="{FF2B5EF4-FFF2-40B4-BE49-F238E27FC236}">
                <a16:creationId xmlns:a16="http://schemas.microsoft.com/office/drawing/2014/main" id="{EAAAB3DA-3AE1-6CE3-5FCB-D8DA9C9457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9915" y="1891302"/>
            <a:ext cx="3558905" cy="3529347"/>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C1D7A6D0-B515-CD01-5B78-E8EDABDFC2DA}"/>
              </a:ext>
            </a:extLst>
          </p:cNvPr>
          <p:cNvPicPr>
            <a:picLocks noChangeAspect="1"/>
          </p:cNvPicPr>
          <p:nvPr/>
        </p:nvPicPr>
        <p:blipFill>
          <a:blip r:embed="rId6"/>
          <a:stretch>
            <a:fillRect/>
          </a:stretch>
        </p:blipFill>
        <p:spPr>
          <a:xfrm>
            <a:off x="5645253" y="1891301"/>
            <a:ext cx="3558905" cy="3529347"/>
          </a:xfrm>
          <a:prstGeom prst="rect">
            <a:avLst/>
          </a:prstGeom>
        </p:spPr>
      </p:pic>
      <p:pic>
        <p:nvPicPr>
          <p:cNvPr id="7170" name="Picture 2" descr="Презентація &quot;Голодомор 1932-1933 рр.&quot; матеріал для проведення уроку історії  України 10 клас">
            <a:extLst>
              <a:ext uri="{FF2B5EF4-FFF2-40B4-BE49-F238E27FC236}">
                <a16:creationId xmlns:a16="http://schemas.microsoft.com/office/drawing/2014/main" id="{91B75E7C-933A-02F8-FF72-2B92812A2F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6841" y="1891300"/>
            <a:ext cx="2648644" cy="3529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991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31129" y="2442410"/>
            <a:ext cx="7930976" cy="20551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рямоугольник 6"/>
          <p:cNvSpPr/>
          <p:nvPr/>
        </p:nvSpPr>
        <p:spPr>
          <a:xfrm>
            <a:off x="2602695" y="-1"/>
            <a:ext cx="8359411"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just">
              <a:spcAft>
                <a:spcPts val="800"/>
              </a:spcAft>
            </a:pPr>
            <a:endParaRPr lang="uk-UA" kern="0" dirty="0">
              <a:solidFill>
                <a:srgbClr val="002060"/>
              </a:solidFill>
              <a:latin typeface="Times New Roman" panose="02020603050405020304" pitchFamily="18" charset="0"/>
              <a:ea typeface="Calibri" panose="020F0502020204030204" pitchFamily="34" charset="0"/>
            </a:endParaRPr>
          </a:p>
          <a:p>
            <a:pPr indent="450215" algn="just">
              <a:spcAft>
                <a:spcPts val="800"/>
              </a:spcAft>
            </a:pPr>
            <a:endParaRPr lang="uk-UA" kern="0" dirty="0">
              <a:solidFill>
                <a:srgbClr val="002060"/>
              </a:solidFill>
              <a:latin typeface="Times New Roman" panose="02020603050405020304" pitchFamily="18" charset="0"/>
              <a:ea typeface="Calibri" panose="020F0502020204030204" pitchFamily="34" charset="0"/>
            </a:endParaRPr>
          </a:p>
          <a:p>
            <a:pPr indent="450215" algn="just">
              <a:spcAft>
                <a:spcPts val="800"/>
              </a:spcAft>
            </a:pPr>
            <a:endParaRPr lang="uk-UA" kern="0" dirty="0">
              <a:solidFill>
                <a:srgbClr val="002060"/>
              </a:solidFill>
              <a:latin typeface="Times New Roman" panose="02020603050405020304" pitchFamily="18" charset="0"/>
              <a:ea typeface="Calibri" panose="020F0502020204030204" pitchFamily="34" charset="0"/>
            </a:endParaRPr>
          </a:p>
          <a:p>
            <a:pPr indent="450215" algn="just">
              <a:spcAft>
                <a:spcPts val="800"/>
              </a:spcAft>
            </a:pPr>
            <a:endParaRPr lang="uk-UA" kern="0" dirty="0">
              <a:solidFill>
                <a:srgbClr val="002060"/>
              </a:solidFill>
              <a:latin typeface="Times New Roman" panose="02020603050405020304" pitchFamily="18" charset="0"/>
              <a:ea typeface="Calibri" panose="020F0502020204030204" pitchFamily="34" charset="0"/>
            </a:endParaRPr>
          </a:p>
          <a:p>
            <a:pPr indent="450215" algn="just">
              <a:spcAft>
                <a:spcPts val="800"/>
              </a:spcAft>
            </a:pPr>
            <a:r>
              <a:rPr lang="uk-UA" kern="0" dirty="0">
                <a:solidFill>
                  <a:srgbClr val="002060"/>
                </a:solidFill>
                <a:latin typeface="Times New Roman" panose="02020603050405020304" pitchFamily="18" charset="0"/>
                <a:ea typeface="Calibri" panose="020F0502020204030204" pitchFamily="34" charset="0"/>
              </a:rPr>
              <a:t>О</a:t>
            </a:r>
            <a:r>
              <a:rPr lang="uk-UA" sz="1800" kern="0" dirty="0">
                <a:solidFill>
                  <a:srgbClr val="002060"/>
                </a:solidFill>
                <a:effectLst/>
                <a:latin typeface="Times New Roman" panose="02020603050405020304" pitchFamily="18" charset="0"/>
                <a:ea typeface="Calibri" panose="020F0502020204030204" pitchFamily="34" charset="0"/>
              </a:rPr>
              <a:t>рганізація ООН (ФАО) під продовольчою безпекою розуміє чітко функціонуючу систему, яка забезпечує всі прошарки населення продовольством за прийнятими фізіологічними нормами за рахунок власного виробництва та необхідного рівня імпорту тих продуктів, для виробництва яких відсутні внутрішні умови. </a:t>
            </a:r>
            <a:r>
              <a:rPr lang="uk-UA"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При цьому, продовольча безпека розглядається через призму 4-х складових:</a:t>
            </a:r>
            <a:r>
              <a:rPr lang="uk-UA"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uk-UA"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наявність продовольства </a:t>
            </a:r>
            <a:r>
              <a:rPr lang="uk-UA"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наявність достатньої кількості їжі належного асортименту та якості (через власне виробництво та імпорт); </a:t>
            </a:r>
            <a:endParaRPr lang="ru-RU"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uk-UA"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доступність продовольства </a:t>
            </a:r>
            <a:r>
              <a:rPr lang="uk-UA"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наявність у кожної людини достатніх ресурсів, аби придбати або виробити харчові продукти для збалансованого раціону; </a:t>
            </a:r>
            <a:endParaRPr lang="ru-RU"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uk-UA"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засвоєння їжі </a:t>
            </a:r>
            <a:r>
              <a:rPr lang="uk-UA"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засвоєння їжі організмом людини (що залежить від раціону харчування, чистоти води, стану санітарії та системи охорони здоров’я); </a:t>
            </a:r>
            <a:endParaRPr lang="ru-RU"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uk-UA"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постійність</a:t>
            </a:r>
            <a:r>
              <a:rPr lang="uk-UA"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наявність та доступність їжі у будь-який час.</a:t>
            </a:r>
            <a:endParaRPr lang="ru-RU"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uk-UA" sz="1800" kern="0" dirty="0">
                <a:solidFill>
                  <a:srgbClr val="002060"/>
                </a:solidFill>
                <a:effectLst/>
                <a:latin typeface="Times New Roman" panose="02020603050405020304" pitchFamily="18" charset="0"/>
                <a:ea typeface="Calibri" panose="020F0502020204030204" pitchFamily="34" charset="0"/>
              </a:rPr>
              <a:t>Законодавство України визначає продовольчу безпеку як захищеність життєвих інтересів людини, яка виражається у гарантуванні державою безперешкодного економічного доступу людини до продуктів харчування з метою підтримання звичайної життєвої діяльності</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8" name="Полилиния 7"/>
          <p:cNvSpPr/>
          <p:nvPr/>
        </p:nvSpPr>
        <p:spPr>
          <a:xfrm rot="16200000">
            <a:off x="-534064" y="51816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Группа 5"/>
          <p:cNvGrpSpPr/>
          <p:nvPr/>
        </p:nvGrpSpPr>
        <p:grpSpPr>
          <a:xfrm>
            <a:off x="0" y="1945930"/>
            <a:ext cx="2438400" cy="4912070"/>
            <a:chOff x="0" y="1945930"/>
            <a:chExt cx="2438400" cy="4912070"/>
          </a:xfrm>
          <a:blipFill dpi="0" rotWithShape="1">
            <a:blip r:embed="rId3"/>
            <a:srcRect/>
            <a:stretch>
              <a:fillRect l="-53000" r="-120000"/>
            </a:stretch>
          </a:blipFill>
        </p:grpSpPr>
        <p:sp>
          <p:nvSpPr>
            <p:cNvPr id="5" name="Полилиния 4"/>
            <p:cNvSpPr/>
            <p:nvPr/>
          </p:nvSpPr>
          <p:spPr>
            <a:xfrm rot="16200000" flipH="1" flipV="1">
              <a:off x="-518160" y="246409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Прямоугольник 3"/>
            <p:cNvSpPr/>
            <p:nvPr/>
          </p:nvSpPr>
          <p:spPr>
            <a:xfrm>
              <a:off x="0" y="5420650"/>
              <a:ext cx="2438400" cy="1437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267" name="Picture 3" descr="вертикаль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2105" y="899544"/>
            <a:ext cx="12382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a16="http://schemas.microsoft.com/office/drawing/2014/main" id="{5E8A1CD1-59C0-C0E1-2F1B-A867F60C283E}"/>
              </a:ext>
            </a:extLst>
          </p:cNvPr>
          <p:cNvPicPr>
            <a:picLocks noChangeAspect="1"/>
          </p:cNvPicPr>
          <p:nvPr/>
        </p:nvPicPr>
        <p:blipFill>
          <a:blip r:embed="rId5"/>
          <a:stretch>
            <a:fillRect/>
          </a:stretch>
        </p:blipFill>
        <p:spPr>
          <a:xfrm rot="16200000">
            <a:off x="-2135605" y="2135604"/>
            <a:ext cx="6858000" cy="2586788"/>
          </a:xfrm>
          <a:prstGeom prst="rect">
            <a:avLst/>
          </a:prstGeom>
        </p:spPr>
      </p:pic>
      <p:sp>
        <p:nvSpPr>
          <p:cNvPr id="10" name="Прямокутник 3">
            <a:extLst>
              <a:ext uri="{FF2B5EF4-FFF2-40B4-BE49-F238E27FC236}">
                <a16:creationId xmlns:a16="http://schemas.microsoft.com/office/drawing/2014/main" id="{DAB5E05A-79FA-95AD-E917-48005BFCEEE3}"/>
              </a:ext>
            </a:extLst>
          </p:cNvPr>
          <p:cNvSpPr/>
          <p:nvPr/>
        </p:nvSpPr>
        <p:spPr>
          <a:xfrm>
            <a:off x="2586790" y="0"/>
            <a:ext cx="7952873" cy="1077218"/>
          </a:xfrm>
          <a:prstGeom prst="rect">
            <a:avLst/>
          </a:prstGeom>
        </p:spPr>
        <p:txBody>
          <a:bodyPr wrap="square">
            <a:spAutoFit/>
          </a:bodyPr>
          <a:lstStyle/>
          <a:p>
            <a:pPr lvl="0" algn="ctr">
              <a:defRPr/>
            </a:pPr>
            <a:r>
              <a:rPr lang="uk-UA" sz="3200" b="1" dirty="0">
                <a:solidFill>
                  <a:srgbClr val="002060"/>
                </a:solidFill>
                <a:ea typeface="Calibri" panose="020F0502020204030204" pitchFamily="34" charset="0"/>
                <a:cs typeface="Times New Roman" panose="02020603050405020304" pitchFamily="18" charset="0"/>
              </a:rPr>
              <a:t>ПРОДОВОЛЬЧА БЕЗПЕКА ЗГІДНО СТАНДАРТІВ ООН </a:t>
            </a:r>
            <a:endParaRPr kumimoji="0" lang="uk-UA"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Tree>
    <p:extLst>
      <p:ext uri="{BB962C8B-B14F-4D97-AF65-F5344CB8AC3E}">
        <p14:creationId xmlns:p14="http://schemas.microsoft.com/office/powerpoint/2010/main" val="769813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31129" y="2442410"/>
            <a:ext cx="7930976" cy="20551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рямоугольник 6"/>
          <p:cNvSpPr/>
          <p:nvPr/>
        </p:nvSpPr>
        <p:spPr>
          <a:xfrm>
            <a:off x="2602695" y="-1"/>
            <a:ext cx="8359411"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1" i="0" u="none" strike="noStrike" kern="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uk-UA" b="1" kern="0" dirty="0">
              <a:solidFill>
                <a:srgbClr val="002060"/>
              </a:solidFill>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1" i="0" u="none" strike="noStrike" kern="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1" i="0" u="none" strike="noStrike" kern="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Законодавство України </a:t>
            </a:r>
            <a:r>
              <a:rPr kumimoji="0" lang="uk-UA" sz="1800" b="0" i="0" u="none" strike="noStrike" kern="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визначає </a:t>
            </a:r>
            <a:r>
              <a:rPr kumimoji="0" lang="uk-UA" sz="1800" b="1" i="0" u="none" strike="noStrike" kern="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продовольчу безпеку </a:t>
            </a:r>
            <a:r>
              <a:rPr kumimoji="0" lang="uk-UA" sz="1800" b="0" i="0" u="none" strike="noStrike" kern="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як захищеність життєвих інтересів людини, яка виражається у гарантуванні державою безперешкодного економічного доступу людини до продуктів харчування з метою підтримання звичайної життєвої діяльності.</a:t>
            </a:r>
          </a:p>
          <a:p>
            <a:pPr marL="0" marR="0" lvl="0" indent="0" algn="l" defTabSz="914400" rtl="0" eaLnBrk="1" fontAlgn="auto" latinLnBrk="0" hangingPunct="1">
              <a:lnSpc>
                <a:spcPct val="100000"/>
              </a:lnSpc>
              <a:spcBef>
                <a:spcPts val="0"/>
              </a:spcBef>
              <a:spcAft>
                <a:spcPts val="0"/>
              </a:spcAft>
              <a:buClrTx/>
              <a:buSzTx/>
              <a:buFontTx/>
              <a:buNone/>
              <a:tabLst/>
              <a:defRPr/>
            </a:pPr>
            <a:r>
              <a:rPr lang="uk-UA" sz="1800" kern="0" dirty="0">
                <a:effectLst/>
                <a:latin typeface="Times New Roman" panose="02020603050405020304" pitchFamily="18" charset="0"/>
                <a:ea typeface="Calibri" panose="020F0502020204030204" pitchFamily="34" charset="0"/>
              </a:rPr>
              <a:t> </a:t>
            </a:r>
            <a:r>
              <a:rPr lang="uk-UA" sz="1800" b="1" kern="0" dirty="0">
                <a:solidFill>
                  <a:srgbClr val="002060"/>
                </a:solidFill>
                <a:effectLst/>
                <a:latin typeface="Times New Roman" panose="02020603050405020304" pitchFamily="18" charset="0"/>
                <a:ea typeface="Calibri" panose="020F0502020204030204" pitchFamily="34" charset="0"/>
              </a:rPr>
              <a:t>Управління продовольчою </a:t>
            </a:r>
            <a:r>
              <a:rPr lang="uk-UA" sz="1800" kern="0" dirty="0">
                <a:solidFill>
                  <a:srgbClr val="002060"/>
                </a:solidFill>
                <a:effectLst/>
                <a:latin typeface="Times New Roman" panose="02020603050405020304" pitchFamily="18" charset="0"/>
                <a:ea typeface="Calibri" panose="020F0502020204030204" pitchFamily="34" charset="0"/>
              </a:rPr>
              <a:t>безпекою передбачає злагоджену, скоординовану та цілеспрямовану дію органів влади всіх рівнів, бізнесу та всіх заінтересованих сторін.</a:t>
            </a:r>
            <a:r>
              <a:rPr lang="uk-UA" sz="1800" kern="0" dirty="0">
                <a:effectLst/>
                <a:latin typeface="Times New Roman" panose="02020603050405020304" pitchFamily="18" charset="0"/>
                <a:ea typeface="Calibri" panose="020F0502020204030204" pitchFamily="34" charset="0"/>
              </a:rPr>
              <a:t> </a:t>
            </a:r>
          </a:p>
          <a:p>
            <a:pPr indent="450215" algn="just">
              <a:spcAft>
                <a:spcPts val="800"/>
              </a:spcAft>
            </a:pPr>
            <a:r>
              <a:rPr lang="uk-UA" sz="1800" kern="0" dirty="0">
                <a:solidFill>
                  <a:srgbClr val="002060"/>
                </a:solidFill>
                <a:effectLst/>
                <a:latin typeface="Times New Roman" panose="02020603050405020304" pitchFamily="18" charset="0"/>
                <a:ea typeface="Calibri" panose="020F0502020204030204" pitchFamily="34" charset="0"/>
              </a:rPr>
              <a:t>Не тільки держава несе зобов’язання за продовольчу безпеку, адже децентралізація посилила роль місцевої влади на місцях, зокрема  в частині відповідальності за продовольчу безпеку на рівні громад. Так, Розпорядження КМУ №327 від 09.квітня 2022 року </a:t>
            </a:r>
            <a:r>
              <a:rPr lang="uk-UA"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уповноважує органи місцевого самоврядування протягом 2022-2023 років розробляти та реалізовувати місцеві програми самозабезпечення харчовими продуктами. Особливо зараз, під час війни, громадам важливо включати питання продовольчої безпеки у свій порядок денний, щоб зменшити негативний вплив війни на своїх жителів.</a:t>
            </a:r>
            <a:endParaRPr lang="ru-RU"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uk-UA" sz="1800" kern="0" dirty="0">
              <a:solidFill>
                <a:srgbClr val="002060"/>
              </a:solidFill>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8" name="Полилиния 7"/>
          <p:cNvSpPr/>
          <p:nvPr/>
        </p:nvSpPr>
        <p:spPr>
          <a:xfrm rot="16200000">
            <a:off x="-534064" y="51816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7" name="Picture 3" descr="вертикаль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2105" y="899544"/>
            <a:ext cx="12382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кутник 3">
            <a:extLst>
              <a:ext uri="{FF2B5EF4-FFF2-40B4-BE49-F238E27FC236}">
                <a16:creationId xmlns:a16="http://schemas.microsoft.com/office/drawing/2014/main" id="{DAB5E05A-79FA-95AD-E917-48005BFCEEE3}"/>
              </a:ext>
            </a:extLst>
          </p:cNvPr>
          <p:cNvSpPr/>
          <p:nvPr/>
        </p:nvSpPr>
        <p:spPr>
          <a:xfrm>
            <a:off x="2586790" y="0"/>
            <a:ext cx="795287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3200" b="1" dirty="0">
                <a:solidFill>
                  <a:srgbClr val="002060"/>
                </a:solidFill>
                <a:latin typeface="Calibri" panose="020F0502020204030204"/>
                <a:ea typeface="Calibri" panose="020F0502020204030204" pitchFamily="34" charset="0"/>
                <a:cs typeface="Times New Roman" panose="02020603050405020304" pitchFamily="18" charset="0"/>
              </a:rPr>
              <a:t>ХТО  ГАРАНТУЄ ПРОДОВОЛЬЧУ БЕЗПЕКУ В УКРАЇНІ</a:t>
            </a:r>
            <a:r>
              <a:rPr kumimoji="0" lang="uk-UA" sz="32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rPr>
              <a:t> </a:t>
            </a:r>
            <a:endParaRPr kumimoji="0" lang="uk-UA"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2" name="Рисунок 1">
            <a:extLst>
              <a:ext uri="{FF2B5EF4-FFF2-40B4-BE49-F238E27FC236}">
                <a16:creationId xmlns:a16="http://schemas.microsoft.com/office/drawing/2014/main" id="{9ADA1A89-7F1B-C35D-A700-B40FD4B7984E}"/>
              </a:ext>
            </a:extLst>
          </p:cNvPr>
          <p:cNvPicPr>
            <a:picLocks noChangeAspect="1"/>
          </p:cNvPicPr>
          <p:nvPr/>
        </p:nvPicPr>
        <p:blipFill>
          <a:blip r:embed="rId5"/>
          <a:stretch>
            <a:fillRect/>
          </a:stretch>
        </p:blipFill>
        <p:spPr>
          <a:xfrm>
            <a:off x="0" y="-1"/>
            <a:ext cx="2602694" cy="3152276"/>
          </a:xfrm>
          <a:prstGeom prst="rect">
            <a:avLst/>
          </a:prstGeom>
        </p:spPr>
      </p:pic>
      <p:pic>
        <p:nvPicPr>
          <p:cNvPr id="2052" name="Picture 4" descr="Війна в Україні може спричинити світову продовольчу кризу • Ukraїner">
            <a:extLst>
              <a:ext uri="{FF2B5EF4-FFF2-40B4-BE49-F238E27FC236}">
                <a16:creationId xmlns:a16="http://schemas.microsoft.com/office/drawing/2014/main" id="{4B23A6E3-D802-46EA-D905-96BFC4074D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05" y="3152275"/>
            <a:ext cx="2602694" cy="3705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280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31129" y="2442410"/>
            <a:ext cx="7930976" cy="20551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рямоугольник 6"/>
          <p:cNvSpPr/>
          <p:nvPr/>
        </p:nvSpPr>
        <p:spPr>
          <a:xfrm>
            <a:off x="2602695" y="-1"/>
            <a:ext cx="8359411"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just">
              <a:spcAft>
                <a:spcPts val="800"/>
              </a:spcAft>
            </a:pPr>
            <a:endParaRPr lang="uk-UA"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endParaRPr lang="uk-UA"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uk-UA"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Для допомоги громадам у побудові ефективної системи управління продовольчою безпекою та реалізації функцій, покладених розпорядженням Кабінету Міністрів, експертами ініціативи «Сади Перемоги» </a:t>
            </a:r>
            <a:r>
              <a:rPr lang="uk-UA" sz="1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проєкту</a:t>
            </a:r>
            <a:r>
              <a:rPr lang="uk-UA"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самозабезпечення харчовими продуктами. </a:t>
            </a:r>
            <a:r>
              <a:rPr lang="uk-UA" sz="16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Шаблон включає:</a:t>
            </a:r>
            <a:endParaRPr lang="ru-RU" sz="16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uk-UA"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перелік питань для аналізу типових проблем з продовольчою безпекою;</a:t>
            </a:r>
            <a:endParaRPr lang="ru-RU"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uk-UA"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набір заходів, реалізація яких дозволить покращити ситуацію з локальною продовольчою безпекою.</a:t>
            </a:r>
            <a:endParaRPr lang="ru-RU"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uk-UA"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Цей шаблон можна використати як зразок для розробки власної програми дій по самозабезпеченню ( станом на червень 2023 року 150 громад розробили власні програми самозабезпечення, використовуючи шаблон як зразок).</a:t>
            </a:r>
            <a:endParaRPr lang="ru-RU"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uk-UA" sz="16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Власна Програма громади </a:t>
            </a:r>
            <a:r>
              <a:rPr lang="uk-UA"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по самозабезпеченню спрощує можливості фінансування з місцевого бюджету для придбання техніки, обладнання для сільськогосподарського виробництва, посадкового матеріалу, добрив, надання допомоги незахищеним верствам населення, постраждалим територіям, власним комунальним підприємствам та установам, які долучаються до втілення заходів з посилення продовольчої безпеки.</a:t>
            </a:r>
            <a:endParaRPr lang="ru-RU"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uk-UA"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Також власна Програма може стати дієвим інструментом для комунікації з донорами і </a:t>
            </a:r>
            <a:r>
              <a:rPr lang="uk-UA" sz="1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грантодавцями</a:t>
            </a:r>
            <a:r>
              <a:rPr lang="uk-UA"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іншими партнерами, оскільки містить чітке обґрунтування потреб і намірів громади, а ще Програма може бути важливим інструментом для залучення ресурсів Європейських фондів розвитку, для відновлення та стабілізації економіки.</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Полилиния 7"/>
          <p:cNvSpPr/>
          <p:nvPr/>
        </p:nvSpPr>
        <p:spPr>
          <a:xfrm rot="16200000">
            <a:off x="-534064" y="51816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7" name="Picture 3" descr="вертикаль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2105" y="899544"/>
            <a:ext cx="12382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кутник 3">
            <a:extLst>
              <a:ext uri="{FF2B5EF4-FFF2-40B4-BE49-F238E27FC236}">
                <a16:creationId xmlns:a16="http://schemas.microsoft.com/office/drawing/2014/main" id="{DAB5E05A-79FA-95AD-E917-48005BFCEEE3}"/>
              </a:ext>
            </a:extLst>
          </p:cNvPr>
          <p:cNvSpPr/>
          <p:nvPr/>
        </p:nvSpPr>
        <p:spPr>
          <a:xfrm>
            <a:off x="2586790" y="0"/>
            <a:ext cx="7952873" cy="830997"/>
          </a:xfrm>
          <a:prstGeom prst="rect">
            <a:avLst/>
          </a:prstGeom>
        </p:spPr>
        <p:txBody>
          <a:bodyPr wrap="square">
            <a:spAutoFit/>
          </a:bodyPr>
          <a:lstStyle/>
          <a:p>
            <a:pPr lvl="0" algn="ctr">
              <a:defRPr/>
            </a:pPr>
            <a:r>
              <a:rPr kumimoji="0" lang="uk-UA" sz="24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rPr>
              <a:t>ЯК </a:t>
            </a:r>
            <a:r>
              <a:rPr lang="uk-UA" sz="2400" b="1" dirty="0">
                <a:solidFill>
                  <a:srgbClr val="002060"/>
                </a:solidFill>
                <a:ea typeface="Calibri" panose="020F0502020204030204" pitchFamily="34" charset="0"/>
                <a:cs typeface="Times New Roman" panose="02020603050405020304" pitchFamily="18" charset="0"/>
              </a:rPr>
              <a:t>ГРОМАДАМ РЕАЛІЗУВАТИ ФУНКЦІЇ УПРАВЛІННЯ ВЛАСНОЮ ПРОДОВОЛЬЧОЮ БЕЗПЕКОЮ</a:t>
            </a:r>
            <a:endParaRPr kumimoji="0" lang="uk-UA"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3" name="Рисунок 2">
            <a:extLst>
              <a:ext uri="{FF2B5EF4-FFF2-40B4-BE49-F238E27FC236}">
                <a16:creationId xmlns:a16="http://schemas.microsoft.com/office/drawing/2014/main" id="{EFA4FA1A-35B9-7FD0-F5A1-0B912508C617}"/>
              </a:ext>
            </a:extLst>
          </p:cNvPr>
          <p:cNvPicPr>
            <a:picLocks noChangeAspect="1"/>
          </p:cNvPicPr>
          <p:nvPr/>
        </p:nvPicPr>
        <p:blipFill>
          <a:blip r:embed="rId5"/>
          <a:stretch>
            <a:fillRect/>
          </a:stretch>
        </p:blipFill>
        <p:spPr>
          <a:xfrm>
            <a:off x="-15906" y="-1"/>
            <a:ext cx="2618601" cy="3102016"/>
          </a:xfrm>
          <a:prstGeom prst="rect">
            <a:avLst/>
          </a:prstGeom>
        </p:spPr>
      </p:pic>
      <p:pic>
        <p:nvPicPr>
          <p:cNvPr id="4" name="Рисунок 3">
            <a:extLst>
              <a:ext uri="{FF2B5EF4-FFF2-40B4-BE49-F238E27FC236}">
                <a16:creationId xmlns:a16="http://schemas.microsoft.com/office/drawing/2014/main" id="{AC291B54-E954-2C29-1373-55B1093235AF}"/>
              </a:ext>
            </a:extLst>
          </p:cNvPr>
          <p:cNvPicPr>
            <a:picLocks noChangeAspect="1"/>
          </p:cNvPicPr>
          <p:nvPr/>
        </p:nvPicPr>
        <p:blipFill>
          <a:blip r:embed="rId6"/>
          <a:stretch>
            <a:fillRect/>
          </a:stretch>
        </p:blipFill>
        <p:spPr>
          <a:xfrm>
            <a:off x="-15907" y="3646024"/>
            <a:ext cx="2466444" cy="3102016"/>
          </a:xfrm>
          <a:prstGeom prst="rect">
            <a:avLst/>
          </a:prstGeom>
        </p:spPr>
      </p:pic>
    </p:spTree>
    <p:extLst>
      <p:ext uri="{BB962C8B-B14F-4D97-AF65-F5344CB8AC3E}">
        <p14:creationId xmlns:p14="http://schemas.microsoft.com/office/powerpoint/2010/main" val="315139991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15886</TotalTime>
  <Words>3680</Words>
  <Application>Microsoft Office PowerPoint</Application>
  <PresentationFormat>Широкий екран</PresentationFormat>
  <Paragraphs>414</Paragraphs>
  <Slides>33</Slides>
  <Notes>7</Notes>
  <HiddenSlides>0</HiddenSlides>
  <MMClips>0</MMClips>
  <ScaleCrop>false</ScaleCrop>
  <HeadingPairs>
    <vt:vector size="6" baseType="variant">
      <vt:variant>
        <vt:lpstr>Використані шрифти</vt:lpstr>
      </vt:variant>
      <vt:variant>
        <vt:i4>7</vt:i4>
      </vt:variant>
      <vt:variant>
        <vt:lpstr>Тема</vt:lpstr>
      </vt:variant>
      <vt:variant>
        <vt:i4>1</vt:i4>
      </vt:variant>
      <vt:variant>
        <vt:lpstr>Заголовки слайдів</vt:lpstr>
      </vt:variant>
      <vt:variant>
        <vt:i4>33</vt:i4>
      </vt:variant>
    </vt:vector>
  </HeadingPairs>
  <TitlesOfParts>
    <vt:vector size="41" baseType="lpstr">
      <vt:lpstr>-apple-system</vt:lpstr>
      <vt:lpstr>Arial</vt:lpstr>
      <vt:lpstr>Calibri</vt:lpstr>
      <vt:lpstr>Calibri Light</vt:lpstr>
      <vt:lpstr>Gilroy</vt:lpstr>
      <vt:lpstr>Helmet</vt:lpstr>
      <vt:lpstr>Times New Roman</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Asus</dc:creator>
  <cp:lastModifiedBy>User</cp:lastModifiedBy>
  <cp:revision>75</cp:revision>
  <dcterms:created xsi:type="dcterms:W3CDTF">2023-10-12T02:23:59Z</dcterms:created>
  <dcterms:modified xsi:type="dcterms:W3CDTF">2023-12-12T14:45:25Z</dcterms:modified>
</cp:coreProperties>
</file>