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9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7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smtClean="0"/>
              <a:t>2/18/2017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9832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2/18/2017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86165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2/18/2017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82884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2/18/2017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281828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2/18/2017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33511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2/18/2017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444415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2/18/2017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31272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smtClean="0"/>
              <a:t>2/18/2017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337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smtClean="0"/>
              <a:t>2/18/2017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882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smtClean="0"/>
              <a:t>2/18/2017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982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smtClean="0"/>
              <a:t>2/18/2017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17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smtClean="0"/>
              <a:t>2/18/2017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959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smtClean="0"/>
              <a:t>2/18/2017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160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smtClean="0"/>
              <a:t>2/18/2017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974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smtClean="0"/>
              <a:t>2/18/2017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418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71A48-F18A-45B3-BC05-1E27DA3F88AF}" type="datetimeFigureOut">
              <a:rPr lang="en-US" smtClean="0"/>
              <a:t>2/18/2017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335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smtClean="0"/>
              <a:t>2/18/2017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110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DC5B261-8843-42D1-AAFC-05E20E2D9B97}" type="datetimeFigureOut">
              <a:rPr lang="en-US" smtClean="0"/>
              <a:t>2/18/2017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4170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4000">
              <a:schemeClr val="accent6">
                <a:lumMod val="60000"/>
                <a:lumOff val="40000"/>
              </a:schemeClr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93949" y="531796"/>
            <a:ext cx="8203843" cy="846243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>
                <a:solidFill>
                  <a:schemeClr val="bg1"/>
                </a:solidFill>
              </a:rPr>
              <a:t>Мистецтво балетмейстера</a:t>
            </a:r>
            <a:endParaRPr lang="ru-RU" sz="4000" dirty="0">
              <a:solidFill>
                <a:schemeClr val="bg1"/>
              </a:solidFill>
              <a:latin typeface="Gabriola" panose="04040605051002020D02" pitchFamily="82" charset="0"/>
            </a:endParaRPr>
          </a:p>
        </p:txBody>
      </p:sp>
      <p:pic>
        <p:nvPicPr>
          <p:cNvPr id="6" name="Рисунок 1" descr="http://f5.ru/files/images/compiled/3cc/3ccb181188dc13ab462fdadfa950eff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31831" y="1725769"/>
            <a:ext cx="7521262" cy="4430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66800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4000">
              <a:schemeClr val="accent6">
                <a:lumMod val="60000"/>
                <a:lumOff val="40000"/>
              </a:schemeClr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st03.kakprosto.ru/images/article/2014/6/20/1_53b10a542f3db53b10a542f41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6861" y="3528812"/>
            <a:ext cx="5409128" cy="3182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4212" y="296214"/>
            <a:ext cx="8534400" cy="46750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000" b="1" dirty="0"/>
              <a:t>Мета</a:t>
            </a:r>
            <a:r>
              <a:rPr lang="uk-UA" sz="4000" dirty="0"/>
              <a:t> </a:t>
            </a:r>
            <a:endParaRPr lang="uk-UA" sz="4000" dirty="0" smtClean="0"/>
          </a:p>
          <a:p>
            <a:pPr marL="0" indent="0">
              <a:buNone/>
            </a:pPr>
            <a:r>
              <a:rPr lang="uk-UA" sz="3200" dirty="0" smtClean="0"/>
              <a:t>полягає </a:t>
            </a:r>
            <a:r>
              <a:rPr lang="uk-UA" sz="3200" dirty="0"/>
              <a:t>у формуванні практичних вмінь та навичок </a:t>
            </a:r>
            <a:r>
              <a:rPr lang="uk-UA" sz="3200" dirty="0" smtClean="0"/>
              <a:t> для створенні </a:t>
            </a:r>
            <a:r>
              <a:rPr lang="uk-UA" sz="3200" dirty="0"/>
              <a:t>й </a:t>
            </a:r>
            <a:r>
              <a:rPr lang="uk-UA" sz="3200" dirty="0" smtClean="0"/>
              <a:t>побудові </a:t>
            </a:r>
            <a:r>
              <a:rPr lang="uk-UA" sz="3200" dirty="0"/>
              <a:t>хореографічних етюдів, танців, композиції на основі принципів, законів та методів драматургії. </a:t>
            </a:r>
            <a:endParaRPr lang="ru-RU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44875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3000">
              <a:schemeClr val="accent6">
                <a:lumMod val="60000"/>
                <a:lumOff val="40000"/>
              </a:schemeClr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6489" y="366093"/>
            <a:ext cx="10185556" cy="1507067"/>
          </a:xfrm>
        </p:spPr>
        <p:txBody>
          <a:bodyPr/>
          <a:lstStyle/>
          <a:p>
            <a:pPr algn="ctr"/>
            <a:r>
              <a:rPr lang="uk-UA" b="1" dirty="0"/>
              <a:t>завдання навчальної дисципліни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83457" y="1532586"/>
            <a:ext cx="10288588" cy="4623039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v"/>
            </a:pPr>
            <a:r>
              <a:rPr lang="uk-UA" dirty="0">
                <a:solidFill>
                  <a:schemeClr val="tx1"/>
                </a:solidFill>
              </a:rPr>
              <a:t>Навчити студентів створювати хореографічні твори на основі методів і законів драматургії.</a:t>
            </a:r>
            <a:endParaRPr lang="ru-RU" dirty="0">
              <a:solidFill>
                <a:schemeClr val="tx1"/>
              </a:solidFill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uk-UA" dirty="0">
                <a:solidFill>
                  <a:schemeClr val="tx1"/>
                </a:solidFill>
              </a:rPr>
              <a:t>Ознайомити студентів з специфікою постановочної роботи в танцювальних колективах.</a:t>
            </a:r>
            <a:endParaRPr lang="ru-RU" dirty="0">
              <a:solidFill>
                <a:schemeClr val="tx1"/>
              </a:solidFill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uk-UA" dirty="0">
                <a:solidFill>
                  <a:schemeClr val="tx1"/>
                </a:solidFill>
              </a:rPr>
              <a:t>Навчити не тільки танцювальній техніці, але й ознайомити з законами побудови композиції уроку.</a:t>
            </a:r>
            <a:endParaRPr lang="ru-RU" dirty="0">
              <a:solidFill>
                <a:schemeClr val="tx1"/>
              </a:solidFill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uk-UA" dirty="0">
                <a:solidFill>
                  <a:schemeClr val="tx1"/>
                </a:solidFill>
              </a:rPr>
              <a:t>Надати практичні вміння та навички з побудови танцювальної композиції.</a:t>
            </a:r>
            <a:endParaRPr lang="ru-RU" dirty="0">
              <a:solidFill>
                <a:schemeClr val="tx1"/>
              </a:solidFill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uk-UA" dirty="0">
                <a:solidFill>
                  <a:schemeClr val="tx1"/>
                </a:solidFill>
              </a:rPr>
              <a:t>Сформувати мотивацію до засвоєння основних структурних одиниць танцювального мистецтва.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177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3000">
              <a:schemeClr val="accent6">
                <a:lumMod val="60000"/>
                <a:lumOff val="40000"/>
              </a:schemeClr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4212" y="386366"/>
            <a:ext cx="10571921" cy="1481071"/>
          </a:xfrm>
        </p:spPr>
        <p:txBody>
          <a:bodyPr>
            <a:noAutofit/>
          </a:bodyPr>
          <a:lstStyle/>
          <a:p>
            <a:pPr algn="ctr"/>
            <a:r>
              <a:rPr lang="uk-UA" sz="2800" dirty="0"/>
              <a:t>У результаті вивчення навчальної дисципліни </a:t>
            </a:r>
            <a:r>
              <a:rPr lang="uk-UA" sz="2800" dirty="0" smtClean="0"/>
              <a:t>студенти повинні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uk-UA" b="1" dirty="0"/>
              <a:t>знати: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84211" y="2292439"/>
            <a:ext cx="10571923" cy="4198513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uk-UA" dirty="0" smtClean="0"/>
              <a:t> </a:t>
            </a:r>
            <a:r>
              <a:rPr lang="uk-UA" sz="3200" dirty="0">
                <a:solidFill>
                  <a:schemeClr val="tx1"/>
                </a:solidFill>
              </a:rPr>
              <a:t>основний понятійний апарат дисципліни; </a:t>
            </a:r>
            <a:endParaRPr lang="ru-RU" sz="3200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sz="3200" dirty="0" smtClean="0">
                <a:solidFill>
                  <a:schemeClr val="tx1"/>
                </a:solidFill>
              </a:rPr>
              <a:t>закони </a:t>
            </a:r>
            <a:r>
              <a:rPr lang="uk-UA" sz="3200" dirty="0">
                <a:solidFill>
                  <a:schemeClr val="tx1"/>
                </a:solidFill>
              </a:rPr>
              <a:t>драматургії в хореографії; </a:t>
            </a:r>
            <a:endParaRPr lang="ru-RU" sz="3200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sz="3200" dirty="0" smtClean="0">
                <a:solidFill>
                  <a:schemeClr val="tx1"/>
                </a:solidFill>
              </a:rPr>
              <a:t>стильові </a:t>
            </a:r>
            <a:r>
              <a:rPr lang="uk-UA" sz="3200" dirty="0">
                <a:solidFill>
                  <a:schemeClr val="tx1"/>
                </a:solidFill>
              </a:rPr>
              <a:t>особливості в хореографії; </a:t>
            </a:r>
            <a:endParaRPr lang="ru-RU" sz="3200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sz="3200" dirty="0" smtClean="0">
                <a:solidFill>
                  <a:schemeClr val="tx1"/>
                </a:solidFill>
              </a:rPr>
              <a:t>методи </a:t>
            </a:r>
            <a:r>
              <a:rPr lang="uk-UA" sz="3200" dirty="0">
                <a:solidFill>
                  <a:schemeClr val="tx1"/>
                </a:solidFill>
              </a:rPr>
              <a:t>та принципи побудови танцювальних номерів; </a:t>
            </a:r>
            <a:endParaRPr lang="ru-RU" sz="3200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sz="3200" dirty="0" smtClean="0">
                <a:solidFill>
                  <a:schemeClr val="tx1"/>
                </a:solidFill>
              </a:rPr>
              <a:t>стиль </a:t>
            </a:r>
            <a:r>
              <a:rPr lang="uk-UA" sz="3200" dirty="0">
                <a:solidFill>
                  <a:schemeClr val="tx1"/>
                </a:solidFill>
              </a:rPr>
              <a:t>і манеру танців різних епох.</a:t>
            </a:r>
            <a:endParaRPr lang="ru-RU" sz="32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21347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3000">
              <a:schemeClr val="accent6">
                <a:lumMod val="60000"/>
                <a:lumOff val="40000"/>
              </a:schemeClr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55313" y="553792"/>
            <a:ext cx="9375819" cy="108182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uk-UA" sz="3100" dirty="0"/>
              <a:t>У результаті вивчення навчальної дисципліни </a:t>
            </a:r>
            <a:r>
              <a:rPr lang="uk-UA" sz="3100" dirty="0" smtClean="0"/>
              <a:t>студенти повинні </a:t>
            </a:r>
            <a:r>
              <a:rPr lang="uk-UA" sz="3100" b="1" dirty="0" smtClean="0"/>
              <a:t>уміти</a:t>
            </a:r>
            <a:r>
              <a:rPr lang="uk-UA" sz="3100" b="1" dirty="0"/>
              <a:t>:</a:t>
            </a:r>
            <a:endParaRPr lang="ru-RU" sz="31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068947" y="1893194"/>
            <a:ext cx="10238704" cy="4700789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2400" dirty="0">
                <a:solidFill>
                  <a:schemeClr val="tx1"/>
                </a:solidFill>
              </a:rPr>
              <a:t>створювати танцювальні етюди, сюжетні і безсюжетні танці; </a:t>
            </a:r>
            <a:endParaRPr lang="ru-RU" sz="24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chemeClr val="tx1"/>
                </a:solidFill>
              </a:rPr>
              <a:t> </a:t>
            </a:r>
            <a:r>
              <a:rPr lang="uk-UA" sz="2400" dirty="0">
                <a:solidFill>
                  <a:schemeClr val="tx1"/>
                </a:solidFill>
              </a:rPr>
              <a:t>працювати над постановкою театралізованих концертних програм; </a:t>
            </a:r>
            <a:endParaRPr lang="ru-RU" sz="24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chemeClr val="tx1"/>
                </a:solidFill>
              </a:rPr>
              <a:t> працювати </a:t>
            </a:r>
            <a:r>
              <a:rPr lang="uk-UA" sz="2400" dirty="0">
                <a:solidFill>
                  <a:schemeClr val="tx1"/>
                </a:solidFill>
              </a:rPr>
              <a:t>з музичним матеріалом і застосовувати його в постановочній діяльності; </a:t>
            </a:r>
            <a:endParaRPr lang="ru-RU" sz="24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chemeClr val="tx1"/>
                </a:solidFill>
              </a:rPr>
              <a:t>використовувати </a:t>
            </a:r>
            <a:r>
              <a:rPr lang="uk-UA" sz="2400" dirty="0">
                <a:solidFill>
                  <a:schemeClr val="tx1"/>
                </a:solidFill>
              </a:rPr>
              <a:t>отримані знання з композиції і постановки танцю у своїй професійній діяльності хореографа-постановника; </a:t>
            </a:r>
            <a:endParaRPr lang="ru-RU" sz="24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chemeClr val="tx1"/>
                </a:solidFill>
              </a:rPr>
              <a:t> </a:t>
            </a:r>
            <a:r>
              <a:rPr lang="uk-UA" sz="2400" dirty="0">
                <a:solidFill>
                  <a:schemeClr val="tx1"/>
                </a:solidFill>
              </a:rPr>
              <a:t>орієнтуватися в проблемах сучасного хореографічного мистецтва.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297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pp.vk.me/c987/u14340680/23651426/x_738b279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1369" y="141668"/>
            <a:ext cx="10702344" cy="65167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4073542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ppt/theme/themeOverride1.xml><?xml version="1.0" encoding="utf-8"?>
<a:themeOverride xmlns:a="http://schemas.openxmlformats.org/drawingml/2006/main">
  <a:clrScheme name="Сектор">
    <a:dk1>
      <a:sysClr val="windowText" lastClr="000000"/>
    </a:dk1>
    <a:lt1>
      <a:sysClr val="window" lastClr="FFFFFF"/>
    </a:lt1>
    <a:dk2>
      <a:srgbClr val="D06F1E"/>
    </a:dk2>
    <a:lt2>
      <a:srgbClr val="F0BE21"/>
    </a:lt2>
    <a:accent1>
      <a:srgbClr val="760603"/>
    </a:accent1>
    <a:accent2>
      <a:srgbClr val="9F761A"/>
    </a:accent2>
    <a:accent3>
      <a:srgbClr val="92A200"/>
    </a:accent3>
    <a:accent4>
      <a:srgbClr val="4AA157"/>
    </a:accent4>
    <a:accent5>
      <a:srgbClr val="46788D"/>
    </a:accent5>
    <a:accent6>
      <a:srgbClr val="A848A8"/>
    </a:accent6>
    <a:hlink>
      <a:srgbClr val="460402"/>
    </a:hlink>
    <a:folHlink>
      <a:srgbClr val="991111"/>
    </a:folHlink>
  </a:clrScheme>
</a:themeOverride>
</file>

<file path=ppt/theme/themeOverride2.xml><?xml version="1.0" encoding="utf-8"?>
<a:themeOverride xmlns:a="http://schemas.openxmlformats.org/drawingml/2006/main">
  <a:clrScheme name="Сектор">
    <a:dk1>
      <a:sysClr val="windowText" lastClr="000000"/>
    </a:dk1>
    <a:lt1>
      <a:sysClr val="window" lastClr="FFFFFF"/>
    </a:lt1>
    <a:dk2>
      <a:srgbClr val="D06F1E"/>
    </a:dk2>
    <a:lt2>
      <a:srgbClr val="F0BE21"/>
    </a:lt2>
    <a:accent1>
      <a:srgbClr val="760603"/>
    </a:accent1>
    <a:accent2>
      <a:srgbClr val="9F761A"/>
    </a:accent2>
    <a:accent3>
      <a:srgbClr val="92A200"/>
    </a:accent3>
    <a:accent4>
      <a:srgbClr val="4AA157"/>
    </a:accent4>
    <a:accent5>
      <a:srgbClr val="46788D"/>
    </a:accent5>
    <a:accent6>
      <a:srgbClr val="A848A8"/>
    </a:accent6>
    <a:hlink>
      <a:srgbClr val="460402"/>
    </a:hlink>
    <a:folHlink>
      <a:srgbClr val="991111"/>
    </a:folHlink>
  </a:clrScheme>
</a:themeOverride>
</file>

<file path=ppt/theme/themeOverride3.xml><?xml version="1.0" encoding="utf-8"?>
<a:themeOverride xmlns:a="http://schemas.openxmlformats.org/drawingml/2006/main">
  <a:clrScheme name="Сектор">
    <a:dk1>
      <a:sysClr val="windowText" lastClr="000000"/>
    </a:dk1>
    <a:lt1>
      <a:sysClr val="window" lastClr="FFFFFF"/>
    </a:lt1>
    <a:dk2>
      <a:srgbClr val="D06F1E"/>
    </a:dk2>
    <a:lt2>
      <a:srgbClr val="F0BE21"/>
    </a:lt2>
    <a:accent1>
      <a:srgbClr val="760603"/>
    </a:accent1>
    <a:accent2>
      <a:srgbClr val="9F761A"/>
    </a:accent2>
    <a:accent3>
      <a:srgbClr val="92A200"/>
    </a:accent3>
    <a:accent4>
      <a:srgbClr val="4AA157"/>
    </a:accent4>
    <a:accent5>
      <a:srgbClr val="46788D"/>
    </a:accent5>
    <a:accent6>
      <a:srgbClr val="A848A8"/>
    </a:accent6>
    <a:hlink>
      <a:srgbClr val="460402"/>
    </a:hlink>
    <a:folHlink>
      <a:srgbClr val="99111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</TotalTime>
  <Words>177</Words>
  <Application>Microsoft Office PowerPoint</Application>
  <PresentationFormat>Широкоэкранный</PresentationFormat>
  <Paragraphs>21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Century Gothic</vt:lpstr>
      <vt:lpstr>Gabriola</vt:lpstr>
      <vt:lpstr>Wingdings</vt:lpstr>
      <vt:lpstr>Wingdings 3</vt:lpstr>
      <vt:lpstr>Сектор</vt:lpstr>
      <vt:lpstr>Мистецтво балетмейстера</vt:lpstr>
      <vt:lpstr>Презентация PowerPoint</vt:lpstr>
      <vt:lpstr>завдання навчальної дисципліни</vt:lpstr>
      <vt:lpstr>У результаті вивчення навчальної дисципліни студенти повинні знати:</vt:lpstr>
      <vt:lpstr>  У результаті вивчення навчальної дисципліни студенти повинні уміти: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Шаг менуэт</dc:title>
  <dc:creator>Женя</dc:creator>
  <cp:lastModifiedBy>julana</cp:lastModifiedBy>
  <cp:revision>13</cp:revision>
  <dcterms:created xsi:type="dcterms:W3CDTF">2014-12-06T13:25:44Z</dcterms:created>
  <dcterms:modified xsi:type="dcterms:W3CDTF">2017-02-18T10:35:35Z</dcterms:modified>
</cp:coreProperties>
</file>