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73" r:id="rId4"/>
    <p:sldId id="276" r:id="rId5"/>
    <p:sldId id="277" r:id="rId6"/>
    <p:sldId id="278" r:id="rId7"/>
    <p:sldId id="279" r:id="rId8"/>
    <p:sldId id="280" r:id="rId9"/>
    <p:sldId id="281" r:id="rId10"/>
    <p:sldId id="282" r:id="rId11"/>
    <p:sldId id="283" r:id="rId12"/>
    <p:sldId id="284" r:id="rId13"/>
    <p:sldId id="285" r:id="rId14"/>
    <p:sldId id="267"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FDB80B"/>
    <a:srgbClr val="FF9900"/>
    <a:srgbClr val="6C0C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280" y="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5B106E36-FD25-4E2D-B0AA-010F637433A0}" type="datetimeFigureOut">
              <a:rPr lang="ru-RU" smtClean="0"/>
              <a:pPr/>
              <a:t>09.11.2021</a:t>
            </a:fld>
            <a:endParaRPr lang="ru-RU"/>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ru-RU"/>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09.11.2021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09.11.2021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Содержимое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5B106E36-FD25-4E2D-B0AA-010F637433A0}" type="datetimeFigureOut">
              <a:rPr lang="ru-RU" smtClean="0"/>
              <a:pPr/>
              <a:t>09.11.2021</a:t>
            </a:fld>
            <a:endParaRPr lang="ru-RU"/>
          </a:p>
        </p:txBody>
      </p:sp>
      <p:sp>
        <p:nvSpPr>
          <p:cNvPr id="5" name="Нижний колонтитул 4"/>
          <p:cNvSpPr>
            <a:spLocks noGrp="1"/>
          </p:cNvSpPr>
          <p:nvPr>
            <p:ph type="ftr" sz="quarter" idx="11"/>
          </p:nvPr>
        </p:nvSpPr>
        <p:spPr>
          <a:xfrm>
            <a:off x="457200" y="6480969"/>
            <a:ext cx="4260056" cy="300831"/>
          </a:xfrm>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5B106E36-FD25-4E2D-B0AA-010F637433A0}" type="datetimeFigureOut">
              <a:rPr lang="ru-RU" smtClean="0"/>
              <a:pPr/>
              <a:t>09.11.2021</a:t>
            </a:fld>
            <a:endParaRPr lang="ru-RU"/>
          </a:p>
        </p:txBody>
      </p:sp>
      <p:sp>
        <p:nvSpPr>
          <p:cNvPr id="5" name="Нижний колонтитул 4"/>
          <p:cNvSpPr>
            <a:spLocks noGrp="1"/>
          </p:cNvSpPr>
          <p:nvPr>
            <p:ph type="ftr" sz="quarter" idx="11"/>
          </p:nvPr>
        </p:nvSpPr>
        <p:spPr>
          <a:xfrm>
            <a:off x="2619376" y="6480969"/>
            <a:ext cx="4260056" cy="300831"/>
          </a:xfrm>
        </p:spPr>
        <p:txBody>
          <a:bodyPr/>
          <a:lstStyle/>
          <a:p>
            <a:endParaRPr lang="ru-RU"/>
          </a:p>
        </p:txBody>
      </p:sp>
      <p:sp>
        <p:nvSpPr>
          <p:cNvPr id="6" name="Номер слайда 5"/>
          <p:cNvSpPr>
            <a:spLocks noGrp="1"/>
          </p:cNvSpPr>
          <p:nvPr>
            <p:ph type="sldNum" sz="quarter" idx="12"/>
          </p:nvPr>
        </p:nvSpPr>
        <p:spPr>
          <a:xfrm>
            <a:off x="8451056" y="809624"/>
            <a:ext cx="502920" cy="300831"/>
          </a:xfrm>
        </p:spPr>
        <p:txBody>
          <a:bodyPr/>
          <a:lstStyle/>
          <a:p>
            <a:fld id="{725C68B6-61C2-468F-89AB-4B9F7531AA68}" type="slidenum">
              <a:rPr lang="ru-RU" smtClean="0"/>
              <a:pPr/>
              <a:t>‹#›</a:t>
            </a:fld>
            <a:endParaRPr lang="ru-RU"/>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5B106E36-FD25-4E2D-B0AA-010F637433A0}" type="datetimeFigureOut">
              <a:rPr lang="ru-RU" smtClean="0"/>
              <a:pPr/>
              <a:t>09.11.2021</a:t>
            </a:fld>
            <a:endParaRPr lang="ru-RU"/>
          </a:p>
        </p:txBody>
      </p:sp>
      <p:sp>
        <p:nvSpPr>
          <p:cNvPr id="6" name="Нижний колонтитул 5"/>
          <p:cNvSpPr>
            <a:spLocks noGrp="1"/>
          </p:cNvSpPr>
          <p:nvPr>
            <p:ph type="ftr" sz="quarter" idx="11"/>
          </p:nvPr>
        </p:nvSpPr>
        <p:spPr>
          <a:xfrm>
            <a:off x="457200" y="6480969"/>
            <a:ext cx="4260056" cy="301752"/>
          </a:xfrm>
        </p:spPr>
        <p:txBody>
          <a:bodyPr/>
          <a:lstStyle/>
          <a:p>
            <a:endParaRPr lang="ru-RU"/>
          </a:p>
        </p:txBody>
      </p:sp>
      <p:sp>
        <p:nvSpPr>
          <p:cNvPr id="7" name="Номер слайда 6"/>
          <p:cNvSpPr>
            <a:spLocks noGrp="1"/>
          </p:cNvSpPr>
          <p:nvPr>
            <p:ph type="sldNum" sz="quarter" idx="12"/>
          </p:nvPr>
        </p:nvSpPr>
        <p:spPr>
          <a:xfrm>
            <a:off x="7589520" y="6480969"/>
            <a:ext cx="502920" cy="301752"/>
          </a:xfrm>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5B106E36-FD25-4E2D-B0AA-010F637433A0}" type="datetimeFigureOut">
              <a:rPr lang="ru-RU" smtClean="0"/>
              <a:pPr/>
              <a:t>09.11.2021</a:t>
            </a:fld>
            <a:endParaRPr lang="ru-RU"/>
          </a:p>
        </p:txBody>
      </p:sp>
      <p:sp>
        <p:nvSpPr>
          <p:cNvPr id="8" name="Нижний колонтитул 7"/>
          <p:cNvSpPr>
            <a:spLocks noGrp="1"/>
          </p:cNvSpPr>
          <p:nvPr>
            <p:ph type="ftr" sz="quarter" idx="11"/>
          </p:nvPr>
        </p:nvSpPr>
        <p:spPr>
          <a:xfrm>
            <a:off x="457200" y="6480969"/>
            <a:ext cx="4261104" cy="301752"/>
          </a:xfrm>
        </p:spPr>
        <p:txBody>
          <a:bodyPr/>
          <a:lstStyle/>
          <a:p>
            <a:endParaRPr lang="ru-RU"/>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09.11.2021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5B106E36-FD25-4E2D-B0AA-010F637433A0}" type="datetimeFigureOut">
              <a:rPr lang="ru-RU" smtClean="0"/>
              <a:pPr/>
              <a:t>09.11.2021</a:t>
            </a:fld>
            <a:endParaRPr lang="ru-RU"/>
          </a:p>
        </p:txBody>
      </p:sp>
      <p:sp>
        <p:nvSpPr>
          <p:cNvPr id="3" name="Нижний колонтитул 2"/>
          <p:cNvSpPr>
            <a:spLocks noGrp="1"/>
          </p:cNvSpPr>
          <p:nvPr>
            <p:ph type="ftr" sz="quarter" idx="11"/>
          </p:nvPr>
        </p:nvSpPr>
        <p:spPr>
          <a:xfrm>
            <a:off x="457200" y="6481890"/>
            <a:ext cx="4260056" cy="300831"/>
          </a:xfrm>
        </p:spPr>
        <p:txBody>
          <a:bodyPr/>
          <a:lstStyle/>
          <a:p>
            <a:endParaRPr lang="ru-RU"/>
          </a:p>
        </p:txBody>
      </p:sp>
      <p:sp>
        <p:nvSpPr>
          <p:cNvPr id="4" name="Номер слайда 3"/>
          <p:cNvSpPr>
            <a:spLocks noGrp="1"/>
          </p:cNvSpPr>
          <p:nvPr>
            <p:ph type="sldNum" sz="quarter" idx="12"/>
          </p:nvPr>
        </p:nvSpPr>
        <p:spPr>
          <a:xfrm>
            <a:off x="7589520" y="6480969"/>
            <a:ext cx="502920" cy="301752"/>
          </a:xfrm>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5B106E36-FD25-4E2D-B0AA-010F637433A0}" type="datetimeFigureOut">
              <a:rPr lang="ru-RU" smtClean="0"/>
              <a:pPr/>
              <a:t>09.11.2021</a:t>
            </a:fld>
            <a:endParaRPr lang="ru-RU"/>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5B106E36-FD25-4E2D-B0AA-010F637433A0}" type="datetimeFigureOut">
              <a:rPr lang="ru-RU" smtClean="0"/>
              <a:pPr/>
              <a:t>09.11.2021</a:t>
            </a:fld>
            <a:endParaRPr lang="ru-RU"/>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B106E36-FD25-4E2D-B0AA-010F637433A0}" type="datetimeFigureOut">
              <a:rPr lang="ru-RU" smtClean="0"/>
              <a:pPr/>
              <a:t>09.11.2021</a:t>
            </a:fld>
            <a:endParaRPr lang="ru-RU"/>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40544" y="776288"/>
            <a:ext cx="8062912" cy="2220664"/>
          </a:xfrm>
        </p:spPr>
        <p:txBody>
          <a:bodyPr>
            <a:normAutofit/>
          </a:bodyPr>
          <a:lstStyle/>
          <a:p>
            <a:r>
              <a:rPr lang="uk-UA" b="1" u="sng" dirty="0" smtClean="0">
                <a:ln w="6350">
                  <a:noFill/>
                </a:ln>
                <a:solidFill>
                  <a:schemeClr val="accent5">
                    <a:lumMod val="60000"/>
                    <a:lumOff val="40000"/>
                  </a:schemeClr>
                </a:solidFill>
                <a:latin typeface="Arial Black" pitchFamily="34" charset="0"/>
              </a:rPr>
              <a:t>Якісні методи </a:t>
            </a:r>
            <a:r>
              <a:rPr lang="uk-UA" b="1" u="sng" dirty="0" smtClean="0">
                <a:ln w="6350">
                  <a:noFill/>
                </a:ln>
                <a:solidFill>
                  <a:schemeClr val="accent5">
                    <a:lumMod val="60000"/>
                    <a:lumOff val="40000"/>
                  </a:schemeClr>
                </a:solidFill>
                <a:latin typeface="Arial Black" pitchFamily="34" charset="0"/>
              </a:rPr>
              <a:t>соціального</a:t>
            </a:r>
            <a:br>
              <a:rPr lang="uk-UA" b="1" u="sng" dirty="0" smtClean="0">
                <a:ln w="6350">
                  <a:noFill/>
                </a:ln>
                <a:solidFill>
                  <a:schemeClr val="accent5">
                    <a:lumMod val="60000"/>
                    <a:lumOff val="40000"/>
                  </a:schemeClr>
                </a:solidFill>
                <a:latin typeface="Arial Black" pitchFamily="34" charset="0"/>
              </a:rPr>
            </a:br>
            <a:r>
              <a:rPr lang="uk-UA" b="1" u="sng" dirty="0" smtClean="0">
                <a:ln w="6350">
                  <a:noFill/>
                </a:ln>
                <a:solidFill>
                  <a:schemeClr val="accent5">
                    <a:lumMod val="60000"/>
                    <a:lumOff val="40000"/>
                  </a:schemeClr>
                </a:solidFill>
                <a:latin typeface="Arial Black" pitchFamily="34" charset="0"/>
              </a:rPr>
              <a:t>прогнозування</a:t>
            </a:r>
            <a:r>
              <a:rPr lang="uk-UA" b="1" u="sng" dirty="0" smtClean="0">
                <a:ln w="6350">
                  <a:noFill/>
                </a:ln>
                <a:solidFill>
                  <a:schemeClr val="accent5">
                    <a:lumMod val="60000"/>
                    <a:lumOff val="40000"/>
                  </a:schemeClr>
                </a:solidFill>
                <a:latin typeface="Arial Black" pitchFamily="34" charset="0"/>
              </a:rPr>
              <a:t> </a:t>
            </a:r>
            <a:endParaRPr lang="uk-UA" b="1" u="sng" dirty="0">
              <a:ln w="6350">
                <a:noFill/>
              </a:ln>
              <a:solidFill>
                <a:schemeClr val="accent5">
                  <a:lumMod val="60000"/>
                  <a:lumOff val="40000"/>
                </a:schemeClr>
              </a:solidFill>
              <a:latin typeface="Arial Black" pitchFamily="34" charset="0"/>
            </a:endParaRPr>
          </a:p>
        </p:txBody>
      </p:sp>
      <p:sp>
        <p:nvSpPr>
          <p:cNvPr id="3" name="Подзаголовок 2"/>
          <p:cNvSpPr>
            <a:spLocks noGrp="1"/>
          </p:cNvSpPr>
          <p:nvPr>
            <p:ph type="subTitle" idx="1"/>
          </p:nvPr>
        </p:nvSpPr>
        <p:spPr>
          <a:xfrm>
            <a:off x="540544" y="3573016"/>
            <a:ext cx="8062912" cy="1752600"/>
          </a:xfrm>
        </p:spPr>
        <p:txBody>
          <a:bodyPr>
            <a:normAutofit/>
          </a:bodyPr>
          <a:lstStyle/>
          <a:p>
            <a:endParaRPr lang="uk-UA" dirty="0" smtClean="0"/>
          </a:p>
          <a:p>
            <a:r>
              <a:rPr lang="uk-UA" dirty="0" smtClean="0">
                <a:solidFill>
                  <a:schemeClr val="accent2">
                    <a:lumMod val="20000"/>
                    <a:lumOff val="80000"/>
                  </a:schemeClr>
                </a:solidFill>
                <a:latin typeface="Impact" pitchFamily="34" charset="0"/>
              </a:rPr>
              <a:t>Автор: доцент кафедри соціології, к.соц.н., Ратушна Таісія Олександрівна</a:t>
            </a:r>
            <a:endParaRPr lang="ru-RU" dirty="0">
              <a:solidFill>
                <a:schemeClr val="accent2">
                  <a:lumMod val="20000"/>
                  <a:lumOff val="80000"/>
                </a:schemeClr>
              </a:solidFill>
              <a:latin typeface="Impact"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latin typeface="Arial Black" pitchFamily="34" charset="0"/>
              </a:rPr>
              <a:t>Особливість якісної стратегії</a:t>
            </a:r>
            <a:endParaRPr lang="ru-RU" dirty="0">
              <a:latin typeface="Arial Black" pitchFamily="34" charset="0"/>
            </a:endParaRPr>
          </a:p>
        </p:txBody>
      </p:sp>
      <p:sp>
        <p:nvSpPr>
          <p:cNvPr id="3" name="Содержимое 2"/>
          <p:cNvSpPr>
            <a:spLocks noGrp="1"/>
          </p:cNvSpPr>
          <p:nvPr>
            <p:ph idx="1"/>
          </p:nvPr>
        </p:nvSpPr>
        <p:spPr/>
        <p:txBody>
          <a:bodyPr>
            <a:normAutofit/>
          </a:bodyPr>
          <a:lstStyle/>
          <a:p>
            <a:r>
              <a:rPr lang="uk-UA" dirty="0" smtClean="0">
                <a:latin typeface="Arial Black" pitchFamily="34" charset="0"/>
              </a:rPr>
              <a:t>Цей напрямок є окремою областю соціології зі своєю методологією, ідеологією, мовою дослідження, а також рівнем інтересу: приватне, локальне, мікроаналіз конкретних ситуацій. </a:t>
            </a:r>
            <a:endParaRPr lang="ru-RU" dirty="0">
              <a:latin typeface="Arial Black"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latin typeface="Arial Black" pitchFamily="34" charset="0"/>
              </a:rPr>
              <a:t>Особливість якісної стратегії</a:t>
            </a:r>
            <a:endParaRPr lang="ru-RU" dirty="0">
              <a:latin typeface="Arial Black" pitchFamily="34" charset="0"/>
            </a:endParaRPr>
          </a:p>
        </p:txBody>
      </p:sp>
      <p:sp>
        <p:nvSpPr>
          <p:cNvPr id="3" name="Содержимое 2"/>
          <p:cNvSpPr>
            <a:spLocks noGrp="1"/>
          </p:cNvSpPr>
          <p:nvPr>
            <p:ph idx="1"/>
          </p:nvPr>
        </p:nvSpPr>
        <p:spPr/>
        <p:txBody>
          <a:bodyPr>
            <a:normAutofit/>
          </a:bodyPr>
          <a:lstStyle/>
          <a:p>
            <a:r>
              <a:rPr lang="uk-UA" dirty="0" smtClean="0">
                <a:latin typeface="Arial Black" pitchFamily="34" charset="0"/>
              </a:rPr>
              <a:t>Як дослідницька стратегія якісний метод істотно відрізняється від кількісного, оскільки орієнтований на пізнання переживань, досвіду, почуттів людей і їх практики, виражених в їх власних висловлюваннях.  </a:t>
            </a:r>
            <a:endParaRPr lang="ru-RU" dirty="0">
              <a:latin typeface="Arial Black"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latin typeface="Arial Black" pitchFamily="34" charset="0"/>
              </a:rPr>
              <a:t>Особливість якісної стратегії</a:t>
            </a:r>
            <a:endParaRPr lang="ru-RU" dirty="0">
              <a:latin typeface="Arial Black" pitchFamily="34" charset="0"/>
            </a:endParaRPr>
          </a:p>
        </p:txBody>
      </p:sp>
      <p:sp>
        <p:nvSpPr>
          <p:cNvPr id="3" name="Содержимое 2"/>
          <p:cNvSpPr>
            <a:spLocks noGrp="1"/>
          </p:cNvSpPr>
          <p:nvPr>
            <p:ph idx="1"/>
          </p:nvPr>
        </p:nvSpPr>
        <p:spPr/>
        <p:txBody>
          <a:bodyPr>
            <a:normAutofit/>
          </a:bodyPr>
          <a:lstStyle/>
          <a:p>
            <a:r>
              <a:rPr lang="uk-UA" dirty="0" smtClean="0">
                <a:latin typeface="Arial Black" pitchFamily="34" charset="0"/>
              </a:rPr>
              <a:t>Це пошукова стратегія, «відкрита» на вході і </a:t>
            </a:r>
            <a:r>
              <a:rPr lang="uk-UA" dirty="0" err="1" smtClean="0">
                <a:latin typeface="Arial Black" pitchFamily="34" charset="0"/>
              </a:rPr>
              <a:t>формулююча</a:t>
            </a:r>
            <a:r>
              <a:rPr lang="uk-UA" dirty="0" smtClean="0">
                <a:latin typeface="Arial Black" pitchFamily="34" charset="0"/>
              </a:rPr>
              <a:t> теоретичні концепції в процесі дослідження, логіка аналізу індуктивна - від фактів життя до їх класифікації та концептуалізації.  </a:t>
            </a:r>
            <a:endParaRPr lang="ru-RU" dirty="0">
              <a:latin typeface="Arial Black"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latin typeface="Arial Black" pitchFamily="34" charset="0"/>
              </a:rPr>
              <a:t>Особливість якісної стратегії</a:t>
            </a:r>
            <a:endParaRPr lang="ru-RU" dirty="0">
              <a:latin typeface="Arial Black" pitchFamily="34" charset="0"/>
            </a:endParaRPr>
          </a:p>
        </p:txBody>
      </p:sp>
      <p:sp>
        <p:nvSpPr>
          <p:cNvPr id="3" name="Содержимое 2"/>
          <p:cNvSpPr>
            <a:spLocks noGrp="1"/>
          </p:cNvSpPr>
          <p:nvPr>
            <p:ph idx="1"/>
          </p:nvPr>
        </p:nvSpPr>
        <p:spPr/>
        <p:txBody>
          <a:bodyPr>
            <a:normAutofit fontScale="70000" lnSpcReduction="20000"/>
          </a:bodyPr>
          <a:lstStyle/>
          <a:p>
            <a:pPr lvl="0"/>
            <a:r>
              <a:rPr lang="uk-UA" dirty="0" smtClean="0">
                <a:latin typeface="Arial Black" pitchFamily="34" charset="0"/>
              </a:rPr>
              <a:t>Використовується для вивчення невеликих за чисельністю об'єктів (малих груп або окремих індивідів). </a:t>
            </a:r>
            <a:endParaRPr lang="ru-RU" dirty="0" smtClean="0">
              <a:latin typeface="Arial Black" pitchFamily="34" charset="0"/>
            </a:endParaRPr>
          </a:p>
          <a:p>
            <a:pPr lvl="0"/>
            <a:r>
              <a:rPr lang="uk-UA" dirty="0" smtClean="0">
                <a:latin typeface="Arial Black" pitchFamily="34" charset="0"/>
              </a:rPr>
              <a:t>Дослідницька мета - виявлення та інтерпретація суб'єктивних смислів, значень.  Вивчення концентрується на рівні мікроаналізу окремих випадків, станів соціальної взаємодії. </a:t>
            </a:r>
            <a:endParaRPr lang="ru-RU" dirty="0" smtClean="0">
              <a:latin typeface="Arial Black" pitchFamily="34" charset="0"/>
            </a:endParaRPr>
          </a:p>
          <a:p>
            <a:pPr lvl="0"/>
            <a:r>
              <a:rPr lang="uk-UA" dirty="0" smtClean="0">
                <a:latin typeface="Arial Black" pitchFamily="34" charset="0"/>
              </a:rPr>
              <a:t>Логіка аналізу індуктивна: від фактів життя до їх класифікації та концептуалізації. </a:t>
            </a:r>
            <a:endParaRPr lang="ru-RU" dirty="0" smtClean="0">
              <a:latin typeface="Arial Black" pitchFamily="34" charset="0"/>
            </a:endParaRPr>
          </a:p>
          <a:p>
            <a:pPr lvl="0"/>
            <a:r>
              <a:rPr lang="uk-UA" dirty="0" smtClean="0">
                <a:latin typeface="Arial Black" pitchFamily="34" charset="0"/>
              </a:rPr>
              <a:t>Для збору даних використовуються </a:t>
            </a:r>
            <a:r>
              <a:rPr lang="uk-UA" dirty="0" err="1" smtClean="0">
                <a:latin typeface="Arial Black" pitchFamily="34" charset="0"/>
              </a:rPr>
              <a:t>нестандартизовані</a:t>
            </a:r>
            <a:r>
              <a:rPr lang="uk-UA" dirty="0" smtClean="0">
                <a:latin typeface="Arial Black" pitchFamily="34" charset="0"/>
              </a:rPr>
              <a:t> різновиди методів збору інформації. </a:t>
            </a:r>
            <a:endParaRPr lang="ru-RU" dirty="0" smtClean="0">
              <a:latin typeface="Arial Black" pitchFamily="34" charset="0"/>
            </a:endParaRPr>
          </a:p>
          <a:p>
            <a:pPr lvl="0"/>
            <a:r>
              <a:rPr lang="uk-UA" dirty="0" smtClean="0">
                <a:latin typeface="Arial Black" pitchFamily="34" charset="0"/>
              </a:rPr>
              <a:t>Для аналізу даних не використовуються статистичні методи. Результати представлені у вигляді цитат з усної або письмової мови людей.   </a:t>
            </a:r>
            <a:endParaRPr lang="ru-RU" dirty="0">
              <a:latin typeface="Arial Black"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11560" y="2996952"/>
            <a:ext cx="8229600" cy="1399032"/>
          </a:xfrm>
        </p:spPr>
        <p:txBody>
          <a:bodyPr/>
          <a:lstStyle/>
          <a:p>
            <a:pPr algn="ctr"/>
            <a:r>
              <a:rPr lang="uk-UA" dirty="0" smtClean="0">
                <a:latin typeface="Arial Black" pitchFamily="34" charset="0"/>
              </a:rPr>
              <a:t>Дякую за увагу!</a:t>
            </a:r>
            <a:endParaRPr lang="ru-RU" dirty="0">
              <a:latin typeface="Arial Black"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latin typeface="Arial Black" pitchFamily="34" charset="0"/>
              </a:rPr>
              <a:t>Мета дисципліни</a:t>
            </a:r>
            <a:endParaRPr lang="ru-RU" dirty="0">
              <a:latin typeface="Arial Black" pitchFamily="34" charset="0"/>
            </a:endParaRPr>
          </a:p>
        </p:txBody>
      </p:sp>
      <p:sp>
        <p:nvSpPr>
          <p:cNvPr id="3" name="Содержимое 2"/>
          <p:cNvSpPr>
            <a:spLocks noGrp="1"/>
          </p:cNvSpPr>
          <p:nvPr>
            <p:ph idx="1"/>
          </p:nvPr>
        </p:nvSpPr>
        <p:spPr/>
        <p:txBody>
          <a:bodyPr>
            <a:normAutofit/>
          </a:bodyPr>
          <a:lstStyle/>
          <a:p>
            <a:r>
              <a:rPr lang="uk-UA" dirty="0" smtClean="0">
                <a:latin typeface="Arial Black" pitchFamily="34" charset="0"/>
                <a:cs typeface="Aharoni" pitchFamily="2" charset="-79"/>
              </a:rPr>
              <a:t>Сформувати вміння застосовувати </a:t>
            </a:r>
            <a:r>
              <a:rPr lang="uk-UA" dirty="0" smtClean="0">
                <a:latin typeface="Arial Black" pitchFamily="34" charset="0"/>
                <a:cs typeface="Aharoni" pitchFamily="2" charset="-79"/>
              </a:rPr>
              <a:t>якісні методи для прогнозування соціальних явищ та процесів</a:t>
            </a:r>
            <a:r>
              <a:rPr lang="uk-UA" dirty="0" smtClean="0">
                <a:cs typeface="Aharoni" pitchFamily="2" charset="-79"/>
              </a:rPr>
              <a:t>. </a:t>
            </a:r>
            <a:endParaRPr lang="ru-RU" dirty="0" smtClean="0">
              <a:latin typeface="Arial Black" pitchFamily="34" charset="0"/>
              <a:cs typeface="Aharoni" pitchFamily="2" charset="-79"/>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latin typeface="Arial Black" pitchFamily="34" charset="0"/>
              </a:rPr>
              <a:t>Особливість якісної стратегії</a:t>
            </a:r>
            <a:endParaRPr lang="ru-RU" dirty="0">
              <a:latin typeface="Arial Black" pitchFamily="34" charset="0"/>
            </a:endParaRPr>
          </a:p>
        </p:txBody>
      </p:sp>
      <p:sp>
        <p:nvSpPr>
          <p:cNvPr id="3" name="Содержимое 2"/>
          <p:cNvSpPr>
            <a:spLocks noGrp="1"/>
          </p:cNvSpPr>
          <p:nvPr>
            <p:ph idx="1"/>
          </p:nvPr>
        </p:nvSpPr>
        <p:spPr/>
        <p:txBody>
          <a:bodyPr>
            <a:normAutofit fontScale="92500" lnSpcReduction="20000"/>
          </a:bodyPr>
          <a:lstStyle/>
          <a:p>
            <a:r>
              <a:rPr lang="uk-UA" dirty="0" smtClean="0">
                <a:latin typeface="Arial Black" pitchFamily="34" charset="0"/>
              </a:rPr>
              <a:t>Якісні методи </a:t>
            </a:r>
            <a:r>
              <a:rPr lang="uk-UA" dirty="0" smtClean="0">
                <a:latin typeface="Arial Black" pitchFamily="34" charset="0"/>
              </a:rPr>
              <a:t>це </a:t>
            </a:r>
            <a:r>
              <a:rPr lang="uk-UA" dirty="0" smtClean="0">
                <a:latin typeface="Arial Black" pitchFamily="34" charset="0"/>
              </a:rPr>
              <a:t>методи, що дозволяють отримати нечислові, нестатистичні, некількісні дані. Не завжди кількісні методи і отримані, з їх допомогою дані, можуть дати інформацію, що цікавить дослідника. Вони дають відповідь на досить прості питання (що стосуються скоріше загальних, середньостатистичних, схожих ситуацій) на кшталт «Скільки?», або «Як?», але не завжди можуть відповісти на питання «Чому?».</a:t>
            </a:r>
            <a:endParaRPr lang="ru-RU" dirty="0" smtClean="0">
              <a:latin typeface="Arial Black" pitchFamily="34" charset="0"/>
              <a:cs typeface="Aharoni" pitchFamily="2" charset="-79"/>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latin typeface="Arial Black" pitchFamily="34" charset="0"/>
              </a:rPr>
              <a:t>Особливість якісної стратегії</a:t>
            </a:r>
            <a:endParaRPr lang="ru-RU" dirty="0">
              <a:latin typeface="Arial Black" pitchFamily="34" charset="0"/>
            </a:endParaRPr>
          </a:p>
        </p:txBody>
      </p:sp>
      <p:sp>
        <p:nvSpPr>
          <p:cNvPr id="3" name="Содержимое 2"/>
          <p:cNvSpPr>
            <a:spLocks noGrp="1"/>
          </p:cNvSpPr>
          <p:nvPr>
            <p:ph idx="1"/>
          </p:nvPr>
        </p:nvSpPr>
        <p:spPr/>
        <p:txBody>
          <a:bodyPr>
            <a:normAutofit fontScale="92500" lnSpcReduction="10000"/>
          </a:bodyPr>
          <a:lstStyle/>
          <a:p>
            <a:r>
              <a:rPr lang="uk-UA" dirty="0" smtClean="0">
                <a:latin typeface="Arial Black" pitchFamily="34" charset="0"/>
              </a:rPr>
              <a:t>Саме з глибинними мотивами, прихованими сенсами, унікальним досвідом та специфічними ситуаціями мають справу дослідники, що працюють а рамках якісної стратегії. Таким чином ракурс інтересу дослідника зміщується з об’єктивного, загального на суб’єктивне, індивідуальне та особливе у поведінці, досвіді й діях людей. </a:t>
            </a:r>
            <a:endParaRPr lang="ru-RU" dirty="0" smtClean="0">
              <a:latin typeface="Arial Black" pitchFamily="34" charset="0"/>
              <a:cs typeface="Aharoni" pitchFamily="2" charset="-79"/>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latin typeface="Arial Black" pitchFamily="34" charset="0"/>
              </a:rPr>
              <a:t>Особливість якісної стратегії</a:t>
            </a:r>
            <a:endParaRPr lang="ru-RU" dirty="0">
              <a:latin typeface="Arial Black" pitchFamily="34" charset="0"/>
            </a:endParaRPr>
          </a:p>
        </p:txBody>
      </p:sp>
      <p:sp>
        <p:nvSpPr>
          <p:cNvPr id="3" name="Содержимое 2"/>
          <p:cNvSpPr>
            <a:spLocks noGrp="1"/>
          </p:cNvSpPr>
          <p:nvPr>
            <p:ph idx="1"/>
          </p:nvPr>
        </p:nvSpPr>
        <p:spPr/>
        <p:txBody>
          <a:bodyPr>
            <a:normAutofit/>
          </a:bodyPr>
          <a:lstStyle/>
          <a:p>
            <a:r>
              <a:rPr lang="uk-UA" dirty="0" smtClean="0">
                <a:latin typeface="Arial Black" pitchFamily="34" charset="0"/>
              </a:rPr>
              <a:t>Такий фокус дослідницької уваги є затребуваним на сьогоднішній день не тільки з точки зору наукового інтересу, а й з метою практичного застосування, наприклад в </a:t>
            </a:r>
            <a:r>
              <a:rPr lang="uk-UA" dirty="0" smtClean="0">
                <a:latin typeface="Arial Black" pitchFamily="34" charset="0"/>
              </a:rPr>
              <a:t>соціальному прогнозуванні. </a:t>
            </a:r>
            <a:endParaRPr lang="ru-RU" dirty="0" smtClean="0">
              <a:latin typeface="Arial Black" pitchFamily="34" charset="0"/>
              <a:cs typeface="Aharoni" pitchFamily="2" charset="-79"/>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latin typeface="Arial Black" pitchFamily="34" charset="0"/>
              </a:rPr>
              <a:t>Особливість якісної стратегії</a:t>
            </a:r>
            <a:endParaRPr lang="ru-RU" dirty="0">
              <a:latin typeface="Arial Black" pitchFamily="34" charset="0"/>
            </a:endParaRPr>
          </a:p>
        </p:txBody>
      </p:sp>
      <p:sp>
        <p:nvSpPr>
          <p:cNvPr id="3" name="Содержимое 2"/>
          <p:cNvSpPr>
            <a:spLocks noGrp="1"/>
          </p:cNvSpPr>
          <p:nvPr>
            <p:ph idx="1"/>
          </p:nvPr>
        </p:nvSpPr>
        <p:spPr/>
        <p:txBody>
          <a:bodyPr>
            <a:normAutofit/>
          </a:bodyPr>
          <a:lstStyle/>
          <a:p>
            <a:r>
              <a:rPr lang="uk-UA" dirty="0" smtClean="0">
                <a:latin typeface="Arial Black" pitchFamily="34" charset="0"/>
              </a:rPr>
              <a:t>Даний курс допоможе зрозуміти специфіку </a:t>
            </a:r>
            <a:r>
              <a:rPr lang="uk-UA" dirty="0" smtClean="0">
                <a:latin typeface="Arial Black" pitchFamily="34" charset="0"/>
              </a:rPr>
              <a:t>якісних методів у прогнозуванні </a:t>
            </a:r>
            <a:r>
              <a:rPr lang="uk-UA" dirty="0" smtClean="0">
                <a:latin typeface="Arial Black" pitchFamily="34" charset="0"/>
              </a:rPr>
              <a:t>та особливостей </a:t>
            </a:r>
            <a:r>
              <a:rPr lang="uk-UA" dirty="0" smtClean="0">
                <a:latin typeface="Arial Black" pitchFamily="34" charset="0"/>
              </a:rPr>
              <a:t>їх </a:t>
            </a:r>
            <a:r>
              <a:rPr lang="uk-UA" dirty="0" smtClean="0">
                <a:latin typeface="Arial Black" pitchFamily="34" charset="0"/>
              </a:rPr>
              <a:t>застосування в практичній діяльності соціолога, зорієнтуватись у виборі методів збору інформації, дасть уявлення про способи обробки, аналізу та презентації отриманих даних.</a:t>
            </a:r>
            <a:endParaRPr lang="ru-RU" dirty="0">
              <a:latin typeface="Arial Black"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latin typeface="Arial Black" pitchFamily="34" charset="0"/>
              </a:rPr>
              <a:t>Особливість якісної стратегії</a:t>
            </a:r>
            <a:endParaRPr lang="ru-RU" dirty="0">
              <a:latin typeface="Arial Black" pitchFamily="34" charset="0"/>
            </a:endParaRPr>
          </a:p>
        </p:txBody>
      </p:sp>
      <p:sp>
        <p:nvSpPr>
          <p:cNvPr id="3" name="Содержимое 2"/>
          <p:cNvSpPr>
            <a:spLocks noGrp="1"/>
          </p:cNvSpPr>
          <p:nvPr>
            <p:ph idx="1"/>
          </p:nvPr>
        </p:nvSpPr>
        <p:spPr/>
        <p:txBody>
          <a:bodyPr>
            <a:normAutofit fontScale="85000" lnSpcReduction="20000"/>
          </a:bodyPr>
          <a:lstStyle/>
          <a:p>
            <a:r>
              <a:rPr lang="uk-UA" dirty="0" smtClean="0">
                <a:latin typeface="Arial Black" pitchFamily="34" charset="0"/>
              </a:rPr>
              <a:t>Дослідження з використанням якісних методів</a:t>
            </a:r>
            <a:r>
              <a:rPr lang="uk-UA" dirty="0" smtClean="0">
                <a:latin typeface="Arial Black" pitchFamily="34" charset="0"/>
              </a:rPr>
              <a:t> </a:t>
            </a:r>
            <a:r>
              <a:rPr lang="uk-UA" dirty="0" smtClean="0">
                <a:latin typeface="Arial Black" pitchFamily="34" charset="0"/>
              </a:rPr>
              <a:t>- це дослідження, де результати отримані не шляхом статистичних процедур або іншими методами математичного підрахунку, а шляхом розкриття сенсу та інтерпретації номінальних відповідей, що виражають суб'єктивну цінність даного предмета з точки зору самого суб'єкта. Цілі такого дослідження полягають у розумінні та інтерпретації суб'єктивного аспекту соціальних процесів. </a:t>
            </a:r>
            <a:endParaRPr lang="ru-RU" dirty="0">
              <a:latin typeface="Arial Black"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latin typeface="Arial Black" pitchFamily="34" charset="0"/>
              </a:rPr>
              <a:t>Особливість якісної стратегії</a:t>
            </a:r>
            <a:endParaRPr lang="ru-RU" dirty="0">
              <a:latin typeface="Arial Black" pitchFamily="34" charset="0"/>
            </a:endParaRPr>
          </a:p>
        </p:txBody>
      </p:sp>
      <p:sp>
        <p:nvSpPr>
          <p:cNvPr id="3" name="Содержимое 2"/>
          <p:cNvSpPr>
            <a:spLocks noGrp="1"/>
          </p:cNvSpPr>
          <p:nvPr>
            <p:ph idx="1"/>
          </p:nvPr>
        </p:nvSpPr>
        <p:spPr/>
        <p:txBody>
          <a:bodyPr>
            <a:normAutofit fontScale="92500"/>
          </a:bodyPr>
          <a:lstStyle/>
          <a:p>
            <a:r>
              <a:rPr lang="uk-UA" dirty="0" smtClean="0">
                <a:latin typeface="Arial Black" pitchFamily="34" charset="0"/>
              </a:rPr>
              <a:t>Якісний метод відповідає </a:t>
            </a:r>
            <a:r>
              <a:rPr lang="uk-UA" dirty="0" err="1" smtClean="0">
                <a:latin typeface="Arial Black" pitchFamily="34" charset="0"/>
              </a:rPr>
              <a:t>мікросоціологічному</a:t>
            </a:r>
            <a:r>
              <a:rPr lang="uk-UA" dirty="0" smtClean="0">
                <a:latin typeface="Arial Black" pitchFamily="34" charset="0"/>
              </a:rPr>
              <a:t> напрямку в соціології, так як він служить для вивчення соціальних проблем з точки зору індивідуального, приватного. Якісні дані найчастіше асоціюються з інтерпретаційними методами дослідження і зазвичай вважаються більш «</a:t>
            </a:r>
            <a:r>
              <a:rPr lang="uk-UA" dirty="0" err="1" smtClean="0">
                <a:latin typeface="Arial Black" pitchFamily="34" charset="0"/>
              </a:rPr>
              <a:t>обгрунтованими</a:t>
            </a:r>
            <a:r>
              <a:rPr lang="uk-UA" dirty="0" smtClean="0">
                <a:latin typeface="Arial Black" pitchFamily="34" charset="0"/>
              </a:rPr>
              <a:t>». </a:t>
            </a:r>
            <a:endParaRPr lang="ru-RU" dirty="0">
              <a:latin typeface="Arial Black"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latin typeface="Arial Black" pitchFamily="34" charset="0"/>
              </a:rPr>
              <a:t>Особливість якісної стратегії</a:t>
            </a:r>
            <a:endParaRPr lang="ru-RU" dirty="0">
              <a:latin typeface="Arial Black" pitchFamily="34" charset="0"/>
            </a:endParaRPr>
          </a:p>
        </p:txBody>
      </p:sp>
      <p:sp>
        <p:nvSpPr>
          <p:cNvPr id="3" name="Содержимое 2"/>
          <p:cNvSpPr>
            <a:spLocks noGrp="1"/>
          </p:cNvSpPr>
          <p:nvPr>
            <p:ph idx="1"/>
          </p:nvPr>
        </p:nvSpPr>
        <p:spPr/>
        <p:txBody>
          <a:bodyPr>
            <a:normAutofit fontScale="92500" lnSpcReduction="10000"/>
          </a:bodyPr>
          <a:lstStyle/>
          <a:p>
            <a:r>
              <a:rPr lang="uk-UA" dirty="0" err="1" smtClean="0">
                <a:latin typeface="Arial Black" pitchFamily="34" charset="0"/>
              </a:rPr>
              <a:t>Обгрунтованість</a:t>
            </a:r>
            <a:r>
              <a:rPr lang="uk-UA" dirty="0" smtClean="0">
                <a:latin typeface="Arial Black" pitchFamily="34" charset="0"/>
              </a:rPr>
              <a:t> у даному випадку означає дослідження, яке дає більш правдиву, яскраву картину досліджуваного феномена. Якісні дані часто вважають більш </a:t>
            </a:r>
            <a:r>
              <a:rPr lang="uk-UA" dirty="0" err="1" smtClean="0">
                <a:latin typeface="Arial Black" pitchFamily="34" charset="0"/>
              </a:rPr>
              <a:t>обгрунтованими</a:t>
            </a:r>
            <a:r>
              <a:rPr lang="uk-UA" dirty="0" smtClean="0">
                <a:latin typeface="Arial Black" pitchFamily="34" charset="0"/>
              </a:rPr>
              <a:t>, ніж кількісні дані, але менш достовірними, тобто вони з меншою ймовірністю будуть застосовуватися до тих людей або феноменів, які відрізняються від досліджуваних.</a:t>
            </a:r>
            <a:endParaRPr lang="ru-RU" dirty="0">
              <a:latin typeface="Arial Black"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Модульная">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322</TotalTime>
  <Words>563</Words>
  <Application>Microsoft Office PowerPoint</Application>
  <PresentationFormat>Экран (4:3)</PresentationFormat>
  <Paragraphs>32</Paragraphs>
  <Slides>14</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14</vt:i4>
      </vt:variant>
    </vt:vector>
  </HeadingPairs>
  <TitlesOfParts>
    <vt:vector size="21" baseType="lpstr">
      <vt:lpstr>Aharoni</vt:lpstr>
      <vt:lpstr>Arial Black</vt:lpstr>
      <vt:lpstr>Century Gothic</vt:lpstr>
      <vt:lpstr>Impact</vt:lpstr>
      <vt:lpstr>Verdana</vt:lpstr>
      <vt:lpstr>Wingdings 2</vt:lpstr>
      <vt:lpstr>Яркая</vt:lpstr>
      <vt:lpstr>Якісні методи соціального прогнозування </vt:lpstr>
      <vt:lpstr>Мета дисципліни</vt:lpstr>
      <vt:lpstr>Особливість якісної стратегії</vt:lpstr>
      <vt:lpstr>Особливість якісної стратегії</vt:lpstr>
      <vt:lpstr>Особливість якісної стратегії</vt:lpstr>
      <vt:lpstr>Особливість якісної стратегії</vt:lpstr>
      <vt:lpstr>Особливість якісної стратегії</vt:lpstr>
      <vt:lpstr>Особливість якісної стратегії</vt:lpstr>
      <vt:lpstr>Особливість якісної стратегії</vt:lpstr>
      <vt:lpstr>Особливість якісної стратегії</vt:lpstr>
      <vt:lpstr>Особливість якісної стратегії</vt:lpstr>
      <vt:lpstr>Особливість якісної стратегії</vt:lpstr>
      <vt:lpstr>Особливість якісної стратегії</vt:lpstr>
      <vt:lpstr>Дякую за увагу!</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ЕМПІРИЧНІ ДОСЛІДЖЕННЯ В СОЦІОЛОГІЇ УПРАВЛІННЯ</dc:title>
  <dc:creator>Таисия</dc:creator>
  <cp:lastModifiedBy>Учетная запись Майкрософт</cp:lastModifiedBy>
  <cp:revision>17</cp:revision>
  <dcterms:created xsi:type="dcterms:W3CDTF">2016-01-21T19:55:15Z</dcterms:created>
  <dcterms:modified xsi:type="dcterms:W3CDTF">2021-11-09T08:51:50Z</dcterms:modified>
</cp:coreProperties>
</file>