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4" r:id="rId4"/>
    <p:sldId id="257" r:id="rId5"/>
    <p:sldId id="258" r:id="rId6"/>
    <p:sldId id="267" r:id="rId7"/>
    <p:sldId id="266" r:id="rId8"/>
    <p:sldId id="259" r:id="rId9"/>
    <p:sldId id="268" r:id="rId10"/>
    <p:sldId id="260" r:id="rId11"/>
    <p:sldId id="269" r:id="rId12"/>
    <p:sldId id="261" r:id="rId13"/>
    <p:sldId id="262" r:id="rId14"/>
    <p:sldId id="270" r:id="rId15"/>
    <p:sldId id="271" r:id="rId16"/>
    <p:sldId id="272" r:id="rId17"/>
    <p:sldId id="263" r:id="rId18"/>
    <p:sldId id="273" r:id="rId19"/>
    <p:sldId id="275" r:id="rId20"/>
    <p:sldId id="274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29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707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3527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6584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9918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2555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8424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1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56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1316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830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849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966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3583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759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8781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8D6A8-B585-4F29-A69B-5E99757DE945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102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mention.com/" TargetMode="External"/><Relationship Id="rId2" Type="http://schemas.openxmlformats.org/officeDocument/2006/relationships/hyperlink" Target="https://bazilik.media/12-servisiv-dlia-analityky-sotsmerezh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uffer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sproutsocial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AB400F-304B-4801-A8CC-4AB1D11033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Монетизація соціальних медіа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F73C4C7-2194-4BAF-98BD-CD259EF4C5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ROI </a:t>
            </a:r>
            <a:r>
              <a:rPr lang="uk-UA" dirty="0"/>
              <a:t>та як укладати узагальнену модель ефективності</a:t>
            </a:r>
          </a:p>
        </p:txBody>
      </p:sp>
    </p:spTree>
    <p:extLst>
      <p:ext uri="{BB962C8B-B14F-4D97-AF65-F5344CB8AC3E}">
        <p14:creationId xmlns:p14="http://schemas.microsoft.com/office/powerpoint/2010/main" val="830329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279393-0EC0-4520-AE07-282C175D0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148"/>
            <a:ext cx="10515600" cy="5402522"/>
          </a:xfrm>
        </p:spPr>
        <p:txBody>
          <a:bodyPr>
            <a:normAutofit/>
          </a:bodyPr>
          <a:lstStyle/>
          <a:p>
            <a:r>
              <a:rPr lang="en-US" dirty="0"/>
              <a:t>       </a:t>
            </a:r>
            <a:r>
              <a:rPr lang="uk-UA" dirty="0"/>
              <a:t>Аналітики оглядового сайту </a:t>
            </a:r>
            <a:r>
              <a:rPr lang="en-US" dirty="0"/>
              <a:t>Socialtimes.com </a:t>
            </a:r>
            <a:r>
              <a:rPr lang="uk-UA" dirty="0"/>
              <a:t>визначили такі найважливіші показники для оцінювання </a:t>
            </a:r>
            <a:r>
              <a:rPr lang="en-US" dirty="0"/>
              <a:t>ROI:</a:t>
            </a:r>
            <a:endParaRPr lang="uk-UA" dirty="0"/>
          </a:p>
          <a:p>
            <a:pPr marL="514350" indent="-514350">
              <a:buAutoNum type="arabicPeriod"/>
            </a:pPr>
            <a:r>
              <a:rPr lang="uk-UA" dirty="0"/>
              <a:t>Кількість переходів із сайтів соціальних платформ; </a:t>
            </a:r>
          </a:p>
          <a:p>
            <a:pPr marL="514350" indent="-514350">
              <a:buAutoNum type="arabicPeriod"/>
            </a:pPr>
            <a:r>
              <a:rPr lang="uk-UA" dirty="0"/>
              <a:t>Тривалість залучення – скільки часу користувачі проводять на сторінці компанії після переходу з сайтів соціальних медіа.</a:t>
            </a:r>
          </a:p>
          <a:p>
            <a:pPr marL="514350" indent="-514350">
              <a:buAutoNum type="arabicPeriod"/>
            </a:pPr>
            <a:r>
              <a:rPr lang="uk-UA" dirty="0"/>
              <a:t>Показник відмови – скільки користувачів, що перейшли з сайту на домашню сторінку, відразу її покинули.</a:t>
            </a:r>
          </a:p>
          <a:p>
            <a:pPr marL="514350" indent="-514350">
              <a:buAutoNum type="arabicPeriod"/>
            </a:pPr>
            <a:r>
              <a:rPr lang="uk-UA" dirty="0"/>
              <a:t>Збільшення кількості активних користувачів контенту компанії. </a:t>
            </a:r>
          </a:p>
        </p:txBody>
      </p:sp>
    </p:spTree>
    <p:extLst>
      <p:ext uri="{BB962C8B-B14F-4D97-AF65-F5344CB8AC3E}">
        <p14:creationId xmlns:p14="http://schemas.microsoft.com/office/powerpoint/2010/main" val="1668502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984BE9-5CC0-486C-B403-705CDC523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5. Співвідношення активних користувачів та загальної кількості користувачів контенту.</a:t>
            </a:r>
          </a:p>
          <a:p>
            <a:pPr marL="0" indent="0">
              <a:buNone/>
            </a:pPr>
            <a:r>
              <a:rPr lang="uk-UA" dirty="0"/>
              <a:t>6. Перетворення активності користувачів соціальних медіа в категорію, що піддається монетизації – підписку, продаж, використання програм у </a:t>
            </a:r>
            <a:r>
              <a:rPr lang="en-US" dirty="0"/>
              <a:t>Facebook </a:t>
            </a:r>
            <a:r>
              <a:rPr lang="uk-UA" dirty="0"/>
              <a:t>тощо.</a:t>
            </a:r>
          </a:p>
          <a:p>
            <a:pPr marL="0" indent="0">
              <a:buNone/>
            </a:pPr>
            <a:r>
              <a:rPr lang="uk-UA" dirty="0"/>
              <a:t>7. Згадування бренду – моніторинг за позитивними / негативними згадуваннями.</a:t>
            </a:r>
          </a:p>
          <a:p>
            <a:pPr marL="0" indent="0">
              <a:buNone/>
            </a:pPr>
            <a:r>
              <a:rPr lang="uk-UA" dirty="0"/>
              <a:t>8. Лояльність – наскільки активно користувачі обговорюють, згадують контент компанії та діляться ним; </a:t>
            </a:r>
            <a:r>
              <a:rPr lang="uk-UA" dirty="0" err="1"/>
              <a:t>інтеракція</a:t>
            </a:r>
            <a:r>
              <a:rPr lang="uk-UA" dirty="0"/>
              <a:t> у блогах.</a:t>
            </a:r>
          </a:p>
        </p:txBody>
      </p:sp>
    </p:spTree>
    <p:extLst>
      <p:ext uri="{BB962C8B-B14F-4D97-AF65-F5344CB8AC3E}">
        <p14:creationId xmlns:p14="http://schemas.microsoft.com/office/powerpoint/2010/main" val="389458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DDD86E-89B0-4D9E-BB84-1C45FC64B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159" y="1782049"/>
            <a:ext cx="10515600" cy="5075951"/>
          </a:xfrm>
        </p:spPr>
        <p:txBody>
          <a:bodyPr/>
          <a:lstStyle/>
          <a:p>
            <a:r>
              <a:rPr lang="uk-UA" dirty="0"/>
              <a:t>Аналітик сайту </a:t>
            </a:r>
            <a:r>
              <a:rPr lang="en-US" dirty="0"/>
              <a:t>Hubspot.com </a:t>
            </a:r>
            <a:r>
              <a:rPr lang="uk-UA" dirty="0" err="1"/>
              <a:t>Памела</a:t>
            </a:r>
            <a:r>
              <a:rPr lang="uk-UA" dirty="0"/>
              <a:t> </a:t>
            </a:r>
            <a:r>
              <a:rPr lang="uk-UA" dirty="0" err="1"/>
              <a:t>Зайпл</a:t>
            </a:r>
            <a:r>
              <a:rPr lang="uk-UA" dirty="0"/>
              <a:t> відзначає такі показники як найбільш релевантні при вимірюванні </a:t>
            </a:r>
            <a:r>
              <a:rPr lang="en-US" dirty="0"/>
              <a:t>ROI </a:t>
            </a:r>
            <a:r>
              <a:rPr lang="uk-UA" dirty="0"/>
              <a:t>соціальних медіа:</a:t>
            </a:r>
          </a:p>
          <a:p>
            <a:pPr marL="0" indent="0">
              <a:buNone/>
            </a:pPr>
            <a:r>
              <a:rPr lang="uk-UA" dirty="0"/>
              <a:t>1. Кількість послідовників </a:t>
            </a:r>
            <a:r>
              <a:rPr lang="en-US" dirty="0"/>
              <a:t>Twitter, </a:t>
            </a:r>
            <a:r>
              <a:rPr lang="uk-UA" dirty="0"/>
              <a:t>друзів у </a:t>
            </a:r>
            <a:r>
              <a:rPr lang="en-US" dirty="0"/>
              <a:t>Facebook, </a:t>
            </a:r>
            <a:r>
              <a:rPr lang="uk-UA" dirty="0"/>
              <a:t>членів групи у </a:t>
            </a:r>
            <a:r>
              <a:rPr lang="en-US" dirty="0"/>
              <a:t>LinkedIn </a:t>
            </a:r>
            <a:r>
              <a:rPr lang="uk-UA" dirty="0"/>
              <a:t>тощо, що має безпосередній стосунок до успіху компанії в соціальних медіа.</a:t>
            </a:r>
          </a:p>
          <a:p>
            <a:pPr marL="0" indent="0">
              <a:buNone/>
            </a:pPr>
            <a:r>
              <a:rPr lang="uk-UA" dirty="0"/>
              <a:t>2. Кількість переходів з сайтів соціальних медіа.</a:t>
            </a:r>
          </a:p>
          <a:p>
            <a:pPr marL="0" indent="0">
              <a:buNone/>
            </a:pPr>
            <a:r>
              <a:rPr lang="uk-UA" dirty="0"/>
              <a:t>3. Кількість користувачів, що стали клієнтами представленої компанії.</a:t>
            </a:r>
          </a:p>
          <a:p>
            <a:pPr marL="0" indent="0">
              <a:buNone/>
            </a:pPr>
            <a:r>
              <a:rPr lang="uk-UA" dirty="0"/>
              <a:t>4. Конверсія – яка частина користувачів перетворилась на клієнтів. </a:t>
            </a:r>
          </a:p>
        </p:txBody>
      </p:sp>
    </p:spTree>
    <p:extLst>
      <p:ext uri="{BB962C8B-B14F-4D97-AF65-F5344CB8AC3E}">
        <p14:creationId xmlns:p14="http://schemas.microsoft.com/office/powerpoint/2010/main" val="1642048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ABA03CA-E028-4B22-BA0B-0A2324AF2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2898"/>
            <a:ext cx="10515600" cy="4684065"/>
          </a:xfrm>
        </p:spPr>
        <p:txBody>
          <a:bodyPr/>
          <a:lstStyle/>
          <a:p>
            <a:r>
              <a:rPr lang="uk-UA" dirty="0"/>
              <a:t>Враховуючи вищенаведені дані та здійснивши аналіз низки джерел, можна виділити найбільш поширені та вживані показники, які використовують для визначення </a:t>
            </a:r>
            <a:r>
              <a:rPr lang="en-US" dirty="0"/>
              <a:t>ROI </a:t>
            </a:r>
            <a:r>
              <a:rPr lang="uk-UA" dirty="0"/>
              <a:t>соціальних медіа: </a:t>
            </a:r>
          </a:p>
          <a:p>
            <a:r>
              <a:rPr lang="uk-UA" dirty="0"/>
              <a:t>1) кількість друзів/членів спільноти у </a:t>
            </a:r>
            <a:r>
              <a:rPr lang="en-US" dirty="0"/>
              <a:t>Facebook, </a:t>
            </a:r>
            <a:r>
              <a:rPr lang="uk-UA" dirty="0"/>
              <a:t>«Х».</a:t>
            </a:r>
          </a:p>
          <a:p>
            <a:r>
              <a:rPr lang="en-US" dirty="0"/>
              <a:t>2) </a:t>
            </a:r>
            <a:r>
              <a:rPr lang="uk-UA" dirty="0"/>
              <a:t>переходи на домашню сторінку зі сторінки соціальних медіа.</a:t>
            </a:r>
          </a:p>
          <a:p>
            <a:r>
              <a:rPr lang="uk-UA" dirty="0"/>
              <a:t>3) показник конверсії.</a:t>
            </a:r>
          </a:p>
          <a:p>
            <a:r>
              <a:rPr lang="uk-UA" dirty="0"/>
              <a:t>4) кількість негативних/позитивних згадувань.</a:t>
            </a:r>
          </a:p>
          <a:p>
            <a:r>
              <a:rPr lang="uk-UA" dirty="0"/>
              <a:t>5) трафік.</a:t>
            </a:r>
          </a:p>
        </p:txBody>
      </p:sp>
    </p:spTree>
    <p:extLst>
      <p:ext uri="{BB962C8B-B14F-4D97-AF65-F5344CB8AC3E}">
        <p14:creationId xmlns:p14="http://schemas.microsoft.com/office/powerpoint/2010/main" val="3822059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244B79-5BD7-406B-80B0-372306927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hlinkClick r:id="rId2"/>
              </a:rPr>
              <a:t>Інструменти</a:t>
            </a:r>
            <a:r>
              <a:rPr lang="uk-UA" dirty="0"/>
              <a:t> аналітики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754F79-BE96-40BB-A5A3-1804BA1BF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  <a:hlinkClick r:id="rId3"/>
              </a:rPr>
              <a:t>Social Mention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хороший репутаційний інструмент, який допомагає розширити уявлення про те, як клієнти взаємодіють з вашим брендом та як працює ваша стратегія в соціальних мережах.</a:t>
            </a:r>
          </a:p>
          <a:p>
            <a:pPr algn="l" fontAlgn="base" latinLnBrk="0"/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Це проста в користуванні безплатна програма, яка відстежує згадки про ваш бренд чи компанію в блогах, новинах, відео, статтях, відгуках та скаргах. Також програма збирає дані з понад 100 соціальних мереж, зокрема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Twitter, Facebook,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var(--stk-f_family)"/>
              </a:rPr>
              <a:t>FriendFeed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, YouTube, Digg, Google.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2219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CFFEB-47C5-4977-A500-05070BE7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sng" strike="noStrike" dirty="0">
                <a:solidFill>
                  <a:srgbClr val="000000"/>
                </a:solidFill>
                <a:effectLst/>
                <a:latin typeface="var(--stk-f_family)"/>
                <a:hlinkClick r:id="rId2"/>
              </a:rPr>
              <a:t>Buffer: Social Media Tools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6780EE7-F656-4DEA-9C9D-D23E28D02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АНАЛІТИКА ДОПИСІВ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можна порівнювати платні та органічні результати дописів, що просуваються.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АНАЛІТИКА ПРОФІЛЮ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допомагає стежити за ключовими показниками залученості для кожного каналу.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ІСТОРІЇ ТА ПОСТАНАЛІТИКА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дає можливість проаналізувати ефективність історій, окремих дописів та </a:t>
            </a:r>
            <a:r>
              <a:rPr lang="uk-UA" b="0" i="0" u="none" strike="noStrike" dirty="0" err="1">
                <a:solidFill>
                  <a:srgbClr val="000000"/>
                </a:solidFill>
                <a:effectLst/>
                <a:latin typeface="var(--stk-f_family)"/>
              </a:rPr>
              <a:t>гештегів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ДЕМОГРАФІЯ АУДИТОРІЇ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можна дізнатися більше про життя, інтереси та демографічні дані вашої аудиторії.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НАЙКРАЩИЙ ЧАС ДЛЯ ПУБЛІКАЦІЇ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аналізує, у який час ваші дописи в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Instagram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отримують максимальне охоплення.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КРАЩИЙ ТИП ДОПИСУ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можна зрозуміти, які відео, світлини, текст або дописи з посиланнями найкраще працюють.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5714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085790-14CF-4978-8790-2EE0DBA3B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  <a:hlinkClick r:id="rId2"/>
              </a:rPr>
              <a:t>Sprout social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35A218-C70E-47F4-A3AB-CB4248B03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FACEBOOK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збирає статистику показів сторінки, зростання кількості підписників та аналізує ефективність платного й органічного контенту. Можна дізнатися середні показники у вашій ніші/галузі та прямо в програмі порівняти дані конкурентів зі своїми.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TWITTER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збирає статистику відвідувань, охоплень та репостів у профілі, вираховує найефективніші платні та органічні твіти. Також тут можна планувати та аналізувати рекламні кампанії та створювати докладні звіти за ключовими словами, тенденціями та </a:t>
            </a:r>
            <a:r>
              <a:rPr lang="uk-UA" b="0" i="0" u="none" strike="noStrike" dirty="0" err="1">
                <a:solidFill>
                  <a:srgbClr val="000000"/>
                </a:solidFill>
                <a:effectLst/>
                <a:latin typeface="var(--stk-f_family)"/>
              </a:rPr>
              <a:t>гештегами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INSTAGRAM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дає змогу стежити за охопленнями та відповідями на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Instagram Stories,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а також вимірювати зростання кількості підписників, залученість, тенденції </a:t>
            </a:r>
            <a:r>
              <a:rPr lang="uk-UA" b="0" i="0" u="none" strike="noStrike" dirty="0" err="1">
                <a:solidFill>
                  <a:srgbClr val="000000"/>
                </a:solidFill>
                <a:effectLst/>
                <a:latin typeface="var(--stk-f_family)"/>
              </a:rPr>
              <a:t>гештегів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, конверсії та ефективність платного контенту.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LINKEDIN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аналізує зростання аудиторії, демографічні показники, залучення та покази на сторінках компанії. Можна порівнювати платну та звичайну ефективність, щоб ефективніше розподіляти витрати на рекламу.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PINTEREST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допомагає вимірювати трафік та переходи, а також визначити найпопулярніші піни.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6614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BC7373F-50A6-4D33-861C-CE8B19C7A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1253"/>
            <a:ext cx="10515600" cy="5141265"/>
          </a:xfrm>
        </p:spPr>
        <p:txBody>
          <a:bodyPr/>
          <a:lstStyle/>
          <a:p>
            <a:r>
              <a:rPr lang="uk-UA" dirty="0"/>
              <a:t>Щодо фінансових показників, то аналітики зазвичай використовують </a:t>
            </a:r>
          </a:p>
          <a:p>
            <a:pPr marL="0" indent="0">
              <a:buNone/>
            </a:pPr>
            <a:r>
              <a:rPr lang="uk-UA" dirty="0"/>
              <a:t>1. Показник прибутку.</a:t>
            </a:r>
          </a:p>
          <a:p>
            <a:pPr marL="0" indent="0">
              <a:buNone/>
            </a:pPr>
            <a:r>
              <a:rPr lang="uk-UA" dirty="0"/>
              <a:t>2. Щорічного приросту доходу.</a:t>
            </a:r>
          </a:p>
          <a:p>
            <a:pPr marL="0" indent="0">
              <a:buNone/>
            </a:pPr>
            <a:r>
              <a:rPr lang="uk-UA" dirty="0"/>
              <a:t>3. Витрат, здійснених при використанні соціальних платформ</a:t>
            </a:r>
          </a:p>
        </p:txBody>
      </p:sp>
    </p:spTree>
    <p:extLst>
      <p:ext uri="{BB962C8B-B14F-4D97-AF65-F5344CB8AC3E}">
        <p14:creationId xmlns:p14="http://schemas.microsoft.com/office/powerpoint/2010/main" val="690889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318B3-13F4-4D22-A276-2E7AA3292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14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Узагальнена модель ефективності монетизації при інвестуванні (</a:t>
            </a:r>
            <a:r>
              <a:rPr lang="en-US" dirty="0"/>
              <a:t>ROI</a:t>
            </a:r>
            <a:r>
              <a:rPr lang="uk-UA" dirty="0"/>
              <a:t>)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D61A59B-7808-404C-86F3-DA8B1931D0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799313"/>
              </p:ext>
            </p:extLst>
          </p:nvPr>
        </p:nvGraphicFramePr>
        <p:xfrm>
          <a:off x="522514" y="1685383"/>
          <a:ext cx="10580916" cy="6749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5399">
                  <a:extLst>
                    <a:ext uri="{9D8B030D-6E8A-4147-A177-3AD203B41FA5}">
                      <a16:colId xmlns:a16="http://schemas.microsoft.com/office/drawing/2014/main" val="3705666865"/>
                    </a:ext>
                  </a:extLst>
                </a:gridCol>
                <a:gridCol w="971392">
                  <a:extLst>
                    <a:ext uri="{9D8B030D-6E8A-4147-A177-3AD203B41FA5}">
                      <a16:colId xmlns:a16="http://schemas.microsoft.com/office/drawing/2014/main" val="223114832"/>
                    </a:ext>
                  </a:extLst>
                </a:gridCol>
                <a:gridCol w="3457012">
                  <a:extLst>
                    <a:ext uri="{9D8B030D-6E8A-4147-A177-3AD203B41FA5}">
                      <a16:colId xmlns:a16="http://schemas.microsoft.com/office/drawing/2014/main" val="4122789986"/>
                    </a:ext>
                  </a:extLst>
                </a:gridCol>
                <a:gridCol w="2392216">
                  <a:extLst>
                    <a:ext uri="{9D8B030D-6E8A-4147-A177-3AD203B41FA5}">
                      <a16:colId xmlns:a16="http://schemas.microsoft.com/office/drawing/2014/main" val="1676557927"/>
                    </a:ext>
                  </a:extLst>
                </a:gridCol>
                <a:gridCol w="1254897">
                  <a:extLst>
                    <a:ext uri="{9D8B030D-6E8A-4147-A177-3AD203B41FA5}">
                      <a16:colId xmlns:a16="http://schemas.microsoft.com/office/drawing/2014/main" val="2018127549"/>
                    </a:ext>
                  </a:extLst>
                </a:gridCol>
              </a:tblGrid>
              <a:tr h="840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Критерій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Стартовий показник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Заходи 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Вартість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Різниця на дату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1618353633"/>
                  </a:ext>
                </a:extLst>
              </a:tr>
              <a:tr h="873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Число </a:t>
                      </a:r>
                      <a:r>
                        <a:rPr lang="ru-RU" sz="1100" dirty="0" err="1">
                          <a:effectLst/>
                        </a:rPr>
                        <a:t>підписників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(ВПИСАТИ КОНКРЕТНУ ЦИФРУ)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Початкові дані для кожного критерію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(Традиційно пишеться в 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USD</a:t>
                      </a: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тому що оплата реклами в соціальних мережах, Гугл проводиться у цій валюті)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1000"/>
                        </a:spcAft>
                        <a:buAutoNum type="arabicPeriod"/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Конкретні заходи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(може бути скільки завгодно)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1. Вартість кожного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1. </a:t>
                      </a:r>
                      <a:r>
                        <a:rPr lang="ru-RU" sz="1100" dirty="0" err="1">
                          <a:effectLst/>
                        </a:rPr>
                        <a:t>Різниця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між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тим</a:t>
                      </a:r>
                      <a:r>
                        <a:rPr lang="ru-RU" sz="1100" dirty="0">
                          <a:effectLst/>
                        </a:rPr>
                        <a:t> ЩО </a:t>
                      </a:r>
                      <a:r>
                        <a:rPr lang="ru-RU" sz="1100" dirty="0" err="1">
                          <a:effectLst/>
                        </a:rPr>
                        <a:t>вклали</a:t>
                      </a:r>
                      <a:r>
                        <a:rPr lang="ru-RU" sz="1100" dirty="0">
                          <a:effectLst/>
                        </a:rPr>
                        <a:t> і ТИМ, </a:t>
                      </a:r>
                      <a:r>
                        <a:rPr lang="ru-RU" sz="1100" dirty="0" err="1">
                          <a:effectLst/>
                        </a:rPr>
                        <a:t>що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отримали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ЩО ОТРИМАЛИ – ПРИБЛИЗНО ПРОДУМУЄМО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може</a:t>
                      </a: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бути і НЕФІНАНСОВИЙ </a:t>
                      </a: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ефект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308796209"/>
                  </a:ext>
                </a:extLst>
              </a:tr>
              <a:tr h="616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Число реакцій (і позитивних і негативних)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1281549457"/>
                  </a:ext>
                </a:extLst>
              </a:tr>
              <a:tr h="347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Число коментарів (під ВАШИМИ постами, матеріалами)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3191409735"/>
                  </a:ext>
                </a:extLst>
              </a:tr>
              <a:tr h="347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Число матеріалів на сторінці (сайті)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433415420"/>
                  </a:ext>
                </a:extLst>
              </a:tr>
              <a:tr h="647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% </a:t>
                      </a:r>
                      <a:r>
                        <a:rPr lang="ru-RU" sz="1100" dirty="0" err="1">
                          <a:effectLst/>
                        </a:rPr>
                        <a:t>залученого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трафіку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і</a:t>
                      </a:r>
                      <a:r>
                        <a:rPr lang="ru-RU" sz="1100" dirty="0">
                          <a:effectLst/>
                        </a:rPr>
                        <a:t>з</a:t>
                      </a:r>
                      <a:r>
                        <a:rPr lang="uk-UA" sz="1100" dirty="0">
                          <a:effectLst/>
                        </a:rPr>
                        <a:t> пошукових мереж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(Аналітичні інструменти)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806108046"/>
                  </a:ext>
                </a:extLst>
              </a:tr>
              <a:tr h="670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Число згадок в матеріалах на сторонніх ресурсах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(Аналітичні інструменти)</a:t>
                      </a:r>
                      <a:endParaRPr lang="uk-UA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34519828"/>
                  </a:ext>
                </a:extLst>
              </a:tr>
              <a:tr h="329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Час затримання на сайті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(Аналітичні інструменти)</a:t>
                      </a:r>
                      <a:endParaRPr lang="uk-UA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1640026534"/>
                  </a:ext>
                </a:extLst>
              </a:tr>
              <a:tr h="499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Участь в онлайн/</a:t>
                      </a:r>
                      <a:r>
                        <a:rPr lang="uk-UA" sz="1100" dirty="0" err="1">
                          <a:effectLst/>
                        </a:rPr>
                        <a:t>офлайн</a:t>
                      </a:r>
                      <a:r>
                        <a:rPr lang="uk-UA" sz="1100" dirty="0">
                          <a:effectLst/>
                        </a:rPr>
                        <a:t> заходах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05577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5129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E7EAC566-CE5D-4692-B5FC-2757EE706E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361411"/>
              </p:ext>
            </p:extLst>
          </p:nvPr>
        </p:nvGraphicFramePr>
        <p:xfrm>
          <a:off x="1469835" y="506434"/>
          <a:ext cx="8667207" cy="7843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0154">
                  <a:extLst>
                    <a:ext uri="{9D8B030D-6E8A-4147-A177-3AD203B41FA5}">
                      <a16:colId xmlns:a16="http://schemas.microsoft.com/office/drawing/2014/main" val="3585460989"/>
                    </a:ext>
                  </a:extLst>
                </a:gridCol>
                <a:gridCol w="1353773">
                  <a:extLst>
                    <a:ext uri="{9D8B030D-6E8A-4147-A177-3AD203B41FA5}">
                      <a16:colId xmlns:a16="http://schemas.microsoft.com/office/drawing/2014/main" val="3877328048"/>
                    </a:ext>
                  </a:extLst>
                </a:gridCol>
                <a:gridCol w="2487018">
                  <a:extLst>
                    <a:ext uri="{9D8B030D-6E8A-4147-A177-3AD203B41FA5}">
                      <a16:colId xmlns:a16="http://schemas.microsoft.com/office/drawing/2014/main" val="2214445505"/>
                    </a:ext>
                  </a:extLst>
                </a:gridCol>
                <a:gridCol w="1808331">
                  <a:extLst>
                    <a:ext uri="{9D8B030D-6E8A-4147-A177-3AD203B41FA5}">
                      <a16:colId xmlns:a16="http://schemas.microsoft.com/office/drawing/2014/main" val="837100336"/>
                    </a:ext>
                  </a:extLst>
                </a:gridCol>
                <a:gridCol w="1027931">
                  <a:extLst>
                    <a:ext uri="{9D8B030D-6E8A-4147-A177-3AD203B41FA5}">
                      <a16:colId xmlns:a16="http://schemas.microsoft.com/office/drawing/2014/main" val="3118402578"/>
                    </a:ext>
                  </a:extLst>
                </a:gridCol>
              </a:tblGrid>
              <a:tr h="2198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>
                          <a:effectLst/>
                        </a:rPr>
                        <a:t>Критерій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Стартовий бюджет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«Брудний» прибуток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(Різниця між тим, ЩО ВКЛАЛИ І ТИМ, ЩО ОТРИМУЛИ БЕЗ ВАРТОСТІ ВИРОБНИЦТВА, ЗАХОДІВ)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Різниця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«чистий» прибуток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(ВІД БРУДНОГО ВІДНЯТИ ДОДАТКОВІ ВИТРАТИ)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b="1" dirty="0">
                          <a:solidFill>
                            <a:srgbClr val="002060"/>
                          </a:solidFill>
                          <a:effectLst/>
                        </a:rPr>
                        <a:t>ROI</a:t>
                      </a: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 конкретного заходу ЗА ЯКИЙ ВИ ПЛАТИЛИ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(ПРОЦЕНТНЕ СПІВВІДНОШЕННЯ СТАРТОВОГО БЮДЖЕТУ І «ЧИСТОГО» ПРИБУТКУ)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9831494"/>
                  </a:ext>
                </a:extLst>
              </a:tr>
              <a:tr h="1180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Платна реклама</a:t>
                      </a:r>
                      <a:r>
                        <a:rPr lang="ru-RU" sz="1300" dirty="0">
                          <a:effectLst/>
                        </a:rPr>
                        <a:t> (</a:t>
                      </a:r>
                      <a:r>
                        <a:rPr lang="uk-UA" sz="1300" dirty="0">
                          <a:effectLst/>
                        </a:rPr>
                        <a:t>огляд продукту, активізація переходу на сторінку)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b="1" dirty="0">
                          <a:effectLst/>
                        </a:rPr>
                        <a:t>ПРИМІТКА. </a:t>
                      </a:r>
                      <a:r>
                        <a:rPr lang="uk-UA" sz="1300" dirty="0">
                          <a:effectLst/>
                        </a:rPr>
                        <a:t>У кожну з категорій можуть входити різні елементи із слайду 18. Наприклад, щоб отримати збільшене число реакцій ви використали і платну рекламу (заплатили </a:t>
                      </a:r>
                      <a:r>
                        <a:rPr lang="uk-UA" sz="1300" dirty="0" err="1">
                          <a:effectLst/>
                        </a:rPr>
                        <a:t>Інстаграму</a:t>
                      </a:r>
                      <a:r>
                        <a:rPr lang="uk-UA" sz="1300" dirty="0">
                          <a:effectLst/>
                        </a:rPr>
                        <a:t> за просування протягом тижня 1 </a:t>
                      </a:r>
                      <a:r>
                        <a:rPr lang="uk-UA" sz="1300" dirty="0" err="1">
                          <a:effectLst/>
                        </a:rPr>
                        <a:t>рілсу</a:t>
                      </a:r>
                      <a:r>
                        <a:rPr lang="uk-UA" sz="1300" dirty="0">
                          <a:effectLst/>
                        </a:rPr>
                        <a:t>), і заплатили за створення контенту </a:t>
                      </a:r>
                      <a:r>
                        <a:rPr lang="uk-UA" sz="1300" dirty="0" err="1">
                          <a:effectLst/>
                        </a:rPr>
                        <a:t>відеографу</a:t>
                      </a:r>
                      <a:r>
                        <a:rPr lang="uk-UA" sz="1300" dirty="0">
                          <a:effectLst/>
                        </a:rPr>
                        <a:t>, тому стартовий бюджет буде заповнений і у позиції «Платна реклама» і «Створення контенту на замовлення», що на слайді 19.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Сумарно число має збігатися і конкретною категорією </a:t>
                      </a:r>
                      <a:r>
                        <a:rPr lang="uk-UA" sz="1300">
                          <a:effectLst/>
                        </a:rPr>
                        <a:t>на слайді </a:t>
                      </a:r>
                      <a:r>
                        <a:rPr lang="uk-UA" sz="1300" dirty="0">
                          <a:effectLst/>
                        </a:rPr>
                        <a:t>18.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9182446"/>
                  </a:ext>
                </a:extLst>
              </a:tr>
              <a:tr h="499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Створення контенту на замовлення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4064017"/>
                  </a:ext>
                </a:extLst>
              </a:tr>
              <a:tr h="499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Реалізація товару / послуги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9052942"/>
                  </a:ext>
                </a:extLst>
              </a:tr>
              <a:tr h="839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Створення інформаційного продукту (марафон, курси)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766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235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992067-286E-42C8-901C-FA4F507AD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Причини використання соціальних медіа</a:t>
            </a:r>
          </a:p>
          <a:p>
            <a:r>
              <a:rPr lang="uk-UA" dirty="0"/>
              <a:t>Показники ефективності маркетингу</a:t>
            </a:r>
          </a:p>
          <a:p>
            <a:r>
              <a:rPr lang="uk-UA" dirty="0"/>
              <a:t>Фінансовий та нефінансовий ефект</a:t>
            </a:r>
          </a:p>
          <a:p>
            <a:r>
              <a:rPr lang="uk-UA" dirty="0"/>
              <a:t>Вимірювання  </a:t>
            </a:r>
            <a:r>
              <a:rPr lang="en-US" dirty="0"/>
              <a:t>ROI 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34958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E7EAC566-CE5D-4692-B5FC-2757EE706E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5746811"/>
              </p:ext>
            </p:extLst>
          </p:nvPr>
        </p:nvGraphicFramePr>
        <p:xfrm>
          <a:off x="625151" y="1173193"/>
          <a:ext cx="10270011" cy="6176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06952">
                  <a:extLst>
                    <a:ext uri="{9D8B030D-6E8A-4147-A177-3AD203B41FA5}">
                      <a16:colId xmlns:a16="http://schemas.microsoft.com/office/drawing/2014/main" val="3585460989"/>
                    </a:ext>
                  </a:extLst>
                </a:gridCol>
                <a:gridCol w="1555359">
                  <a:extLst>
                    <a:ext uri="{9D8B030D-6E8A-4147-A177-3AD203B41FA5}">
                      <a16:colId xmlns:a16="http://schemas.microsoft.com/office/drawing/2014/main" val="3877328048"/>
                    </a:ext>
                  </a:extLst>
                </a:gridCol>
                <a:gridCol w="2946936">
                  <a:extLst>
                    <a:ext uri="{9D8B030D-6E8A-4147-A177-3AD203B41FA5}">
                      <a16:colId xmlns:a16="http://schemas.microsoft.com/office/drawing/2014/main" val="2214445505"/>
                    </a:ext>
                  </a:extLst>
                </a:gridCol>
                <a:gridCol w="2142741">
                  <a:extLst>
                    <a:ext uri="{9D8B030D-6E8A-4147-A177-3AD203B41FA5}">
                      <a16:colId xmlns:a16="http://schemas.microsoft.com/office/drawing/2014/main" val="837100336"/>
                    </a:ext>
                  </a:extLst>
                </a:gridCol>
                <a:gridCol w="1218023">
                  <a:extLst>
                    <a:ext uri="{9D8B030D-6E8A-4147-A177-3AD203B41FA5}">
                      <a16:colId xmlns:a16="http://schemas.microsoft.com/office/drawing/2014/main" val="3118402578"/>
                    </a:ext>
                  </a:extLst>
                </a:gridCol>
              </a:tblGrid>
              <a:tr h="1158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Критерій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Стартовий бюджет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«Брудний» прибуток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(Різниця між тим, ЩО ВКЛАЛИ ЗАГАЛОМ І ТИМ, ЩО ОТРИМУЛИ БЕЗ ВАРТОСТІ ВИРОБНИЦТВА, ЗАХОДІВ)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Різниця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«чистий» прибуток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(ВІД «БРУДНОГО» ВІДНЯТИ ДОДАТКОВІ ВИТРАТИ, наприклад, на виробництво товару, курсу тощо)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  <a:effectLst/>
                        </a:rPr>
                        <a:t>ROI</a:t>
                      </a:r>
                      <a:r>
                        <a:rPr lang="uk-UA" sz="1000" dirty="0">
                          <a:solidFill>
                            <a:srgbClr val="002060"/>
                          </a:solidFill>
                          <a:effectLst/>
                        </a:rPr>
                        <a:t> усього </a:t>
                      </a:r>
                      <a:r>
                        <a:rPr lang="uk-UA" sz="1000" dirty="0" err="1">
                          <a:solidFill>
                            <a:srgbClr val="002060"/>
                          </a:solidFill>
                          <a:effectLst/>
                        </a:rPr>
                        <a:t>проєкту</a:t>
                      </a:r>
                      <a:r>
                        <a:rPr lang="uk-UA" sz="10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(ПРОЦЕНТНЕ СПІВВІДНОШЕННЯ стартового бюджету до «чистого прибутку»)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9831494"/>
                  </a:ext>
                </a:extLst>
              </a:tr>
              <a:tr h="389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Платна реклама</a:t>
                      </a:r>
                      <a:r>
                        <a:rPr lang="ru-RU" sz="1000" dirty="0">
                          <a:effectLst/>
                        </a:rPr>
                        <a:t> (</a:t>
                      </a:r>
                      <a:r>
                        <a:rPr lang="uk-UA" sz="1000" dirty="0">
                          <a:effectLst/>
                        </a:rPr>
                        <a:t>огляд продукту, активізація переходу на сторінку)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 Що ви отримаєте, якщо розмістите платну рекламу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9182446"/>
                  </a:ext>
                </a:extLst>
              </a:tr>
              <a:tr h="250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Створення контенту на замовлення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err="1">
                          <a:effectLst/>
                        </a:rPr>
                        <a:t>Що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ви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отримаєте</a:t>
                      </a:r>
                      <a:r>
                        <a:rPr lang="ru-RU" sz="1000" dirty="0">
                          <a:effectLst/>
                        </a:rPr>
                        <a:t>, </a:t>
                      </a:r>
                      <a:r>
                        <a:rPr lang="ru-RU" sz="1000" dirty="0" err="1">
                          <a:effectLst/>
                        </a:rPr>
                        <a:t>якщо</a:t>
                      </a:r>
                      <a:r>
                        <a:rPr lang="ru-RU" sz="1000" dirty="0">
                          <a:effectLst/>
                        </a:rPr>
                        <a:t> створите для </a:t>
                      </a:r>
                      <a:r>
                        <a:rPr lang="ru-RU" sz="1000" dirty="0" err="1">
                          <a:effectLst/>
                        </a:rPr>
                        <a:t>когось</a:t>
                      </a:r>
                      <a:r>
                        <a:rPr lang="ru-RU" sz="1000" dirty="0">
                          <a:effectLst/>
                        </a:rPr>
                        <a:t> контент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4064017"/>
                  </a:ext>
                </a:extLst>
              </a:tr>
              <a:tr h="20627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Реалізація товару / послуги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Вказується за 1 одиницю (за 1 клієнта)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Тут впишіть те, що Ви зможете продавати із урахуванням тематики блогу (торти, друковані фото). Якщо нічого фізичного не виготовляєте, або не надаєте послуги на замовлення, тоді залиште порожнім.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9052942"/>
                  </a:ext>
                </a:extLst>
              </a:tr>
              <a:tr h="11992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Створення інформаційного продукту (марафон, курси)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Вказується за 1 одиницю (за 1 клієнта)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 Тут вкажіть те, що можете продавати у сегменті інформаційного продукту. Наприклад, у вас кулінарний блог, і ви продаєте курси здорового харчування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7669616"/>
                  </a:ext>
                </a:extLst>
              </a:tr>
            </a:tbl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C3102EAE-2AA1-46D6-B061-8BAB3C83E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5562" y="624110"/>
            <a:ext cx="8839050" cy="393807"/>
          </a:xfrm>
        </p:spPr>
        <p:txBody>
          <a:bodyPr>
            <a:noAutofit/>
          </a:bodyPr>
          <a:lstStyle/>
          <a:p>
            <a:pPr algn="ctr"/>
            <a:r>
              <a:rPr lang="uk-UA" sz="1800" b="1" dirty="0"/>
              <a:t>Цей слайд дано для прикладу. Ви повинні розписати конкретні канали монетизації (далі у таблиці)</a:t>
            </a:r>
          </a:p>
        </p:txBody>
      </p:sp>
    </p:spTree>
    <p:extLst>
      <p:ext uri="{BB962C8B-B14F-4D97-AF65-F5344CB8AC3E}">
        <p14:creationId xmlns:p14="http://schemas.microsoft.com/office/powerpoint/2010/main" val="893498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AECE8F-F452-4C45-B0BD-56D1D642A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Абсолютний розрахунок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6B9D070-A06C-47A9-AC4F-9EF4A2AD2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Від </a:t>
            </a:r>
            <a:r>
              <a:rPr lang="en-GB" dirty="0"/>
              <a:t>ROI </a:t>
            </a:r>
            <a:r>
              <a:rPr lang="uk-UA" dirty="0"/>
              <a:t>кожного заходу для привернення уваги (сумарно) відняли </a:t>
            </a:r>
            <a:r>
              <a:rPr lang="en-GB" dirty="0"/>
              <a:t>ROI </a:t>
            </a:r>
            <a:r>
              <a:rPr lang="uk-UA" dirty="0"/>
              <a:t>від продажу товарів/послуг і отримали абсолютно чистий показник</a:t>
            </a:r>
          </a:p>
        </p:txBody>
      </p:sp>
    </p:spTree>
    <p:extLst>
      <p:ext uri="{BB962C8B-B14F-4D97-AF65-F5344CB8AC3E}">
        <p14:creationId xmlns:p14="http://schemas.microsoft.com/office/powerpoint/2010/main" val="392215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4">
            <a:extLst>
              <a:ext uri="{FF2B5EF4-FFF2-40B4-BE49-F238E27FC236}">
                <a16:creationId xmlns:a16="http://schemas.microsoft.com/office/drawing/2014/main" id="{2772ACFD-5133-46AA-BD7F-9AEED8E534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194" t="23232" r="16629" b="25091"/>
          <a:stretch/>
        </p:blipFill>
        <p:spPr>
          <a:xfrm>
            <a:off x="2340414" y="1443071"/>
            <a:ext cx="7511171" cy="3853542"/>
          </a:xfrm>
        </p:spPr>
      </p:pic>
      <p:sp>
        <p:nvSpPr>
          <p:cNvPr id="5" name="Місце для вмісту 2">
            <a:extLst>
              <a:ext uri="{FF2B5EF4-FFF2-40B4-BE49-F238E27FC236}">
                <a16:creationId xmlns:a16="http://schemas.microsoft.com/office/drawing/2014/main" id="{FC281B35-8202-450D-8A13-99AD76A556A2}"/>
              </a:ext>
            </a:extLst>
          </p:cNvPr>
          <p:cNvSpPr txBox="1">
            <a:spLocks/>
          </p:cNvSpPr>
          <p:nvPr/>
        </p:nvSpPr>
        <p:spPr>
          <a:xfrm>
            <a:off x="1331167" y="5414929"/>
            <a:ext cx="10515600" cy="1284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/>
              <a:t>DaraReportal</a:t>
            </a:r>
            <a:r>
              <a:rPr lang="ru-RU" dirty="0"/>
              <a:t>. Глобальна статистика </a:t>
            </a:r>
            <a:r>
              <a:rPr lang="ru-RU" dirty="0" err="1"/>
              <a:t>соціальних</a:t>
            </a:r>
            <a:r>
              <a:rPr lang="ru-RU" dirty="0"/>
              <a:t> мереж. URL: https://datareportal.com/social-media-users (дата </a:t>
            </a:r>
            <a:r>
              <a:rPr lang="ru-RU" dirty="0" err="1"/>
              <a:t>звернення</a:t>
            </a:r>
            <a:r>
              <a:rPr lang="ru-RU" dirty="0"/>
              <a:t>: 04.03.2023).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1932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643841-7ECF-4255-ACF7-B90BB416A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Показники ефективності маркетингу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19AE90B1-1AE1-4A4F-BBAA-41E692CF17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833" t="20001" r="15066" b="46399"/>
          <a:stretch/>
        </p:blipFill>
        <p:spPr>
          <a:xfrm>
            <a:off x="1259633" y="1660849"/>
            <a:ext cx="10319657" cy="3732245"/>
          </a:xfrm>
        </p:spPr>
      </p:pic>
    </p:spTree>
    <p:extLst>
      <p:ext uri="{BB962C8B-B14F-4D97-AF65-F5344CB8AC3E}">
        <p14:creationId xmlns:p14="http://schemas.microsoft.com/office/powerpoint/2010/main" val="8435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4BCA88-563C-46C8-9191-9657D9F23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Фінансовий </a:t>
            </a:r>
            <a:r>
              <a:rPr lang="uk-UA"/>
              <a:t>та нефінансовий ефект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3499C8-F5CD-4A6E-952B-2F7AA8061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Отримання </a:t>
            </a:r>
            <a:r>
              <a:rPr lang="uk-UA" dirty="0">
                <a:solidFill>
                  <a:srgbClr val="FF0000"/>
                </a:solidFill>
              </a:rPr>
              <a:t>нефінансового</a:t>
            </a:r>
            <a:r>
              <a:rPr lang="uk-UA" dirty="0"/>
              <a:t> ефекту – динаміка наведених показників, які використовують для оцінки ефективності маркетингу соціальних медіа – кількість відвідувачів, переглядів, друзів у </a:t>
            </a:r>
            <a:r>
              <a:rPr lang="en-US" dirty="0"/>
              <a:t>Facebook, </a:t>
            </a:r>
            <a:r>
              <a:rPr lang="uk-UA" dirty="0"/>
              <a:t>коментарів у блогах, позитивних та негативних згадувань, послідовників у «Х»</a:t>
            </a:r>
            <a:r>
              <a:rPr lang="en-US" dirty="0"/>
              <a:t>, </a:t>
            </a:r>
            <a:r>
              <a:rPr lang="uk-UA" dirty="0"/>
              <a:t>підвищення соціальної присутності, </a:t>
            </a:r>
            <a:r>
              <a:rPr lang="uk-UA" dirty="0" err="1"/>
              <a:t>медіанаповненості</a:t>
            </a:r>
            <a:r>
              <a:rPr lang="uk-UA" dirty="0"/>
              <a:t>.</a:t>
            </a:r>
          </a:p>
          <a:p>
            <a:r>
              <a:rPr lang="uk-UA" dirty="0"/>
              <a:t>Будь-який неекономічний показник, за яким оцінюється ефективність використання обраної соціальної платформи. </a:t>
            </a:r>
          </a:p>
        </p:txBody>
      </p:sp>
    </p:spTree>
    <p:extLst>
      <p:ext uri="{BB962C8B-B14F-4D97-AF65-F5344CB8AC3E}">
        <p14:creationId xmlns:p14="http://schemas.microsoft.com/office/powerpoint/2010/main" val="54163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07564F-CB6D-4B29-B0AC-2B41E2FAE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Соціальні медіа як драйвери розвитку мають різні ефекти, серед яких найбільшу увагу в дослідженнях відводиться соціальним. Економічні ефекти від впровадження соціальних медіа розглядаються виключно з позицій маркетингу. Наприклад, </a:t>
            </a:r>
            <a:r>
              <a:rPr lang="en-US" dirty="0"/>
              <a:t>B. Lak, J. </a:t>
            </a:r>
            <a:r>
              <a:rPr lang="en-US" dirty="0" err="1"/>
              <a:t>Rezaeenour</a:t>
            </a:r>
            <a:r>
              <a:rPr lang="en-US" dirty="0"/>
              <a:t> </a:t>
            </a:r>
            <a:r>
              <a:rPr lang="uk-UA" dirty="0"/>
              <a:t>розглядають механізм підвищення конкурентоспроможності через використання соціальних мереж</a:t>
            </a:r>
          </a:p>
        </p:txBody>
      </p:sp>
    </p:spTree>
    <p:extLst>
      <p:ext uri="{BB962C8B-B14F-4D97-AF65-F5344CB8AC3E}">
        <p14:creationId xmlns:p14="http://schemas.microsoft.com/office/powerpoint/2010/main" val="577111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2E5449-125E-4CBD-8A35-5E03C91F4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FF0000"/>
                </a:solidFill>
              </a:rPr>
              <a:t>Фінансовий</a:t>
            </a:r>
            <a:r>
              <a:rPr lang="uk-UA" dirty="0"/>
              <a:t> ефект – оцінка показників економічного характеру: прибуток, зменшення витрат, приріст продажів тощо.</a:t>
            </a:r>
          </a:p>
        </p:txBody>
      </p:sp>
    </p:spTree>
    <p:extLst>
      <p:ext uri="{BB962C8B-B14F-4D97-AF65-F5344CB8AC3E}">
        <p14:creationId xmlns:p14="http://schemas.microsoft.com/office/powerpoint/2010/main" val="1391048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078F27-E985-4377-A823-1728E8534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У силу загального характеру запропонованої схеми, будь-яка модель вимірювання </a:t>
            </a:r>
            <a:r>
              <a:rPr lang="en-US" dirty="0"/>
              <a:t>ROI </a:t>
            </a:r>
            <a:r>
              <a:rPr lang="uk-UA" dirty="0"/>
              <a:t>проходить різні етапи формування у зв</a:t>
            </a:r>
            <a:r>
              <a:rPr lang="en-US" dirty="0"/>
              <a:t>’</a:t>
            </a:r>
            <a:r>
              <a:rPr lang="uk-UA" dirty="0" err="1"/>
              <a:t>язку</a:t>
            </a:r>
            <a:r>
              <a:rPr lang="uk-UA" dirty="0"/>
              <a:t> із конкретними показниками.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ROI – показник рентабельності інвестицій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0428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2F6C6BD-5EDD-46CC-963F-CCB995984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498" y="1642188"/>
            <a:ext cx="10515600" cy="5449175"/>
          </a:xfrm>
        </p:spPr>
        <p:txBody>
          <a:bodyPr>
            <a:normAutofit/>
          </a:bodyPr>
          <a:lstStyle/>
          <a:p>
            <a:r>
              <a:rPr lang="uk-UA" dirty="0"/>
              <a:t>           </a:t>
            </a:r>
            <a:r>
              <a:rPr lang="uk-UA" dirty="0" err="1"/>
              <a:t>Геррі</a:t>
            </a:r>
            <a:r>
              <a:rPr lang="uk-UA" dirty="0"/>
              <a:t> </a:t>
            </a:r>
            <a:r>
              <a:rPr lang="uk-UA" dirty="0" err="1"/>
              <a:t>Голд</a:t>
            </a:r>
            <a:r>
              <a:rPr lang="uk-UA" dirty="0"/>
              <a:t> (</a:t>
            </a:r>
            <a:r>
              <a:rPr lang="en-US" dirty="0"/>
              <a:t>Gold) </a:t>
            </a:r>
            <a:r>
              <a:rPr lang="uk-UA" dirty="0"/>
              <a:t>використовує такі показники для оцінки </a:t>
            </a:r>
            <a:r>
              <a:rPr lang="en-US" dirty="0"/>
              <a:t>ROI : </a:t>
            </a:r>
            <a:endParaRPr lang="uk-UA" dirty="0"/>
          </a:p>
          <a:p>
            <a:pPr marL="514350" indent="-514350">
              <a:buAutoNum type="arabicPeriod"/>
            </a:pPr>
            <a:r>
              <a:rPr lang="uk-UA" dirty="0"/>
              <a:t>Кількість послідовників у «Х» та друзів у </a:t>
            </a:r>
            <a:r>
              <a:rPr lang="en-US" dirty="0"/>
              <a:t>Facebook</a:t>
            </a:r>
            <a:r>
              <a:rPr lang="uk-UA" dirty="0"/>
              <a:t>.</a:t>
            </a:r>
          </a:p>
          <a:p>
            <a:pPr marL="514350" indent="-514350">
              <a:buAutoNum type="arabicPeriod"/>
            </a:pPr>
            <a:r>
              <a:rPr lang="uk-UA" dirty="0"/>
              <a:t>Обмін – обмін враженнями та рецензіями стосовно бренду між користувачами соціальної мережі. </a:t>
            </a:r>
          </a:p>
          <a:p>
            <a:pPr marL="514350" indent="-514350">
              <a:buAutoNum type="arabicPeriod"/>
            </a:pPr>
            <a:r>
              <a:rPr lang="uk-UA" dirty="0"/>
              <a:t>Кількість відео-переглядів – зважаючи на тенденцію збільшення частки </a:t>
            </a:r>
            <a:r>
              <a:rPr lang="uk-UA" dirty="0" err="1"/>
              <a:t>відеомаркетингу</a:t>
            </a:r>
            <a:r>
              <a:rPr lang="uk-UA" dirty="0"/>
              <a:t>, збільшується важливість показника.</a:t>
            </a:r>
          </a:p>
          <a:p>
            <a:pPr marL="514350" indent="-514350">
              <a:buAutoNum type="arabicPeriod"/>
            </a:pPr>
            <a:r>
              <a:rPr lang="uk-UA" dirty="0"/>
              <a:t>Коментарі та реакція. </a:t>
            </a:r>
          </a:p>
          <a:p>
            <a:pPr marL="514350" indent="-514350">
              <a:buAutoNum type="arabicPeriod"/>
            </a:pPr>
            <a:r>
              <a:rPr lang="uk-UA" dirty="0"/>
              <a:t>Кількість переглядів сторінки. </a:t>
            </a:r>
          </a:p>
          <a:p>
            <a:pPr marL="514350" indent="-514350">
              <a:buAutoNum type="arabicPeriod"/>
            </a:pPr>
            <a:r>
              <a:rPr lang="uk-UA" dirty="0"/>
              <a:t>Показник трафіку, доходів – дані показники можна </a:t>
            </a:r>
            <a:r>
              <a:rPr lang="uk-UA" dirty="0" err="1"/>
              <a:t>моніторити</a:t>
            </a:r>
            <a:r>
              <a:rPr lang="uk-UA" dirty="0"/>
              <a:t> та аналізувати за допомогою платформ веб-аналітики – </a:t>
            </a:r>
            <a:r>
              <a:rPr lang="en-US" dirty="0"/>
              <a:t>Google Analytics, Google Trends </a:t>
            </a:r>
            <a:r>
              <a:rPr lang="uk-UA" dirty="0"/>
              <a:t>тощо.</a:t>
            </a:r>
          </a:p>
        </p:txBody>
      </p:sp>
    </p:spTree>
    <p:extLst>
      <p:ext uri="{BB962C8B-B14F-4D97-AF65-F5344CB8AC3E}">
        <p14:creationId xmlns:p14="http://schemas.microsoft.com/office/powerpoint/2010/main" val="2754809923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391</TotalTime>
  <Words>1515</Words>
  <Application>Microsoft Office PowerPoint</Application>
  <PresentationFormat>Широкий екран</PresentationFormat>
  <Paragraphs>178</Paragraphs>
  <Slides>21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9" baseType="lpstr">
      <vt:lpstr>Arial</vt:lpstr>
      <vt:lpstr>Calibri</vt:lpstr>
      <vt:lpstr>Century Gothic</vt:lpstr>
      <vt:lpstr>Times New Roman</vt:lpstr>
      <vt:lpstr>var(--stk-f_family)</vt:lpstr>
      <vt:lpstr>var(--stk-f--b_family)</vt:lpstr>
      <vt:lpstr>Wingdings 3</vt:lpstr>
      <vt:lpstr>Віхоть</vt:lpstr>
      <vt:lpstr>Монетизація соціальних медіа</vt:lpstr>
      <vt:lpstr>Презентація PowerPoint</vt:lpstr>
      <vt:lpstr>Презентація PowerPoint</vt:lpstr>
      <vt:lpstr>Показники ефективності маркетингу</vt:lpstr>
      <vt:lpstr>Фінансовий та нефінансовий ефект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Інструменти аналітики</vt:lpstr>
      <vt:lpstr>Buffer: Social Media Tools</vt:lpstr>
      <vt:lpstr>Sprout social</vt:lpstr>
      <vt:lpstr>Презентація PowerPoint</vt:lpstr>
      <vt:lpstr>Узагальнена модель ефективності монетизації при інвестуванні (ROI)</vt:lpstr>
      <vt:lpstr>Презентація PowerPoint</vt:lpstr>
      <vt:lpstr>Цей слайд дано для прикладу. Ви повинні розписати конкретні канали монетизації (далі у таблиці)</vt:lpstr>
      <vt:lpstr>Абсолютний розрахунок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Слава</dc:creator>
  <cp:lastModifiedBy>Роговая Татьяна</cp:lastModifiedBy>
  <cp:revision>24</cp:revision>
  <dcterms:created xsi:type="dcterms:W3CDTF">2023-09-11T07:44:11Z</dcterms:created>
  <dcterms:modified xsi:type="dcterms:W3CDTF">2025-10-02T09:08:39Z</dcterms:modified>
</cp:coreProperties>
</file>