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58" r:id="rId8"/>
    <p:sldId id="263" r:id="rId9"/>
    <p:sldId id="264" r:id="rId10"/>
    <p:sldId id="265" r:id="rId11"/>
    <p:sldId id="266" r:id="rId12"/>
    <p:sldId id="268"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2909D57A-6642-4569-A912-BC773E3C3782}" type="datetimeFigureOut">
              <a:rPr lang="ru-RU" smtClean="0"/>
              <a:t>08.05.2022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3C4878-6492-4477-A1D3-CD47D994B8A9}" type="slidenum">
              <a:rPr lang="ru-RU" smtClean="0"/>
              <a:t>‹#›</a:t>
            </a:fld>
            <a:endParaRPr lang="ru-RU"/>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1933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09D57A-6642-4569-A912-BC773E3C3782}" type="datetimeFigureOut">
              <a:rPr lang="ru-RU" smtClean="0"/>
              <a:t>08.05.2022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925593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09D57A-6642-4569-A912-BC773E3C3782}" type="datetimeFigureOut">
              <a:rPr lang="ru-RU" smtClean="0"/>
              <a:t>08.05.2022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3C4878-6492-4477-A1D3-CD47D994B8A9}"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03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909D57A-6642-4569-A912-BC773E3C3782}" type="datetimeFigureOut">
              <a:rPr lang="ru-RU" smtClean="0"/>
              <a:t>08.05.2022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2604617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909D57A-6642-4569-A912-BC773E3C3782}" type="datetimeFigureOut">
              <a:rPr lang="ru-RU" smtClean="0"/>
              <a:t>08.05.2022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73C4878-6492-4477-A1D3-CD47D994B8A9}" type="slidenum">
              <a:rPr lang="ru-RU" smtClean="0"/>
              <a:t>‹#›</a:t>
            </a:fld>
            <a:endParaRPr lang="ru-RU"/>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7299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909D57A-6642-4569-A912-BC773E3C3782}" type="datetimeFigureOut">
              <a:rPr lang="ru-RU" smtClean="0"/>
              <a:t>08.05.2022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3225467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909D57A-6642-4569-A912-BC773E3C3782}" type="datetimeFigureOut">
              <a:rPr lang="ru-RU" smtClean="0"/>
              <a:t>08.05.2022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216175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909D57A-6642-4569-A912-BC773E3C3782}" type="datetimeFigureOut">
              <a:rPr lang="ru-RU" smtClean="0"/>
              <a:t>08.05.2022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2292538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9D57A-6642-4569-A912-BC773E3C3782}" type="datetimeFigureOut">
              <a:rPr lang="ru-RU" smtClean="0"/>
              <a:t>08.05.2022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2945072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909D57A-6642-4569-A912-BC773E3C3782}" type="datetimeFigureOut">
              <a:rPr lang="ru-RU" smtClean="0"/>
              <a:t>08.05.2022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3C4878-6492-4477-A1D3-CD47D994B8A9}" type="slidenum">
              <a:rPr lang="ru-RU" smtClean="0"/>
              <a:t>‹#›</a:t>
            </a:fld>
            <a:endParaRPr lang="ru-RU"/>
          </a:p>
        </p:txBody>
      </p:sp>
    </p:spTree>
    <p:extLst>
      <p:ext uri="{BB962C8B-B14F-4D97-AF65-F5344CB8AC3E}">
        <p14:creationId xmlns:p14="http://schemas.microsoft.com/office/powerpoint/2010/main" val="142698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2909D57A-6642-4569-A912-BC773E3C3782}" type="datetimeFigureOut">
              <a:rPr lang="ru-RU" smtClean="0"/>
              <a:t>08.05.2022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73C4878-6492-4477-A1D3-CD47D994B8A9}"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784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909D57A-6642-4569-A912-BC773E3C3782}" type="datetimeFigureOut">
              <a:rPr lang="ru-RU" smtClean="0"/>
              <a:t>08.05.2022</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73C4878-6492-4477-A1D3-CD47D994B8A9}" type="slidenum">
              <a:rPr lang="ru-RU" smtClean="0"/>
              <a:t>‹#›</a:t>
            </a:fld>
            <a:endParaRPr lang="ru-RU"/>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47186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ctrTitle"/>
          </p:nvPr>
        </p:nvSpPr>
        <p:spPr bwMode="auto">
          <a:xfrm>
            <a:off x="457200" y="5427478"/>
            <a:ext cx="7050007" cy="52835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ru-RU" sz="3600" b="0" i="0" u="none" strike="noStrike" cap="none" normalizeH="0" baseline="0" dirty="0">
                <a:ln>
                  <a:noFill/>
                </a:ln>
                <a:solidFill>
                  <a:srgbClr val="202124"/>
                </a:solidFill>
                <a:effectLst/>
                <a:latin typeface="Bahnschrift SemiBold Condensed" panose="020B0502040204020203" pitchFamily="34" charset="0"/>
              </a:rPr>
              <a:t>Етична культура ресторанного сервісу</a:t>
            </a:r>
            <a:r>
              <a:rPr kumimoji="0" lang="uk-UA" altLang="ru-RU" sz="3600" b="0" i="0" u="none" strike="noStrike" cap="none" normalizeH="0" baseline="0" dirty="0">
                <a:ln>
                  <a:noFill/>
                </a:ln>
                <a:solidFill>
                  <a:schemeClr val="tx1"/>
                </a:solidFill>
                <a:effectLst/>
                <a:latin typeface="Bahnschrift SemiBold Condensed" panose="020B0502040204020203" pitchFamily="34" charset="0"/>
              </a:rPr>
              <a:t> </a:t>
            </a:r>
          </a:p>
        </p:txBody>
      </p:sp>
      <p:sp>
        <p:nvSpPr>
          <p:cNvPr id="5" name="Подзаголовок 4">
            <a:extLst>
              <a:ext uri="{FF2B5EF4-FFF2-40B4-BE49-F238E27FC236}">
                <a16:creationId xmlns:a16="http://schemas.microsoft.com/office/drawing/2014/main" id="{D424E0D9-DA29-49D6-B447-692D1D87E5F5}"/>
              </a:ext>
            </a:extLst>
          </p:cNvPr>
          <p:cNvSpPr>
            <a:spLocks noGrp="1"/>
          </p:cNvSpPr>
          <p:nvPr>
            <p:ph type="subTitle" idx="1"/>
          </p:nvPr>
        </p:nvSpPr>
        <p:spPr/>
        <p:txBody>
          <a:bodyPr/>
          <a:lstStyle/>
          <a:p>
            <a:endParaRPr lang="ru-RU"/>
          </a:p>
        </p:txBody>
      </p:sp>
    </p:spTree>
    <p:extLst>
      <p:ext uri="{BB962C8B-B14F-4D97-AF65-F5344CB8AC3E}">
        <p14:creationId xmlns:p14="http://schemas.microsoft.com/office/powerpoint/2010/main" val="26675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Спокій і самовладання</a:t>
            </a:r>
            <a:endParaRPr lang="ru-RU" dirty="0"/>
          </a:p>
        </p:txBody>
      </p:sp>
      <p:sp>
        <p:nvSpPr>
          <p:cNvPr id="3" name="Объект 2"/>
          <p:cNvSpPr>
            <a:spLocks noGrp="1"/>
          </p:cNvSpPr>
          <p:nvPr>
            <p:ph idx="1"/>
          </p:nvPr>
        </p:nvSpPr>
        <p:spPr>
          <a:xfrm>
            <a:off x="871728" y="2084832"/>
            <a:ext cx="11139297" cy="4023360"/>
          </a:xfrm>
        </p:spPr>
        <p:txBody>
          <a:bodyPr/>
          <a:lstStyle/>
          <a:p>
            <a:r>
              <a:rPr lang="uk-UA" dirty="0"/>
              <a:t>Цей спосіб дозволяє успішно усувати напруженість при односторонній або взаємній помилці. Спокійний, доброзичливий і привабливий тон офіціанта (бармена) та його правдиві слова, як правило, переконують гостя. Він уже не матиме підстав для написання скарги.</a:t>
            </a:r>
            <a:endParaRPr lang="ru-RU" dirty="0"/>
          </a:p>
        </p:txBody>
      </p:sp>
      <p:pic>
        <p:nvPicPr>
          <p:cNvPr id="8194" name="Picture 2" descr="Навыки и умения профессионального официанта. Что важно знать о работе  официан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0025" y="3363595"/>
            <a:ext cx="4584699" cy="3100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36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7003" y="304800"/>
            <a:ext cx="9720073" cy="4023360"/>
          </a:xfrm>
        </p:spPr>
        <p:txBody>
          <a:bodyPr/>
          <a:lstStyle/>
          <a:p>
            <a:r>
              <a:rPr lang="uk-UA" dirty="0"/>
              <a:t>Визнаючи неминучість конфліктних ситуацій у ресторанах, слід звернути увагу на важливість роботи з профілактики та запобігання конфліктам у їхніх колективах. Усуваючи конфлікти, керівництво ресторану створює нормальні умови для </a:t>
            </a:r>
            <a:r>
              <a:rPr lang="uk-UA" dirty="0" err="1"/>
              <a:t>міжособового</a:t>
            </a:r>
            <a:r>
              <a:rPr lang="uk-UA" dirty="0"/>
              <a:t> спілкування в колективі ресторану, формує здоровий соціально-психологічний клімат. В результаті персонал об'єднується в єдину команду для вирішення наступних завдань: максимальне задоволення запитів та потреб гостей, забезпечення високої культури обслуговування, отримання гідного прибутку.</a:t>
            </a:r>
            <a:endParaRPr lang="ru-RU" dirty="0"/>
          </a:p>
          <a:p>
            <a:endParaRPr lang="ru-RU" dirty="0"/>
          </a:p>
        </p:txBody>
      </p:sp>
      <p:pic>
        <p:nvPicPr>
          <p:cNvPr id="9218" name="Picture 2" descr="Официант фаст картинки, стоковые фото Официант фаст | Depositphoto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6676" y="3231880"/>
            <a:ext cx="3780726" cy="2835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466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a:t>ДЯКУЮ ЗА УВАГУ!</a:t>
            </a:r>
            <a:endParaRPr lang="ru-RU" dirty="0"/>
          </a:p>
        </p:txBody>
      </p:sp>
    </p:spTree>
    <p:extLst>
      <p:ext uri="{BB962C8B-B14F-4D97-AF65-F5344CB8AC3E}">
        <p14:creationId xmlns:p14="http://schemas.microsoft.com/office/powerpoint/2010/main" val="451783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10927080" cy="1499616"/>
          </a:xfrm>
        </p:spPr>
        <p:txBody>
          <a:bodyPr>
            <a:normAutofit fontScale="90000"/>
          </a:bodyPr>
          <a:lstStyle/>
          <a:p>
            <a:pPr algn="ctr"/>
            <a:r>
              <a:rPr lang="uk-UA" dirty="0"/>
              <a:t>Професійна етика робітника ресторану. Особливості професійної поведінки робітника ресторану </a:t>
            </a:r>
            <a:endParaRPr lang="ru-RU" dirty="0"/>
          </a:p>
        </p:txBody>
      </p:sp>
      <p:pic>
        <p:nvPicPr>
          <p:cNvPr id="2051" name="Picture 3" descr="Официант, как лицо заведения - Блог - Бакинский Бульвар"/>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03145" y="2228498"/>
            <a:ext cx="6969045" cy="4547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567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3544" y="155448"/>
            <a:ext cx="11036808" cy="4023360"/>
          </a:xfrm>
        </p:spPr>
        <p:txBody>
          <a:bodyPr/>
          <a:lstStyle/>
          <a:p>
            <a:r>
              <a:rPr lang="uk-UA"/>
              <a:t>Професійна етика працівника ресторану - це сукупність специфічних вимог і норм моральності, що реалізуються при виконанні професійних обов'язків з обслуговування гостей. </a:t>
            </a:r>
            <a:r>
              <a:rPr lang="uk-UA" dirty="0"/>
              <a:t>Вона ґрунтується на психології ресторанного сервісу. Професійна етика має на меті формування в офіціанта (бармена) професійного обов'язку та честі, прищеплення навичок культури спілкування, як з відвідувачами, так і зі своїми колегами тощо. Вона служить офіціанту орієнтиром на наявні зразки (еталони) моральності. </a:t>
            </a:r>
            <a:endParaRPr lang="ru-RU"/>
          </a:p>
        </p:txBody>
      </p:sp>
      <p:pic>
        <p:nvPicPr>
          <p:cNvPr id="4098" name="Picture 2" descr="Студент рассказал о работе официанта | Новости на Gazeta.u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6870" y="2167128"/>
            <a:ext cx="5577713" cy="44621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461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0704" y="429768"/>
            <a:ext cx="10725912" cy="4023360"/>
          </a:xfrm>
        </p:spPr>
        <p:txBody>
          <a:bodyPr/>
          <a:lstStyle/>
          <a:p>
            <a:r>
              <a:rPr lang="uk-UA" dirty="0"/>
              <a:t>Офіціант (бармен) повинен уміти володіти своїм настроєм, не піддаватися хвилинному пориву роздратування. Поганий настрій не повинен позначатися на відношенні до відвідувачів та колег по роботі. Як відзначають досвідчені працівники, свій поганий настрій слід залишати перед входом до ресторану</a:t>
            </a:r>
            <a:endParaRPr lang="ru-RU" dirty="0"/>
          </a:p>
        </p:txBody>
      </p:sp>
      <p:pic>
        <p:nvPicPr>
          <p:cNvPr id="5122" name="Picture 2" descr="Рука официанта — Hand waite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878" t="16224" b="13130"/>
          <a:stretch/>
        </p:blipFill>
        <p:spPr bwMode="auto">
          <a:xfrm>
            <a:off x="3365788" y="2212848"/>
            <a:ext cx="6366163" cy="43351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9901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878" y="108966"/>
            <a:ext cx="9720072" cy="1499616"/>
          </a:xfrm>
        </p:spPr>
        <p:txBody>
          <a:bodyPr/>
          <a:lstStyle/>
          <a:p>
            <a:pPr algn="ctr"/>
            <a:r>
              <a:rPr lang="uk-UA" dirty="0"/>
              <a:t>"Правила з культури обслуговування в ресторані"</a:t>
            </a:r>
            <a:endParaRPr lang="ru-RU" dirty="0"/>
          </a:p>
        </p:txBody>
      </p:sp>
      <p:sp>
        <p:nvSpPr>
          <p:cNvPr id="3" name="Объект 2"/>
          <p:cNvSpPr>
            <a:spLocks noGrp="1"/>
          </p:cNvSpPr>
          <p:nvPr>
            <p:ph idx="1"/>
          </p:nvPr>
        </p:nvSpPr>
        <p:spPr>
          <a:xfrm>
            <a:off x="824102" y="1608582"/>
            <a:ext cx="11158347" cy="4023360"/>
          </a:xfrm>
        </p:spPr>
        <p:txBody>
          <a:bodyPr>
            <a:noAutofit/>
          </a:bodyPr>
          <a:lstStyle/>
          <a:p>
            <a:r>
              <a:rPr lang="uk-UA" sz="1200" dirty="0"/>
              <a:t>• Кожен гість має відчути, що йому у ресторані раді.</a:t>
            </a:r>
            <a:endParaRPr lang="ru-RU" sz="1200" dirty="0"/>
          </a:p>
          <a:p>
            <a:r>
              <a:rPr lang="uk-UA" sz="1200" dirty="0"/>
              <a:t>• Кожен відвідувач – потенційний гість.</a:t>
            </a:r>
            <a:endParaRPr lang="ru-RU" sz="1200" dirty="0"/>
          </a:p>
          <a:p>
            <a:r>
              <a:rPr lang="uk-UA" sz="1200" dirty="0"/>
              <a:t>• Привітний погляд, добра усмішка у поєднанні з діловою поведінкою допомагають налагодити контакт із гостем та полегшують його обслуговування.</a:t>
            </a:r>
            <a:endParaRPr lang="ru-RU" sz="1200" dirty="0"/>
          </a:p>
          <a:p>
            <a:r>
              <a:rPr lang="uk-UA" sz="1200" dirty="0"/>
              <a:t>• Приймайте гостя таким, яким він є. Не намагайтеся змінити його за кілька хвилин спілкування з ним.</a:t>
            </a:r>
            <a:endParaRPr lang="ru-RU" sz="1200" dirty="0"/>
          </a:p>
          <a:p>
            <a:r>
              <a:rPr lang="uk-UA" sz="1200" dirty="0"/>
              <a:t>• Уважність офіціанта – одна з основних умов сприятливого морально-психологічного клімату у залі обслуговування ресторану. </a:t>
            </a:r>
            <a:endParaRPr lang="ru-RU" sz="1200" dirty="0"/>
          </a:p>
          <a:p>
            <a:r>
              <a:rPr lang="uk-UA" sz="1200" dirty="0"/>
              <a:t>• Ніщо так не травмує психічно, не пригнічує і не озлоблює відвідувача, як байдужість, зневажливе ставлення до нього.</a:t>
            </a:r>
            <a:endParaRPr lang="ru-RU" sz="1200" dirty="0"/>
          </a:p>
          <a:p>
            <a:r>
              <a:rPr lang="uk-UA" sz="1200" dirty="0"/>
              <a:t>• Вмійте володіти собою, виявляти витримку та терпіння. Бережіть себе, не дозволяйте собі надмірно дратуватись.</a:t>
            </a:r>
            <a:endParaRPr lang="ru-RU" sz="1200" dirty="0"/>
          </a:p>
          <a:p>
            <a:r>
              <a:rPr lang="uk-UA" sz="1200" dirty="0"/>
              <a:t>• Відповідайте на грубість витримкою та ввічливістю.</a:t>
            </a:r>
            <a:endParaRPr lang="ru-RU" sz="1200" dirty="0"/>
          </a:p>
          <a:p>
            <a:r>
              <a:rPr lang="uk-UA" sz="1200" dirty="0"/>
              <a:t>• Ніколи не залишайте без уваги претензії та заперечення гостей.</a:t>
            </a:r>
            <a:endParaRPr lang="ru-RU" sz="1200" dirty="0"/>
          </a:p>
          <a:p>
            <a:r>
              <a:rPr lang="uk-UA" sz="1200" dirty="0"/>
              <a:t>• Щире та своєчасне вибачення – не приниження, а гідне визнання певної провини та ознака культури.</a:t>
            </a:r>
            <a:endParaRPr lang="ru-RU" sz="1200" dirty="0"/>
          </a:p>
          <a:p>
            <a:r>
              <a:rPr lang="uk-UA" sz="1200" dirty="0"/>
              <a:t>• Кожен вчинок працівника ресторану повинен бути мотивованим і не викликати у гостя сумніву щодо його справедливості.</a:t>
            </a:r>
            <a:endParaRPr lang="ru-RU" sz="1200" dirty="0"/>
          </a:p>
          <a:p>
            <a:r>
              <a:rPr lang="uk-UA" sz="1200" dirty="0"/>
              <a:t>• Тримайте прямо, не опускайте голову вниз, коли ви бачите або розмовляєте з гостем.</a:t>
            </a:r>
            <a:endParaRPr lang="ru-RU" sz="1200" dirty="0"/>
          </a:p>
          <a:p>
            <a:r>
              <a:rPr lang="uk-UA" sz="1200" dirty="0"/>
              <a:t>• Намагайтеся рівномірно розподіляти свої фізичні та психічні навантаження, не забувайте про годинник основного потоку відвідувачів.</a:t>
            </a:r>
            <a:endParaRPr lang="ru-RU" sz="1200" dirty="0"/>
          </a:p>
          <a:p>
            <a:r>
              <a:rPr lang="uk-UA" sz="1200" dirty="0"/>
              <a:t>• Дотримуйтесь погодженого з гостем часу його приходу.</a:t>
            </a:r>
            <a:endParaRPr lang="ru-RU" sz="1200" dirty="0"/>
          </a:p>
          <a:p>
            <a:r>
              <a:rPr lang="uk-UA" sz="1200" dirty="0"/>
              <a:t>• Бережіть честь ресторану та своїх колег по праці.</a:t>
            </a:r>
            <a:endParaRPr lang="ru-RU" sz="1200" dirty="0"/>
          </a:p>
        </p:txBody>
      </p:sp>
    </p:spTree>
    <p:extLst>
      <p:ext uri="{BB962C8B-B14F-4D97-AF65-F5344CB8AC3E}">
        <p14:creationId xmlns:p14="http://schemas.microsoft.com/office/powerpoint/2010/main" val="1790848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6503" y="571500"/>
            <a:ext cx="11101197" cy="4023360"/>
          </a:xfrm>
        </p:spPr>
        <p:txBody>
          <a:bodyPr/>
          <a:lstStyle/>
          <a:p>
            <a:r>
              <a:rPr lang="uk-UA" dirty="0"/>
              <a:t>Проте деякі працівники ресторану, на жаль, не дотримуються вимог професійної етики. Відвідувачам ще доводиться зустрічатися з черствістю, бездушністю, зарозумілим до себе ставленням, обрахунком, неповерненням здачі тощо.</a:t>
            </a:r>
            <a:endParaRPr lang="ru-RU" dirty="0"/>
          </a:p>
        </p:txBody>
      </p:sp>
      <p:pic>
        <p:nvPicPr>
          <p:cNvPr id="6146" name="Picture 2" descr="Не оставляют чаевые и выпендриваются. Что бишкекских официантов бесит в их  клиента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7926" y="1552575"/>
            <a:ext cx="9525000" cy="500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68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10927080" cy="1499616"/>
          </a:xfrm>
        </p:spPr>
        <p:txBody>
          <a:bodyPr>
            <a:normAutofit fontScale="90000"/>
          </a:bodyPr>
          <a:lstStyle/>
          <a:p>
            <a:pPr algn="ctr"/>
            <a:r>
              <a:rPr lang="uk-UA" dirty="0"/>
              <a:t>Культура спілкування працівника ресторану. Скарги та конфлікти з гостями ресторану </a:t>
            </a:r>
            <a:endParaRPr lang="ru-RU" dirty="0"/>
          </a:p>
        </p:txBody>
      </p:sp>
      <p:sp>
        <p:nvSpPr>
          <p:cNvPr id="3" name="Объект 2"/>
          <p:cNvSpPr>
            <a:spLocks noGrp="1"/>
          </p:cNvSpPr>
          <p:nvPr>
            <p:ph idx="1"/>
          </p:nvPr>
        </p:nvSpPr>
        <p:spPr/>
        <p:txBody>
          <a:bodyPr>
            <a:normAutofit fontScale="77500" lnSpcReduction="20000"/>
          </a:bodyPr>
          <a:lstStyle/>
          <a:p>
            <a:r>
              <a:rPr lang="uk-UA" dirty="0"/>
              <a:t>Причини конфліктів. Зазвичай конфлікт для людей не виникає довільно. Для конфліктів між офіціантами та відвідувачами характерні такі причини:</a:t>
            </a:r>
            <a:endParaRPr lang="ru-RU" dirty="0"/>
          </a:p>
          <a:p>
            <a:r>
              <a:rPr lang="uk-UA" dirty="0"/>
              <a:t> </a:t>
            </a:r>
            <a:endParaRPr lang="ru-RU" dirty="0"/>
          </a:p>
          <a:p>
            <a:r>
              <a:rPr lang="uk-UA" dirty="0"/>
              <a:t>• виробничі – незручний режим роботи ресторану, недостатній асортимент страв, тривалий час очікування замовлення, низька якість страв;</a:t>
            </a:r>
            <a:endParaRPr lang="ru-RU" dirty="0"/>
          </a:p>
          <a:p>
            <a:r>
              <a:rPr lang="uk-UA" dirty="0"/>
              <a:t>• особистісні, серед яких можна назвати таку, як приписування працівником ресторану гостю позиції, спрямованої проти особистості. Наприклад, відвідувач неправильно зрозумів офіціанта та образився. У відповідь він вимовляє фразу, що містить нетактовність на адресу офіціанта. Офіціант, болісно прореагувавши на неї, відповідає неприкритою грубістю, вважаючи, що інакше втратить повагу в очах присутніх. Тому "ображений" офіціант "відновлює" свою гідність за рахунок приниження відвідувача. Тепер вже ображеним стає відвідувач, який також не залишається у боргу. І напруга ситуації зростає, як снігова лавина;</a:t>
            </a:r>
            <a:endParaRPr lang="ru-RU" dirty="0"/>
          </a:p>
          <a:p>
            <a:r>
              <a:rPr lang="uk-UA" dirty="0"/>
              <a:t>• психологічна непереносимість (несумісність). Вона викликається упередженим ставленням до особистісних особливостей іншої людини. Суть такого упередженого ставлення полягає у приписуванні певних недоліків усім представникам тієї чи іншої професії, того чи іншого віку і т. д. Так, грубий гість та малокультурний працівник ресторану відносяться один до одного з позиції “всі вони такі”.</a:t>
            </a:r>
            <a:endParaRPr lang="ru-RU" dirty="0"/>
          </a:p>
        </p:txBody>
      </p:sp>
    </p:spTree>
    <p:extLst>
      <p:ext uri="{BB962C8B-B14F-4D97-AF65-F5344CB8AC3E}">
        <p14:creationId xmlns:p14="http://schemas.microsoft.com/office/powerpoint/2010/main" val="3883851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966978" y="238125"/>
            <a:ext cx="9720073" cy="4023360"/>
          </a:xfrm>
        </p:spPr>
        <p:txBody>
          <a:bodyPr>
            <a:normAutofit/>
          </a:bodyPr>
          <a:lstStyle/>
          <a:p>
            <a:r>
              <a:rPr lang="uk-UA" dirty="0"/>
              <a:t>Причини конфліктів:  </a:t>
            </a:r>
            <a:endParaRPr lang="ru-RU" dirty="0"/>
          </a:p>
          <a:p>
            <a:r>
              <a:rPr lang="uk-UA" dirty="0"/>
              <a:t>• виробничі;</a:t>
            </a:r>
          </a:p>
          <a:p>
            <a:r>
              <a:rPr lang="uk-UA" dirty="0"/>
              <a:t>• особистісні; як приписування працівником ресторану гостю позиції, спрямованої проти особистості;</a:t>
            </a:r>
            <a:endParaRPr lang="ru-RU" dirty="0"/>
          </a:p>
          <a:p>
            <a:r>
              <a:rPr lang="uk-UA" dirty="0"/>
              <a:t>• психологічна непереносимість (несумісність).</a:t>
            </a:r>
            <a:endParaRPr lang="ru-RU" dirty="0"/>
          </a:p>
        </p:txBody>
      </p:sp>
      <p:pic>
        <p:nvPicPr>
          <p:cNvPr id="7" name="Рисунок 6"/>
          <p:cNvPicPr>
            <a:picLocks noChangeAspect="1"/>
          </p:cNvPicPr>
          <p:nvPr/>
        </p:nvPicPr>
        <p:blipFill>
          <a:blip r:embed="rId2"/>
          <a:stretch>
            <a:fillRect/>
          </a:stretch>
        </p:blipFill>
        <p:spPr>
          <a:xfrm>
            <a:off x="3124199" y="2371725"/>
            <a:ext cx="6448425" cy="4298950"/>
          </a:xfrm>
          <a:prstGeom prst="rect">
            <a:avLst/>
          </a:prstGeom>
        </p:spPr>
      </p:pic>
    </p:spTree>
    <p:extLst>
      <p:ext uri="{BB962C8B-B14F-4D97-AF65-F5344CB8AC3E}">
        <p14:creationId xmlns:p14="http://schemas.microsoft.com/office/powerpoint/2010/main" val="178293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Способи вирішення конфліктів</a:t>
            </a:r>
            <a:endParaRPr lang="ru-RU" dirty="0"/>
          </a:p>
        </p:txBody>
      </p:sp>
      <p:sp>
        <p:nvSpPr>
          <p:cNvPr id="3" name="Объект 2"/>
          <p:cNvSpPr>
            <a:spLocks noGrp="1"/>
          </p:cNvSpPr>
          <p:nvPr>
            <p:ph idx="1"/>
          </p:nvPr>
        </p:nvSpPr>
        <p:spPr>
          <a:xfrm>
            <a:off x="976501" y="2305050"/>
            <a:ext cx="10958323" cy="4023360"/>
          </a:xfrm>
        </p:spPr>
        <p:txBody>
          <a:bodyPr/>
          <a:lstStyle/>
          <a:p>
            <a:pPr marL="0" indent="0">
              <a:buNone/>
            </a:pPr>
            <a:r>
              <a:rPr lang="uk-UA" dirty="0"/>
              <a:t>Виниклі конфлікти в ресторані необхідно </a:t>
            </a:r>
            <a:r>
              <a:rPr lang="uk-UA" dirty="0" err="1"/>
              <a:t>оперативно</a:t>
            </a:r>
            <a:r>
              <a:rPr lang="uk-UA" dirty="0"/>
              <a:t> і вміло вирішувати, припиняти їх на самому початку. Для цього слід насамперед усунути психологічний бар'єр із конфліктуючим гостем і цим досягти взаєморозуміння. При вирішенні конфліктної ситуації офіціанту (бармену) слід проявляти гнучкість у поведінці та враховувати </a:t>
            </a:r>
            <a:r>
              <a:rPr lang="uk-UA" dirty="0" err="1"/>
              <a:t>цьогохвилинний</a:t>
            </a:r>
            <a:r>
              <a:rPr lang="uk-UA" dirty="0"/>
              <a:t> стан відвідувача. Адже у конфлікті людина зазвичай перебуває у емоційному збудженні, що призводить до однобокого сприйняття ним ситуації. У такому стані навіть зазвичай стримані люди дозволяють собі негідні випади на адресу працівників ресторану, намагаються їх очорнити і </a:t>
            </a:r>
            <a:r>
              <a:rPr lang="uk-UA" dirty="0" err="1"/>
              <a:t>т.д</a:t>
            </a:r>
            <a:r>
              <a:rPr lang="uk-UA" dirty="0"/>
              <a:t>. У розмові зі збудженим відвідувачем офіціанту необхідно бути стриманим та тактовним, щоб не посилювати ситуацію.</a:t>
            </a:r>
            <a:endParaRPr lang="ru-RU" dirty="0"/>
          </a:p>
        </p:txBody>
      </p:sp>
    </p:spTree>
    <p:extLst>
      <p:ext uri="{BB962C8B-B14F-4D97-AF65-F5344CB8AC3E}">
        <p14:creationId xmlns:p14="http://schemas.microsoft.com/office/powerpoint/2010/main" val="15734833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573</TotalTime>
  <Words>666</Words>
  <Application>Microsoft Office PowerPoint</Application>
  <PresentationFormat>Широкоэкранный</PresentationFormat>
  <Paragraphs>37</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Bahnschrift SemiBold Condensed</vt:lpstr>
      <vt:lpstr>Calibri</vt:lpstr>
      <vt:lpstr>Tw Cen MT</vt:lpstr>
      <vt:lpstr>Tw Cen MT Condensed</vt:lpstr>
      <vt:lpstr>Wingdings 3</vt:lpstr>
      <vt:lpstr>Интеграл</vt:lpstr>
      <vt:lpstr>Етична культура ресторанного сервісу </vt:lpstr>
      <vt:lpstr>Професійна етика робітника ресторану. Особливості професійної поведінки робітника ресторану </vt:lpstr>
      <vt:lpstr>Презентация PowerPoint</vt:lpstr>
      <vt:lpstr>Презентация PowerPoint</vt:lpstr>
      <vt:lpstr>"Правила з культури обслуговування в ресторані"</vt:lpstr>
      <vt:lpstr>Презентация PowerPoint</vt:lpstr>
      <vt:lpstr>Культура спілкування працівника ресторану. Скарги та конфлікти з гостями ресторану </vt:lpstr>
      <vt:lpstr>Презентация PowerPoint</vt:lpstr>
      <vt:lpstr>Способи вирішення конфліктів</vt:lpstr>
      <vt:lpstr>Спокій і самовладання</vt:lpstr>
      <vt:lpstr>Презентация PowerPoint</vt:lpstr>
      <vt:lpstr>ДЯКУЮ ЗА УВАГУ!</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Этическая культура ресторанного сервиса </dc:title>
  <dc:creator>Учетная запись Майкрософт</dc:creator>
  <cp:lastModifiedBy>Пользователь</cp:lastModifiedBy>
  <cp:revision>17</cp:revision>
  <dcterms:created xsi:type="dcterms:W3CDTF">2021-12-20T12:53:19Z</dcterms:created>
  <dcterms:modified xsi:type="dcterms:W3CDTF">2022-05-08T10:26:57Z</dcterms:modified>
</cp:coreProperties>
</file>