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81" r:id="rId5"/>
    <p:sldId id="270" r:id="rId6"/>
    <p:sldId id="271" r:id="rId7"/>
    <p:sldId id="272" r:id="rId8"/>
    <p:sldId id="297" r:id="rId9"/>
    <p:sldId id="280" r:id="rId10"/>
    <p:sldId id="283" r:id="rId11"/>
    <p:sldId id="282" r:id="rId12"/>
    <p:sldId id="284" r:id="rId13"/>
    <p:sldId id="287" r:id="rId14"/>
    <p:sldId id="286" r:id="rId15"/>
    <p:sldId id="299" r:id="rId16"/>
    <p:sldId id="279" r:id="rId17"/>
    <p:sldId id="285" r:id="rId18"/>
    <p:sldId id="273" r:id="rId19"/>
    <p:sldId id="288" r:id="rId20"/>
    <p:sldId id="289" r:id="rId21"/>
    <p:sldId id="290" r:id="rId22"/>
    <p:sldId id="300" r:id="rId23"/>
    <p:sldId id="291" r:id="rId24"/>
    <p:sldId id="274" r:id="rId25"/>
    <p:sldId id="293" r:id="rId26"/>
    <p:sldId id="294" r:id="rId27"/>
    <p:sldId id="275" r:id="rId28"/>
    <p:sldId id="292" r:id="rId29"/>
    <p:sldId id="301" r:id="rId30"/>
    <p:sldId id="277" r:id="rId31"/>
    <p:sldId id="276" r:id="rId32"/>
    <p:sldId id="296" r:id="rId33"/>
    <p:sldId id="298" r:id="rId34"/>
    <p:sldId id="278" r:id="rId35"/>
    <p:sldId id="295" r:id="rId36"/>
  </p:sldIdLst>
  <p:sldSz cx="18288000" cy="10287000"/>
  <p:notesSz cx="6858000" cy="9144000"/>
  <p:embeddedFontLst>
    <p:embeddedFont>
      <p:font typeface="Book Antiqua" panose="02040602050305030304" pitchFamily="18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lear Sans Bold" panose="020B0803030202020304" pitchFamily="34" charset="0"/>
      <p:regular r:id="rId45"/>
      <p:bold r:id="rId46"/>
      <p:italic r:id="rId47"/>
      <p:boldItalic r:id="rId48"/>
    </p:embeddedFont>
    <p:embeddedFont>
      <p:font typeface="Evolventa" panose="020B0502020202020204" pitchFamily="34" charset="0"/>
      <p:regular r:id="rId49"/>
      <p:bold r:id="rId50"/>
      <p:italic r:id="rId51"/>
      <p:boldItalic r:id="rId52"/>
    </p:embeddedFont>
    <p:embeddedFont>
      <p:font typeface="Lato" panose="020F0502020204030203" pitchFamily="34" charset="0"/>
      <p:regular r:id="rId53"/>
      <p:bold r:id="rId54"/>
      <p:italic r:id="rId55"/>
      <p:boldItalic r:id="rId56"/>
    </p:embeddedFont>
    <p:embeddedFont>
      <p:font typeface="League Spartan" pitchFamily="2" charset="0"/>
      <p:regular r:id="rId57"/>
      <p:bold r:id="rId58"/>
    </p:embeddedFont>
    <p:embeddedFont>
      <p:font typeface="Playfair Display" pitchFamily="2" charset="0"/>
      <p:regular r:id="rId59"/>
      <p:bold r:id="rId60"/>
      <p:italic r:id="rId61"/>
      <p:boldItalic r:id="rId62"/>
    </p:embeddedFont>
    <p:embeddedFont>
      <p:font typeface="Raleway" pitchFamily="2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2459" autoAdjust="0"/>
  </p:normalViewPr>
  <p:slideViewPr>
    <p:cSldViewPr>
      <p:cViewPr varScale="1">
        <p:scale>
          <a:sx n="60" d="100"/>
          <a:sy n="60" d="100"/>
        </p:scale>
        <p:origin x="200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5" Type="http://schemas.openxmlformats.org/officeDocument/2006/relationships/slide" Target="slides/slide4.xml"/><Relationship Id="rId61" Type="http://schemas.openxmlformats.org/officeDocument/2006/relationships/font" Target="fonts/font2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3267" t="13499" b="131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84703" y="175194"/>
            <a:ext cx="974192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 b="1" i="0" spc="630">
                <a:solidFill>
                  <a:srgbClr val="5744A2"/>
                </a:solidFill>
                <a:latin typeface="Raleway"/>
              </a:rPr>
              <a:t>ОСНОВИ ГЕОПОЛІТИКИ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985337" y="6167700"/>
            <a:ext cx="14889326" cy="3865053"/>
            <a:chOff x="0" y="0"/>
            <a:chExt cx="19852434" cy="5153403"/>
          </a:xfrm>
        </p:grpSpPr>
        <p:sp>
          <p:nvSpPr>
            <p:cNvPr id="4" name="AutoShape 4"/>
            <p:cNvSpPr/>
            <p:nvPr/>
          </p:nvSpPr>
          <p:spPr>
            <a:xfrm>
              <a:off x="0" y="3741978"/>
              <a:ext cx="19852434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71450"/>
              <a:ext cx="19848850" cy="309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b="1" i="0" spc="175" dirty="0">
                  <a:solidFill>
                    <a:srgbClr val="221A80"/>
                  </a:solidFill>
                  <a:latin typeface="Playfair Display"/>
                </a:rPr>
                <a:t>ГЕОПОЛІТИЧНІ ТЕХНОЛОГІЇ</a:t>
              </a:r>
              <a:r>
                <a:rPr lang="uk-UA" sz="8800" b="1" i="0" spc="175" dirty="0">
                  <a:solidFill>
                    <a:srgbClr val="221A80"/>
                  </a:solidFill>
                  <a:latin typeface="Playfair Display"/>
                </a:rPr>
                <a:t> ч.2</a:t>
              </a:r>
              <a:endParaRPr lang="en-US" sz="8800" b="1" i="0" spc="175" dirty="0">
                <a:solidFill>
                  <a:srgbClr val="221A80"/>
                </a:solidFill>
                <a:latin typeface="Playfair Displ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45802"/>
              <a:ext cx="19848850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200" b="1" i="0" spc="160">
                  <a:solidFill>
                    <a:srgbClr val="221A80"/>
                  </a:solidFill>
                  <a:latin typeface="Raleway"/>
                </a:rPr>
                <a:t>к.політ.н. Лепська Н.В</a:t>
              </a:r>
              <a:r>
                <a:rPr lang="en-US" sz="3200" b="0" i="0" spc="160">
                  <a:solidFill>
                    <a:srgbClr val="221A80"/>
                  </a:solidFill>
                  <a:latin typeface="Raleway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C4EFF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93B7B6-B416-8542-8AE5-ED03EE6AD6EE}"/>
              </a:ext>
            </a:extLst>
          </p:cNvPr>
          <p:cNvSpPr/>
          <p:nvPr/>
        </p:nvSpPr>
        <p:spPr>
          <a:xfrm>
            <a:off x="228600" y="4430"/>
            <a:ext cx="9144000" cy="1043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МАРГІНАЛІЗАЦІЯ визначається в таких аспектах:</a:t>
            </a: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територіальний-географічний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як процес формування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нової геополітичної ідентичності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системі світового устрою внаслідок фактичної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сецесії певних територій від «материнської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держави («некеровані території», «сірі зони» тощо);</a:t>
            </a: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економічний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як процес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блокування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(аж до відчуження) участі в системі регіональної/світової фінансово-економічної конкуренції, контролю ринків сировини та збуту, розподілу праці тощо внаслідок політики різноманітних санкцій, ембарго; </a:t>
            </a: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інформаційно-ідеологічний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як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втрата (повна або часткова) суб’єктом геополітики власної суб’єктності в системі геополітичної комунікації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 прийнятті рішень щодо статусно-рольових диспозицій в геополітичній ієрархії, у розробці глобального порядку денного, у формуванні як власного, так і глобального когнітивного проекту;</a:t>
            </a:r>
            <a:endParaRPr lang="ru-UA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інформаційно-кібернетичний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як процес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стиснення on-line простору суб’єкта геополітики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обмеження його можливостей у продукуванні і розповсюдженні програмового продукту та комп’ютерної техніки внаслідок кібер-тероризму, кібер-атак, кібер-шпіонажу тощо.</a:t>
            </a:r>
            <a:endParaRPr lang="ru-UA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FE5175-F734-BE4D-8EE2-5C3CDDA99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445" y="0"/>
            <a:ext cx="7585555" cy="4648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74AE7-241C-2646-8D82-5126E27B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282" y="3623045"/>
            <a:ext cx="6585060" cy="3955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D44B58-52A5-F043-A474-164534B09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6134100"/>
            <a:ext cx="6585060" cy="42711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134CD-F524-0E45-B3E6-20013C485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1697" y="3413494"/>
            <a:ext cx="6585060" cy="39553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304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93B7B6-B416-8542-8AE5-ED03EE6AD6EE}"/>
              </a:ext>
            </a:extLst>
          </p:cNvPr>
          <p:cNvSpPr/>
          <p:nvPr/>
        </p:nvSpPr>
        <p:spPr>
          <a:xfrm>
            <a:off x="457200" y="419130"/>
            <a:ext cx="807720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МАСШТАБИ І СТУПІНЬ МАРГІНАЛІЗАЦІЇ ЗАЛЕЖАТЬ: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відношенню 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КОГО ЗАСТОСОВУЮТЬСЯ ЇЇ ТЕХНОЛОГІЇ 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(велика / регіональна / мала держава, регіон, недержавний актор),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яку 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МЕТУ 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переслідують в даному процесі (позбавити стратегічної ініціативи даного актора, виключити з «клубу» глобальних гравців, що формують геополітичний порядок денний, обмежити можливість впливати на світові процеси, обмежити сферу геополітичного простору тощо),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але головне – яким 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РЕСУРСНИМ ПОТЕНЦІАЛОМ ЗАБЕЗПЕЧУЄТЬСЯ ГЕОПОЛІТИЧНА СУБ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ЄКТНІСТЬ, АВТОРИТЕТ І ВПЛИВ ДЕРЖАВИ-СУБ’ЄКТА МАРГІНАЛІЗАЦІЇ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sz="32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E314D8-F673-E344-B7CE-A9D64198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679" y="123426"/>
            <a:ext cx="9639918" cy="54264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74" name="Picture 2" descr="Что пообещал Байден &quot;торговцу хаосом&quot; Путину?&quot; Грани времени&quot; с Мумином  Шакировым">
            <a:extLst>
              <a:ext uri="{FF2B5EF4-FFF2-40B4-BE49-F238E27FC236}">
                <a16:creationId xmlns:a16="http://schemas.microsoft.com/office/drawing/2014/main" id="{28C27A7B-49A8-7D4B-B0A2-06F00B49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437" y="5044413"/>
            <a:ext cx="9406745" cy="51191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55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40000"/>
                <a:lumOff val="60000"/>
              </a:schemeClr>
            </a:gs>
            <a:gs pos="49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6418" y="193004"/>
            <a:ext cx="8522140" cy="9684326"/>
            <a:chOff x="-823822" y="588153"/>
            <a:chExt cx="11362852" cy="12912441"/>
          </a:xfrm>
        </p:grpSpPr>
        <p:sp>
          <p:nvSpPr>
            <p:cNvPr id="3" name="TextBox 3"/>
            <p:cNvSpPr txBox="1"/>
            <p:nvPr/>
          </p:nvSpPr>
          <p:spPr>
            <a:xfrm>
              <a:off x="-823822" y="5293215"/>
              <a:ext cx="11174913" cy="82073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spc="150" dirty="0">
                  <a:solidFill>
                    <a:srgbClr val="5744A2"/>
                  </a:solidFill>
                  <a:latin typeface="Lato"/>
                </a:rPr>
                <a:t>держави-вигнанці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i="0" spc="150" dirty="0">
                  <a:solidFill>
                    <a:srgbClr val="5744A2"/>
                  </a:solidFill>
                  <a:latin typeface="Lato"/>
                </a:rPr>
                <a:t>клієнтські держави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spc="150" dirty="0">
                  <a:solidFill>
                    <a:srgbClr val="5744A2"/>
                  </a:solidFill>
                  <a:latin typeface="Lato"/>
                </a:rPr>
                <a:t>лімітрофні держави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spc="150" dirty="0">
                  <a:solidFill>
                    <a:srgbClr val="5744A2"/>
                  </a:solidFill>
                  <a:latin typeface="Lato"/>
                </a:rPr>
                <a:t>… </a:t>
              </a:r>
              <a:endParaRPr lang="uk-UA" sz="4000" b="1" i="0" spc="150" dirty="0">
                <a:solidFill>
                  <a:srgbClr val="5744A2"/>
                </a:solidFill>
                <a:latin typeface="Lato"/>
              </a:endParaRPr>
            </a:p>
            <a:p>
              <a:endParaRPr lang="uk-UA" sz="4000" b="1" spc="150" dirty="0">
                <a:solidFill>
                  <a:srgbClr val="5744A2"/>
                </a:solidFill>
                <a:latin typeface="Lato"/>
              </a:endParaRPr>
            </a:p>
            <a:p>
              <a:r>
                <a:rPr lang="uk-UA" sz="4000" b="1" spc="150" dirty="0">
                  <a:solidFill>
                    <a:srgbClr val="FF0000"/>
                  </a:solidFill>
                  <a:latin typeface="Lato"/>
                </a:rPr>
                <a:t>!!! Однак маргіналізація не є остаточною, оскільки жодна країна не має гарантованого імунітету від виштурхування до рівня держави-маргінала</a:t>
              </a:r>
              <a:endParaRPr lang="uk-UA" sz="4000" b="1" i="0" spc="150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704405" y="588153"/>
              <a:ext cx="11243435" cy="47802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54"/>
                </a:lnSpc>
              </a:pPr>
              <a:r>
                <a:rPr lang="uk-UA" sz="3878" b="1" spc="193" dirty="0">
                  <a:solidFill>
                    <a:srgbClr val="F62B50"/>
                  </a:solidFill>
                  <a:latin typeface="Evolventa"/>
                </a:rPr>
                <a:t>Геополітичні т</a:t>
              </a:r>
              <a:r>
                <a:rPr lang="uk-UA" sz="3878" b="1" i="0" spc="193" dirty="0">
                  <a:solidFill>
                    <a:srgbClr val="F62B50"/>
                  </a:solidFill>
                  <a:latin typeface="Evolventa"/>
                </a:rPr>
                <a:t>ехнології, зокрема геополітичної маргіналізації призводять до зниження геополітичних статусів держав, на які вони спрямовані: 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EC624A-FBFD-6647-A2CD-92067587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153" y="0"/>
            <a:ext cx="948884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36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032" y="360080"/>
            <a:ext cx="8097173" cy="9676991"/>
            <a:chOff x="-1305193" y="-81255"/>
            <a:chExt cx="10796230" cy="12902657"/>
          </a:xfrm>
        </p:grpSpPr>
        <p:sp>
          <p:nvSpPr>
            <p:cNvPr id="3" name="TextBox 3"/>
            <p:cNvSpPr txBox="1"/>
            <p:nvPr/>
          </p:nvSpPr>
          <p:spPr>
            <a:xfrm>
              <a:off x="-1305193" y="2301768"/>
              <a:ext cx="10796230" cy="10519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Політичне кліше для позначення режимів, що становлять загрозу світу;</a:t>
              </a:r>
            </a:p>
            <a:p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це </a:t>
              </a:r>
              <a:r>
                <a:rPr lang="uk-UA" sz="3016" b="1" i="0" spc="150" dirty="0">
                  <a:solidFill>
                    <a:srgbClr val="FF0000"/>
                  </a:solidFill>
                  <a:latin typeface="Lato"/>
                </a:rPr>
                <a:t>держави, що не визнають правила цивілізованих відносин з іншими державами, можуть погрожувати безпеці світового співтовариства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Як правило в</a:t>
              </a:r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они мають зброю масового враження або наміри оволодіти нею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Такі держави ізольовані від міжнародного співтовариства</a:t>
              </a:r>
            </a:p>
            <a:p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За формою правління зазвичай є автократичними (тоталіт.</a:t>
              </a:r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/авторит.)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Правлячі режими жорстко поводяться зі своїм народом</a:t>
              </a:r>
            </a:p>
            <a:p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Неофіційно але цілком відкрито підтримують тероризм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Не визнають базові людські цінності</a:t>
              </a:r>
              <a:endParaRPr lang="uk-UA" sz="3016" b="1" i="0" spc="150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136797" y="-81255"/>
              <a:ext cx="10399784" cy="2369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4"/>
                </a:lnSpc>
              </a:pPr>
              <a:r>
                <a:rPr lang="uk-UA" sz="3878" b="1" i="0" spc="193" dirty="0">
                  <a:solidFill>
                    <a:srgbClr val="F62B50"/>
                  </a:solidFill>
                  <a:latin typeface="Evolventa"/>
                </a:rPr>
                <a:t>ДЕРЖАВИ-ВИГНАНЦІ (ізгої)</a:t>
              </a:r>
            </a:p>
            <a:p>
              <a:pPr>
                <a:lnSpc>
                  <a:spcPts val="4654"/>
                </a:lnSpc>
              </a:pPr>
              <a:r>
                <a:rPr lang="uk-UA" sz="3878" b="1" i="0" spc="193" dirty="0">
                  <a:solidFill>
                    <a:srgbClr val="F62B50"/>
                  </a:solidFill>
                  <a:latin typeface="Evolventa"/>
                </a:rPr>
                <a:t>букв. переклад – негідники, хулігани</a:t>
              </a: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F2705630-BC09-C14D-857E-4D59FD3446DF}"/>
              </a:ext>
            </a:extLst>
          </p:cNvPr>
          <p:cNvSpPr txBox="1"/>
          <p:nvPr/>
        </p:nvSpPr>
        <p:spPr>
          <a:xfrm>
            <a:off x="8779906" y="6667500"/>
            <a:ext cx="9081498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400" b="1" i="0" spc="193" dirty="0">
                <a:solidFill>
                  <a:srgbClr val="F62B50"/>
                </a:solidFill>
                <a:latin typeface="Evolventa"/>
              </a:rPr>
              <a:t>Офіційно цей термін вперше прозвучав в доповіді радника президента Клінтона з національної </a:t>
            </a:r>
            <a:r>
              <a:rPr lang="uk-UA" sz="2400" b="1" spc="193" dirty="0">
                <a:solidFill>
                  <a:srgbClr val="F62B50"/>
                </a:solidFill>
                <a:latin typeface="Evolventa"/>
              </a:rPr>
              <a:t>безпеки Ентоні Лейка у вересні 1993 де він представив стратегію США після холодної війни та зазначив про дипломатичну, воєнну, економічну та технологічну ізоляцію «держав-вигнанців».</a:t>
            </a:r>
          </a:p>
          <a:p>
            <a:r>
              <a:rPr lang="uk-UA" sz="2400" b="1" i="0" spc="193" dirty="0">
                <a:solidFill>
                  <a:srgbClr val="F62B50"/>
                </a:solidFill>
                <a:latin typeface="Evolventa"/>
              </a:rPr>
              <a:t>Потім у Стратегії національної безпеки США 2002 цей термін був застосований до таких країн як </a:t>
            </a:r>
            <a:r>
              <a:rPr lang="uk-UA" sz="2800" b="1" i="0" spc="193" dirty="0">
                <a:solidFill>
                  <a:srgbClr val="7030A0"/>
                </a:solidFill>
                <a:latin typeface="Evolventa"/>
              </a:rPr>
              <a:t>Іран, Ірак, Півн. Корея, Сирія, Лівія, Судан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08157-CAA4-C54E-A383-70BCF591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102" y="210034"/>
            <a:ext cx="10423148" cy="64574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0813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40000"/>
                <a:lumOff val="60000"/>
              </a:schemeClr>
            </a:gs>
            <a:gs pos="49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3C83F0-852B-B447-A59C-BF69BF3CF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22"/>
          <a:stretch/>
        </p:blipFill>
        <p:spPr>
          <a:xfrm>
            <a:off x="3124200" y="273050"/>
            <a:ext cx="12039600" cy="97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2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ера Афанасьева. Россия – страна-изгой | Новости экономики и бизнеса">
            <a:extLst>
              <a:ext uri="{FF2B5EF4-FFF2-40B4-BE49-F238E27FC236}">
                <a16:creationId xmlns:a16="http://schemas.microsoft.com/office/drawing/2014/main" id="{EFF6296C-5DD2-9242-80B9-CE1E1E9C0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99" y="233299"/>
            <a:ext cx="6937301" cy="36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Архивы Россия изгой – Экономика от Пророка">
            <a:extLst>
              <a:ext uri="{FF2B5EF4-FFF2-40B4-BE49-F238E27FC236}">
                <a16:creationId xmlns:a16="http://schemas.microsoft.com/office/drawing/2014/main" id="{D0B248DF-A728-BC4E-9FBB-C26A97F5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7" y="3908918"/>
            <a:ext cx="7607300" cy="628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Росія, країна ізгой і терористична держава – Духовний Фронт України">
            <a:extLst>
              <a:ext uri="{FF2B5EF4-FFF2-40B4-BE49-F238E27FC236}">
                <a16:creationId xmlns:a16="http://schemas.microsoft.com/office/drawing/2014/main" id="{CE7450BB-9DD5-2144-811F-30F3FD4B9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614" y="5549244"/>
            <a:ext cx="7924800" cy="46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Історичний фронт: 24 березня минає місяць незламності України / Національна  пам'ять">
            <a:extLst>
              <a:ext uri="{FF2B5EF4-FFF2-40B4-BE49-F238E27FC236}">
                <a16:creationId xmlns:a16="http://schemas.microsoft.com/office/drawing/2014/main" id="{F3A5490C-09D0-4043-B728-82FE49675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51" y="173554"/>
            <a:ext cx="6906325" cy="488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трана-изгой. Мировой бизнес покидает Россию">
            <a:extLst>
              <a:ext uri="{FF2B5EF4-FFF2-40B4-BE49-F238E27FC236}">
                <a16:creationId xmlns:a16="http://schemas.microsoft.com/office/drawing/2014/main" id="{FB9B5381-E804-CF41-AC47-55D8D0FB1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701761"/>
            <a:ext cx="6623050" cy="36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07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40000"/>
                <a:lumOff val="60000"/>
              </a:schemeClr>
            </a:gs>
            <a:gs pos="49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84697" y="1048043"/>
            <a:ext cx="7799838" cy="8190913"/>
            <a:chOff x="-302755" y="0"/>
            <a:chExt cx="10888890" cy="10244081"/>
          </a:xfrm>
        </p:grpSpPr>
        <p:sp>
          <p:nvSpPr>
            <p:cNvPr id="6" name="TextBox 6"/>
            <p:cNvSpPr txBox="1"/>
            <p:nvPr/>
          </p:nvSpPr>
          <p:spPr>
            <a:xfrm>
              <a:off x="-302755" y="1346056"/>
              <a:ext cx="10265742" cy="889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9"/>
                </a:lnSpc>
              </a:pP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держава, що економічно, політично або військовим шляхом є підлеглою по відношенню до інших більш впливових держав</a:t>
              </a:r>
            </a:p>
            <a:p>
              <a:pPr>
                <a:lnSpc>
                  <a:spcPts val="4299"/>
                </a:lnSpc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Типи клієнтських держав: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Держава-сателіт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Протекторат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Асоційована держава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Маріонеткова держава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Неоколонія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Васальна держава</a:t>
              </a:r>
            </a:p>
            <a:p>
              <a:pPr>
                <a:lnSpc>
                  <a:spcPts val="4299"/>
                </a:lnSpc>
              </a:pPr>
              <a:endParaRPr lang="uk-UA" sz="3070" b="1" i="0" spc="153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0586135" cy="673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en-US" sz="3509" b="1" i="0" spc="175" dirty="0">
                  <a:solidFill>
                    <a:srgbClr val="F62B50"/>
                  </a:solidFill>
                  <a:latin typeface="Evolventa"/>
                </a:rPr>
                <a:t>КЛІЄНТСЬКА ДЕРЖАВА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04DD83-8966-304B-8874-D376414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386" y="146708"/>
            <a:ext cx="6947812" cy="39569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C21D2A-3775-A54C-ADB4-B08619E48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891" y="3903636"/>
            <a:ext cx="6502400" cy="3556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6796A25-AB67-FC4E-A05F-6CB0265E3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469" y="1164203"/>
            <a:ext cx="5062353" cy="70349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46" name="Picture 2" descr="СМИ ФРГ о встрече Путина и Лукашенко: Угроза для ЕС или повод для  оптимизма? | Немецкие СМИ о России, Германии, мире | DW | 31.05.2021">
            <a:extLst>
              <a:ext uri="{FF2B5EF4-FFF2-40B4-BE49-F238E27FC236}">
                <a16:creationId xmlns:a16="http://schemas.microsoft.com/office/drawing/2014/main" id="{0E1D2928-ABA3-E44C-98C4-270819AC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656331"/>
            <a:ext cx="6504531" cy="36611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1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00767" y="171450"/>
            <a:ext cx="7939602" cy="9944100"/>
            <a:chOff x="-443511" y="-335453"/>
            <a:chExt cx="10586135" cy="13258800"/>
          </a:xfrm>
        </p:grpSpPr>
        <p:sp>
          <p:nvSpPr>
            <p:cNvPr id="6" name="TextBox 6"/>
            <p:cNvSpPr txBox="1"/>
            <p:nvPr/>
          </p:nvSpPr>
          <p:spPr>
            <a:xfrm>
              <a:off x="-248352" y="6357019"/>
              <a:ext cx="9079510" cy="6566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99"/>
                </a:lnSpc>
              </a:pPr>
              <a:r>
                <a:rPr lang="uk-UA" sz="3070" b="1" i="0" spc="153" dirty="0">
                  <a:solidFill>
                    <a:srgbClr val="5744A2"/>
                  </a:solidFill>
                  <a:latin typeface="Lato"/>
                </a:rPr>
                <a:t>За часів СРСР таким</a:t>
              </a:r>
            </a:p>
            <a:p>
              <a:pPr>
                <a:lnSpc>
                  <a:spcPts val="4299"/>
                </a:lnSpc>
              </a:pPr>
              <a:r>
                <a:rPr lang="uk-UA" sz="3070" b="1" i="0" spc="153" dirty="0">
                  <a:solidFill>
                    <a:srgbClr val="5744A2"/>
                  </a:solidFill>
                  <a:latin typeface="Lato"/>
                </a:rPr>
                <a:t> визначенням були наділені</a:t>
              </a:r>
            </a:p>
            <a:p>
              <a:pPr>
                <a:lnSpc>
                  <a:spcPts val="4299"/>
                </a:lnSpc>
              </a:pPr>
              <a:r>
                <a:rPr lang="uk-UA" sz="3070" b="1" i="0" spc="153" dirty="0">
                  <a:solidFill>
                    <a:srgbClr val="5744A2"/>
                  </a:solidFill>
                  <a:latin typeface="Lato"/>
                </a:rPr>
                <a:t> держави, що співпрацювали з нацистською Німеччиною (Фінляндія, Болгарія, Румунія, Угорщина). На Заході цей термін застосовувався до країн Варшавського договору, також Куби, Монголії як сателітів СРСР.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43511" y="-335453"/>
              <a:ext cx="10586135" cy="6415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ru-RU" sz="3200" b="1" i="0" spc="175" dirty="0">
                  <a:solidFill>
                    <a:srgbClr val="F62B50"/>
                  </a:solidFill>
                  <a:latin typeface="Evolventa"/>
                </a:rPr>
                <a:t>Д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ЕРЖАВА</a:t>
              </a:r>
              <a:r>
                <a:rPr lang="uk-UA" sz="3200" b="1" spc="175" dirty="0">
                  <a:solidFill>
                    <a:srgbClr val="F62B50"/>
                  </a:solidFill>
                  <a:latin typeface="Evolventa"/>
                </a:rPr>
                <a:t>-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САТЕЛІТ –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юридично незалежна 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, на яку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інша держава чинить економічний та політичний вплив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і розповсюджує свій захист на міжнародній арені;</a:t>
              </a:r>
            </a:p>
            <a:p>
              <a:pPr>
                <a:lnSpc>
                  <a:spcPts val="4211"/>
                </a:lnSpc>
              </a:pPr>
              <a:r>
                <a:rPr lang="uk-UA" sz="3200" b="1" spc="175" dirty="0">
                  <a:solidFill>
                    <a:srgbClr val="F62B50"/>
                  </a:solidFill>
                  <a:latin typeface="Evolventa"/>
                </a:rPr>
                <a:t>Така держава є </a:t>
              </a:r>
              <a:r>
                <a:rPr lang="uk-UA" sz="3200" b="1" u="sng" spc="175" dirty="0">
                  <a:solidFill>
                    <a:srgbClr val="F62B50"/>
                  </a:solidFill>
                  <a:latin typeface="Evolventa"/>
                </a:rPr>
                <a:t>добровільно залежною і без формальної домовленості реалізує політику в інтересах іншої держави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 </a:t>
              </a:r>
              <a:endParaRPr lang="en-US" sz="3200" b="1" i="0" u="sng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381" r="381"/>
          <a:stretch>
            <a:fillRect/>
          </a:stretch>
        </p:blipFill>
        <p:spPr>
          <a:xfrm>
            <a:off x="8140368" y="102525"/>
            <a:ext cx="10076747" cy="42013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0FB6C6-0F6D-FF41-8410-E20B330EA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7971" y="3924300"/>
            <a:ext cx="4409145" cy="65151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D3296E-BD99-574A-AEC8-C3300A8894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49"/>
          <a:stretch/>
        </p:blipFill>
        <p:spPr>
          <a:xfrm>
            <a:off x="7315200" y="5275213"/>
            <a:ext cx="7108812" cy="436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92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2400" y="114300"/>
            <a:ext cx="8991600" cy="11002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3200" b="1" spc="193" dirty="0">
                <a:solidFill>
                  <a:srgbClr val="F62B50"/>
                </a:solidFill>
                <a:latin typeface="Evolventa"/>
              </a:rPr>
              <a:t>ПРОТЕКТОРАТ – </a:t>
            </a:r>
            <a:r>
              <a:rPr lang="uk-UA" sz="3200" b="1" u="sng" spc="193" dirty="0">
                <a:solidFill>
                  <a:srgbClr val="F62B50"/>
                </a:solidFill>
                <a:latin typeface="Evolventa"/>
              </a:rPr>
              <a:t>залежна держава</a:t>
            </a:r>
            <a:r>
              <a:rPr lang="uk-UA" sz="3200" b="1" spc="193" dirty="0">
                <a:solidFill>
                  <a:srgbClr val="F62B50"/>
                </a:solidFill>
                <a:latin typeface="Evolventa"/>
              </a:rPr>
              <a:t>, що </a:t>
            </a:r>
            <a:r>
              <a:rPr lang="uk-UA" sz="3200" b="1" u="sng" spc="193" dirty="0">
                <a:solidFill>
                  <a:srgbClr val="F62B50"/>
                </a:solidFill>
                <a:latin typeface="Evolventa"/>
              </a:rPr>
              <a:t>добровільно уклала угоду</a:t>
            </a:r>
            <a:r>
              <a:rPr lang="uk-UA" sz="3200" b="1" spc="193" dirty="0">
                <a:solidFill>
                  <a:srgbClr val="F62B50"/>
                </a:solidFill>
                <a:latin typeface="Evolventa"/>
              </a:rPr>
              <a:t> про виконання іншою державою функцій щодо її оборони та реалізації зовнішньої політики. Така угода може в будь-який момент відізвана протекторатом!!!</a:t>
            </a:r>
            <a:endParaRPr lang="uk-UA" sz="3878" b="1" spc="193" dirty="0">
              <a:solidFill>
                <a:srgbClr val="F62B50"/>
              </a:solidFill>
              <a:latin typeface="Evolventa"/>
            </a:endParaRPr>
          </a:p>
          <a:p>
            <a:r>
              <a:rPr lang="uk-UA" sz="2400" b="1" i="0" spc="193" dirty="0">
                <a:solidFill>
                  <a:srgbClr val="002060"/>
                </a:solidFill>
                <a:latin typeface="Evolventa"/>
              </a:rPr>
              <a:t>Тобто це така система взаємовідносин держав, що передбачає </a:t>
            </a:r>
            <a:r>
              <a:rPr lang="uk-UA" sz="2400" b="1" i="0" spc="193" dirty="0">
                <a:solidFill>
                  <a:srgbClr val="FF0000"/>
                </a:solidFill>
                <a:latin typeface="Evolventa"/>
              </a:rPr>
              <a:t>захист однієї держави (протекторат), який організований іншою державою (протектор</a:t>
            </a:r>
            <a:r>
              <a:rPr lang="uk-UA" sz="2400" b="1" i="0" spc="193" dirty="0">
                <a:solidFill>
                  <a:srgbClr val="002060"/>
                </a:solidFill>
                <a:latin typeface="Evolventa"/>
              </a:rPr>
              <a:t>). </a:t>
            </a:r>
          </a:p>
          <a:p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Протекторат практично повністю зберігає свій внутрішній суверенітет, однак зовнішній частково передається протектору.</a:t>
            </a:r>
          </a:p>
          <a:p>
            <a:r>
              <a:rPr lang="uk-UA" sz="2400" b="1" i="0" spc="193" dirty="0">
                <a:solidFill>
                  <a:srgbClr val="FF0000"/>
                </a:solidFill>
                <a:latin typeface="Evolventa"/>
              </a:rPr>
              <a:t>Це </a:t>
            </a:r>
            <a:r>
              <a:rPr lang="uk-UA" sz="2400" b="1" spc="193" dirty="0">
                <a:solidFill>
                  <a:srgbClr val="FF0000"/>
                </a:solidFill>
                <a:latin typeface="Evolventa"/>
              </a:rPr>
              <a:t>в жодному разі не військовий союз!!!</a:t>
            </a:r>
          </a:p>
          <a:p>
            <a:endParaRPr lang="uk-UA" sz="2400" b="1" spc="193" dirty="0">
              <a:solidFill>
                <a:srgbClr val="FF0000"/>
              </a:solidFill>
              <a:latin typeface="Evolventa"/>
            </a:endParaRPr>
          </a:p>
          <a:p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До протекторатів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на сучасні політичній мапі 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відносяться: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Монако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(з Францією з 1861 р.);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Ліхтенштейн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(зі Швейцарією з 1923 р.);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Бутан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(з Індією з 1949 р., з суттєвими послабленнями у 2007 р.). В певному сенсі протекторатами вважають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Абхазію та Південну Осетію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, які уклали договори з Росією відповідно у 2014 та 2015 р.р. про союзництво та делегували їй функції своєї оборони</a:t>
            </a:r>
          </a:p>
          <a:p>
            <a:endParaRPr lang="uk-UA" sz="2400" b="1" spc="193" dirty="0">
              <a:solidFill>
                <a:srgbClr val="002060"/>
              </a:solidFill>
              <a:latin typeface="Evolventa"/>
            </a:endParaRPr>
          </a:p>
          <a:p>
            <a:pPr>
              <a:lnSpc>
                <a:spcPts val="4654"/>
              </a:lnSpc>
            </a:pPr>
            <a:endParaRPr lang="uk-UA" sz="2800" b="1" i="0" spc="193" dirty="0">
              <a:solidFill>
                <a:srgbClr val="002060"/>
              </a:solidFill>
              <a:latin typeface="Evolvent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422CF3-B33D-F847-8849-5F0838A62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071" y="732829"/>
            <a:ext cx="9296400" cy="715387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D785E9E-EDE5-B942-836A-72D06689536B}"/>
              </a:ext>
            </a:extLst>
          </p:cNvPr>
          <p:cNvSpPr txBox="1"/>
          <p:nvPr/>
        </p:nvSpPr>
        <p:spPr>
          <a:xfrm>
            <a:off x="9871638" y="7886700"/>
            <a:ext cx="8416362" cy="656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7"/>
              </a:lnSpc>
            </a:pPr>
            <a:r>
              <a:rPr lang="uk-UA" sz="2400" b="1" i="0" spc="250" dirty="0">
                <a:solidFill>
                  <a:srgbClr val="F62B50"/>
                </a:solidFill>
                <a:latin typeface="Clear Sans Bold"/>
              </a:rPr>
              <a:t>Обкладинка книги «Левіафан» Т. Гоббса (1651)</a:t>
            </a:r>
            <a:endParaRPr lang="en-US" sz="2400" b="1" i="0" spc="250" dirty="0">
              <a:solidFill>
                <a:srgbClr val="F62B50"/>
              </a:solidFill>
              <a:latin typeface="Clear Sans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58415" y="0"/>
            <a:ext cx="8981366" cy="10559170"/>
            <a:chOff x="-60238" y="-524153"/>
            <a:chExt cx="12538351" cy="13205972"/>
          </a:xfrm>
        </p:grpSpPr>
        <p:sp>
          <p:nvSpPr>
            <p:cNvPr id="6" name="TextBox 6"/>
            <p:cNvSpPr txBox="1"/>
            <p:nvPr/>
          </p:nvSpPr>
          <p:spPr>
            <a:xfrm>
              <a:off x="41951" y="2975677"/>
              <a:ext cx="11991061" cy="97061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Формування асоціації з іншою державою має бути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результатом вільного і добровільного вибору населення країни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, який зроблений із застосуванням зрозумілих і демократичних процедур.</a:t>
              </a:r>
            </a:p>
            <a:p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Асоційована держава, передаючи іншій державі частину свого суверенітету і погоджуючись на залежність в реалізації тих чи інших питань внутрішньої або зовнішньої політики, зберігає, по-перше,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право на визначення свого внутрішнього устрою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 (при необхідної консультації з боку держави-партнера) і, по-друге,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право на односторонній вихід з асоціації за допомогою демократичного волевиявлення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.</a:t>
              </a:r>
            </a:p>
            <a:p>
              <a:r>
                <a:rPr lang="uk-UA" sz="2400" b="1" i="0" spc="153" dirty="0">
                  <a:solidFill>
                    <a:srgbClr val="FF0000"/>
                  </a:solidFill>
                  <a:latin typeface="Lato"/>
                </a:rPr>
                <a:t>!!!</a:t>
              </a:r>
              <a:r>
                <a:rPr lang="uk-UA" sz="2400" b="1" i="0" spc="153" dirty="0">
                  <a:solidFill>
                    <a:srgbClr val="5744A2"/>
                  </a:solidFill>
                  <a:latin typeface="Lato"/>
                </a:rPr>
                <a:t> Вважається в певному сенсі </a:t>
              </a:r>
              <a:r>
                <a:rPr lang="uk-UA" sz="2400" b="1" i="0" spc="153" dirty="0">
                  <a:solidFill>
                    <a:srgbClr val="FF0000"/>
                  </a:solidFill>
                  <a:latin typeface="Lato"/>
                </a:rPr>
                <a:t>різновидом конфедерації нерівнозначних держав</a:t>
              </a:r>
              <a:r>
                <a:rPr lang="uk-UA" sz="2400" b="1" i="0" spc="153" dirty="0">
                  <a:solidFill>
                    <a:srgbClr val="5744A2"/>
                  </a:solidFill>
                  <a:latin typeface="Lato"/>
                </a:rPr>
                <a:t>, або перехідною формою залежності (між статусами колонії та самостійної держави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)</a:t>
              </a:r>
            </a:p>
            <a:p>
              <a:r>
                <a:rPr lang="uk-UA" sz="2400" b="1" spc="153" dirty="0">
                  <a:solidFill>
                    <a:srgbClr val="FF0000"/>
                  </a:solidFill>
                </a:rPr>
                <a:t>Сучасні приклади </a:t>
              </a:r>
              <a:r>
                <a:rPr lang="uk-UA" sz="2400" b="1" spc="153" dirty="0">
                  <a:solidFill>
                    <a:srgbClr val="5744A2"/>
                  </a:solidFill>
                </a:rPr>
                <a:t>– асоційовані держави США  (Маршалови острови, Мікронезія, Палау)  та Нової Зеландії (Острови Кука, Ніуе). </a:t>
              </a:r>
            </a:p>
            <a:p>
              <a:endParaRPr lang="uk-UA" sz="2400" b="1" i="0" spc="153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60238" y="-524153"/>
              <a:ext cx="12538351" cy="33229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АСОЦІЙОВАНА 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–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залежна 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, що добровільно позбавила себе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частини суверенітету 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на користь іншої, фактично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об'єднавшись з нею на вільних засадах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.</a:t>
              </a:r>
              <a:endParaRPr lang="en-US" sz="3200" b="1" i="0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E3C10C-4ADF-C14A-BEC4-3FB793064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23" t="-687" r="14456" b="687"/>
          <a:stretch/>
        </p:blipFill>
        <p:spPr>
          <a:xfrm>
            <a:off x="9448800" y="72257"/>
            <a:ext cx="8780318" cy="54522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F541B9-15FB-8142-9F87-B8D6A2F7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188" y="4613278"/>
            <a:ext cx="5689600" cy="4572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B9DCCB-199B-FD4C-96F1-6C7ADEB79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0"/>
          <a:stretch/>
        </p:blipFill>
        <p:spPr>
          <a:xfrm>
            <a:off x="9024324" y="6112643"/>
            <a:ext cx="5430781" cy="41021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4032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6">
                <a:lumMod val="40000"/>
                <a:lumOff val="60000"/>
              </a:schemeClr>
            </a:gs>
            <a:gs pos="14000">
              <a:schemeClr val="accent5">
                <a:lumMod val="60000"/>
                <a:lumOff val="40000"/>
              </a:schemeClr>
            </a:gs>
            <a:gs pos="75000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9685" y="265844"/>
            <a:ext cx="5582175" cy="8059513"/>
            <a:chOff x="0" y="28575"/>
            <a:chExt cx="7442900" cy="10746017"/>
          </a:xfrm>
        </p:grpSpPr>
        <p:sp>
          <p:nvSpPr>
            <p:cNvPr id="4" name="TextBox 4"/>
            <p:cNvSpPr txBox="1"/>
            <p:nvPr/>
          </p:nvSpPr>
          <p:spPr>
            <a:xfrm>
              <a:off x="0" y="28575"/>
              <a:ext cx="7407308" cy="1148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59"/>
                </a:lnSpc>
              </a:pPr>
              <a:endParaRPr lang="en-US" sz="5790" b="1" spc="405" dirty="0">
                <a:solidFill>
                  <a:srgbClr val="5744A2"/>
                </a:solidFill>
                <a:latin typeface="Evolventa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5593" y="310190"/>
              <a:ext cx="7407307" cy="10464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200" b="1" spc="294" dirty="0">
                  <a:solidFill>
                    <a:srgbClr val="FF0000"/>
                  </a:solidFill>
                  <a:latin typeface="Evolventa"/>
                </a:rPr>
                <a:t>3. </a:t>
              </a:r>
              <a:r>
                <a:rPr lang="uk-UA" sz="3600" b="1" spc="294" dirty="0">
                  <a:solidFill>
                    <a:srgbClr val="FF0000"/>
                  </a:solidFill>
                  <a:latin typeface="Evolventa"/>
                </a:rPr>
                <a:t>Геополітичні технології в практиці сучасних геополітичних процесів</a:t>
              </a:r>
            </a:p>
            <a:p>
              <a:endParaRPr lang="uk-UA" sz="3600" b="1" spc="294" dirty="0">
                <a:solidFill>
                  <a:srgbClr val="FF0000"/>
                </a:solidFill>
                <a:latin typeface="Evolventa"/>
              </a:endParaRPr>
            </a:p>
            <a:p>
              <a:pPr marL="571500" indent="-571500">
                <a:buFont typeface="Wingdings" pitchFamily="2" charset="2"/>
                <a:buChar char="§"/>
              </a:pPr>
              <a:r>
                <a:rPr lang="uk-UA" sz="3600" b="1" spc="294" dirty="0">
                  <a:solidFill>
                    <a:srgbClr val="5744A2"/>
                  </a:solidFill>
                  <a:latin typeface="Evolventa"/>
                </a:rPr>
                <a:t>Специфічні статуси маргіналізованих держав</a:t>
              </a:r>
            </a:p>
            <a:p>
              <a:pPr marL="571500" indent="-571500">
                <a:buFont typeface="Wingdings" pitchFamily="2" charset="2"/>
                <a:buChar char="§"/>
              </a:pPr>
              <a:r>
                <a:rPr lang="uk-UA" sz="3600" b="1" spc="294" dirty="0">
                  <a:solidFill>
                    <a:srgbClr val="5744A2"/>
                  </a:solidFill>
                  <a:latin typeface="Evolventa"/>
                </a:rPr>
                <a:t>Технології геополітичної маргіналізації держав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6904A-C1F3-2145-964F-018AE066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477055"/>
            <a:ext cx="12411159" cy="876538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19943" y="18859"/>
            <a:ext cx="9155200" cy="10691766"/>
            <a:chOff x="-253550" y="-500567"/>
            <a:chExt cx="12781030" cy="13371806"/>
          </a:xfrm>
        </p:grpSpPr>
        <p:sp>
          <p:nvSpPr>
            <p:cNvPr id="6" name="TextBox 6"/>
            <p:cNvSpPr txBox="1"/>
            <p:nvPr/>
          </p:nvSpPr>
          <p:spPr>
            <a:xfrm>
              <a:off x="-253550" y="2555248"/>
              <a:ext cx="12781030" cy="103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Як правило, такі держави виникають на окупованих територіях (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дочірні республіки Наполеонівської Франції 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в Італії, Швейцарії та Нідерландах, японське </a:t>
              </a:r>
              <a:r>
                <a:rPr lang="uk-UA" sz="2400" b="1" spc="153" dirty="0" err="1">
                  <a:solidFill>
                    <a:srgbClr val="FF0000"/>
                  </a:solidFill>
                  <a:latin typeface="Lato"/>
                </a:rPr>
                <a:t>Маньчжоу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-Го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 в 1932-1945 рр. на північному сході Китаю). За аналогією з цим сьогодні близьким до моделі маріонеткової держави є турецький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Північний Кіпр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.</a:t>
              </a:r>
            </a:p>
            <a:p>
              <a:r>
                <a:rPr lang="uk-UA" sz="2400" b="1" spc="153" dirty="0">
                  <a:solidFill>
                    <a:srgbClr val="5744A2"/>
                  </a:solidFill>
                </a:rPr>
                <a:t>Близьким до терміну «м. д.» є також поняття </a:t>
              </a:r>
              <a:r>
                <a:rPr lang="uk-UA" sz="2800" b="1" spc="153" dirty="0">
                  <a:solidFill>
                    <a:srgbClr val="FF0000"/>
                  </a:solidFill>
                </a:rPr>
                <a:t>«бананова республіка»</a:t>
              </a:r>
              <a:r>
                <a:rPr lang="uk-UA" sz="2400" b="1" spc="153" dirty="0">
                  <a:solidFill>
                    <a:srgbClr val="5744A2"/>
                  </a:solidFill>
                </a:rPr>
                <a:t>. Спочатку воно було вжито О. Генрі в повісті «Королі і капуста», в якій описується вигадана маленька латиноамериканська країна Анчурія, що опинилася в залежності від пароплавної компанії, яка експортує фрукти в США. Термін став пророчим: американський банановий концерн </a:t>
              </a:r>
              <a:r>
                <a:rPr lang="en" sz="2400" b="1" spc="153" dirty="0">
                  <a:solidFill>
                    <a:srgbClr val="5744A2"/>
                  </a:solidFill>
                </a:rPr>
                <a:t>United Fruit Company (</a:t>
              </a:r>
              <a:r>
                <a:rPr lang="uk-UA" sz="2400" b="1" spc="153" dirty="0">
                  <a:solidFill>
                    <a:srgbClr val="5744A2"/>
                  </a:solidFill>
                </a:rPr>
                <a:t>сучасний бренд </a:t>
              </a:r>
              <a:r>
                <a:rPr lang="en" sz="2400" b="1" spc="153" dirty="0">
                  <a:solidFill>
                    <a:srgbClr val="5744A2"/>
                  </a:solidFill>
                </a:rPr>
                <a:t>Chiquita) </a:t>
              </a:r>
              <a:r>
                <a:rPr lang="uk-UA" sz="2400" b="1" spc="153" dirty="0">
                  <a:solidFill>
                    <a:srgbClr val="5744A2"/>
                  </a:solidFill>
                </a:rPr>
                <a:t>протягом десятирічь чинив значний вплив на внутрішню політику ряду центральноамериканських держав, аж до того, що став причиною вторгнення ЦРУ в Гватемалу в 1954 р. і зміщення президента Гондурасу в 1975 р. Інший приклад: Філіппіни довгий час залежали від американських тютюнових корпорацій. </a:t>
              </a:r>
              <a:r>
                <a:rPr lang="uk-UA" sz="2400" b="1" spc="153" dirty="0">
                  <a:solidFill>
                    <a:srgbClr val="FF0000"/>
                  </a:solidFill>
                </a:rPr>
                <a:t>Зараз термін використовується в розширювальному значенні: для опису диктаторських режимів, які залежать від видобувних галузей економіки</a:t>
              </a:r>
              <a:r>
                <a:rPr lang="uk-UA" sz="2400" b="1" spc="153" dirty="0">
                  <a:solidFill>
                    <a:srgbClr val="5744A2"/>
                  </a:solidFill>
                </a:rPr>
                <a:t>.</a:t>
              </a:r>
            </a:p>
            <a:p>
              <a:endParaRPr lang="uk-UA" sz="2400" b="1" i="0" spc="153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53550" y="-500567"/>
              <a:ext cx="12538353" cy="30794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МАРІОНЕТКОВА 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–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номінально незалежна держава,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що </a:t>
              </a:r>
              <a:r>
                <a:rPr lang="uk-UA" sz="3200" b="1" spc="175" dirty="0">
                  <a:solidFill>
                    <a:srgbClr val="F62B50"/>
                  </a:solidFill>
                  <a:latin typeface="Evolventa"/>
                </a:rPr>
                <a:t>здійснює </a:t>
              </a:r>
              <a:r>
                <a:rPr lang="uk-UA" sz="3200" b="1" u="sng" spc="175" dirty="0">
                  <a:solidFill>
                    <a:srgbClr val="F62B50"/>
                  </a:solidFill>
                  <a:latin typeface="Evolventa"/>
                </a:rPr>
                <a:t>політику під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тиском 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та без формальної домовленості та документального закріплення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з боку впливової держави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.</a:t>
              </a:r>
              <a:endParaRPr lang="en-US" sz="3200" b="1" i="0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59B62-7610-5441-8994-FC07C1947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0" t="8400" r="11025"/>
          <a:stretch/>
        </p:blipFill>
        <p:spPr>
          <a:xfrm>
            <a:off x="9754969" y="0"/>
            <a:ext cx="7086600" cy="5816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C2E65C-94C6-6B41-8B95-BA8F6D2B9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383" y="2476500"/>
            <a:ext cx="4575736" cy="5334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E5165E-6209-B849-B562-4A1C9DFCF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449" y="5845556"/>
            <a:ext cx="5603406" cy="43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2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6">
                <a:lumMod val="20000"/>
                <a:lumOff val="80000"/>
              </a:schemeClr>
            </a:gs>
            <a:gs pos="9000">
              <a:schemeClr val="bg1">
                <a:lumMod val="95000"/>
              </a:schemeClr>
            </a:gs>
            <a:gs pos="58000">
              <a:schemeClr val="accent3">
                <a:lumMod val="20000"/>
                <a:lumOff val="8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05012" y="443854"/>
            <a:ext cx="15725587" cy="9335697"/>
            <a:chOff x="-21359" y="225243"/>
            <a:chExt cx="20967448" cy="12447596"/>
          </a:xfrm>
        </p:grpSpPr>
        <p:sp>
          <p:nvSpPr>
            <p:cNvPr id="6" name="TextBox 6"/>
            <p:cNvSpPr txBox="1"/>
            <p:nvPr/>
          </p:nvSpPr>
          <p:spPr>
            <a:xfrm>
              <a:off x="-21359" y="2331547"/>
              <a:ext cx="9876558" cy="103412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800" b="1" spc="153" dirty="0">
                  <a:solidFill>
                    <a:srgbClr val="5744A2"/>
                  </a:solidFill>
                  <a:latin typeface="Lato"/>
                </a:rPr>
                <a:t>У васальній державі при закріпленні залежності в політиці, в першу чергу зовнішньої і оборонної</a:t>
              </a:r>
              <a:r>
                <a:rPr lang="uk-UA" sz="2800" b="1" spc="153" dirty="0">
                  <a:solidFill>
                    <a:srgbClr val="FF0000"/>
                  </a:solidFill>
                  <a:latin typeface="Lato"/>
                </a:rPr>
                <a:t>, зберігалися номінальна влада колишнього правителя, його титул, система престолонаслідування, іноді також система оподаткування і автономія в питаннях самоврядування</a:t>
              </a:r>
              <a:r>
                <a:rPr lang="uk-UA" sz="2800" b="1" spc="153" dirty="0">
                  <a:solidFill>
                    <a:srgbClr val="5744A2"/>
                  </a:solidFill>
                  <a:latin typeface="Lato"/>
                </a:rPr>
                <a:t>. Васалітет використовувався в якості перехідної стадії перед колонізацією, що дозволяла місцевій політичній системі пристосуватися до нових умов (як, наприклад, у випадку з Бухарським еміратом в Російській імперії). Останні васалітети пішли в минуле разом з британською імперією (Кувейт в 1961, Катар і Бахрейн в 1971, Соломонови острови в 1978  і Бруней у 1984).</a:t>
              </a:r>
              <a:endParaRPr lang="uk-UA" sz="2800" b="1" i="0" spc="153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674091" y="225243"/>
              <a:ext cx="17271998" cy="13881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ru-RU" sz="3200" b="1" i="0" spc="175" dirty="0">
                  <a:solidFill>
                    <a:srgbClr val="F62B50"/>
                  </a:solidFill>
                  <a:latin typeface="Evolventa"/>
                </a:rPr>
                <a:t>ВАСАЛЬНА Д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– держава, яка підкорюється іншій державі, але має свого правителя</a:t>
              </a:r>
              <a:endParaRPr lang="en-US" sz="3200" b="1" i="0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8194" name="Picture 2" descr="Лодочник и вассалы. На пути к равновесию">
            <a:extLst>
              <a:ext uri="{FF2B5EF4-FFF2-40B4-BE49-F238E27FC236}">
                <a16:creationId xmlns:a16="http://schemas.microsoft.com/office/drawing/2014/main" id="{09621CAE-3CCE-6140-A441-25FA593E7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07" y="2348460"/>
            <a:ext cx="10427593" cy="710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03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се согласованные программы направлены преимущественно на экономическую сферу. 10 сентября их должен одобрить Совмин Союзного государства">
            <a:extLst>
              <a:ext uri="{FF2B5EF4-FFF2-40B4-BE49-F238E27FC236}">
                <a16:creationId xmlns:a16="http://schemas.microsoft.com/office/drawing/2014/main" id="{FA152DCD-AB02-9E44-9621-7CD7DBA2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248" y="215900"/>
            <a:ext cx="7979352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D6A0E-EF10-7B46-BB7C-65C269AB4668}"/>
              </a:ext>
            </a:extLst>
          </p:cNvPr>
          <p:cNvSpPr txBox="1"/>
          <p:nvPr/>
        </p:nvSpPr>
        <p:spPr>
          <a:xfrm>
            <a:off x="533400" y="1333500"/>
            <a:ext cx="88392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Росія та Білорусь у вересні 2021 р. узгодили 28 програм так званої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«Союзної держави Росії та Білорусі». </a:t>
            </a:r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Ці програми спрямовані переважно на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економічну сферу </a:t>
            </a:r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взаємин двох країн, на уніфікацію законодавства Росії та Білорусі в різних галузях економіки, на вирівнювання умов діяльності суб'єктів господарювання двох країн, побудова єдиних фінансових та енергетичних ринків, транспортного простору, формування та реалізацію загальної промислової та сільськогосподарської політики»</a:t>
            </a:r>
          </a:p>
        </p:txBody>
      </p:sp>
      <p:pic>
        <p:nvPicPr>
          <p:cNvPr id="7172" name="Picture 4" descr="Путин хочет поглотить Беларусь – Илларионов назвал сроки">
            <a:extLst>
              <a:ext uri="{FF2B5EF4-FFF2-40B4-BE49-F238E27FC236}">
                <a16:creationId xmlns:a16="http://schemas.microsoft.com/office/drawing/2014/main" id="{C9CF270C-B436-3645-98B5-9C11E423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732085"/>
            <a:ext cx="881461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7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2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81000" y="1181100"/>
            <a:ext cx="6705600" cy="6965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11"/>
              </a:lnSpc>
            </a:pPr>
            <a:r>
              <a:rPr lang="uk-UA" sz="3200" b="1" i="0" spc="175" dirty="0">
                <a:solidFill>
                  <a:srgbClr val="F62B50"/>
                </a:solidFill>
                <a:latin typeface="Evolventa"/>
              </a:rPr>
              <a:t>Неоколоніалізм – </a:t>
            </a:r>
            <a:r>
              <a:rPr lang="uk-UA" sz="3200" b="1" i="0" spc="175" dirty="0">
                <a:solidFill>
                  <a:srgbClr val="7030A0"/>
                </a:solidFill>
                <a:latin typeface="Evolventa"/>
              </a:rPr>
              <a:t>форма взаємовідносин між державами, що полягає у підкоренні та експлуатації розвинутими країнами молодих нерозвинутих держав (</a:t>
            </a:r>
            <a:r>
              <a:rPr lang="uk-UA" sz="3200" b="1" spc="175" dirty="0">
                <a:solidFill>
                  <a:srgbClr val="7030A0"/>
                </a:solidFill>
                <a:latin typeface="Evolventa"/>
              </a:rPr>
              <a:t>в тому рахунку й тих, що останнім часом визволилися з колоніальної політичної залежності), за допомогою нерівноправних відносин у військовій та економічній сферах </a:t>
            </a:r>
            <a:r>
              <a:rPr lang="uk-UA" sz="3200" b="1" i="0" spc="175" dirty="0">
                <a:solidFill>
                  <a:srgbClr val="7030A0"/>
                </a:solidFill>
                <a:latin typeface="Evolventa"/>
              </a:rPr>
              <a:t> </a:t>
            </a:r>
            <a:endParaRPr lang="en-US" sz="3200" b="1" i="0" spc="175" dirty="0">
              <a:solidFill>
                <a:srgbClr val="7030A0"/>
              </a:solidFill>
              <a:latin typeface="Evolventa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C78956-EE5F-A749-BDDE-3F8DEFFA8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-886"/>
            <a:ext cx="11430000" cy="64293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9AB48E-CDEB-DD42-A244-8CF932289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5715000"/>
            <a:ext cx="736169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88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6">
                <a:lumMod val="20000"/>
                <a:lumOff val="8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bg1">
                <a:lumMod val="95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6583" y="95812"/>
            <a:ext cx="8001000" cy="3028275"/>
            <a:chOff x="-498277" y="-137574"/>
            <a:chExt cx="9025616" cy="3779425"/>
          </a:xfrm>
        </p:grpSpPr>
        <p:sp>
          <p:nvSpPr>
            <p:cNvPr id="3" name="TextBox 3"/>
            <p:cNvSpPr txBox="1"/>
            <p:nvPr/>
          </p:nvSpPr>
          <p:spPr>
            <a:xfrm>
              <a:off x="-498277" y="-137574"/>
              <a:ext cx="8136371" cy="2044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7"/>
                </a:lnSpc>
              </a:pPr>
              <a:r>
                <a:rPr lang="en-US" sz="5006" b="1" i="0" spc="250" dirty="0">
                  <a:solidFill>
                    <a:srgbClr val="F62B50"/>
                  </a:solidFill>
                  <a:latin typeface="Clear Sans Bold"/>
                </a:rPr>
                <a:t>ДЕРЖАВА-ЛІМІТРОФ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498277" y="1081057"/>
              <a:ext cx="9025616" cy="25607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203"/>
                </a:lnSpc>
              </a:pPr>
              <a:r>
                <a:rPr lang="uk-UA" sz="2669" b="1" i="0" spc="133" dirty="0">
                  <a:solidFill>
                    <a:srgbClr val="661D70"/>
                  </a:solidFill>
                  <a:latin typeface="Evolventa"/>
                </a:rPr>
                <a:t>Прикордонна держава, геополітичний простір якої зазнає домінуючого впливу і контролю з боку більш могутнього геополітичного актора</a:t>
              </a:r>
            </a:p>
            <a:p>
              <a:pPr>
                <a:lnSpc>
                  <a:spcPts val="3203"/>
                </a:lnSpc>
              </a:pPr>
              <a:endParaRPr lang="uk-UA" sz="2669" b="1" i="0" spc="133" dirty="0">
                <a:solidFill>
                  <a:srgbClr val="661D70"/>
                </a:solidFill>
                <a:latin typeface="Evolventa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F5A745-D478-6C4D-B746-C987D95B5167}"/>
              </a:ext>
            </a:extLst>
          </p:cNvPr>
          <p:cNvSpPr/>
          <p:nvPr/>
        </p:nvSpPr>
        <p:spPr>
          <a:xfrm>
            <a:off x="346583" y="2690226"/>
            <a:ext cx="80010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sz="2800" b="1" dirty="0">
                <a:solidFill>
                  <a:srgbClr val="002060"/>
                </a:solidFill>
              </a:rPr>
              <a:t>Лімітрофна (лат.</a:t>
            </a:r>
            <a:r>
              <a:rPr lang="en-US" sz="2800" b="1" dirty="0">
                <a:solidFill>
                  <a:srgbClr val="002060"/>
                </a:solidFill>
              </a:rPr>
              <a:t>limitrophus</a:t>
            </a:r>
            <a:r>
              <a:rPr lang="uk-UA" sz="2800" b="1" dirty="0">
                <a:solidFill>
                  <a:srgbClr val="002060"/>
                </a:solidFill>
              </a:rPr>
              <a:t> – прикордонний) </a:t>
            </a:r>
            <a:r>
              <a:rPr lang="ru-UA" sz="2800" b="1" dirty="0">
                <a:solidFill>
                  <a:srgbClr val="002060"/>
                </a:solidFill>
              </a:rPr>
              <a:t>держава розташована </a:t>
            </a:r>
            <a:r>
              <a:rPr lang="ru-UA" sz="2800" b="1" dirty="0">
                <a:solidFill>
                  <a:srgbClr val="FF0000"/>
                </a:solidFill>
              </a:rPr>
              <a:t>на перетині зон впливу ворогуючих держав</a:t>
            </a:r>
            <a:r>
              <a:rPr lang="ru-UA" sz="2800" b="1" dirty="0">
                <a:solidFill>
                  <a:srgbClr val="002060"/>
                </a:solidFill>
              </a:rPr>
              <a:t> і залежна від такого протистояння.</a:t>
            </a:r>
          </a:p>
          <a:p>
            <a:r>
              <a:rPr lang="ru-UA" sz="2800" b="1" dirty="0">
                <a:solidFill>
                  <a:srgbClr val="002060"/>
                </a:solidFill>
              </a:rPr>
              <a:t>Особливо характерний лімітроф для прикордонного простору </a:t>
            </a:r>
            <a:r>
              <a:rPr lang="ru-UA" sz="2800" b="1" i="1" dirty="0">
                <a:solidFill>
                  <a:srgbClr val="FF0000"/>
                </a:solidFill>
              </a:rPr>
              <a:t>між імперіями</a:t>
            </a:r>
            <a:r>
              <a:rPr lang="ru-UA" sz="2800" b="1" dirty="0">
                <a:solidFill>
                  <a:srgbClr val="002060"/>
                </a:solidFill>
              </a:rPr>
              <a:t>: </a:t>
            </a:r>
            <a:r>
              <a:rPr lang="ru-UA" sz="2800" b="1" dirty="0">
                <a:solidFill>
                  <a:srgbClr val="FF0000"/>
                </a:solidFill>
              </a:rPr>
              <a:t>влада гегемонів там поки ще не утвердилася, однак і повністю незалежні держави створити не виходить</a:t>
            </a:r>
            <a:r>
              <a:rPr lang="ru-UA" sz="2800" b="1" dirty="0">
                <a:solidFill>
                  <a:srgbClr val="002060"/>
                </a:solidFill>
              </a:rPr>
              <a:t>. Утворений пояс нестабільних держав, що опинився на перехресті інтересів імперій, в літературі часто називають </a:t>
            </a:r>
            <a:r>
              <a:rPr lang="ru-UA" sz="2800" b="1" dirty="0">
                <a:solidFill>
                  <a:srgbClr val="FF0000"/>
                </a:solidFill>
              </a:rPr>
              <a:t>буферною зоною </a:t>
            </a:r>
            <a:r>
              <a:rPr lang="ru-UA" sz="2800" b="1" dirty="0">
                <a:solidFill>
                  <a:srgbClr val="002060"/>
                </a:solidFill>
              </a:rPr>
              <a:t>або </a:t>
            </a:r>
            <a:r>
              <a:rPr lang="ru-UA" sz="2800" b="1" dirty="0">
                <a:solidFill>
                  <a:srgbClr val="FF0000"/>
                </a:solidFill>
              </a:rPr>
              <a:t>геополітичним (санітарним) кордоном</a:t>
            </a:r>
            <a:r>
              <a:rPr lang="ru-UA" sz="2800" b="1" dirty="0">
                <a:solidFill>
                  <a:srgbClr val="002060"/>
                </a:solidFill>
              </a:rPr>
              <a:t>. </a:t>
            </a:r>
          </a:p>
          <a:p>
            <a:r>
              <a:rPr lang="ru-UA" sz="2800" b="1" dirty="0">
                <a:solidFill>
                  <a:srgbClr val="002060"/>
                </a:solidFill>
              </a:rPr>
              <a:t>Лімітрофні держави </a:t>
            </a:r>
            <a:r>
              <a:rPr lang="ru-UA" sz="2800" b="1" dirty="0">
                <a:solidFill>
                  <a:srgbClr val="FF0000"/>
                </a:solidFill>
              </a:rPr>
              <a:t>зберігають номінальну незалежність, але фактично є вимушеним кондомініумом двох конкуруючих держав</a:t>
            </a:r>
            <a:r>
              <a:rPr lang="ru-UA" sz="2800" b="1" dirty="0">
                <a:solidFill>
                  <a:srgbClr val="002060"/>
                </a:solidFill>
              </a:rPr>
              <a:t>, тож і повинні координувати з ними свою політику і знаходити баланс їх експансіоністських інтересів.</a:t>
            </a:r>
          </a:p>
        </p:txBody>
      </p:sp>
      <p:pic>
        <p:nvPicPr>
          <p:cNvPr id="9220" name="Picture 4" descr="Приговор Марии Колесниковой, или Символ Беларуси при Лукашенко | Беларусь:  взгляд из Европы - спецпроект DW | DW | 06.09.2021">
            <a:extLst>
              <a:ext uri="{FF2B5EF4-FFF2-40B4-BE49-F238E27FC236}">
                <a16:creationId xmlns:a16="http://schemas.microsoft.com/office/drawing/2014/main" id="{0C2255AE-57F4-A944-8A12-9901A93C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02" y="2316663"/>
            <a:ext cx="10044598" cy="56536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49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B8EB7F-D0A2-ED49-9C5B-35051B8466BA}"/>
              </a:ext>
            </a:extLst>
          </p:cNvPr>
          <p:cNvSpPr/>
          <p:nvPr/>
        </p:nvSpPr>
        <p:spPr>
          <a:xfrm>
            <a:off x="390300" y="152400"/>
            <a:ext cx="791550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Класичним прикладом л. д. був </a:t>
            </a:r>
            <a:r>
              <a:rPr lang="uk-UA" sz="3200" b="1" dirty="0">
                <a:solidFill>
                  <a:srgbClr val="FF0000"/>
                </a:solidFill>
              </a:rPr>
              <a:t>Сіам</a:t>
            </a:r>
            <a:r>
              <a:rPr lang="uk-UA" sz="3200" b="1" dirty="0">
                <a:solidFill>
                  <a:srgbClr val="002060"/>
                </a:solidFill>
              </a:rPr>
              <a:t>, який опинився у XIX ст. між французьким Індокитаєм та англійськими Бірмою і Малайзією). Після серії територіальних поступок обом імперіям за країною напівофіційно був закріплений буферний статус, який вимагав узгодження політики з двома могутніми державами.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Інший відомий приклад - </a:t>
            </a:r>
            <a:r>
              <a:rPr lang="uk-UA" sz="3200" b="1" dirty="0">
                <a:solidFill>
                  <a:srgbClr val="FF0000"/>
                </a:solidFill>
              </a:rPr>
              <a:t>Афганістан</a:t>
            </a:r>
            <a:r>
              <a:rPr lang="uk-UA" sz="3200" b="1" dirty="0">
                <a:solidFill>
                  <a:srgbClr val="002060"/>
                </a:solidFill>
              </a:rPr>
              <a:t>, який став в кінці XIX ст. ареною боротьби Росії, яка приєднала Середню Азію, і Британії, яка колонізувала Індію. Протистояння увійшло в історію, з легкої руки Р. Кіплінга, під назвою «Велика гра». В результаті конфлікту була проведена межа по Паміру, яка тепер відповідає таджицько-афганському кордону. Реальний же контроль за Афганістаном так і не вдалося нікому встановити аж до сьогодення.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575287-39F1-2946-A63E-FA33724B1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2167" y="304800"/>
            <a:ext cx="4987384" cy="85184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E0194D-B8BF-A843-9F7C-E79AD8E7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382" y="304800"/>
            <a:ext cx="4730369" cy="35477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023342-042C-234E-811A-23B3346FB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382" y="3777214"/>
            <a:ext cx="5013878" cy="50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16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340449-A3A5-944A-B20D-DFEE683C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7772400" cy="46863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B8EB7F-D0A2-ED49-9C5B-35051B8466BA}"/>
              </a:ext>
            </a:extLst>
          </p:cNvPr>
          <p:cNvSpPr/>
          <p:nvPr/>
        </p:nvSpPr>
        <p:spPr>
          <a:xfrm>
            <a:off x="937835" y="726906"/>
            <a:ext cx="8629800" cy="883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Поняття </a:t>
            </a:r>
            <a:r>
              <a:rPr lang="uk-UA" sz="2800" b="1" dirty="0">
                <a:solidFill>
                  <a:srgbClr val="FF0000"/>
                </a:solidFill>
              </a:rPr>
              <a:t>«Лімітроф» </a:t>
            </a:r>
            <a:r>
              <a:rPr lang="uk-UA" sz="2800" b="1" dirty="0">
                <a:solidFill>
                  <a:srgbClr val="002060"/>
                </a:solidFill>
              </a:rPr>
              <a:t>спочатку використовувалося при </a:t>
            </a:r>
            <a:r>
              <a:rPr lang="uk-UA" sz="2800" b="1" dirty="0">
                <a:solidFill>
                  <a:srgbClr val="FF0000"/>
                </a:solidFill>
              </a:rPr>
              <a:t>описі країн, що відкололися від Російської імперії</a:t>
            </a:r>
            <a:r>
              <a:rPr lang="uk-UA" sz="2800" b="1" dirty="0">
                <a:solidFill>
                  <a:srgbClr val="002060"/>
                </a:solidFill>
              </a:rPr>
              <a:t>, але зараз вживається в більш широкому сенсі - для </a:t>
            </a:r>
            <a:r>
              <a:rPr lang="uk-UA" sz="2800" b="1" dirty="0">
                <a:solidFill>
                  <a:srgbClr val="FF0000"/>
                </a:solidFill>
              </a:rPr>
              <a:t>позначення геополітично нестабільних просторів між цивілізаціями </a:t>
            </a:r>
            <a:r>
              <a:rPr lang="uk-UA" sz="2800" b="1" dirty="0">
                <a:solidFill>
                  <a:srgbClr val="002060"/>
                </a:solidFill>
              </a:rPr>
              <a:t>(визначення дав В. Л. Цимбурський).</a:t>
            </a:r>
            <a:endParaRPr lang="uk-UA" sz="2800" b="1" spc="133" dirty="0">
              <a:solidFill>
                <a:srgbClr val="661D70"/>
              </a:solidFill>
              <a:latin typeface="Evolventa"/>
            </a:endParaRPr>
          </a:p>
          <a:p>
            <a:r>
              <a:rPr lang="uk-UA" sz="3600" b="1" dirty="0">
                <a:solidFill>
                  <a:srgbClr val="FF0000"/>
                </a:solidFill>
              </a:rPr>
              <a:t>!!!</a:t>
            </a:r>
            <a:r>
              <a:rPr lang="uk-UA" sz="2800" b="1" dirty="0">
                <a:solidFill>
                  <a:srgbClr val="002060"/>
                </a:solidFill>
              </a:rPr>
              <a:t> Отже, лімітрофом </a:t>
            </a:r>
            <a:r>
              <a:rPr lang="uk-UA" sz="2800" b="1" dirty="0">
                <a:solidFill>
                  <a:srgbClr val="FF0000"/>
                </a:solidFill>
              </a:rPr>
              <a:t>є не просто прикордонні держави, географічно прилеглі до певного політичного актора, але й сукупність інших країн і недержавних акторів, простори яких цілеспрямовано контролюються потужним геополітичним суб’єктом</a:t>
            </a:r>
            <a:r>
              <a:rPr lang="uk-UA" sz="2800" b="1" dirty="0">
                <a:solidFill>
                  <a:srgbClr val="002060"/>
                </a:solidFill>
              </a:rPr>
              <a:t>, що виступає в ролі геополітичного </a:t>
            </a:r>
            <a:r>
              <a:rPr lang="uk-UA" sz="2800" b="1" dirty="0" err="1">
                <a:solidFill>
                  <a:srgbClr val="002060"/>
                </a:solidFill>
              </a:rPr>
              <a:t>тьютора</a:t>
            </a:r>
            <a:r>
              <a:rPr lang="uk-UA" sz="2800" b="1" dirty="0">
                <a:solidFill>
                  <a:srgbClr val="002060"/>
                </a:solidFill>
              </a:rPr>
              <a:t> (</a:t>
            </a:r>
            <a:r>
              <a:rPr lang="uk-UA" sz="2800" b="1" dirty="0" err="1">
                <a:solidFill>
                  <a:srgbClr val="002060"/>
                </a:solidFill>
              </a:rPr>
              <a:t>англ</a:t>
            </a:r>
            <a:r>
              <a:rPr lang="uk-UA" sz="2800" b="1" dirty="0">
                <a:solidFill>
                  <a:srgbClr val="002060"/>
                </a:solidFill>
              </a:rPr>
              <a:t>. </a:t>
            </a:r>
            <a:r>
              <a:rPr lang="uk-UA" sz="2800" b="1" dirty="0" err="1">
                <a:solidFill>
                  <a:srgbClr val="002060"/>
                </a:solidFill>
              </a:rPr>
              <a:t>тutor</a:t>
            </a:r>
            <a:r>
              <a:rPr lang="uk-UA" sz="2800" b="1" dirty="0">
                <a:solidFill>
                  <a:srgbClr val="002060"/>
                </a:solidFill>
              </a:rPr>
              <a:t> – той , хто навчає, керує</a:t>
            </a:r>
            <a:r>
              <a:rPr lang="uk-UA" sz="2800" b="1" spc="133" dirty="0">
                <a:solidFill>
                  <a:srgbClr val="661D70"/>
                </a:solidFill>
                <a:latin typeface="Evolventa"/>
              </a:rPr>
              <a:t>).</a:t>
            </a:r>
          </a:p>
          <a:p>
            <a:endParaRPr lang="uk-UA" sz="2800" b="1" dirty="0">
              <a:solidFill>
                <a:srgbClr val="002060"/>
              </a:solidFill>
            </a:endParaRPr>
          </a:p>
          <a:p>
            <a:r>
              <a:rPr lang="uk-UA" sz="2800" b="1" dirty="0">
                <a:solidFill>
                  <a:srgbClr val="002060"/>
                </a:solidFill>
              </a:rPr>
              <a:t>Лімітрофний статус хоча і накладає на країни обмеження, однак дозволяє їм зберігати незалежність (хоча це доволі важко). </a:t>
            </a:r>
            <a:r>
              <a:rPr lang="uk-UA" sz="2800" b="1" dirty="0">
                <a:solidFill>
                  <a:srgbClr val="FF0000"/>
                </a:solidFill>
              </a:rPr>
              <a:t>Тому лімітрофні держави балансують між двома великими потужними сусідами, які обидва бояться поступитися цією країною один одному і тому погоджуються на збереження її незалежності.</a:t>
            </a:r>
          </a:p>
        </p:txBody>
      </p:sp>
      <p:pic>
        <p:nvPicPr>
          <p:cNvPr id="10242" name="Picture 2" descr="Вадим Цымбурский как евразиец — Русская idea">
            <a:extLst>
              <a:ext uri="{FF2B5EF4-FFF2-40B4-BE49-F238E27FC236}">
                <a16:creationId xmlns:a16="http://schemas.microsoft.com/office/drawing/2014/main" id="{8156D1E1-FC3D-1641-83A3-DE9ACB11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771" y="5629941"/>
            <a:ext cx="8568858" cy="41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06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49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6319" y="2438698"/>
            <a:ext cx="9230833" cy="7848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84"/>
              </a:lnSpc>
            </a:pPr>
            <a:r>
              <a:rPr lang="uk-UA" sz="3200" b="1" spc="120" dirty="0">
                <a:solidFill>
                  <a:srgbClr val="661D70"/>
                </a:solidFill>
                <a:latin typeface="Lato"/>
              </a:rPr>
              <a:t>Л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імітрофізація здійснюється потужними державами з наступними цілями:</a:t>
            </a:r>
          </a:p>
          <a:p>
            <a:pPr marL="457200" indent="-457200">
              <a:lnSpc>
                <a:spcPts val="3384"/>
              </a:lnSpc>
              <a:buFont typeface="Wingdings" panose="05000000000000000000" pitchFamily="2" charset="2"/>
              <a:buChar char="Ø"/>
            </a:pP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оволодіння різними типами </a:t>
            </a: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ресурсів лімітрофу 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для підвищення власної могутності;</a:t>
            </a:r>
          </a:p>
          <a:p>
            <a:pPr marL="457200" indent="-457200">
              <a:lnSpc>
                <a:spcPts val="3384"/>
              </a:lnSpc>
              <a:buFont typeface="Wingdings" panose="05000000000000000000" pitchFamily="2" charset="2"/>
              <a:buChar char="Ø"/>
            </a:pP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 </a:t>
            </a: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використання просторів лімітрофу 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для ведення боротьби з геополітичними суперниками в латентній або відкритій формі;</a:t>
            </a:r>
          </a:p>
          <a:p>
            <a:pPr marL="457200" indent="-457200">
              <a:lnSpc>
                <a:spcPts val="3384"/>
              </a:lnSpc>
              <a:buFont typeface="Wingdings" panose="05000000000000000000" pitchFamily="2" charset="2"/>
              <a:buChar char="Ø"/>
            </a:pP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лімітрофи приймають на себе негативні впливи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, що адресувалися їх тьюторам, і дозволяють останнім зберігати сили і ресурси;</a:t>
            </a:r>
          </a:p>
          <a:p>
            <a:pPr>
              <a:lnSpc>
                <a:spcPts val="3384"/>
              </a:lnSpc>
            </a:pPr>
            <a:endParaRPr lang="uk-UA" sz="3200" b="1" i="0" spc="120" dirty="0">
              <a:solidFill>
                <a:srgbClr val="661D70"/>
              </a:solidFill>
              <a:latin typeface="Lato"/>
            </a:endParaRPr>
          </a:p>
          <a:p>
            <a:pPr>
              <a:lnSpc>
                <a:spcPts val="3384"/>
              </a:lnSpc>
            </a:pPr>
            <a:r>
              <a:rPr lang="uk-UA" sz="3200" b="1" spc="120" dirty="0">
                <a:solidFill>
                  <a:srgbClr val="F13B22"/>
                </a:solidFill>
                <a:latin typeface="Lato"/>
              </a:rPr>
              <a:t>Л</a:t>
            </a:r>
            <a:r>
              <a:rPr lang="uk-UA" sz="3200" b="1" i="0" spc="120" dirty="0">
                <a:solidFill>
                  <a:srgbClr val="F13B22"/>
                </a:solidFill>
                <a:latin typeface="Lato"/>
              </a:rPr>
              <a:t>імітрофні актори дають потужним державам вихід до раніше недоступних або важкодоступних геополітичних зон (відкритий або тіньовий переділ світу</a:t>
            </a: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)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40450" y="103465"/>
            <a:ext cx="9688033" cy="2383025"/>
            <a:chOff x="-778305" y="-920942"/>
            <a:chExt cx="11277603" cy="4133627"/>
          </a:xfrm>
        </p:grpSpPr>
        <p:sp>
          <p:nvSpPr>
            <p:cNvPr id="4" name="TextBox 4"/>
            <p:cNvSpPr txBox="1"/>
            <p:nvPr/>
          </p:nvSpPr>
          <p:spPr>
            <a:xfrm>
              <a:off x="-778305" y="-920942"/>
              <a:ext cx="11277603" cy="41336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282"/>
                </a:lnSpc>
              </a:pPr>
              <a:r>
                <a:rPr lang="uk-UA" sz="5235" b="1" i="0" spc="261" dirty="0">
                  <a:solidFill>
                    <a:schemeClr val="accent5">
                      <a:lumMod val="50000"/>
                    </a:schemeClr>
                  </a:solidFill>
                  <a:latin typeface="Evolventa"/>
                </a:rPr>
                <a:t>ГЕОПОЛІТИЧНІ </a:t>
              </a:r>
              <a:r>
                <a:rPr lang="en-US" sz="5235" b="1" i="0" spc="261" dirty="0">
                  <a:solidFill>
                    <a:schemeClr val="accent5">
                      <a:lumMod val="50000"/>
                    </a:schemeClr>
                  </a:solidFill>
                  <a:latin typeface="Evolventa"/>
                </a:rPr>
                <a:t>ТЕХНОЛОГІЇ </a:t>
              </a:r>
              <a:endParaRPr lang="uk-UA" sz="5235" b="1" spc="261" dirty="0">
                <a:solidFill>
                  <a:schemeClr val="accent5">
                    <a:lumMod val="50000"/>
                  </a:schemeClr>
                </a:solidFill>
                <a:latin typeface="Evolventa"/>
              </a:endParaRPr>
            </a:p>
            <a:p>
              <a:pPr>
                <a:lnSpc>
                  <a:spcPts val="6282"/>
                </a:lnSpc>
              </a:pPr>
              <a:endParaRPr lang="uk-UA" sz="1000" b="1" spc="261" dirty="0">
                <a:solidFill>
                  <a:srgbClr val="F62B50"/>
                </a:solidFill>
                <a:latin typeface="Evolventa"/>
              </a:endParaRPr>
            </a:p>
            <a:p>
              <a:pPr>
                <a:lnSpc>
                  <a:spcPts val="6282"/>
                </a:lnSpc>
              </a:pPr>
              <a:r>
                <a:rPr lang="uk-UA" sz="5235" b="1" i="0" spc="261" dirty="0">
                  <a:solidFill>
                    <a:srgbClr val="F62B50"/>
                  </a:solidFill>
                  <a:latin typeface="Evolventa"/>
                </a:rPr>
                <a:t>1. </a:t>
              </a:r>
              <a:r>
                <a:rPr lang="en-US" sz="5235" b="1" i="0" spc="261" dirty="0">
                  <a:solidFill>
                    <a:srgbClr val="F62B50"/>
                  </a:solidFill>
                  <a:latin typeface="Evolventa"/>
                </a:rPr>
                <a:t>ЛІМІТРОФІЗАЦІ</a:t>
              </a:r>
              <a:r>
                <a:rPr lang="uk-UA" sz="5235" b="1" i="0" spc="261" dirty="0">
                  <a:solidFill>
                    <a:srgbClr val="F62B50"/>
                  </a:solidFill>
                  <a:latin typeface="Evolventa"/>
                </a:rPr>
                <a:t>Я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10036"/>
              <a:ext cx="8198912" cy="5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9435347">
            <a:off x="14418562" y="-4270422"/>
            <a:ext cx="5681475" cy="5887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16271" y="3309168"/>
            <a:ext cx="8471729" cy="477711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7690" y="1008965"/>
            <a:ext cx="9296400" cy="8556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військова інтервенція, яка, переслідуючи гуманітарні завдання, фактично слугує засобом розподілу і перерозподілу сфер геополітичного контролю та переформатування конфліктних регіонів</a:t>
            </a:r>
            <a:r>
              <a:rPr lang="uk-UA" sz="2400" b="1" dirty="0">
                <a:solidFill>
                  <a:srgbClr val="002060"/>
                </a:solidFill>
              </a:rPr>
              <a:t>. Ідея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полягає у тому, що </a:t>
            </a:r>
            <a:r>
              <a:rPr lang="uk-UA" sz="2400" b="1" dirty="0" err="1">
                <a:solidFill>
                  <a:srgbClr val="002060"/>
                </a:solidFill>
              </a:rPr>
              <a:t>демокр</a:t>
            </a:r>
            <a:r>
              <a:rPr lang="uk-UA" sz="2400" b="1" dirty="0">
                <a:solidFill>
                  <a:srgbClr val="002060"/>
                </a:solidFill>
              </a:rPr>
              <a:t>. д-ви мають право і навіть зобов’язані заради захисту прав людини втручатися у справи інших д-в (якщо потрібно, із застосуванням військової сили), незважаючи на їх суверенітет.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Досвід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.»: Югославія (1999р.), Афганістан (2001р.), Ірак (2003р.), Лівія (2011р.)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Загалом, концепція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не має чіткої міжнародно-правової дефініції і є </a:t>
            </a:r>
            <a:r>
              <a:rPr lang="uk-UA" sz="2400" b="1" dirty="0">
                <a:solidFill>
                  <a:srgbClr val="FF0000"/>
                </a:solidFill>
              </a:rPr>
              <a:t>дискусійною з точки міжнародної практики врегулювання регіональних конфліктів</a:t>
            </a:r>
            <a:r>
              <a:rPr lang="uk-UA" sz="2400" b="1" dirty="0">
                <a:solidFill>
                  <a:srgbClr val="002060"/>
                </a:solidFill>
              </a:rPr>
              <a:t>. Так,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</a:t>
            </a:r>
            <a:r>
              <a:rPr lang="uk-UA" sz="2400" b="1" dirty="0">
                <a:solidFill>
                  <a:srgbClr val="FF0000"/>
                </a:solidFill>
              </a:rPr>
              <a:t>може бути виправданою, якщо </a:t>
            </a:r>
            <a:r>
              <a:rPr lang="uk-UA" sz="2400" b="1" dirty="0">
                <a:solidFill>
                  <a:srgbClr val="002060"/>
                </a:solidFill>
              </a:rPr>
              <a:t>відбуваються або серйозні порушення прав людини (насильницька депортація, фізичне знищення численних беззахисних людей тощо), або існує реальна загроза безпеці сусідніх д-в, або відсутність демократії  унеможливлює реалізацію принципу національного самовизначення, або, нарешті, усі дипломатичні засоби не спрацьовують, а людські втрати за умов втручання здаються меншими, ніж при невтручанні. Позаяк, </a:t>
            </a:r>
            <a:r>
              <a:rPr lang="uk-UA" sz="2400" b="1" dirty="0">
                <a:solidFill>
                  <a:srgbClr val="FF0000"/>
                </a:solidFill>
              </a:rPr>
              <a:t>на сьогодні не розроблені універсальні і об’єктивні критерії порушень прав людини</a:t>
            </a:r>
            <a:r>
              <a:rPr lang="uk-UA" sz="2400" b="1" dirty="0">
                <a:solidFill>
                  <a:srgbClr val="002060"/>
                </a:solidFill>
              </a:rPr>
              <a:t>, які б одностайно схвалили та застосовували усі д-ви. Тож,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є військовою операцією з усіма властивими їй сумними наслідками. </a:t>
            </a:r>
            <a:r>
              <a:rPr lang="uk-UA" dirty="0"/>
              <a:t>						</a:t>
            </a:r>
            <a:r>
              <a:rPr lang="ru-UA" sz="2800" dirty="0"/>
              <a:t> </a:t>
            </a:r>
            <a:endParaRPr lang="uk-UA" sz="2800" b="1" i="0" spc="12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17174" y="111423"/>
            <a:ext cx="8996916" cy="741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82"/>
              </a:lnSpc>
            </a:pPr>
            <a:r>
              <a:rPr lang="uk-UA" sz="4400" b="1" i="0" spc="261" dirty="0">
                <a:solidFill>
                  <a:srgbClr val="F62B50"/>
                </a:solidFill>
                <a:latin typeface="Evolventa"/>
              </a:rPr>
              <a:t>ГУМАНІТАРНА ІНТЕРВЕНЦІЯ - </a:t>
            </a:r>
            <a:endParaRPr lang="en-US" sz="4400" b="1" i="0" spc="261" dirty="0">
              <a:solidFill>
                <a:srgbClr val="F62B50"/>
              </a:solidFill>
              <a:latin typeface="Evolventa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9435347">
            <a:off x="14418562" y="-4270422"/>
            <a:ext cx="5681475" cy="58875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6648DA-20EB-AB40-B01C-D7B7270F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363" y="94659"/>
            <a:ext cx="6243522" cy="4165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2989FD-5B0C-1D4F-BDE2-3EE8CD040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394" y="6025723"/>
            <a:ext cx="6243522" cy="4165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E5163B-62B1-D641-B555-0992167BF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4946" y="3009900"/>
            <a:ext cx="6992793" cy="39300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7089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Агентура РФ у Молдові має розпочати масові протести до 9 травня | ONLINE.UA">
            <a:extLst>
              <a:ext uri="{FF2B5EF4-FFF2-40B4-BE49-F238E27FC236}">
                <a16:creationId xmlns:a16="http://schemas.microsoft.com/office/drawing/2014/main" id="{614BDE7D-0048-2C47-B817-920EAAEA7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71" y="6888029"/>
            <a:ext cx="6464300" cy="33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Россия заявила ОБСЕ, что спецоперация на Украине будет доведена до конца -  ИА REGNUM">
            <a:extLst>
              <a:ext uri="{FF2B5EF4-FFF2-40B4-BE49-F238E27FC236}">
                <a16:creationId xmlns:a16="http://schemas.microsoft.com/office/drawing/2014/main" id="{0EAFBBF5-7890-7840-BB15-C7066D6E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8913" cy="3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В Росії знову змінили «мету спецоперації» | UA.NEWS">
            <a:extLst>
              <a:ext uri="{FF2B5EF4-FFF2-40B4-BE49-F238E27FC236}">
                <a16:creationId xmlns:a16="http://schemas.microsoft.com/office/drawing/2014/main" id="{0F0BB0ED-A8CA-D841-9072-DB64B4FBC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" y="3280787"/>
            <a:ext cx="6895788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Путін може офіційно оголосити війну в Україні замість «спецоперації»">
            <a:extLst>
              <a:ext uri="{FF2B5EF4-FFF2-40B4-BE49-F238E27FC236}">
                <a16:creationId xmlns:a16="http://schemas.microsoft.com/office/drawing/2014/main" id="{A8C0E56A-A7E5-B641-A542-94E55214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31" y="0"/>
            <a:ext cx="6436418" cy="36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Спецоперація США»: у Кремлі відреагували на нові публікації про напад на  Україну">
            <a:extLst>
              <a:ext uri="{FF2B5EF4-FFF2-40B4-BE49-F238E27FC236}">
                <a16:creationId xmlns:a16="http://schemas.microsoft.com/office/drawing/2014/main" id="{D54EEC60-E738-AA41-8CB1-565BA8E93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142" y="3570628"/>
            <a:ext cx="5728014" cy="29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Унікалька спецоперація ВМС України: так росіян давно вже не принижували">
            <a:extLst>
              <a:ext uri="{FF2B5EF4-FFF2-40B4-BE49-F238E27FC236}">
                <a16:creationId xmlns:a16="http://schemas.microsoft.com/office/drawing/2014/main" id="{DB5861CA-FC97-1149-B41C-CF6B45BC2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254" y="0"/>
            <a:ext cx="7114239" cy="31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Росія розпочала &quot;наступну фазу спецоперації в Україні&quot; – Лавров">
            <a:extLst>
              <a:ext uri="{FF2B5EF4-FFF2-40B4-BE49-F238E27FC236}">
                <a16:creationId xmlns:a16="http://schemas.microsoft.com/office/drawing/2014/main" id="{860D5379-1C0A-E248-993B-9F829390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91" y="6454036"/>
            <a:ext cx="5630073" cy="383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На eBay поштову марку &quot;Русскій воєнний корабль, іді н@*уй&quot; продають за  понад $1 тис – фото">
            <a:extLst>
              <a:ext uri="{FF2B5EF4-FFF2-40B4-BE49-F238E27FC236}">
                <a16:creationId xmlns:a16="http://schemas.microsoft.com/office/drawing/2014/main" id="{4403CF30-059F-8441-BC91-EE12152B8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807" y="5452560"/>
            <a:ext cx="6895788" cy="48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У Відні з'явилося графіті про «Путлера» і «рускій воєнний корабль» - Портал  зовнішньої політики України">
            <a:extLst>
              <a:ext uri="{FF2B5EF4-FFF2-40B4-BE49-F238E27FC236}">
                <a16:creationId xmlns:a16="http://schemas.microsoft.com/office/drawing/2014/main" id="{94E3B3FB-9985-8E48-B977-14038E96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053" y="2153241"/>
            <a:ext cx="4413947" cy="332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Российские пропагандисты в ауте: Соловьев больше не поедет на озеро Комо, а  Скабеевой теперь только в Армению | 1news.az | Новости">
            <a:extLst>
              <a:ext uri="{FF2B5EF4-FFF2-40B4-BE49-F238E27FC236}">
                <a16:creationId xmlns:a16="http://schemas.microsoft.com/office/drawing/2014/main" id="{D97F784A-E9AF-374B-BEED-4608D03FD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092" y="3130794"/>
            <a:ext cx="4610779" cy="332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0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09600" y="571500"/>
            <a:ext cx="10052758" cy="960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3600" b="1" spc="64" dirty="0">
                <a:solidFill>
                  <a:srgbClr val="F13B22"/>
                </a:solidFill>
                <a:latin typeface="Evolventa"/>
              </a:rPr>
              <a:t>Зазвичай</a:t>
            </a:r>
            <a:r>
              <a:rPr lang="en-US" sz="3600" b="1" spc="64" dirty="0">
                <a:solidFill>
                  <a:srgbClr val="F13B22"/>
                </a:solidFill>
                <a:latin typeface="Evolventa"/>
              </a:rPr>
              <a:t> технології</a:t>
            </a:r>
            <a:r>
              <a:rPr lang="uk-UA" sz="3600" b="1" spc="64" dirty="0">
                <a:solidFill>
                  <a:srgbClr val="F13B22"/>
                </a:solidFill>
                <a:latin typeface="Evolventa"/>
              </a:rPr>
              <a:t> – це: 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будь-яке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перетворення 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вихідних матеріалів (людей, інформації, фізичних матеріалів тощо)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для одержання бажаного результату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у вигляді продукції або послуг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система скоординованих елементів :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мета + процедури (правила) + засоби + операції (дії) + мотиви (стимули)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сукупність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процесів цілеспрямованої усвідомленої зміни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, які утворюють взаємозалежні цикли </a:t>
            </a:r>
            <a:r>
              <a:rPr lang="uk-UA" sz="2800" b="1" spc="64" dirty="0" err="1">
                <a:solidFill>
                  <a:srgbClr val="002060"/>
                </a:solidFill>
                <a:latin typeface="Evolventa"/>
              </a:rPr>
              <a:t>логічно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обумовлених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перетворень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речовини, енергії й інформації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цілісна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динамічна система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, яка включає: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апаратні засоби;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операції й процедури діяльності з ними;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управління цією діяльністю;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необхідні для цього інформацію й знання;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енергетичні, сировинні, кадрові та інші ресурси;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сукупність економічних, соціальних, екологічних та інших наслідків, які певним чином впливають і змінюють соціальне і природне середовище перебування даної системи</a:t>
            </a:r>
            <a:endParaRPr lang="en-US" sz="2800" b="1" spc="64" dirty="0">
              <a:solidFill>
                <a:srgbClr val="002060"/>
              </a:solidFill>
              <a:latin typeface="Evolventa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68245C-5940-904A-BD5F-F00177CF8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0" y="4159997"/>
            <a:ext cx="7747000" cy="6103064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1D29B5-1B84-8B49-B821-2EDBD1457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750" y="95997"/>
            <a:ext cx="5143500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69235" y="5936386"/>
            <a:ext cx="8748333" cy="401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spc="160" dirty="0">
                <a:solidFill>
                  <a:srgbClr val="F62B50"/>
                </a:solidFill>
                <a:latin typeface="League Spartan"/>
              </a:rPr>
              <a:t>БАЛКАНІЗАЦІЯ</a:t>
            </a:r>
          </a:p>
          <a:p>
            <a:pPr>
              <a:lnSpc>
                <a:spcPts val="4480"/>
              </a:lnSpc>
            </a:pPr>
            <a:r>
              <a:rPr lang="uk-UA" sz="3600" b="1" i="0" spc="160" dirty="0">
                <a:solidFill>
                  <a:srgbClr val="5744A2"/>
                </a:solidFill>
                <a:latin typeface="Lato"/>
              </a:rPr>
              <a:t>політичний та етнокультурний феномен неперервного дроблення колись єдиної області внаслідок поглиблення протиріч, мовних, етнічних, релігійних, географічних та економічних відмінностей між її частинами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4460" y="286786"/>
            <a:ext cx="9035660" cy="5003934"/>
            <a:chOff x="-172358" y="-99071"/>
            <a:chExt cx="10071849" cy="4329669"/>
          </a:xfrm>
        </p:grpSpPr>
        <p:sp>
          <p:nvSpPr>
            <p:cNvPr id="4" name="TextBox 4"/>
            <p:cNvSpPr txBox="1"/>
            <p:nvPr/>
          </p:nvSpPr>
          <p:spPr>
            <a:xfrm>
              <a:off x="-172358" y="-99071"/>
              <a:ext cx="9945953" cy="4627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4400" b="1" i="0" spc="160" dirty="0">
                  <a:solidFill>
                    <a:srgbClr val="F62B50"/>
                  </a:solidFill>
                  <a:latin typeface="League Spartan"/>
                </a:rPr>
                <a:t>АФГАНІЗАЦІЯ</a:t>
              </a:r>
              <a:r>
                <a:rPr lang="uk-UA" sz="4400" b="1" i="0" spc="160" dirty="0">
                  <a:solidFill>
                    <a:srgbClr val="F62B50"/>
                  </a:solidFill>
                  <a:latin typeface="League Spartan"/>
                </a:rPr>
                <a:t> - </a:t>
              </a:r>
              <a:endParaRPr lang="en-US" sz="4400" b="1" i="0" spc="160" dirty="0">
                <a:solidFill>
                  <a:srgbClr val="F62B50"/>
                </a:solidFill>
                <a:latin typeface="League Spartan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6463" y="395811"/>
              <a:ext cx="9945954" cy="38347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uk-UA" sz="3200" b="1" i="0" spc="160" dirty="0">
                  <a:solidFill>
                    <a:srgbClr val="661D70"/>
                  </a:solidFill>
                  <a:latin typeface="Lato"/>
                </a:rPr>
                <a:t>процес роздержавлення території, коли утворюються самостійні анклави</a:t>
              </a:r>
              <a:r>
                <a:rPr lang="uk-UA" sz="3200" b="1" spc="160" dirty="0">
                  <a:solidFill>
                    <a:srgbClr val="661D70"/>
                  </a:solidFill>
                  <a:latin typeface="Lato"/>
                </a:rPr>
                <a:t>, які вибудовують свої відносини з сусідами зазвичай з використанням військової сили та які </a:t>
              </a:r>
              <a:r>
                <a:rPr lang="uk-UA" sz="3200" b="1" i="0" spc="160" dirty="0">
                  <a:solidFill>
                    <a:srgbClr val="661D70"/>
                  </a:solidFill>
                  <a:latin typeface="Lato"/>
                </a:rPr>
                <a:t>керуються ззовні (в Афганістані це США, Велика Британія, Саудівська Аравія, Пакистан, Туреччина, Китай, Росія і Іран). Це втрата держави на території, це фактично керований хаос.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9435347">
            <a:off x="14418562" y="-4270422"/>
            <a:ext cx="5681475" cy="5887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0432" y="5290720"/>
            <a:ext cx="7411665" cy="5178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45531" y="7581901"/>
            <a:ext cx="4073235" cy="27050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282" t="10935" r="282"/>
          <a:stretch>
            <a:fillRect/>
          </a:stretch>
        </p:blipFill>
        <p:spPr>
          <a:xfrm>
            <a:off x="9417672" y="765458"/>
            <a:ext cx="8922717" cy="5178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314" name="Picture 2" descr="Князев: Афганистану необходимо принципиальное изменение государственного  устройства и формирование конструктивного этносоциального баланса &gt; ННО:  Центр изучения региональных угроз">
            <a:extLst>
              <a:ext uri="{FF2B5EF4-FFF2-40B4-BE49-F238E27FC236}">
                <a16:creationId xmlns:a16="http://schemas.microsoft.com/office/drawing/2014/main" id="{1DF3B7AE-20C2-A045-B424-9822469F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72" y="1"/>
            <a:ext cx="3895285" cy="24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05800" y="4240712"/>
            <a:ext cx="9753600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3200" b="1" i="0" spc="104" dirty="0">
                <a:solidFill>
                  <a:srgbClr val="661D70"/>
                </a:solidFill>
                <a:latin typeface="Evolventa"/>
              </a:rPr>
              <a:t>За договором 1948 про співробітництво та військову допомогу між Фінляндією та СРСР Гельсінкі</a:t>
            </a:r>
            <a:r>
              <a:rPr lang="uk-UA" sz="3200" b="1" i="0" dirty="0">
                <a:solidFill>
                  <a:srgbClr val="661D70"/>
                </a:solidFill>
                <a:latin typeface="Evolventa"/>
              </a:rPr>
              <a:t> додержувалися стратегії нейтралітету та визнавали особливі стратегічні інтереси Москви</a:t>
            </a:r>
          </a:p>
          <a:p>
            <a:r>
              <a:rPr lang="uk-UA" sz="3200" b="1" dirty="0">
                <a:solidFill>
                  <a:srgbClr val="661D70"/>
                </a:solidFill>
                <a:latin typeface="Evolventa"/>
              </a:rPr>
              <a:t>Фактично, можливість збереження демократичних свобод, надання можливостей капіталістичного розвитку Фінляндії  обмінювалося на її відмову від плану Маршала, членства в НАТО</a:t>
            </a:r>
          </a:p>
          <a:p>
            <a:r>
              <a:rPr lang="uk-UA" sz="3200" b="1" i="0" dirty="0">
                <a:solidFill>
                  <a:srgbClr val="FF0000"/>
                </a:solidFill>
                <a:latin typeface="Evolventa"/>
              </a:rPr>
              <a:t>Фінляндія не </a:t>
            </a:r>
            <a:r>
              <a:rPr lang="uk-UA" sz="3200" b="1" dirty="0">
                <a:solidFill>
                  <a:srgbClr val="FF0000"/>
                </a:solidFill>
                <a:latin typeface="Evolventa"/>
              </a:rPr>
              <a:t>увійшла до СРСР, однак і не стала повноцінним членом Західного світу</a:t>
            </a:r>
            <a:endParaRPr lang="uk-UA" sz="3200" b="1" i="0" dirty="0">
              <a:solidFill>
                <a:srgbClr val="FF0000"/>
              </a:solidFill>
              <a:latin typeface="Evolventa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245833" y="136978"/>
            <a:ext cx="10132310" cy="4436981"/>
            <a:chOff x="-421169" y="0"/>
            <a:chExt cx="11268288" cy="5915974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0847119" cy="847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200" b="1" spc="210" dirty="0">
                  <a:solidFill>
                    <a:srgbClr val="F62B50"/>
                  </a:solidFill>
                  <a:latin typeface="Clear Sans Bold"/>
                </a:rPr>
                <a:t>ФІНЛЯНД</a:t>
              </a:r>
              <a:r>
                <a:rPr lang="uk-UA" sz="4200" b="1" spc="210" dirty="0">
                  <a:solidFill>
                    <a:srgbClr val="F62B50"/>
                  </a:solidFill>
                  <a:latin typeface="Clear Sans Bold"/>
                </a:rPr>
                <a:t>И</a:t>
              </a:r>
              <a:r>
                <a:rPr lang="en-US" sz="4200" b="1" spc="210" dirty="0">
                  <a:solidFill>
                    <a:srgbClr val="F62B50"/>
                  </a:solidFill>
                  <a:latin typeface="Clear Sans Bold"/>
                </a:rPr>
                <a:t>ЗАЦІЯ</a:t>
              </a:r>
              <a:r>
                <a:rPr lang="uk-UA" sz="4200" b="1" spc="210" dirty="0">
                  <a:solidFill>
                    <a:srgbClr val="F62B50"/>
                  </a:solidFill>
                  <a:latin typeface="Clear Sans Bold"/>
                </a:rPr>
                <a:t> -</a:t>
              </a:r>
              <a:endParaRPr lang="en-US" sz="4200" b="1" spc="210" dirty="0">
                <a:solidFill>
                  <a:srgbClr val="F62B50"/>
                </a:solidFill>
                <a:latin typeface="Clear Sa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21169" y="745328"/>
              <a:ext cx="10414125" cy="5170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200" b="1" i="0" spc="177" dirty="0">
                  <a:solidFill>
                    <a:srgbClr val="FF0000"/>
                  </a:solidFill>
                  <a:latin typeface="Lato"/>
                </a:rPr>
                <a:t>геополітична залежність держави, коли їй залишена певна свобода, межі якої обумовлені заздалегідь, тобто це так зв</a:t>
              </a:r>
              <a:r>
                <a:rPr lang="uk-UA" sz="3200" b="1" spc="177" dirty="0">
                  <a:solidFill>
                    <a:srgbClr val="FF0000"/>
                  </a:solidFill>
                  <a:latin typeface="Lato"/>
                </a:rPr>
                <a:t>аний</a:t>
              </a:r>
              <a:r>
                <a:rPr lang="uk-UA" sz="3200" b="1" i="0" spc="177" dirty="0">
                  <a:solidFill>
                    <a:srgbClr val="FF0000"/>
                  </a:solidFill>
                  <a:latin typeface="Lato"/>
                </a:rPr>
                <a:t> обмежений суверенітет; це нав'язана ззовні політика; підкорення політики країни політиці більш потужної сусідньої країни</a:t>
              </a:r>
            </a:p>
            <a:p>
              <a:endParaRPr lang="uk-UA" sz="2800" b="1" i="0" spc="177" dirty="0">
                <a:solidFill>
                  <a:srgbClr val="661D70"/>
                </a:solidFill>
                <a:latin typeface="Lato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9435347">
            <a:off x="14418562" y="-4270422"/>
            <a:ext cx="5681475" cy="5887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834" r="2368"/>
          <a:stretch>
            <a:fillRect/>
          </a:stretch>
        </p:blipFill>
        <p:spPr>
          <a:xfrm>
            <a:off x="117853" y="136978"/>
            <a:ext cx="8127980" cy="47681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600" y="5104578"/>
            <a:ext cx="7620000" cy="5080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BFCF7D-50C6-3F4E-8CFB-242DB137B244}"/>
              </a:ext>
            </a:extLst>
          </p:cNvPr>
          <p:cNvSpPr txBox="1"/>
          <p:nvPr/>
        </p:nvSpPr>
        <p:spPr>
          <a:xfrm>
            <a:off x="8431619" y="-65395"/>
            <a:ext cx="9601200" cy="1043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Фінляндизація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це досить суперечливий у своїй аналітичній оцінці феномен (можливо його й технологією складно назвати), який розглядається двояко: 1) як </a:t>
            </a:r>
            <a:r>
              <a:rPr lang="uk-UA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«усічений суверенітет держави»; обмеження, що встановлюються сильною державою з метою свого геополітичного посилення щодо слабшої сусідньої країни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політика значного обмеження самостійності слабшої держави за збереження її номінального суверенітету; 2) як </a:t>
            </a:r>
            <a:r>
              <a:rPr lang="uk-UA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приклад «виборних» змін у державній політиці слабкої невеликої держави, наслідком яких стала її продуктивна співпраця з сильнішою сусідньою державою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політика довірчої співпраці між двома державами з різним суспільно-політичним ладом, вибудована в період холодної війни і принесла відчутну користь обом країнам, що брали в ньому участь; гнучка, зважена, породжена вимушеною необхідністю політика подолання геополітичної кризи слабкої невеликої держави, яка зрештою призвела до значного економічного підйому. </a:t>
            </a:r>
          </a:p>
          <a:p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В результаті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дискусійності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аналітики даної технології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контроверсійним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є висновок про її результати. Проте самі фіни здебільшого схильні все ж таки її оцінювати з позицій успішної реалізації для своєї країни, як здатність свого уряду в роки холодної війни об'єднати залежність від Радянського Союзу з потребою у власному економічному розвитку; тому зараз Фінляндія, завдяки тонко збалансованій, виваженій, стратегічно продуманій геополітиці є однією з найвищих країн сучасного світу, займаючи гідну позицію в його архітектурі (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Дж.Даймонд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</a:p>
        </p:txBody>
      </p:sp>
      <p:pic>
        <p:nvPicPr>
          <p:cNvPr id="2050" name="Picture 2" descr="Финляндизация Украины">
            <a:extLst>
              <a:ext uri="{FF2B5EF4-FFF2-40B4-BE49-F238E27FC236}">
                <a16:creationId xmlns:a16="http://schemas.microsoft.com/office/drawing/2014/main" id="{5C0AEF7D-5444-884E-BF54-D7DFB466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4" y="4978105"/>
            <a:ext cx="80010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050B456-0B35-1B4C-A5A6-9B2E0144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5395"/>
            <a:ext cx="8001000" cy="538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98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6CACFF-2C58-8B4B-A36A-9A63F5261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761510"/>
            <a:ext cx="10820400" cy="7790688"/>
          </a:xfrm>
          <a:prstGeom prst="rect">
            <a:avLst/>
          </a:prstGeom>
        </p:spPr>
      </p:pic>
      <p:pic>
        <p:nvPicPr>
          <p:cNvPr id="14338" name="Picture 2" descr="Історичний день: Фінляндія офіційно подає заявку на членство в НАТО -  YouTube">
            <a:extLst>
              <a:ext uri="{FF2B5EF4-FFF2-40B4-BE49-F238E27FC236}">
                <a16:creationId xmlns:a16="http://schemas.microsoft.com/office/drawing/2014/main" id="{7FDB32A8-5440-3041-94DA-29BF4EBF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" y="5630146"/>
            <a:ext cx="7772400" cy="43719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Ниинисте позвонил Путину и сказал, что Финляндия скоро вступит в НАТО |  Петр и Мазепа">
            <a:extLst>
              <a:ext uri="{FF2B5EF4-FFF2-40B4-BE49-F238E27FC236}">
                <a16:creationId xmlns:a16="http://schemas.microsoft.com/office/drawing/2014/main" id="{76E569CF-2C10-E34B-AAF0-33B4A216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62" y="284879"/>
            <a:ext cx="7772400" cy="47138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291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9155078" y="782081"/>
            <a:ext cx="44904" cy="96202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8555378" y="400847"/>
            <a:ext cx="9732622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spc="160" dirty="0">
                <a:solidFill>
                  <a:srgbClr val="F62B50"/>
                </a:solidFill>
              </a:rPr>
              <a:t>ТЕХНОЛОГІЇ М‘ЯКОЇ СИЛИ- </a:t>
            </a:r>
            <a:r>
              <a:rPr lang="uk-UA" sz="3600" b="1" i="0" spc="492" dirty="0">
                <a:solidFill>
                  <a:srgbClr val="6932F1"/>
                </a:solidFill>
                <a:latin typeface="Lato"/>
              </a:rPr>
              <a:t>здатність впливати на інші держави з метою реалізації власних цілей шляхом налагодження співробітництва в певних сферах, що спрямовано на переконання та формування позитивного сприйняття</a:t>
            </a:r>
          </a:p>
          <a:p>
            <a:pPr algn="ctr"/>
            <a:r>
              <a:rPr lang="ru-RU" sz="3600" dirty="0"/>
              <a:t>(Nye, Joseph. The Future of Power, 2011).</a:t>
            </a:r>
            <a:endParaRPr lang="uk-UA" sz="3600" dirty="0"/>
          </a:p>
          <a:p>
            <a:endParaRPr lang="en-US" sz="2800" b="1" i="0" spc="492" dirty="0">
              <a:solidFill>
                <a:srgbClr val="6932F1"/>
              </a:solidFill>
              <a:latin typeface="Lato"/>
            </a:endParaRPr>
          </a:p>
        </p:txBody>
      </p:sp>
      <p:pic>
        <p:nvPicPr>
          <p:cNvPr id="1026" name="Picture 2" descr="ÐÐ°ÑÑÐ¸Ð½ÐºÐ¸ Ð¿Ð¾ Ð·Ð°Ð¿ÑÐ¾ÑÑ Ð¼ÑÐ³ÐºÐ°Ñ ÑÐ¸Ð»Ð°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584" y="5009041"/>
            <a:ext cx="6532125" cy="5277959"/>
          </a:xfrm>
          <a:prstGeom prst="rect">
            <a:avLst/>
          </a:prstGeom>
          <a:gradFill>
            <a:gsLst>
              <a:gs pos="29000">
                <a:schemeClr val="accent6">
                  <a:lumMod val="40000"/>
                  <a:lumOff val="60000"/>
                </a:schemeClr>
              </a:gs>
              <a:gs pos="10000">
                <a:schemeClr val="accent4">
                  <a:lumMod val="20000"/>
                  <a:lumOff val="80000"/>
                </a:schemeClr>
              </a:gs>
              <a:gs pos="61000">
                <a:schemeClr val="accent5">
                  <a:lumMod val="40000"/>
                  <a:lumOff val="60000"/>
                </a:schemeClr>
              </a:gs>
              <a:gs pos="86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effectLst>
            <a:softEdge rad="127000"/>
          </a:effectLst>
        </p:spPr>
      </p:pic>
      <p:sp>
        <p:nvSpPr>
          <p:cNvPr id="5" name="AutoShape 4" descr="ÐÐ°ÑÑÐ¸Ð½ÐºÐ¸ Ð¿Ð¾ Ð·Ð°Ð¿ÑÐ¾ÑÑ Ð¼ÑÐ³ÐºÐ°Ñ ÑÐ¸Ð»Ð°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ÐÐ°ÑÑÐ¸Ð½ÐºÐ¸ Ð¿Ð¾ Ð·Ð°Ð¿ÑÐ¾ÑÑ Ð¼ÑÐ³ÐºÐ°Ñ ÑÐ¸Ð»Ð° ÐºÐ°ÑÑÐ¸Ð½ÐºÐ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7"/>
            <a:ext cx="8419621" cy="48071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9" y="4967437"/>
            <a:ext cx="9424928" cy="52779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FC4C8626-4100-9444-9D01-68E3DE77B164}"/>
              </a:ext>
            </a:extLst>
          </p:cNvPr>
          <p:cNvSpPr txBox="1"/>
          <p:nvPr/>
        </p:nvSpPr>
        <p:spPr>
          <a:xfrm>
            <a:off x="6858000" y="7353300"/>
            <a:ext cx="973262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uk-UA" sz="4400" b="1" spc="160" dirty="0">
              <a:solidFill>
                <a:srgbClr val="F62B50"/>
              </a:solidFill>
            </a:endParaRPr>
          </a:p>
          <a:p>
            <a:pPr algn="ctr"/>
            <a:r>
              <a:rPr lang="uk-UA" sz="4800" b="1" i="1" spc="160" dirty="0">
                <a:solidFill>
                  <a:srgbClr val="F62B50"/>
                </a:solidFill>
                <a:latin typeface="Book Antiqua" panose="02040602050305030304" pitchFamily="18" charset="0"/>
              </a:rPr>
              <a:t>ДЯКУЮ ЗА УВАГУ!</a:t>
            </a:r>
            <a:endParaRPr lang="uk-UA" sz="4800" b="1" i="1" dirty="0">
              <a:latin typeface="Book Antiqua" panose="02040602050305030304" pitchFamily="18" charset="0"/>
            </a:endParaRPr>
          </a:p>
          <a:p>
            <a:endParaRPr lang="en-US" sz="2800" b="1" i="0" spc="492" dirty="0">
              <a:solidFill>
                <a:srgbClr val="6932F1"/>
              </a:solidFill>
              <a:latin typeface="Lato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80971E1-03B2-4F45-8E36-56647452F739}"/>
              </a:ext>
            </a:extLst>
          </p:cNvPr>
          <p:cNvSpPr txBox="1"/>
          <p:nvPr/>
        </p:nvSpPr>
        <p:spPr>
          <a:xfrm>
            <a:off x="1676400" y="800100"/>
            <a:ext cx="14325600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uk-UA" sz="4400" b="1" spc="160" dirty="0">
              <a:solidFill>
                <a:srgbClr val="F62B50"/>
              </a:solidFill>
            </a:endParaRPr>
          </a:p>
          <a:p>
            <a:pPr algn="ctr"/>
            <a:r>
              <a:rPr lang="uk-UA" sz="4400" b="1" i="1" spc="160" dirty="0">
                <a:solidFill>
                  <a:srgbClr val="002060"/>
                </a:solidFill>
                <a:latin typeface="Book Antiqua" panose="02040602050305030304" pitchFamily="18" charset="0"/>
              </a:rPr>
              <a:t>Перелік геополітичних технологій, який був тут розглянутий, безумовно, не є вичерпним.</a:t>
            </a:r>
          </a:p>
          <a:p>
            <a:pPr algn="ctr"/>
            <a:r>
              <a:rPr lang="uk-UA" sz="4400" b="1" i="1" spc="160" dirty="0">
                <a:solidFill>
                  <a:srgbClr val="002060"/>
                </a:solidFill>
                <a:latin typeface="Book Antiqua" panose="02040602050305030304" pitchFamily="18" charset="0"/>
              </a:rPr>
              <a:t>Тут можна однозначно додати і технології «кольорових революцій», і технології «керованого хаосу», і «вікна </a:t>
            </a:r>
            <a:r>
              <a:rPr lang="uk-UA" sz="4400" b="1" i="1" spc="16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Овертона</a:t>
            </a:r>
            <a:r>
              <a:rPr lang="uk-UA" sz="4400" b="1" i="1" spc="160" dirty="0">
                <a:solidFill>
                  <a:srgbClr val="002060"/>
                </a:solidFill>
                <a:latin typeface="Book Antiqua" panose="02040602050305030304" pitchFamily="18" charset="0"/>
              </a:rPr>
              <a:t>» та інші.</a:t>
            </a:r>
          </a:p>
          <a:p>
            <a:pPr algn="ctr"/>
            <a:endParaRPr lang="uk-UA" sz="4400" b="1" i="1" spc="16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uk-UA" sz="4400" b="1" i="1" spc="160" dirty="0">
                <a:solidFill>
                  <a:srgbClr val="002060"/>
                </a:solidFill>
                <a:latin typeface="Book Antiqua" panose="02040602050305030304" pitchFamily="18" charset="0"/>
              </a:rPr>
              <a:t> У вас є можливість поміркувати над цим;)</a:t>
            </a:r>
            <a:endParaRPr lang="uk-UA" sz="3600" i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en-US" sz="2800" b="1" i="0" spc="492" dirty="0">
              <a:solidFill>
                <a:srgbClr val="6932F1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462972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20000"/>
                <a:lumOff val="80000"/>
              </a:schemeClr>
            </a:gs>
            <a:gs pos="54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43811"/>
            <a:ext cx="17549037" cy="2666051"/>
            <a:chOff x="-497611" y="-503560"/>
            <a:chExt cx="12895677" cy="3554735"/>
          </a:xfrm>
        </p:grpSpPr>
        <p:sp>
          <p:nvSpPr>
            <p:cNvPr id="3" name="TextBox 3"/>
            <p:cNvSpPr txBox="1"/>
            <p:nvPr/>
          </p:nvSpPr>
          <p:spPr>
            <a:xfrm>
              <a:off x="-497611" y="-503560"/>
              <a:ext cx="12895677" cy="35547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3200" b="1" i="0" spc="210" dirty="0">
                  <a:solidFill>
                    <a:srgbClr val="FF0000"/>
                  </a:solidFill>
                  <a:latin typeface="Raleway"/>
                </a:rPr>
                <a:t>ПОЛІТИЧНІ </a:t>
              </a:r>
              <a:r>
                <a:rPr lang="en-US" sz="3200" b="1" i="0" spc="210" dirty="0">
                  <a:solidFill>
                    <a:srgbClr val="FF0000"/>
                  </a:solidFill>
                  <a:latin typeface="Raleway"/>
                </a:rPr>
                <a:t>ТЕХНОЛОГІЇ </a:t>
              </a:r>
              <a:r>
                <a:rPr lang="uk-UA" sz="3200" b="1" i="0" spc="210" dirty="0">
                  <a:solidFill>
                    <a:srgbClr val="FF0000"/>
                  </a:solidFill>
                  <a:latin typeface="Raleway"/>
                </a:rPr>
                <a:t>- </a:t>
              </a:r>
              <a:r>
                <a:rPr lang="uk-UA" sz="3200" b="1" i="0" spc="210" dirty="0">
                  <a:solidFill>
                    <a:srgbClr val="7030A0"/>
                  </a:solidFill>
                  <a:latin typeface="Raleway"/>
                </a:rPr>
                <a:t>методи </a:t>
              </a:r>
              <a:r>
                <a:rPr lang="uk-UA" sz="3200" b="1" spc="210" dirty="0">
                  <a:solidFill>
                    <a:srgbClr val="7030A0"/>
                  </a:solidFill>
                  <a:latin typeface="Raleway"/>
                </a:rPr>
                <a:t>вирішення політичних проблем, вироблення політики, її реалізації, здійснення практичної політичної діяльності;</a:t>
              </a:r>
            </a:p>
            <a:p>
              <a:pPr algn="ctr"/>
              <a:r>
                <a:rPr lang="uk-UA" sz="3200" b="1" spc="210" dirty="0">
                  <a:solidFill>
                    <a:srgbClr val="7030A0"/>
                  </a:solidFill>
                  <a:latin typeface="Raleway"/>
                </a:rPr>
                <a:t> це комплексна система методів і способів впливу на об'єкт політики з метою досягнення певних цілей</a:t>
              </a:r>
            </a:p>
            <a:p>
              <a:pPr>
                <a:lnSpc>
                  <a:spcPts val="5880"/>
                </a:lnSpc>
              </a:pPr>
              <a:endParaRPr lang="en-US" sz="4200" b="1" i="0" spc="210" dirty="0">
                <a:solidFill>
                  <a:srgbClr val="6932F1"/>
                </a:solidFill>
                <a:latin typeface="Raleway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2286077" cy="1378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704"/>
                </a:lnSpc>
              </a:pPr>
              <a:endParaRPr lang="en-US" sz="6400" b="1" spc="64" dirty="0">
                <a:solidFill>
                  <a:srgbClr val="F13B22"/>
                </a:solidFill>
                <a:latin typeface="Evolventa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947D1B-6B6E-A843-8DB2-55E0ADC40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716586"/>
            <a:ext cx="13534476" cy="73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92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6">
                <a:lumMod val="40000"/>
                <a:lumOff val="60000"/>
              </a:schemeClr>
            </a:gs>
            <a:gs pos="6000">
              <a:schemeClr val="accent5">
                <a:lumMod val="20000"/>
                <a:lumOff val="80000"/>
              </a:schemeClr>
            </a:gs>
            <a:gs pos="67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02341" y="1929799"/>
            <a:ext cx="8305800" cy="6427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6"/>
              </a:lnSpc>
            </a:pPr>
            <a:r>
              <a:rPr lang="en-US" sz="3220" b="0" i="0" spc="289" dirty="0">
                <a:solidFill>
                  <a:srgbClr val="302E2C"/>
                </a:solidFill>
                <a:latin typeface="Book Antiqua" panose="02040602050305030304" pitchFamily="18" charset="0"/>
              </a:rPr>
              <a:t> </a:t>
            </a:r>
            <a:r>
              <a:rPr lang="en-US" sz="3600" b="0" i="0" spc="289" dirty="0">
                <a:solidFill>
                  <a:srgbClr val="302E2C"/>
                </a:solidFill>
                <a:latin typeface="Book Antiqua" panose="02040602050305030304" pitchFamily="18" charset="0"/>
              </a:rPr>
              <a:t> </a:t>
            </a:r>
            <a:r>
              <a:rPr lang="uk-UA" sz="3600" b="1" i="0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ГЕОПОЛІТИЧНІ ТЕХНОЛОГІЇ </a:t>
            </a:r>
            <a:r>
              <a:rPr lang="uk-UA" sz="3220" b="1" i="0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– 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комплекс стратегічних і тактичних заходів щодо </a:t>
            </a:r>
            <a:r>
              <a:rPr lang="uk-UA" sz="3220" b="1" i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реалізації геополітичних інтересів держав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, що має на меті:</a:t>
            </a:r>
          </a:p>
          <a:p>
            <a:pPr marL="457200" indent="-457200">
              <a:lnSpc>
                <a:spcPts val="4186"/>
              </a:lnSpc>
              <a:buFont typeface="Wingdings" pitchFamily="2" charset="2"/>
              <a:buChar char="ü"/>
            </a:pP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 досягнення </a:t>
            </a:r>
            <a:r>
              <a:rPr lang="uk-UA" sz="3220" b="1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іншого 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геополітичного </a:t>
            </a:r>
            <a:r>
              <a:rPr lang="uk-UA" sz="3220" b="1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статусу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,</a:t>
            </a:r>
          </a:p>
          <a:p>
            <a:pPr marL="457200" indent="-457200">
              <a:lnSpc>
                <a:spcPts val="4186"/>
              </a:lnSpc>
              <a:buFont typeface="Wingdings" pitchFamily="2" charset="2"/>
              <a:buChar char="ü"/>
            </a:pP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3220" b="1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зміну геополітичних кордонів 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(з огляду на багаторівневість геополітичного простору)</a:t>
            </a:r>
            <a:r>
              <a:rPr lang="uk-UA" sz="3220" b="1" i="0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,</a:t>
            </a:r>
          </a:p>
          <a:p>
            <a:pPr marL="457200" indent="-457200">
              <a:lnSpc>
                <a:spcPts val="4186"/>
              </a:lnSpc>
              <a:buFont typeface="Wingdings" pitchFamily="2" charset="2"/>
              <a:buChar char="ü"/>
            </a:pPr>
            <a:r>
              <a:rPr lang="uk-UA" sz="3220" b="1" i="0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 внесення </a:t>
            </a:r>
            <a:r>
              <a:rPr lang="uk-UA" sz="3220" b="1" i="0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коректив у наявний геополітичний процес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F44021-B411-1E4B-874D-CECC7706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7" t="312" r="4838" b="1838"/>
          <a:stretch/>
        </p:blipFill>
        <p:spPr>
          <a:xfrm>
            <a:off x="9144000" y="599031"/>
            <a:ext cx="9144000" cy="8119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1283" y="-6029172"/>
            <a:ext cx="18756035" cy="1875603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9600" y="2259436"/>
            <a:ext cx="10225979" cy="780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783" b="0" i="1" spc="233" dirty="0">
                <a:solidFill>
                  <a:srgbClr val="661D70"/>
                </a:solidFill>
                <a:latin typeface="Evolventa"/>
              </a:rPr>
              <a:t>- </a:t>
            </a:r>
            <a:r>
              <a:rPr lang="en-US" sz="2783" b="0" i="1" spc="233" dirty="0">
                <a:solidFill>
                  <a:srgbClr val="FFFFFF"/>
                </a:solidFill>
                <a:latin typeface="Evolventa"/>
              </a:rPr>
              <a:t>      </a:t>
            </a:r>
            <a:r>
              <a:rPr lang="uk-UA" sz="2783" b="1" i="1" spc="233" dirty="0">
                <a:solidFill>
                  <a:srgbClr val="5744A2"/>
                </a:solidFill>
                <a:latin typeface="Evolventa"/>
              </a:rPr>
              <a:t>територіально-географічні параметри держави, як матеріальна основа існування країни та її стратегічний ресурс;</a:t>
            </a:r>
          </a:p>
          <a:p>
            <a:r>
              <a:rPr lang="uk-UA" sz="2783" b="1" i="1" spc="233" dirty="0">
                <a:solidFill>
                  <a:srgbClr val="5744A2"/>
                </a:solidFill>
                <a:latin typeface="Evolventa"/>
              </a:rPr>
              <a:t>-       прикордонний простір і стан кордонів, що забезпечує суверенітет країни і захист її національних інтересів;</a:t>
            </a:r>
          </a:p>
          <a:p>
            <a:r>
              <a:rPr lang="uk-UA" sz="2783" b="1" i="1" spc="233" dirty="0">
                <a:solidFill>
                  <a:srgbClr val="5744A2"/>
                </a:solidFill>
                <a:latin typeface="Evolventa"/>
              </a:rPr>
              <a:t>-       здатність до виживання, де важливою складовою є стан народонаселення: його кількість і якість;</a:t>
            </a:r>
          </a:p>
          <a:p>
            <a:r>
              <a:rPr lang="uk-UA" sz="2783" b="1" i="1" spc="233" dirty="0">
                <a:solidFill>
                  <a:srgbClr val="5744A2"/>
                </a:solidFill>
                <a:latin typeface="Evolventa"/>
              </a:rPr>
              <a:t>-       ступінь військово-стратегічної міці;</a:t>
            </a:r>
          </a:p>
          <a:p>
            <a:r>
              <a:rPr lang="uk-UA" sz="2783" b="1" i="1" spc="233" dirty="0">
                <a:solidFill>
                  <a:srgbClr val="5744A2"/>
                </a:solidFill>
                <a:latin typeface="Evolventa"/>
              </a:rPr>
              <a:t>-       ступінь національної безпеки держави і нації;</a:t>
            </a:r>
          </a:p>
          <a:p>
            <a:r>
              <a:rPr lang="uk-UA" sz="2783" b="1" i="1" spc="233" dirty="0">
                <a:solidFill>
                  <a:srgbClr val="5744A2"/>
                </a:solidFill>
                <a:latin typeface="Evolventa"/>
              </a:rPr>
              <a:t>-       визначення геополітичного коду держави та ступінь розробки геополітичної стратегії;</a:t>
            </a:r>
          </a:p>
          <a:p>
            <a:pPr>
              <a:lnSpc>
                <a:spcPts val="4870"/>
              </a:lnSpc>
            </a:pPr>
            <a:r>
              <a:rPr lang="uk-UA" sz="2783" b="1" i="1" spc="233" dirty="0">
                <a:solidFill>
                  <a:srgbClr val="5744A2"/>
                </a:solidFill>
                <a:latin typeface="Evolventa"/>
              </a:rPr>
              <a:t>            </a:t>
            </a:r>
            <a:r>
              <a:rPr lang="uk-UA" sz="2783" b="1" i="1" spc="233" dirty="0">
                <a:solidFill>
                  <a:srgbClr val="F13B22"/>
                </a:solidFill>
                <a:latin typeface="Evolventa"/>
              </a:rPr>
              <a:t>ступінь геополітичної міці та геополітичної суб'єктності держави</a:t>
            </a:r>
          </a:p>
          <a:p>
            <a:pPr>
              <a:lnSpc>
                <a:spcPts val="4870"/>
              </a:lnSpc>
            </a:pPr>
            <a:r>
              <a:rPr lang="uk-UA" sz="2783" b="0" i="1" spc="233" dirty="0">
                <a:solidFill>
                  <a:srgbClr val="FFFFFF"/>
                </a:solidFill>
                <a:latin typeface="Evolventa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7807" y="402284"/>
            <a:ext cx="828657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24"/>
              </a:lnSpc>
            </a:pPr>
            <a:r>
              <a:rPr lang="en-US" sz="4000" b="1" i="0" spc="316" dirty="0">
                <a:solidFill>
                  <a:srgbClr val="661D70"/>
                </a:solidFill>
                <a:latin typeface="Lato"/>
              </a:rPr>
              <a:t>ЧИННИКИ ЗАСТОСУВАННЯ ГЕОПОЛІТИЧНИХ ТЕХНОЛОГІЙ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10999"/>
          </a:blip>
          <a:srcRect/>
          <a:stretch>
            <a:fillRect/>
          </a:stretch>
        </p:blipFill>
        <p:spPr>
          <a:xfrm rot="-8533769">
            <a:off x="12250368" y="682596"/>
            <a:ext cx="5017053" cy="5199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4669" t="837" r="14669"/>
          <a:stretch>
            <a:fillRect/>
          </a:stretch>
        </p:blipFill>
        <p:spPr>
          <a:xfrm rot="942533">
            <a:off x="12874379" y="3899637"/>
            <a:ext cx="5238849" cy="490908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9" name="Group 9"/>
          <p:cNvGrpSpPr/>
          <p:nvPr/>
        </p:nvGrpSpPr>
        <p:grpSpPr>
          <a:xfrm>
            <a:off x="1143000" y="8259305"/>
            <a:ext cx="907904" cy="733042"/>
            <a:chOff x="0" y="0"/>
            <a:chExt cx="6350000" cy="51269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F13B22"/>
            </a:solidFill>
          </p:spPr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5EFAEA-B7B4-4C46-A813-DB8C50B0D3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0" r="1917"/>
          <a:stretch/>
        </p:blipFill>
        <p:spPr>
          <a:xfrm>
            <a:off x="9679058" y="-424414"/>
            <a:ext cx="8654953" cy="51072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DA65BF-9601-8B44-81B2-32EA24E8C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8936" y="7962901"/>
            <a:ext cx="5853931" cy="329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34149"/>
          <a:stretch>
            <a:fillRect/>
          </a:stretch>
        </p:blipFill>
        <p:spPr>
          <a:xfrm rot="21289332">
            <a:off x="10572861" y="3859832"/>
            <a:ext cx="4621458" cy="430413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40000"/>
                <a:lumOff val="60000"/>
              </a:schemeClr>
            </a:gs>
            <a:gs pos="49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7734300"/>
            <a:ext cx="15697200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5"/>
              </a:lnSpc>
            </a:pPr>
            <a:r>
              <a:rPr lang="en-US" sz="3704" b="1" spc="185" dirty="0">
                <a:solidFill>
                  <a:srgbClr val="F62B50"/>
                </a:solidFill>
                <a:latin typeface="Evolventa"/>
              </a:rPr>
              <a:t>ГЕОПОЛІТИЧН</a:t>
            </a:r>
            <a:r>
              <a:rPr lang="uk-UA" sz="3704" b="1" spc="185" dirty="0">
                <a:solidFill>
                  <a:srgbClr val="F62B50"/>
                </a:solidFill>
                <a:latin typeface="Evolventa"/>
              </a:rPr>
              <a:t>і </a:t>
            </a:r>
            <a:r>
              <a:rPr lang="en-US" sz="3704" b="1" spc="185" dirty="0">
                <a:solidFill>
                  <a:srgbClr val="F62B50"/>
                </a:solidFill>
                <a:latin typeface="Evolventa"/>
              </a:rPr>
              <a:t>ТЕХНОЛОГІЇ </a:t>
            </a:r>
            <a:endParaRPr lang="uk-UA" sz="3704" b="1" spc="185" dirty="0">
              <a:solidFill>
                <a:srgbClr val="F62B50"/>
              </a:solidFill>
              <a:latin typeface="Evolventa"/>
            </a:endParaRPr>
          </a:p>
          <a:p>
            <a:pPr algn="ctr">
              <a:lnSpc>
                <a:spcPts val="4445"/>
              </a:lnSpc>
            </a:pPr>
            <a:r>
              <a:rPr lang="uk-UA" sz="3704" b="1" i="0" spc="185" dirty="0">
                <a:solidFill>
                  <a:srgbClr val="F62B50"/>
                </a:solidFill>
                <a:latin typeface="Evolventa"/>
              </a:rPr>
              <a:t>віддзеркалюють асиметрію геополітичних статусів, що склалася на даний історичний час</a:t>
            </a:r>
          </a:p>
          <a:p>
            <a:pPr algn="ctr">
              <a:lnSpc>
                <a:spcPts val="4445"/>
              </a:lnSpc>
            </a:pPr>
            <a:r>
              <a:rPr lang="uk-UA" sz="3704" b="1" spc="185" dirty="0">
                <a:solidFill>
                  <a:srgbClr val="F62B50"/>
                </a:solidFill>
                <a:latin typeface="Evolventa"/>
              </a:rPr>
              <a:t>ГЕГЕМОНІЗАЦІЯ         МАРГІНАЛІЗАЦІЯ</a:t>
            </a:r>
            <a:endParaRPr lang="uk-UA" sz="3704" b="1" i="0" spc="185" dirty="0">
              <a:solidFill>
                <a:srgbClr val="F62B50"/>
              </a:solidFill>
              <a:latin typeface="Evolventa"/>
            </a:endParaRPr>
          </a:p>
          <a:p>
            <a:pPr>
              <a:lnSpc>
                <a:spcPts val="4445"/>
              </a:lnSpc>
            </a:pPr>
            <a:endParaRPr lang="en-US" sz="3704" b="1" i="0" spc="185" dirty="0">
              <a:solidFill>
                <a:srgbClr val="F62B50"/>
              </a:solidFill>
              <a:latin typeface="Evolventa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7811" b="7811"/>
          <a:stretch>
            <a:fillRect/>
          </a:stretch>
        </p:blipFill>
        <p:spPr>
          <a:xfrm>
            <a:off x="1600200" y="0"/>
            <a:ext cx="15697200" cy="7590075"/>
          </a:xfrm>
          <a:prstGeom prst="rect">
            <a:avLst/>
          </a:prstGeom>
        </p:spPr>
      </p:pic>
      <p:sp>
        <p:nvSpPr>
          <p:cNvPr id="5" name="Двойная стрелка влево/вправо 4">
            <a:extLst>
              <a:ext uri="{FF2B5EF4-FFF2-40B4-BE49-F238E27FC236}">
                <a16:creationId xmlns:a16="http://schemas.microsoft.com/office/drawing/2014/main" id="{AAAE7B52-CDE0-DE49-842C-B8CF6163EA4F}"/>
              </a:ext>
            </a:extLst>
          </p:cNvPr>
          <p:cNvSpPr/>
          <p:nvPr/>
        </p:nvSpPr>
        <p:spPr>
          <a:xfrm>
            <a:off x="8535924" y="9486900"/>
            <a:ext cx="1446276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3DC8E6-CF00-1E4D-A7F0-A63315695992}"/>
              </a:ext>
            </a:extLst>
          </p:cNvPr>
          <p:cNvSpPr txBox="1"/>
          <p:nvPr/>
        </p:nvSpPr>
        <p:spPr>
          <a:xfrm>
            <a:off x="8610600" y="172908"/>
            <a:ext cx="9144000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АСИМЕТРІЯ:</a:t>
            </a:r>
          </a:p>
          <a:p>
            <a:r>
              <a:rPr lang="uk-UA" sz="3200" b="1" dirty="0">
                <a:latin typeface="Book Antiqua" panose="02040602050305030304" pitchFamily="18" charset="0"/>
              </a:rPr>
              <a:t>З боку держави, яка їх ініціює, готує та втілює можна говорити, що це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технології її гегемонізації</a:t>
            </a:r>
            <a:r>
              <a:rPr lang="uk-UA" sz="3200" b="1" dirty="0">
                <a:latin typeface="Book Antiqua" panose="02040602050305030304" pitchFamily="18" charset="0"/>
              </a:rPr>
              <a:t>, оскільки у будь-якому разі вони націлені насамперед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на підвищення її геополітичного статусу.</a:t>
            </a:r>
            <a:r>
              <a:rPr lang="uk-UA" sz="3200" b="1" dirty="0">
                <a:latin typeface="Book Antiqua" panose="02040602050305030304" pitchFamily="18" charset="0"/>
              </a:rPr>
              <a:t> </a:t>
            </a:r>
          </a:p>
          <a:p>
            <a:r>
              <a:rPr lang="uk-UA" sz="3200" b="1" dirty="0">
                <a:latin typeface="Book Antiqua" panose="02040602050305030304" pitchFamily="18" charset="0"/>
              </a:rPr>
              <a:t>По відношенню до держави, яка є метою застосування геополітичних технологій, йдеться про її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геополітичну маргіналізацію </a:t>
            </a:r>
            <a:r>
              <a:rPr lang="uk-UA" sz="3200" b="1" dirty="0">
                <a:latin typeface="Book Antiqua" panose="02040602050305030304" pitchFamily="18" charset="0"/>
              </a:rPr>
              <a:t>–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зниження статусу, ослаблення його геополітичного потенціалу </a:t>
            </a:r>
            <a:r>
              <a:rPr lang="uk-UA" sz="3200" b="1" dirty="0">
                <a:latin typeface="Book Antiqua" panose="02040602050305030304" pitchFamily="18" charset="0"/>
              </a:rPr>
              <a:t>тощо. </a:t>
            </a:r>
          </a:p>
          <a:p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!!! Геополітична </a:t>
            </a:r>
            <a:r>
              <a:rPr lang="uk-UA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гегемонізація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представляє реалізацію експансіоністської політики</a:t>
            </a:r>
            <a:r>
              <a:rPr lang="uk-UA" sz="3200" b="1" dirty="0">
                <a:latin typeface="Book Antiqua" panose="02040602050305030304" pitchFamily="18" charset="0"/>
              </a:rPr>
              <a:t>, розширення геополітичного простору, а геополітична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маргіналізація має на увазі звуження – контракцію </a:t>
            </a:r>
            <a:r>
              <a:rPr lang="uk-UA" sz="3200" b="1" dirty="0">
                <a:latin typeface="Book Antiqua" panose="02040602050305030304" pitchFamily="18" charset="0"/>
              </a:rPr>
              <a:t>– геополітичного простору. І оскільки </a:t>
            </a:r>
            <a:r>
              <a:rPr lang="uk-UA" sz="3200" b="1" dirty="0" err="1">
                <a:latin typeface="Book Antiqua" panose="02040602050305030304" pitchFamily="18" charset="0"/>
              </a:rPr>
              <a:t>спатіальність</a:t>
            </a:r>
            <a:r>
              <a:rPr lang="uk-UA" sz="3200" b="1" dirty="0">
                <a:latin typeface="Book Antiqua" panose="02040602050305030304" pitchFamily="18" charset="0"/>
              </a:rPr>
              <a:t> є багаторівневою, то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і експансія, і контракція можуть відбуватися в різному масштабі на всіх її рівнях.</a:t>
            </a:r>
          </a:p>
        </p:txBody>
      </p:sp>
      <p:pic>
        <p:nvPicPr>
          <p:cNvPr id="1026" name="Picture 2" descr="Россия для Китая: партнер или сырьевой придаток? | Россия и россияне:  взгляд из Европы | DW | 11.06.2019">
            <a:extLst>
              <a:ext uri="{FF2B5EF4-FFF2-40B4-BE49-F238E27FC236}">
                <a16:creationId xmlns:a16="http://schemas.microsoft.com/office/drawing/2014/main" id="{8B55D325-D2FF-DF43-9956-E698F21F2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8594"/>
          <a:stretch/>
        </p:blipFill>
        <p:spPr bwMode="auto">
          <a:xfrm>
            <a:off x="228600" y="2171700"/>
            <a:ext cx="81915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4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40000"/>
                <a:lumOff val="60000"/>
              </a:schemeClr>
            </a:gs>
            <a:gs pos="49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152"/>
          <a:stretch>
            <a:fillRect/>
          </a:stretch>
        </p:blipFill>
        <p:spPr>
          <a:xfrm>
            <a:off x="7467600" y="914400"/>
            <a:ext cx="10820400" cy="84582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8BECD6C-ABAE-E646-B21C-63F363D4E367}"/>
              </a:ext>
            </a:extLst>
          </p:cNvPr>
          <p:cNvSpPr/>
          <p:nvPr/>
        </p:nvSpPr>
        <p:spPr>
          <a:xfrm>
            <a:off x="152400" y="2857500"/>
            <a:ext cx="7620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spc="172" dirty="0">
                <a:solidFill>
                  <a:srgbClr val="FF0000"/>
                </a:solidFill>
                <a:latin typeface="Evolventa"/>
              </a:rPr>
              <a:t>ГЕОПОЛІТИЧНА МАРГІНАЛІЗАЦІЯ </a:t>
            </a:r>
            <a:r>
              <a:rPr lang="uk-UA" sz="3600" b="1" spc="172" dirty="0">
                <a:solidFill>
                  <a:srgbClr val="366947"/>
                </a:solidFill>
                <a:latin typeface="Evolventa"/>
              </a:rPr>
              <a:t>-</a:t>
            </a:r>
            <a:r>
              <a:rPr lang="uk-UA" sz="4000" b="1" spc="172" dirty="0">
                <a:solidFill>
                  <a:srgbClr val="366947"/>
                </a:solidFill>
                <a:latin typeface="Evolventa"/>
              </a:rPr>
              <a:t>результуючий </a:t>
            </a:r>
            <a:r>
              <a:rPr lang="uk-UA" sz="4000" b="1" spc="172" dirty="0">
                <a:solidFill>
                  <a:srgbClr val="FF0000"/>
                </a:solidFill>
                <a:latin typeface="Evolventa"/>
              </a:rPr>
              <a:t>наслідок контракції геополітичного простору</a:t>
            </a:r>
            <a:r>
              <a:rPr lang="uk-UA" sz="4000" b="1" spc="172" dirty="0">
                <a:solidFill>
                  <a:srgbClr val="366947"/>
                </a:solidFill>
                <a:latin typeface="Evolventa"/>
              </a:rPr>
              <a:t> </a:t>
            </a:r>
          </a:p>
          <a:p>
            <a:r>
              <a:rPr lang="uk-UA" sz="4000" b="1" spc="172" dirty="0">
                <a:solidFill>
                  <a:srgbClr val="366947"/>
                </a:solidFill>
                <a:latin typeface="Evolventa"/>
              </a:rPr>
              <a:t>(</a:t>
            </a:r>
            <a:r>
              <a:rPr lang="uk-UA" sz="4000" b="1" spc="172" dirty="0">
                <a:solidFill>
                  <a:srgbClr val="FF0000"/>
                </a:solidFill>
                <a:latin typeface="Evolventa"/>
              </a:rPr>
              <a:t>!!!</a:t>
            </a:r>
            <a:r>
              <a:rPr lang="uk-UA" sz="4000" b="1" spc="172" dirty="0">
                <a:solidFill>
                  <a:srgbClr val="366947"/>
                </a:solidFill>
                <a:latin typeface="Evolventa"/>
              </a:rPr>
              <a:t> зважаючи на існування його кількох рівнів)</a:t>
            </a:r>
          </a:p>
        </p:txBody>
      </p:sp>
    </p:spTree>
    <p:extLst>
      <p:ext uri="{BB962C8B-B14F-4D97-AF65-F5344CB8AC3E}">
        <p14:creationId xmlns:p14="http://schemas.microsoft.com/office/powerpoint/2010/main" val="325106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13941</TotalTime>
  <Words>2950</Words>
  <Application>Microsoft Macintosh PowerPoint</Application>
  <PresentationFormat>Произвольный</PresentationFormat>
  <Paragraphs>148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7" baseType="lpstr">
      <vt:lpstr>Wingdings</vt:lpstr>
      <vt:lpstr>Arial</vt:lpstr>
      <vt:lpstr>Playfair Display</vt:lpstr>
      <vt:lpstr>League Spartan</vt:lpstr>
      <vt:lpstr>Clear Sans Bold</vt:lpstr>
      <vt:lpstr>Lato</vt:lpstr>
      <vt:lpstr>Evolventa</vt:lpstr>
      <vt:lpstr>Raleway</vt:lpstr>
      <vt:lpstr>Times New Roman</vt:lpstr>
      <vt:lpstr>Book Antiqua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our brand stands for</dc:title>
  <dc:creator>user</dc:creator>
  <cp:lastModifiedBy>Microsoft Office User</cp:lastModifiedBy>
  <cp:revision>102</cp:revision>
  <dcterms:created xsi:type="dcterms:W3CDTF">2006-08-16T00:00:00Z</dcterms:created>
  <dcterms:modified xsi:type="dcterms:W3CDTF">2022-05-18T17:59:25Z</dcterms:modified>
  <dc:identifier>DADYJpao6UI</dc:identifier>
</cp:coreProperties>
</file>