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8"/>
  </p:notesMasterIdLst>
  <p:sldIdLst>
    <p:sldId id="256" r:id="rId3"/>
    <p:sldId id="261" r:id="rId4"/>
    <p:sldId id="263" r:id="rId5"/>
    <p:sldId id="265" r:id="rId6"/>
    <p:sldId id="267" r:id="rId7"/>
    <p:sldId id="268" r:id="rId8"/>
    <p:sldId id="257" r:id="rId9"/>
    <p:sldId id="270" r:id="rId10"/>
    <p:sldId id="264" r:id="rId11"/>
    <p:sldId id="266" r:id="rId12"/>
    <p:sldId id="258" r:id="rId13"/>
    <p:sldId id="269" r:id="rId14"/>
    <p:sldId id="259" r:id="rId15"/>
    <p:sldId id="26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584E4-B4D0-4026-8530-290277919779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F0B67-3522-4A3E-A726-EA9B8D7AFF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F0B67-3522-4A3E-A726-EA9B8D7AFFC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458200" cy="3276600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>соціологія </a:t>
            </a:r>
            <a:r>
              <a:rPr lang="uk-UA" sz="4800" dirty="0" smtClean="0"/>
              <a:t>організованої злочинності	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Соціальні функції організованої злочинності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• “культурна” –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усних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письмових</a:t>
            </a:r>
            <a:r>
              <a:rPr lang="ru-RU" dirty="0" smtClean="0"/>
              <a:t> </a:t>
            </a:r>
            <a:r>
              <a:rPr lang="ru-RU" dirty="0" err="1" smtClean="0"/>
              <a:t>кодексів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ідеології</a:t>
            </a:r>
            <a:r>
              <a:rPr lang="ru-RU" dirty="0" smtClean="0"/>
              <a:t>, </a:t>
            </a:r>
            <a:r>
              <a:rPr lang="ru-RU" dirty="0" err="1" smtClean="0"/>
              <a:t>соціального</a:t>
            </a:r>
            <a:r>
              <a:rPr lang="ru-RU" dirty="0" smtClean="0"/>
              <a:t> контролю;</a:t>
            </a:r>
          </a:p>
          <a:p>
            <a:r>
              <a:rPr lang="ru-RU" dirty="0" smtClean="0"/>
              <a:t>• “</a:t>
            </a:r>
            <a:r>
              <a:rPr lang="ru-RU" dirty="0" err="1" smtClean="0"/>
              <a:t>політична</a:t>
            </a:r>
            <a:r>
              <a:rPr lang="ru-RU" dirty="0" smtClean="0"/>
              <a:t>” – </a:t>
            </a:r>
            <a:r>
              <a:rPr lang="ru-RU" dirty="0" err="1" smtClean="0"/>
              <a:t>перебирання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(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удаваних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реальних</a:t>
            </a:r>
            <a:r>
              <a:rPr lang="ru-RU" dirty="0" smtClean="0"/>
              <a:t> </a:t>
            </a:r>
            <a:r>
              <a:rPr lang="ru-RU" dirty="0" err="1" smtClean="0"/>
              <a:t>загроз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порядку;</a:t>
            </a:r>
          </a:p>
          <a:p>
            <a:r>
              <a:rPr lang="ru-RU" dirty="0" smtClean="0"/>
              <a:t>• “</a:t>
            </a:r>
            <a:r>
              <a:rPr lang="ru-RU" dirty="0" err="1" smtClean="0"/>
              <a:t>організаційна</a:t>
            </a:r>
            <a:r>
              <a:rPr lang="ru-RU" dirty="0" smtClean="0"/>
              <a:t>” –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об’єднань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ієрархічною</a:t>
            </a:r>
            <a:r>
              <a:rPr lang="ru-RU" dirty="0" smtClean="0"/>
              <a:t> </a:t>
            </a:r>
            <a:r>
              <a:rPr lang="ru-RU" dirty="0" err="1" smtClean="0"/>
              <a:t>статусно-рольовою</a:t>
            </a:r>
            <a:r>
              <a:rPr lang="ru-RU" dirty="0" smtClean="0"/>
              <a:t> структурою;</a:t>
            </a:r>
          </a:p>
          <a:p>
            <a:r>
              <a:rPr lang="ru-RU" dirty="0" smtClean="0"/>
              <a:t>• “</a:t>
            </a:r>
            <a:r>
              <a:rPr lang="ru-RU" dirty="0" err="1" smtClean="0"/>
              <a:t>економічна</a:t>
            </a:r>
            <a:r>
              <a:rPr lang="ru-RU" dirty="0" smtClean="0"/>
              <a:t>” –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та </a:t>
            </a:r>
            <a:r>
              <a:rPr lang="ru-RU" dirty="0" err="1" smtClean="0"/>
              <a:t>послуг</a:t>
            </a:r>
            <a:r>
              <a:rPr lang="ru-RU" dirty="0" smtClean="0"/>
              <a:t> незаконного </a:t>
            </a:r>
            <a:r>
              <a:rPr lang="ru-RU" dirty="0" err="1" smtClean="0"/>
              <a:t>походження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• “</a:t>
            </a:r>
            <a:r>
              <a:rPr lang="ru-RU" dirty="0" err="1" smtClean="0"/>
              <a:t>соціалізаційна</a:t>
            </a:r>
            <a:r>
              <a:rPr lang="ru-RU" dirty="0" smtClean="0"/>
              <a:t>” (</a:t>
            </a:r>
            <a:r>
              <a:rPr lang="ru-RU" dirty="0" err="1" smtClean="0"/>
              <a:t>точніше</a:t>
            </a:r>
            <a:r>
              <a:rPr lang="ru-RU" dirty="0" smtClean="0"/>
              <a:t> – </a:t>
            </a:r>
            <a:r>
              <a:rPr lang="ru-RU" dirty="0" err="1" smtClean="0"/>
              <a:t>ресоціалізації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десоціалізації</a:t>
            </a:r>
            <a:r>
              <a:rPr lang="ru-RU" dirty="0" smtClean="0"/>
              <a:t>) – передача </a:t>
            </a:r>
            <a:r>
              <a:rPr lang="ru-RU" dirty="0" err="1" smtClean="0"/>
              <a:t>знань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зразків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3400" y="762000"/>
            <a:ext cx="3008313" cy="46910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Добре </a:t>
            </a:r>
            <a:r>
              <a:rPr lang="ru-RU" sz="1800" dirty="0" err="1"/>
              <a:t>організовані</a:t>
            </a:r>
            <a:r>
              <a:rPr lang="ru-RU" sz="1800" dirty="0"/>
              <a:t> </a:t>
            </a:r>
            <a:r>
              <a:rPr lang="ru-RU" sz="1800" dirty="0" err="1"/>
              <a:t>кримінальні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існують</a:t>
            </a:r>
            <a:r>
              <a:rPr lang="ru-RU" sz="1800" dirty="0"/>
              <a:t>, </a:t>
            </a:r>
            <a:r>
              <a:rPr lang="ru-RU" sz="1800" dirty="0" err="1"/>
              <a:t>певно</a:t>
            </a:r>
            <a:r>
              <a:rPr lang="ru-RU" sz="1800" dirty="0"/>
              <a:t>, </a:t>
            </a:r>
            <a:r>
              <a:rPr lang="ru-RU" sz="1800" dirty="0" err="1"/>
              <a:t>майже</a:t>
            </a:r>
            <a:r>
              <a:rPr lang="ru-RU" sz="1800" dirty="0"/>
              <a:t> в </a:t>
            </a:r>
            <a:r>
              <a:rPr lang="ru-RU" sz="1800" dirty="0" err="1" smtClean="0"/>
              <a:t>усіх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країнах</a:t>
            </a:r>
            <a:r>
              <a:rPr lang="ru-RU" sz="1800" dirty="0" smtClean="0"/>
              <a:t>, </a:t>
            </a:r>
            <a:r>
              <a:rPr lang="ru-RU" sz="1800" dirty="0"/>
              <a:t>а </a:t>
            </a:r>
            <a:r>
              <a:rPr lang="ru-RU" sz="1800" dirty="0" err="1"/>
              <a:t>деякі</a:t>
            </a:r>
            <a:r>
              <a:rPr lang="ru-RU" sz="1800" dirty="0"/>
              <a:t> </a:t>
            </a:r>
            <a:r>
              <a:rPr lang="ru-RU" sz="1800" dirty="0" err="1"/>
              <a:t>з</a:t>
            </a:r>
            <a:r>
              <a:rPr lang="ru-RU" sz="1800" dirty="0"/>
              <a:t> них </a:t>
            </a:r>
            <a:r>
              <a:rPr lang="ru-RU" sz="1800" dirty="0" err="1"/>
              <a:t>пов'язані</a:t>
            </a:r>
            <a:r>
              <a:rPr lang="ru-RU" sz="1800" dirty="0"/>
              <a:t> </a:t>
            </a:r>
            <a:r>
              <a:rPr lang="ru-RU" sz="1800" dirty="0" err="1"/>
              <a:t>між</a:t>
            </a:r>
            <a:r>
              <a:rPr lang="ru-RU" sz="1800" dirty="0"/>
              <a:t> собою.</a:t>
            </a:r>
          </a:p>
        </p:txBody>
      </p:sp>
      <p:pic>
        <p:nvPicPr>
          <p:cNvPr id="2050" name="Picture 2" descr="C:\Documents and Settings\Administrator\Мои документы\Downloads\image0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5257800" cy="62010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520700"/>
          </a:xfrm>
        </p:spPr>
        <p:txBody>
          <a:bodyPr/>
          <a:lstStyle/>
          <a:p>
            <a:r>
              <a:rPr lang="uk-UA" dirty="0" smtClean="0"/>
              <a:t>Норми організованої злочинності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381000" y="1066800"/>
            <a:ext cx="3008313" cy="48006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• </a:t>
            </a:r>
            <a:r>
              <a:rPr lang="ru-RU" sz="1800" dirty="0" err="1" smtClean="0"/>
              <a:t>омерта</a:t>
            </a:r>
            <a:r>
              <a:rPr lang="ru-RU" sz="1800" dirty="0" smtClean="0"/>
              <a:t> (</a:t>
            </a:r>
            <a:r>
              <a:rPr lang="ru-RU" sz="1800" dirty="0" err="1" smtClean="0"/>
              <a:t>обітниця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мовчання</a:t>
            </a:r>
            <a:r>
              <a:rPr lang="ru-RU" sz="1800" dirty="0" smtClean="0"/>
              <a:t>) – </a:t>
            </a:r>
            <a:r>
              <a:rPr lang="ru-RU" sz="1800" dirty="0" err="1" smtClean="0"/>
              <a:t>утаємничення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структури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, </a:t>
            </a:r>
            <a:r>
              <a:rPr lang="ru-RU" sz="1800" dirty="0" err="1" smtClean="0"/>
              <a:t>її</a:t>
            </a:r>
            <a:r>
              <a:rPr lang="ru-RU" sz="1800" dirty="0" smtClean="0"/>
              <a:t> </a:t>
            </a:r>
            <a:r>
              <a:rPr lang="ru-RU" sz="1800" dirty="0" err="1" smtClean="0"/>
              <a:t>дій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членів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• </a:t>
            </a:r>
            <a:r>
              <a:rPr lang="ru-RU" sz="1800" dirty="0" err="1" smtClean="0"/>
              <a:t>лояльність</a:t>
            </a:r>
            <a:r>
              <a:rPr lang="ru-RU" sz="1800" dirty="0" smtClean="0"/>
              <a:t> – мета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стоїть</a:t>
            </a:r>
            <a:r>
              <a:rPr lang="ru-RU" sz="1800" dirty="0" smtClean="0"/>
              <a:t> </a:t>
            </a:r>
            <a:r>
              <a:rPr lang="ru-RU" sz="1800" dirty="0" err="1" smtClean="0"/>
              <a:t>вище</a:t>
            </a:r>
            <a:r>
              <a:rPr lang="ru-RU" sz="1800" dirty="0" smtClean="0"/>
              <a:t> за мету </a:t>
            </a:r>
            <a:r>
              <a:rPr lang="ru-RU" sz="1800" dirty="0" err="1" smtClean="0"/>
              <a:t>індивіда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інтереси</a:t>
            </a:r>
            <a:r>
              <a:rPr lang="ru-RU" sz="1800" dirty="0" smtClean="0"/>
              <a:t> </a:t>
            </a:r>
            <a:r>
              <a:rPr lang="ru-RU" sz="1800" dirty="0" err="1" smtClean="0"/>
              <a:t>його</a:t>
            </a:r>
            <a:r>
              <a:rPr lang="ru-RU" sz="1800" dirty="0" smtClean="0"/>
              <a:t> </a:t>
            </a:r>
            <a:r>
              <a:rPr lang="ru-RU" sz="1800" dirty="0" err="1" smtClean="0"/>
              <a:t>сім’ї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• </a:t>
            </a:r>
            <a:r>
              <a:rPr lang="ru-RU" sz="1800" dirty="0" err="1" smtClean="0"/>
              <a:t>повага</a:t>
            </a:r>
            <a:r>
              <a:rPr lang="ru-RU" sz="1800" dirty="0" smtClean="0"/>
              <a:t> – члени </a:t>
            </a:r>
            <a:r>
              <a:rPr lang="ru-RU" sz="1800" dirty="0" err="1" smtClean="0"/>
              <a:t>організації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повинні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виявляти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повагу</a:t>
            </a:r>
            <a:r>
              <a:rPr lang="ru-RU" sz="1800" dirty="0" smtClean="0"/>
              <a:t> до </a:t>
            </a:r>
            <a:r>
              <a:rPr lang="ru-RU" sz="1800" dirty="0" err="1" smtClean="0"/>
              <a:t>інших</a:t>
            </a:r>
            <a:r>
              <a:rPr lang="ru-RU" sz="1800" dirty="0" smtClean="0"/>
              <a:t> </a:t>
            </a:r>
            <a:r>
              <a:rPr lang="ru-RU" sz="1800" dirty="0" err="1" smtClean="0"/>
              <a:t>членів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ніколи</a:t>
            </a:r>
            <a:r>
              <a:rPr lang="ru-RU" sz="1800" dirty="0" smtClean="0"/>
              <a:t> не </a:t>
            </a:r>
            <a:r>
              <a:rPr lang="ru-RU" sz="1800" dirty="0" err="1" smtClean="0"/>
              <a:t>заподіювати</a:t>
            </a:r>
            <a:r>
              <a:rPr lang="ru-RU" sz="1800" dirty="0" smtClean="0"/>
              <a:t> </a:t>
            </a:r>
            <a:r>
              <a:rPr lang="ru-RU" sz="1800" dirty="0" err="1" smtClean="0"/>
              <a:t>їм</a:t>
            </a:r>
            <a:r>
              <a:rPr lang="ru-RU" sz="1800" dirty="0" smtClean="0"/>
              <a:t> </a:t>
            </a:r>
            <a:r>
              <a:rPr lang="ru-RU" sz="1800" dirty="0" err="1" smtClean="0"/>
              <a:t>шкоди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• </a:t>
            </a:r>
            <a:r>
              <a:rPr lang="ru-RU" sz="1800" dirty="0" err="1" smtClean="0"/>
              <a:t>дисципліна</a:t>
            </a:r>
            <a:r>
              <a:rPr lang="ru-RU" sz="1800" dirty="0" smtClean="0"/>
              <a:t> – </a:t>
            </a:r>
            <a:r>
              <a:rPr lang="ru-RU" sz="1800" dirty="0" err="1" smtClean="0"/>
              <a:t>необхідно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підкорятися</a:t>
            </a:r>
            <a:r>
              <a:rPr lang="ru-RU" sz="1800" dirty="0" smtClean="0"/>
              <a:t> наказам.</a:t>
            </a:r>
          </a:p>
          <a:p>
            <a:endParaRPr lang="ru-RU" sz="1800" dirty="0"/>
          </a:p>
        </p:txBody>
      </p:sp>
      <p:sp>
        <p:nvSpPr>
          <p:cNvPr id="2" name="Текст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6146" name="Picture 2" descr="C:\Documents and Settings\Administrator\Рабочий стол\organized-crim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95400"/>
            <a:ext cx="5487374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85800" y="152400"/>
            <a:ext cx="8458200" cy="520700"/>
          </a:xfrm>
        </p:spPr>
        <p:txBody>
          <a:bodyPr/>
          <a:lstStyle/>
          <a:p>
            <a:pPr algn="ctr"/>
            <a:r>
              <a:rPr lang="uk-UA" dirty="0" smtClean="0"/>
              <a:t>Мафія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533400" y="609600"/>
            <a:ext cx="3008313" cy="4800600"/>
          </a:xfrm>
        </p:spPr>
        <p:txBody>
          <a:bodyPr>
            <a:normAutofit/>
          </a:bodyPr>
          <a:lstStyle/>
          <a:p>
            <a:pPr algn="ctr"/>
            <a:endParaRPr lang="ru-RU" sz="1600" dirty="0"/>
          </a:p>
        </p:txBody>
      </p:sp>
      <p:pic>
        <p:nvPicPr>
          <p:cNvPr id="7" name="Picture 2" descr="C:\Documents and Settings\Administrator\Рабочий стол\evropeyskaya-mafiya-zarabatyvaet-v-ispanii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4373880" y="838200"/>
            <a:ext cx="4770120" cy="36576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sz="half" idx="4294967295"/>
          </p:nvPr>
        </p:nvSpPr>
        <p:spPr>
          <a:xfrm>
            <a:off x="0" y="914400"/>
            <a:ext cx="4191000" cy="495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Очевидно,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добути</a:t>
            </a:r>
            <a:r>
              <a:rPr lang="ru-RU" sz="2000" dirty="0" smtClean="0"/>
              <a:t> </a:t>
            </a:r>
            <a:r>
              <a:rPr lang="ru-RU" sz="2000" dirty="0" err="1" smtClean="0"/>
              <a:t>точні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відомості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організовану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злочинність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надзвичайно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важко</a:t>
            </a:r>
            <a:r>
              <a:rPr lang="ru-RU" sz="2000" dirty="0" smtClean="0"/>
              <a:t>. В </a:t>
            </a:r>
            <a:r>
              <a:rPr lang="ru-RU" sz="2000" dirty="0" err="1" smtClean="0"/>
              <a:t>романтичних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описах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світу</a:t>
            </a:r>
            <a:r>
              <a:rPr lang="ru-RU" sz="2000" dirty="0" smtClean="0"/>
              <a:t> </a:t>
            </a:r>
            <a:r>
              <a:rPr lang="ru-RU" sz="2000" dirty="0" err="1" smtClean="0"/>
              <a:t>гангстерів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організовану</a:t>
            </a:r>
            <a:r>
              <a:rPr lang="ru-RU" sz="2000" dirty="0" smtClean="0"/>
              <a:t> </a:t>
            </a:r>
            <a:r>
              <a:rPr lang="ru-RU" sz="2000" dirty="0" err="1" smtClean="0"/>
              <a:t>злочинність</a:t>
            </a:r>
            <a:r>
              <a:rPr lang="ru-RU" sz="2000" dirty="0" smtClean="0"/>
              <a:t> у </a:t>
            </a:r>
            <a:r>
              <a:rPr lang="ru-RU" sz="2000" dirty="0" err="1" smtClean="0"/>
              <a:t>Сполучених</a:t>
            </a:r>
            <a:r>
              <a:rPr lang="ru-RU" sz="2000" dirty="0" smtClean="0"/>
              <a:t> Штатах </a:t>
            </a:r>
            <a:r>
              <a:rPr lang="ru-RU" sz="2000" dirty="0" err="1" smtClean="0"/>
              <a:t>контролює</a:t>
            </a:r>
            <a:r>
              <a:rPr lang="ru-RU" sz="2000" dirty="0" smtClean="0"/>
              <a:t> </a:t>
            </a:r>
            <a:r>
              <a:rPr lang="ru-RU" sz="2000" dirty="0" err="1" smtClean="0"/>
              <a:t>таємна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національних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масштабів</a:t>
            </a:r>
            <a:r>
              <a:rPr lang="ru-RU" sz="2000" dirty="0" smtClean="0"/>
              <a:t> — "</a:t>
            </a:r>
            <a:r>
              <a:rPr lang="ru-RU" sz="2000" dirty="0" err="1" smtClean="0"/>
              <a:t>мафія</a:t>
            </a:r>
            <a:r>
              <a:rPr lang="ru-RU" sz="2000" dirty="0" smtClean="0"/>
              <a:t>". "</a:t>
            </a:r>
            <a:r>
              <a:rPr lang="ru-RU" sz="2000" dirty="0" err="1" smtClean="0"/>
              <a:t>Мафія</a:t>
            </a:r>
            <a:r>
              <a:rPr lang="ru-RU" sz="2000" dirty="0" smtClean="0"/>
              <a:t>", як </a:t>
            </a:r>
            <a:r>
              <a:rPr lang="ru-RU" sz="2000" dirty="0" err="1" smtClean="0"/>
              <a:t>і</a:t>
            </a:r>
            <a:r>
              <a:rPr lang="ru-RU" sz="2000" dirty="0" smtClean="0"/>
              <a:t> ковбой, </a:t>
            </a:r>
            <a:r>
              <a:rPr lang="ru-RU" sz="2000" dirty="0" err="1" smtClean="0"/>
              <a:t>є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певної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міри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витвором</a:t>
            </a:r>
            <a:r>
              <a:rPr lang="ru-RU" sz="2000" dirty="0" smtClean="0"/>
              <a:t> </a:t>
            </a:r>
            <a:r>
              <a:rPr lang="ru-RU" sz="2000" dirty="0" err="1" smtClean="0"/>
              <a:t>американського</a:t>
            </a:r>
            <a:r>
              <a:rPr lang="ru-RU" sz="2000" dirty="0" smtClean="0"/>
              <a:t> фольклору.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9779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Незаконні</a:t>
            </a:r>
            <a:r>
              <a:rPr lang="ru-RU" dirty="0" smtClean="0"/>
              <a:t> </a:t>
            </a:r>
            <a:r>
              <a:rPr lang="ru-RU" dirty="0" err="1" smtClean="0"/>
              <a:t>азартні</a:t>
            </a:r>
            <a:r>
              <a:rPr lang="ru-RU" dirty="0" smtClean="0"/>
              <a:t> </a:t>
            </a:r>
            <a:r>
              <a:rPr lang="ru-RU" dirty="0" err="1" smtClean="0"/>
              <a:t>ігри</a:t>
            </a:r>
            <a:r>
              <a:rPr lang="ru-RU" dirty="0" smtClean="0"/>
              <a:t> — ставки на перегонах та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змаганнях</a:t>
            </a:r>
            <a:r>
              <a:rPr lang="ru-RU" dirty="0" smtClean="0"/>
              <a:t>, </a:t>
            </a:r>
            <a:r>
              <a:rPr lang="ru-RU" dirty="0" err="1" smtClean="0"/>
              <a:t>усілякі</a:t>
            </a:r>
            <a:r>
              <a:rPr lang="ru-RU" dirty="0" smtClean="0"/>
              <a:t> </a:t>
            </a:r>
            <a:r>
              <a:rPr lang="ru-RU" dirty="0" err="1" smtClean="0"/>
              <a:t>лотереї</a:t>
            </a:r>
            <a:r>
              <a:rPr lang="ru-RU" dirty="0" smtClean="0"/>
              <a:t> 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прибутків</a:t>
            </a:r>
            <a:r>
              <a:rPr lang="ru-RU" dirty="0" smtClean="0"/>
              <a:t> </a:t>
            </a:r>
            <a:r>
              <a:rPr lang="ru-RU" dirty="0" err="1" smtClean="0"/>
              <a:t>організованої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 у США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західних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Administrator\Рабочий стол\pok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981200"/>
            <a:ext cx="6934200" cy="3393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Література</a:t>
            </a:r>
            <a:r>
              <a:rPr lang="uk-UA" sz="2400" dirty="0" smtClean="0"/>
              <a:t>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000" i="1" dirty="0" err="1" smtClean="0"/>
              <a:t>Гидденс</a:t>
            </a:r>
            <a:r>
              <a:rPr lang="ru-RU" sz="2000" i="1" dirty="0" smtClean="0"/>
              <a:t>, Э.</a:t>
            </a:r>
            <a:r>
              <a:rPr lang="ru-RU" sz="2000" dirty="0" smtClean="0"/>
              <a:t> Социология / Пер. с англ.; </a:t>
            </a:r>
            <a:r>
              <a:rPr lang="ru-RU" sz="2000" dirty="0" err="1" smtClean="0"/>
              <a:t>науч</a:t>
            </a:r>
            <a:r>
              <a:rPr lang="ru-RU" sz="2000" dirty="0" smtClean="0"/>
              <a:t>. ред. В. А. Ядов; общ. ред. Л. С. </a:t>
            </a:r>
            <a:r>
              <a:rPr lang="ru-RU" sz="2000" dirty="0" err="1" smtClean="0"/>
              <a:t>Гурьевой</a:t>
            </a:r>
            <a:r>
              <a:rPr lang="ru-RU" sz="2000" dirty="0" smtClean="0"/>
              <a:t>, Л. Н. </a:t>
            </a:r>
            <a:r>
              <a:rPr lang="ru-RU" sz="2000" dirty="0" err="1" smtClean="0"/>
              <a:t>Посилевича</a:t>
            </a:r>
            <a:r>
              <a:rPr lang="ru-RU" sz="2000" dirty="0" smtClean="0"/>
              <a:t>. — М.: </a:t>
            </a:r>
            <a:r>
              <a:rPr lang="ru-RU" sz="2000" dirty="0" err="1" smtClean="0"/>
              <a:t>Эдиториал</a:t>
            </a:r>
            <a:r>
              <a:rPr lang="ru-RU" sz="2000" dirty="0" smtClean="0"/>
              <a:t> УРСС, 1999. — 703 с.</a:t>
            </a:r>
          </a:p>
          <a:p>
            <a:r>
              <a:rPr lang="ru-RU" sz="2000" dirty="0" err="1" smtClean="0"/>
              <a:t>Соціологія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організованої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злочинності</a:t>
            </a:r>
            <a:r>
              <a:rPr lang="ru-RU" sz="2000" dirty="0" smtClean="0"/>
              <a:t>: </a:t>
            </a:r>
            <a:r>
              <a:rPr lang="ru-RU" sz="2000" dirty="0" err="1" smtClean="0"/>
              <a:t>окреслення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предметної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(</a:t>
            </a:r>
            <a:r>
              <a:rPr lang="ru-RU" sz="2000" dirty="0" err="1" smtClean="0"/>
              <a:t>А.А.Бова</a:t>
            </a:r>
            <a:r>
              <a:rPr lang="ru-RU" sz="2000" dirty="0" smtClean="0"/>
              <a:t>) // </a:t>
            </a:r>
            <a:r>
              <a:rPr lang="ru-RU" sz="2000" dirty="0" err="1" smtClean="0"/>
              <a:t>Український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соціум</a:t>
            </a:r>
            <a:r>
              <a:rPr lang="ru-RU" sz="2000" dirty="0" smtClean="0"/>
              <a:t>. - 2003. - № 1 (2). - </a:t>
            </a:r>
            <a:r>
              <a:rPr lang="en-US" sz="2000" dirty="0" smtClean="0"/>
              <a:t>C.16-23</a:t>
            </a:r>
            <a:endParaRPr lang="uk-UA" sz="2000" dirty="0" smtClean="0"/>
          </a:p>
          <a:p>
            <a:r>
              <a:rPr lang="ru-RU" sz="2000" dirty="0" smtClean="0"/>
              <a:t>Кравченко А.И. Социология </a:t>
            </a:r>
            <a:r>
              <a:rPr lang="ru-RU" sz="2000" dirty="0" err="1" smtClean="0"/>
              <a:t>девиантности</a:t>
            </a:r>
            <a:r>
              <a:rPr lang="ru-RU" sz="2000" dirty="0" smtClean="0"/>
              <a:t>. - М.: МГУ, 2003.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Соціологія</a:t>
            </a:r>
            <a:r>
              <a:rPr lang="ru-RU" dirty="0" smtClean="0"/>
              <a:t> </a:t>
            </a:r>
            <a:r>
              <a:rPr lang="ru-RU" dirty="0" err="1" smtClean="0"/>
              <a:t>організованої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 –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описує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феномен </a:t>
            </a:r>
            <a:r>
              <a:rPr lang="ru-RU" dirty="0" err="1" smtClean="0"/>
              <a:t>організованої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теорій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в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через призму </a:t>
            </a:r>
            <a:r>
              <a:rPr lang="ru-RU" dirty="0" err="1" smtClean="0"/>
              <a:t>структури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/>
              <a:t>Напрями соціологічного дослідження організованої злочинності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dirty="0" smtClean="0"/>
              <a:t>• </a:t>
            </a:r>
            <a:r>
              <a:rPr lang="en-US" sz="8000" dirty="0" err="1" smtClean="0"/>
              <a:t>формування</a:t>
            </a:r>
            <a:r>
              <a:rPr lang="en-US" sz="8000" dirty="0" smtClean="0"/>
              <a:t>, </a:t>
            </a:r>
            <a:r>
              <a:rPr lang="en-US" sz="8000" dirty="0" err="1" smtClean="0"/>
              <a:t>розвиток</a:t>
            </a:r>
            <a:r>
              <a:rPr lang="en-US" sz="8000" dirty="0" smtClean="0"/>
              <a:t>, </a:t>
            </a:r>
            <a:r>
              <a:rPr lang="en-US" sz="8000" dirty="0" err="1" smtClean="0"/>
              <a:t>функціонування</a:t>
            </a:r>
            <a:r>
              <a:rPr lang="en-US" sz="8000" dirty="0" smtClean="0"/>
              <a:t> </a:t>
            </a:r>
            <a:r>
              <a:rPr lang="en-US" sz="8000" dirty="0" err="1" smtClean="0"/>
              <a:t>організованої</a:t>
            </a:r>
            <a:r>
              <a:rPr lang="en-US" sz="8000" dirty="0" smtClean="0"/>
              <a:t> </a:t>
            </a:r>
            <a:r>
              <a:rPr lang="en-US" sz="8000" dirty="0" err="1" smtClean="0"/>
              <a:t>злочинності</a:t>
            </a:r>
            <a:r>
              <a:rPr lang="en-US" sz="8000" dirty="0" smtClean="0"/>
              <a:t> в </a:t>
            </a:r>
            <a:r>
              <a:rPr lang="en-US" sz="8000" dirty="0" err="1" smtClean="0"/>
              <a:t>конкретних</a:t>
            </a:r>
            <a:r>
              <a:rPr lang="en-US" sz="8000" dirty="0" smtClean="0"/>
              <a:t> </a:t>
            </a:r>
            <a:r>
              <a:rPr lang="en-US" sz="8000" dirty="0" err="1" smtClean="0"/>
              <a:t>соціально-економічних</a:t>
            </a:r>
            <a:r>
              <a:rPr lang="en-US" sz="8000" dirty="0" smtClean="0"/>
              <a:t> і </a:t>
            </a:r>
            <a:r>
              <a:rPr lang="en-US" sz="8000" dirty="0" err="1" smtClean="0"/>
              <a:t>політичних</a:t>
            </a:r>
            <a:r>
              <a:rPr lang="en-US" sz="8000" dirty="0" smtClean="0"/>
              <a:t> </a:t>
            </a:r>
            <a:r>
              <a:rPr lang="en-US" sz="8000" dirty="0" err="1" smtClean="0"/>
              <a:t>умовах</a:t>
            </a:r>
            <a:r>
              <a:rPr lang="en-US" sz="8000" dirty="0" smtClean="0"/>
              <a:t> </a:t>
            </a:r>
            <a:r>
              <a:rPr lang="en-US" sz="8000" dirty="0" err="1" smtClean="0"/>
              <a:t>як</a:t>
            </a:r>
            <a:r>
              <a:rPr lang="en-US" sz="8000" dirty="0" smtClean="0"/>
              <a:t> </a:t>
            </a:r>
            <a:r>
              <a:rPr lang="en-US" sz="8000" dirty="0" err="1" smtClean="0"/>
              <a:t>підсистеми</a:t>
            </a:r>
            <a:r>
              <a:rPr lang="en-US" sz="8000" dirty="0" smtClean="0"/>
              <a:t> </a:t>
            </a:r>
            <a:r>
              <a:rPr lang="en-US" sz="8000" dirty="0" err="1" smtClean="0"/>
              <a:t>суспільства</a:t>
            </a:r>
            <a:r>
              <a:rPr lang="en-US" sz="8000" dirty="0" smtClean="0"/>
              <a:t>;</a:t>
            </a: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рольовий</a:t>
            </a:r>
            <a:r>
              <a:rPr lang="ru-RU" sz="8000" dirty="0" smtClean="0"/>
              <a:t> статус </a:t>
            </a:r>
            <a:r>
              <a:rPr lang="ru-RU" sz="8000" dirty="0" err="1" smtClean="0"/>
              <a:t>організованої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злочинності</a:t>
            </a:r>
            <a:r>
              <a:rPr lang="ru-RU" sz="8000" dirty="0" smtClean="0"/>
              <a:t> в </a:t>
            </a:r>
            <a:r>
              <a:rPr lang="ru-RU" sz="8000" dirty="0" err="1" smtClean="0"/>
              <a:t>соціальному</a:t>
            </a:r>
            <a:r>
              <a:rPr lang="ru-RU" sz="8000" dirty="0" smtClean="0"/>
              <a:t> </a:t>
            </a:r>
            <a:r>
              <a:rPr lang="ru-RU" sz="8000" dirty="0" err="1" smtClean="0"/>
              <a:t>житті</a:t>
            </a:r>
            <a:r>
              <a:rPr lang="ru-RU" sz="8000" dirty="0" smtClean="0"/>
              <a:t>, </a:t>
            </a:r>
            <a:r>
              <a:rPr lang="ru-RU" sz="8000" dirty="0" err="1" smtClean="0"/>
              <a:t>організаційні</a:t>
            </a:r>
            <a:r>
              <a:rPr lang="ru-RU" sz="8000" dirty="0" smtClean="0"/>
              <a:t> </a:t>
            </a:r>
            <a:r>
              <a:rPr lang="ru-RU" sz="8000" dirty="0" err="1" smtClean="0"/>
              <a:t>форми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промислів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організовану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злочинність</a:t>
            </a:r>
            <a:r>
              <a:rPr lang="ru-RU" sz="8000" dirty="0" smtClean="0"/>
              <a:t> як </a:t>
            </a:r>
            <a:r>
              <a:rPr lang="ru-RU" sz="8000" dirty="0" err="1" smtClean="0"/>
              <a:t>соціальний</a:t>
            </a:r>
            <a:r>
              <a:rPr lang="ru-RU" sz="8000" dirty="0" smtClean="0"/>
              <a:t> </a:t>
            </a:r>
            <a:r>
              <a:rPr lang="ru-RU" sz="8000" dirty="0" err="1" smtClean="0"/>
              <a:t>інститут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його</a:t>
            </a:r>
            <a:r>
              <a:rPr lang="ru-RU" sz="8000" dirty="0" smtClean="0"/>
              <a:t> </a:t>
            </a:r>
            <a:r>
              <a:rPr lang="ru-RU" sz="8000" dirty="0" err="1" smtClean="0"/>
              <a:t>функції</a:t>
            </a:r>
            <a:r>
              <a:rPr lang="ru-RU" sz="8000" dirty="0" smtClean="0"/>
              <a:t> (</a:t>
            </a:r>
            <a:r>
              <a:rPr lang="ru-RU" sz="8000" dirty="0" err="1" smtClean="0"/>
              <a:t>соціалізація</a:t>
            </a:r>
            <a:r>
              <a:rPr lang="ru-RU" sz="8000" dirty="0" smtClean="0"/>
              <a:t>, </a:t>
            </a:r>
            <a:r>
              <a:rPr lang="ru-RU" sz="8000" dirty="0" err="1" smtClean="0"/>
              <a:t>формування</a:t>
            </a:r>
            <a:r>
              <a:rPr lang="ru-RU" sz="8000" dirty="0" smtClean="0"/>
              <a:t> </a:t>
            </a:r>
            <a:r>
              <a:rPr lang="ru-RU" sz="8000" dirty="0" err="1" smtClean="0"/>
              <a:t>ідентичності</a:t>
            </a:r>
            <a:r>
              <a:rPr lang="ru-RU" sz="8000" dirty="0" smtClean="0"/>
              <a:t>, </a:t>
            </a:r>
            <a:r>
              <a:rPr lang="ru-RU" sz="8000" dirty="0" err="1" smtClean="0"/>
              <a:t>засвоєння</a:t>
            </a:r>
            <a:r>
              <a:rPr lang="ru-RU" sz="8000" dirty="0" smtClean="0"/>
              <a:t>, </a:t>
            </a:r>
            <a:r>
              <a:rPr lang="ru-RU" sz="8000" dirty="0" err="1" smtClean="0"/>
              <a:t>збереження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поширення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зразків</a:t>
            </a:r>
            <a:r>
              <a:rPr lang="ru-RU" sz="8000" dirty="0" smtClean="0"/>
              <a:t> </a:t>
            </a:r>
            <a:r>
              <a:rPr lang="ru-RU" sz="8000" dirty="0" err="1" smtClean="0"/>
              <a:t>поведінки</a:t>
            </a:r>
            <a:r>
              <a:rPr lang="ru-RU" sz="8000" dirty="0" smtClean="0"/>
              <a:t>, </a:t>
            </a:r>
            <a:r>
              <a:rPr lang="ru-RU" sz="8000" dirty="0" err="1" smtClean="0"/>
              <a:t>виробництво</a:t>
            </a:r>
            <a:r>
              <a:rPr lang="ru-RU" sz="8000" dirty="0" smtClean="0"/>
              <a:t> </a:t>
            </a:r>
            <a:r>
              <a:rPr lang="ru-RU" sz="8000" dirty="0" err="1" smtClean="0"/>
              <a:t>нелегальних</a:t>
            </a:r>
            <a:r>
              <a:rPr lang="ru-RU" sz="8000" dirty="0" smtClean="0"/>
              <a:t> </a:t>
            </a:r>
            <a:r>
              <a:rPr lang="ru-RU" sz="8000" dirty="0" err="1" smtClean="0"/>
              <a:t>товарів</a:t>
            </a:r>
            <a:r>
              <a:rPr lang="ru-RU" sz="8000" dirty="0" smtClean="0"/>
              <a:t>, </a:t>
            </a:r>
            <a:r>
              <a:rPr lang="ru-RU" sz="8000" dirty="0" err="1" smtClean="0"/>
              <a:t>надання</a:t>
            </a:r>
            <a:r>
              <a:rPr lang="ru-RU" sz="8000" dirty="0" smtClean="0"/>
              <a:t> </a:t>
            </a:r>
            <a:r>
              <a:rPr lang="ru-RU" sz="8000" dirty="0" err="1" smtClean="0"/>
              <a:t>нелегальних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послуг</a:t>
            </a:r>
            <a:r>
              <a:rPr lang="ru-RU" sz="8000" dirty="0" smtClean="0"/>
              <a:t> </a:t>
            </a:r>
            <a:r>
              <a:rPr lang="ru-RU" sz="8000" dirty="0" err="1" smtClean="0"/>
              <a:t>тощо</a:t>
            </a:r>
            <a:r>
              <a:rPr lang="ru-RU" sz="8000" dirty="0" smtClean="0"/>
              <a:t>);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соціально-економічні</a:t>
            </a:r>
            <a:r>
              <a:rPr lang="ru-RU" sz="8000" dirty="0" smtClean="0"/>
              <a:t>, </a:t>
            </a:r>
            <a:r>
              <a:rPr lang="ru-RU" sz="8000" dirty="0" err="1" smtClean="0"/>
              <a:t>політичні</a:t>
            </a:r>
            <a:r>
              <a:rPr lang="ru-RU" sz="8000" dirty="0" smtClean="0"/>
              <a:t>, </a:t>
            </a:r>
            <a:r>
              <a:rPr lang="ru-RU" sz="8000" dirty="0" err="1" smtClean="0"/>
              <a:t>соціально-психологічні</a:t>
            </a:r>
            <a:r>
              <a:rPr lang="ru-RU" sz="8000" dirty="0" smtClean="0"/>
              <a:t> </a:t>
            </a:r>
            <a:r>
              <a:rPr lang="ru-RU" sz="8000" dirty="0" err="1" smtClean="0"/>
              <a:t>чинники</a:t>
            </a:r>
            <a:r>
              <a:rPr lang="ru-RU" sz="8000" dirty="0" smtClean="0"/>
              <a:t> </a:t>
            </a:r>
            <a:r>
              <a:rPr lang="ru-RU" sz="8000" dirty="0" err="1" smtClean="0"/>
              <a:t>тінізації</a:t>
            </a:r>
            <a:r>
              <a:rPr lang="ru-RU" sz="8000" dirty="0" smtClean="0"/>
              <a:t> </a:t>
            </a:r>
            <a:r>
              <a:rPr lang="ru-RU" sz="8000" dirty="0" err="1" smtClean="0"/>
              <a:t>суспільних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відносин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розгляд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злочинної</a:t>
            </a:r>
            <a:r>
              <a:rPr lang="ru-RU" sz="8000" dirty="0" smtClean="0"/>
              <a:t> </a:t>
            </a:r>
            <a:r>
              <a:rPr lang="ru-RU" sz="8000" dirty="0" err="1" smtClean="0"/>
              <a:t>спільноти</a:t>
            </a:r>
            <a:r>
              <a:rPr lang="ru-RU" sz="8000" dirty="0" smtClean="0"/>
              <a:t> як </a:t>
            </a:r>
            <a:r>
              <a:rPr lang="ru-RU" sz="8000" dirty="0" err="1" smtClean="0"/>
              <a:t>малої</a:t>
            </a:r>
            <a:r>
              <a:rPr lang="ru-RU" sz="8000" dirty="0" smtClean="0"/>
              <a:t> </a:t>
            </a:r>
            <a:r>
              <a:rPr lang="ru-RU" sz="8000" dirty="0" err="1" smtClean="0"/>
              <a:t>неформальної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групи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як</a:t>
            </a:r>
            <a:r>
              <a:rPr lang="ru-RU" sz="8000" dirty="0" smtClean="0"/>
              <a:t> </a:t>
            </a:r>
            <a:r>
              <a:rPr lang="ru-RU" sz="8000" dirty="0" err="1" smtClean="0"/>
              <a:t>соціальної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організації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взаємовплив</a:t>
            </a:r>
            <a:r>
              <a:rPr lang="ru-RU" sz="8000" dirty="0" smtClean="0"/>
              <a:t> макро-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мікросередовища</a:t>
            </a:r>
            <a:r>
              <a:rPr lang="ru-RU" sz="8000" dirty="0" smtClean="0"/>
              <a:t> </a:t>
            </a:r>
            <a:r>
              <a:rPr lang="ru-RU" sz="8000" dirty="0" err="1" smtClean="0"/>
              <a:t>організованої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злочинності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діяльність</a:t>
            </a:r>
            <a:r>
              <a:rPr lang="ru-RU" sz="8000" dirty="0" smtClean="0"/>
              <a:t> </a:t>
            </a:r>
            <a:r>
              <a:rPr lang="ru-RU" sz="8000" dirty="0" err="1" smtClean="0"/>
              <a:t>суб’єктів</a:t>
            </a:r>
            <a:r>
              <a:rPr lang="ru-RU" sz="8000" dirty="0" smtClean="0"/>
              <a:t> </a:t>
            </a:r>
            <a:r>
              <a:rPr lang="ru-RU" sz="8000" dirty="0" err="1" smtClean="0"/>
              <a:t>організованої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злочинності</a:t>
            </a:r>
            <a:r>
              <a:rPr lang="ru-RU" sz="8000" dirty="0" smtClean="0"/>
              <a:t>, </a:t>
            </a:r>
            <a:r>
              <a:rPr lang="ru-RU" sz="8000" dirty="0" err="1" smtClean="0"/>
              <a:t>закономірності</a:t>
            </a:r>
            <a:r>
              <a:rPr lang="ru-RU" sz="8000" dirty="0" smtClean="0"/>
              <a:t> </a:t>
            </a:r>
            <a:r>
              <a:rPr lang="ru-RU" sz="8000" dirty="0" err="1" smtClean="0"/>
              <a:t>їх</a:t>
            </a:r>
            <a:r>
              <a:rPr lang="ru-RU" sz="8000" dirty="0" smtClean="0"/>
              <a:t> генезису, </a:t>
            </a:r>
            <a:r>
              <a:rPr lang="ru-RU" sz="8000" dirty="0" err="1" smtClean="0"/>
              <a:t>особливості</a:t>
            </a:r>
            <a:r>
              <a:rPr lang="ru-RU" sz="8000" dirty="0" smtClean="0"/>
              <a:t> </a:t>
            </a:r>
            <a:r>
              <a:rPr lang="ru-RU" sz="8000" dirty="0" err="1" smtClean="0"/>
              <a:t>структури</a:t>
            </a:r>
            <a:r>
              <a:rPr lang="ru-RU" sz="8000" dirty="0" smtClean="0"/>
              <a:t> </a:t>
            </a:r>
            <a:r>
              <a:rPr lang="ru-RU" sz="8000" dirty="0" err="1" smtClean="0"/>
              <a:t>і</a:t>
            </a:r>
            <a:r>
              <a:rPr lang="ru-RU" sz="8000" dirty="0" smtClean="0"/>
              <a:t> </a:t>
            </a:r>
            <a:r>
              <a:rPr lang="ru-RU" sz="8000" dirty="0" err="1" smtClean="0"/>
              <a:t>функцій</a:t>
            </a:r>
            <a:r>
              <a:rPr lang="ru-RU" sz="8000" dirty="0" smtClean="0"/>
              <a:t>;</a:t>
            </a:r>
          </a:p>
          <a:p>
            <a:pPr>
              <a:buNone/>
            </a:pPr>
            <a:r>
              <a:rPr lang="ru-RU" sz="8000" dirty="0" smtClean="0"/>
              <a:t>• </a:t>
            </a:r>
            <a:r>
              <a:rPr lang="ru-RU" sz="8000" dirty="0" err="1" smtClean="0"/>
              <a:t>соціально-культурні</a:t>
            </a:r>
            <a:r>
              <a:rPr lang="ru-RU" sz="8000" dirty="0" smtClean="0"/>
              <a:t> та </a:t>
            </a:r>
            <a:r>
              <a:rPr lang="ru-RU" sz="8000" dirty="0" err="1" smtClean="0"/>
              <a:t>психологічні</a:t>
            </a:r>
            <a:r>
              <a:rPr lang="ru-RU" sz="8000" dirty="0" smtClean="0"/>
              <a:t> </a:t>
            </a:r>
            <a:r>
              <a:rPr lang="ru-RU" sz="8000" dirty="0" err="1" smtClean="0"/>
              <a:t>типи</a:t>
            </a:r>
            <a:r>
              <a:rPr lang="ru-RU" sz="8000" dirty="0" smtClean="0"/>
              <a:t> </a:t>
            </a:r>
            <a:r>
              <a:rPr lang="ru-RU" sz="8000" dirty="0" err="1" smtClean="0"/>
              <a:t>осіб-учасників</a:t>
            </a:r>
            <a:r>
              <a:rPr lang="ru-RU" sz="8000" dirty="0" smtClean="0"/>
              <a:t> </a:t>
            </a:r>
            <a:r>
              <a:rPr lang="ru-RU" sz="8000" dirty="0" err="1" smtClean="0"/>
              <a:t>злочинних</a:t>
            </a:r>
            <a:r>
              <a:rPr lang="ru-RU" sz="8000" dirty="0" smtClean="0"/>
              <a:t> </a:t>
            </a:r>
            <a:r>
              <a:rPr lang="ru-RU" sz="8000" dirty="0" err="1" smtClean="0"/>
              <a:t>спільнот</a:t>
            </a:r>
            <a:r>
              <a:rPr lang="ru-RU" sz="8000" dirty="0" smtClean="0"/>
              <a:t>, </a:t>
            </a:r>
            <a:r>
              <a:rPr lang="ru-RU" sz="8000" dirty="0" err="1" smtClean="0"/>
              <a:t>процеси</a:t>
            </a:r>
            <a:r>
              <a:rPr lang="ru-RU" sz="8000" dirty="0" smtClean="0"/>
              <a:t> </a:t>
            </a:r>
            <a:r>
              <a:rPr lang="ru-RU" sz="8000" dirty="0" err="1" smtClean="0"/>
              <a:t>лідерства</a:t>
            </a:r>
            <a:r>
              <a:rPr lang="ru-RU" sz="8000" dirty="0" smtClean="0"/>
              <a:t> в </a:t>
            </a:r>
            <a:r>
              <a:rPr lang="ru-RU" sz="8000" dirty="0" err="1" smtClean="0"/>
              <a:t>злочинних</a:t>
            </a:r>
            <a:r>
              <a:rPr lang="ru-RU" sz="8000" dirty="0" smtClean="0"/>
              <a:t> </a:t>
            </a:r>
            <a:r>
              <a:rPr lang="ru-RU" sz="8000" dirty="0" err="1" smtClean="0"/>
              <a:t>групах</a:t>
            </a:r>
            <a:r>
              <a:rPr lang="ru-RU" sz="8000" dirty="0" smtClean="0"/>
              <a:t>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4582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dirty="0" smtClean="0"/>
              <a:t>    Предметом даної </a:t>
            </a:r>
            <a:r>
              <a:rPr lang="en-US" dirty="0" err="1" smtClean="0"/>
              <a:t>дисципліни</a:t>
            </a:r>
            <a:r>
              <a:rPr lang="en-US" dirty="0" smtClean="0"/>
              <a:t> є </a:t>
            </a:r>
            <a:r>
              <a:rPr lang="en-US" dirty="0" err="1" smtClean="0"/>
              <a:t>вивчення</a:t>
            </a:r>
            <a:r>
              <a:rPr lang="en-US" dirty="0" smtClean="0"/>
              <a:t> </a:t>
            </a:r>
            <a:r>
              <a:rPr lang="en-US" dirty="0" err="1" smtClean="0"/>
              <a:t>соціокультурного</a:t>
            </a:r>
            <a:r>
              <a:rPr lang="en-US" dirty="0" smtClean="0"/>
              <a:t> </a:t>
            </a:r>
            <a:r>
              <a:rPr lang="en-US" dirty="0" err="1" smtClean="0"/>
              <a:t>механізму</a:t>
            </a:r>
            <a:r>
              <a:rPr lang="en-US" dirty="0" smtClean="0"/>
              <a:t> </a:t>
            </a:r>
            <a:r>
              <a:rPr lang="en-US" dirty="0" err="1" smtClean="0"/>
              <a:t>функціонування</a:t>
            </a:r>
            <a:r>
              <a:rPr lang="en-US" dirty="0" smtClean="0"/>
              <a:t> і </a:t>
            </a:r>
            <a:r>
              <a:rPr lang="en-US" dirty="0" err="1" smtClean="0"/>
              <a:t>розвитку</a:t>
            </a:r>
            <a:r>
              <a:rPr lang="en-US" dirty="0" smtClean="0"/>
              <a:t> </a:t>
            </a:r>
            <a:r>
              <a:rPr lang="en-US" dirty="0" err="1" smtClean="0"/>
              <a:t>організованої</a:t>
            </a:r>
            <a:r>
              <a:rPr lang="en-US" dirty="0" smtClean="0"/>
              <a:t> </a:t>
            </a:r>
            <a:r>
              <a:rPr lang="en-US" dirty="0" err="1" smtClean="0"/>
              <a:t>злочинності</a:t>
            </a:r>
            <a:r>
              <a:rPr lang="en-US" dirty="0" smtClean="0"/>
              <a:t>, </a:t>
            </a:r>
            <a:r>
              <a:rPr lang="en-US" dirty="0" err="1" smtClean="0"/>
              <a:t>що</a:t>
            </a:r>
            <a:r>
              <a:rPr lang="en-US" dirty="0" smtClean="0"/>
              <a:t> </a:t>
            </a:r>
            <a:r>
              <a:rPr lang="en-US" dirty="0" err="1" smtClean="0"/>
              <a:t>передбачає</a:t>
            </a:r>
            <a:r>
              <a:rPr lang="en-US" dirty="0" smtClean="0"/>
              <a:t> </a:t>
            </a:r>
            <a:r>
              <a:rPr lang="en-US" dirty="0" err="1" smtClean="0"/>
              <a:t>звернення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особливостей</a:t>
            </a:r>
            <a:r>
              <a:rPr lang="en-US" dirty="0" smtClean="0"/>
              <a:t> </a:t>
            </a:r>
            <a:r>
              <a:rPr lang="en-US" dirty="0" err="1" smtClean="0"/>
              <a:t>суспільних</a:t>
            </a:r>
            <a:r>
              <a:rPr lang="en-US" dirty="0" smtClean="0"/>
              <a:t> </a:t>
            </a:r>
            <a:r>
              <a:rPr lang="en-US" dirty="0" err="1" smtClean="0"/>
              <a:t>відносин</a:t>
            </a:r>
            <a:r>
              <a:rPr lang="en-US" dirty="0" smtClean="0"/>
              <a:t> (</a:t>
            </a:r>
            <a:r>
              <a:rPr lang="en-US" dirty="0" err="1" smtClean="0"/>
              <a:t>соціальної</a:t>
            </a:r>
            <a:r>
              <a:rPr lang="en-US" dirty="0" smtClean="0"/>
              <a:t> </a:t>
            </a:r>
            <a:r>
              <a:rPr lang="en-US" dirty="0" err="1" smtClean="0"/>
              <a:t>структури</a:t>
            </a:r>
            <a:r>
              <a:rPr lang="en-US" dirty="0" smtClean="0"/>
              <a:t> і </a:t>
            </a:r>
            <a:r>
              <a:rPr lang="en-US" dirty="0" err="1" smtClean="0"/>
              <a:t>стратифікації</a:t>
            </a:r>
            <a:r>
              <a:rPr lang="en-US" dirty="0" smtClean="0"/>
              <a:t>), </a:t>
            </a:r>
            <a:r>
              <a:rPr lang="en-US" dirty="0" err="1" smtClean="0"/>
              <a:t>культури</a:t>
            </a:r>
            <a:r>
              <a:rPr lang="en-US" dirty="0" smtClean="0"/>
              <a:t> (</a:t>
            </a:r>
            <a:r>
              <a:rPr lang="en-US" dirty="0" err="1" smtClean="0"/>
              <a:t>системи</a:t>
            </a:r>
            <a:r>
              <a:rPr lang="en-US" dirty="0" smtClean="0"/>
              <a:t> </a:t>
            </a:r>
            <a:r>
              <a:rPr lang="en-US" dirty="0" err="1" smtClean="0"/>
              <a:t>соціальних</a:t>
            </a:r>
            <a:r>
              <a:rPr lang="en-US" dirty="0" smtClean="0"/>
              <a:t> </a:t>
            </a:r>
            <a:r>
              <a:rPr lang="en-US" dirty="0" err="1" smtClean="0"/>
              <a:t>норм</a:t>
            </a:r>
            <a:r>
              <a:rPr lang="en-US" dirty="0" smtClean="0"/>
              <a:t> і </a:t>
            </a:r>
            <a:r>
              <a:rPr lang="en-US" dirty="0" err="1" smtClean="0"/>
              <a:t>цінностей</a:t>
            </a:r>
            <a:r>
              <a:rPr lang="en-US" dirty="0" smtClean="0"/>
              <a:t>), </a:t>
            </a:r>
            <a:r>
              <a:rPr lang="en-US" dirty="0" err="1" smtClean="0"/>
              <a:t>політико-економічної</a:t>
            </a:r>
            <a:r>
              <a:rPr lang="en-US" dirty="0" smtClean="0"/>
              <a:t> </a:t>
            </a:r>
            <a:r>
              <a:rPr lang="en-US" dirty="0" err="1" smtClean="0"/>
              <a:t>ситуації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аналізу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Соціологія</a:t>
            </a:r>
            <a:r>
              <a:rPr lang="ru-RU" dirty="0" smtClean="0"/>
              <a:t> </a:t>
            </a:r>
            <a:r>
              <a:rPr lang="ru-RU" dirty="0" err="1" smtClean="0"/>
              <a:t>організованої</a:t>
            </a:r>
            <a:r>
              <a:rPr lang="ru-RU" dirty="0" smtClean="0"/>
              <a:t> </a:t>
            </a:r>
            <a:r>
              <a:rPr lang="ru-RU" dirty="0" err="1" smtClean="0"/>
              <a:t>злочинності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 </a:t>
            </a:r>
            <a:r>
              <a:rPr lang="ru-RU" dirty="0" err="1" smtClean="0"/>
              <a:t>емпіричної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–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громадської</a:t>
            </a:r>
            <a:r>
              <a:rPr lang="ru-RU" dirty="0" smtClean="0"/>
              <a:t> думки, </a:t>
            </a:r>
            <a:r>
              <a:rPr lang="ru-RU" dirty="0" err="1" smtClean="0"/>
              <a:t>експертні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фокусовані</a:t>
            </a:r>
            <a:r>
              <a:rPr lang="ru-RU" dirty="0" smtClean="0"/>
              <a:t> </a:t>
            </a:r>
            <a:r>
              <a:rPr lang="ru-RU" dirty="0" err="1" smtClean="0"/>
              <a:t>групові</a:t>
            </a:r>
            <a:r>
              <a:rPr lang="ru-RU" dirty="0" smtClean="0"/>
              <a:t> </a:t>
            </a:r>
            <a:r>
              <a:rPr lang="ru-RU" dirty="0" err="1" smtClean="0"/>
              <a:t>інтерв’ю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розвідування</a:t>
            </a:r>
            <a:r>
              <a:rPr lang="ru-RU" dirty="0" smtClean="0"/>
              <a:t>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баз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5800" y="2514600"/>
            <a:ext cx="8458200" cy="37338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До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en-US" dirty="0" smtClean="0"/>
              <a:t>Data Mining </a:t>
            </a:r>
            <a:r>
              <a:rPr lang="ru-RU" dirty="0" smtClean="0"/>
              <a:t>належать </a:t>
            </a:r>
            <a:r>
              <a:rPr lang="ru-RU" dirty="0" err="1" smtClean="0"/>
              <a:t>класифікація</a:t>
            </a:r>
            <a:r>
              <a:rPr lang="ru-RU" dirty="0" smtClean="0"/>
              <a:t>, </a:t>
            </a:r>
            <a:r>
              <a:rPr lang="ru-RU" dirty="0" err="1" smtClean="0"/>
              <a:t>регресія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кластеризація</a:t>
            </a:r>
            <a:r>
              <a:rPr lang="ru-RU" dirty="0" smtClean="0"/>
              <a:t>.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добування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підозрілі</a:t>
            </a:r>
            <a:r>
              <a:rPr lang="ru-RU" dirty="0" smtClean="0"/>
              <a:t> </a:t>
            </a:r>
            <a:r>
              <a:rPr lang="ru-RU" dirty="0" err="1" smtClean="0"/>
              <a:t>трансакції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типологізувати</a:t>
            </a:r>
            <a:r>
              <a:rPr lang="ru-RU" dirty="0" smtClean="0"/>
              <a:t> </a:t>
            </a:r>
            <a:r>
              <a:rPr lang="ru-RU" dirty="0" err="1" smtClean="0"/>
              <a:t>організовані</a:t>
            </a:r>
            <a:r>
              <a:rPr lang="ru-RU" dirty="0" smtClean="0"/>
              <a:t> </a:t>
            </a:r>
            <a:r>
              <a:rPr lang="ru-RU" dirty="0" err="1" smtClean="0"/>
              <a:t>злочинні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підрозділів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внутрішніх</a:t>
            </a:r>
            <a:r>
              <a:rPr lang="ru-RU" dirty="0" smtClean="0"/>
              <a:t> справ;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кримінологічну</a:t>
            </a:r>
            <a:r>
              <a:rPr lang="ru-RU" dirty="0" smtClean="0"/>
              <a:t> </a:t>
            </a:r>
            <a:r>
              <a:rPr lang="ru-RU" dirty="0" err="1" smtClean="0"/>
              <a:t>класифікацію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сформувати</a:t>
            </a:r>
            <a:r>
              <a:rPr lang="ru-RU" dirty="0" smtClean="0"/>
              <a:t> </a:t>
            </a:r>
            <a:r>
              <a:rPr lang="ru-RU" dirty="0" err="1" smtClean="0"/>
              <a:t>рекомендації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оптимальних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терористичного</a:t>
            </a:r>
            <a:r>
              <a:rPr lang="ru-RU" dirty="0" smtClean="0"/>
              <a:t> акту,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заручників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інтенсифікації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до </a:t>
            </a:r>
            <a:r>
              <a:rPr lang="ru-RU" dirty="0" err="1" smtClean="0"/>
              <a:t>вживання</a:t>
            </a:r>
            <a:r>
              <a:rPr lang="ru-RU" dirty="0" smtClean="0"/>
              <a:t> </a:t>
            </a:r>
            <a:r>
              <a:rPr lang="ru-RU" dirty="0" err="1" smtClean="0"/>
              <a:t>наркотиків</a:t>
            </a:r>
            <a:r>
              <a:rPr lang="ru-RU" dirty="0" smtClean="0"/>
              <a:t>;</a:t>
            </a:r>
          </a:p>
          <a:p>
            <a:pPr algn="l"/>
            <a:r>
              <a:rPr lang="ru-RU" dirty="0" smtClean="0"/>
              <a:t>• </a:t>
            </a:r>
            <a:r>
              <a:rPr lang="ru-RU" dirty="0" err="1" smtClean="0"/>
              <a:t>опрацювати</a:t>
            </a:r>
            <a:r>
              <a:rPr lang="ru-RU" dirty="0" smtClean="0"/>
              <a:t> </a:t>
            </a:r>
            <a:r>
              <a:rPr lang="ru-RU" dirty="0" err="1" smtClean="0"/>
              <a:t>прогнози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криміногенної</a:t>
            </a:r>
            <a:r>
              <a:rPr lang="ru-RU" dirty="0" smtClean="0"/>
              <a:t> обстановки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демографічної</a:t>
            </a:r>
            <a:r>
              <a:rPr lang="ru-RU" dirty="0" smtClean="0"/>
              <a:t>,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990600"/>
            <a:ext cx="8686800" cy="1184825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Останнім</a:t>
            </a:r>
            <a:r>
              <a:rPr lang="ru-RU" sz="1800" dirty="0" smtClean="0"/>
              <a:t> часом у </a:t>
            </a:r>
            <a:r>
              <a:rPr lang="ru-RU" sz="1800" dirty="0" err="1" smtClean="0"/>
              <a:t>наукових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дослідженнях</a:t>
            </a:r>
            <a:r>
              <a:rPr lang="ru-RU" sz="1800" dirty="0" smtClean="0"/>
              <a:t> </a:t>
            </a:r>
            <a:r>
              <a:rPr lang="ru-RU" sz="1800" dirty="0" err="1" smtClean="0"/>
              <a:t>набувають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популярності</a:t>
            </a:r>
            <a:r>
              <a:rPr lang="ru-RU" sz="1800" dirty="0" smtClean="0"/>
              <a:t> </a:t>
            </a:r>
            <a:r>
              <a:rPr lang="ru-RU" sz="1800" dirty="0" err="1" smtClean="0"/>
              <a:t>техніки</a:t>
            </a:r>
            <a:r>
              <a:rPr lang="ru-RU" sz="1800" dirty="0" smtClean="0"/>
              <a:t> </a:t>
            </a:r>
            <a:r>
              <a:rPr lang="ru-RU" sz="1800" dirty="0" err="1" smtClean="0"/>
              <a:t>інтелектуального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аналізу</a:t>
            </a:r>
            <a:r>
              <a:rPr lang="ru-RU" sz="1800" dirty="0" smtClean="0"/>
              <a:t> </a:t>
            </a:r>
            <a:r>
              <a:rPr lang="ru-RU" sz="1800" dirty="0" err="1" smtClean="0"/>
              <a:t>даних</a:t>
            </a:r>
            <a:r>
              <a:rPr lang="ru-RU" sz="1800" dirty="0" smtClean="0"/>
              <a:t> (</a:t>
            </a:r>
            <a:r>
              <a:rPr lang="ru-RU" sz="1800" dirty="0" err="1" smtClean="0"/>
              <a:t>Data</a:t>
            </a:r>
            <a:r>
              <a:rPr lang="ru-RU" sz="1800" dirty="0" smtClean="0"/>
              <a:t> </a:t>
            </a:r>
            <a:r>
              <a:rPr lang="ru-RU" sz="1800" dirty="0" err="1" smtClean="0"/>
              <a:t>Mining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008313" cy="70485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Поняття </a:t>
            </a:r>
            <a:r>
              <a:rPr lang="uk-UA" dirty="0" err="1" smtClean="0"/>
              <a:t>“Організована</a:t>
            </a:r>
            <a:r>
              <a:rPr lang="uk-UA" dirty="0" smtClean="0"/>
              <a:t> </a:t>
            </a:r>
            <a:r>
              <a:rPr lang="uk-UA" dirty="0" err="1" smtClean="0"/>
              <a:t>злочинність”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914400"/>
            <a:ext cx="3429000" cy="5211763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Термін</a:t>
            </a:r>
            <a:r>
              <a:rPr lang="ru-RU" sz="1800" dirty="0" smtClean="0"/>
              <a:t> "</a:t>
            </a:r>
            <a:r>
              <a:rPr lang="ru-RU" sz="1800" dirty="0" err="1" smtClean="0"/>
              <a:t>організована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злочинність</a:t>
            </a:r>
            <a:r>
              <a:rPr lang="ru-RU" sz="1800" dirty="0" smtClean="0"/>
              <a:t>" </a:t>
            </a:r>
            <a:r>
              <a:rPr lang="ru-RU" sz="1800" dirty="0" err="1" smtClean="0"/>
              <a:t>стосується</a:t>
            </a:r>
            <a:r>
              <a:rPr lang="ru-RU" sz="1800" dirty="0" smtClean="0"/>
              <a:t> тих 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діяльності</a:t>
            </a:r>
            <a:r>
              <a:rPr lang="ru-RU" sz="1800" dirty="0" smtClean="0"/>
              <a:t>, </a:t>
            </a:r>
            <a:r>
              <a:rPr lang="ru-RU" sz="1800" dirty="0" err="1" smtClean="0"/>
              <a:t>які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багато</a:t>
            </a:r>
            <a:r>
              <a:rPr lang="ru-RU" sz="1800" dirty="0" smtClean="0"/>
              <a:t> характеристик </a:t>
            </a:r>
            <a:r>
              <a:rPr lang="ru-RU" sz="1800" dirty="0" err="1" smtClean="0"/>
              <a:t>звичайного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бізнесу</a:t>
            </a:r>
            <a:r>
              <a:rPr lang="ru-RU" sz="1800" dirty="0" smtClean="0"/>
              <a:t>, </a:t>
            </a:r>
            <a:r>
              <a:rPr lang="ru-RU" sz="1800" dirty="0" err="1" smtClean="0"/>
              <a:t>проте</a:t>
            </a:r>
            <a:r>
              <a:rPr lang="ru-RU" sz="1800" dirty="0" smtClean="0"/>
              <a:t> за </a:t>
            </a:r>
            <a:r>
              <a:rPr lang="ru-RU" sz="1800" dirty="0" err="1" smtClean="0"/>
              <a:t>своєю</a:t>
            </a:r>
            <a:r>
              <a:rPr lang="ru-RU" sz="1800" dirty="0" smtClean="0"/>
              <a:t> </a:t>
            </a:r>
            <a:r>
              <a:rPr lang="ru-RU" sz="1800" dirty="0" err="1" smtClean="0"/>
              <a:t>суттю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</a:t>
            </a:r>
            <a:r>
              <a:rPr lang="ru-RU" sz="1800" dirty="0" err="1" smtClean="0"/>
              <a:t>злочинними</a:t>
            </a:r>
            <a:r>
              <a:rPr lang="ru-RU" sz="1800" dirty="0" smtClean="0"/>
              <a:t>. </a:t>
            </a:r>
            <a:r>
              <a:rPr lang="ru-RU" sz="1800" dirty="0" err="1" smtClean="0"/>
              <a:t>Це</a:t>
            </a:r>
            <a:r>
              <a:rPr lang="ru-RU" sz="1800" dirty="0" smtClean="0"/>
              <a:t> </a:t>
            </a:r>
            <a:r>
              <a:rPr lang="ru-RU" sz="1800" dirty="0" err="1" smtClean="0"/>
              <a:t>великомасштабний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бізнес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може</a:t>
            </a:r>
            <a:r>
              <a:rPr lang="ru-RU" sz="1800" dirty="0" smtClean="0"/>
              <a:t> </a:t>
            </a:r>
            <a:r>
              <a:rPr lang="ru-RU" sz="1800" dirty="0" err="1" smtClean="0"/>
              <a:t>змагатися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будь-яким</a:t>
            </a:r>
            <a:r>
              <a:rPr lang="ru-RU" sz="1800" dirty="0" smtClean="0"/>
              <a:t> </a:t>
            </a:r>
            <a:r>
              <a:rPr lang="ru-RU" sz="1800" dirty="0" err="1" smtClean="0"/>
              <a:t>звичайним</a:t>
            </a:r>
            <a:r>
              <a:rPr lang="ru-RU" sz="1800" dirty="0" smtClean="0"/>
              <a:t> сектором </a:t>
            </a:r>
            <a:r>
              <a:rPr lang="ru-RU" sz="1800" dirty="0" err="1" smtClean="0"/>
              <a:t>економічного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підприємництва</a:t>
            </a:r>
            <a:r>
              <a:rPr lang="ru-RU" sz="1800" dirty="0" smtClean="0"/>
              <a:t>. 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0" y="273050"/>
            <a:ext cx="4876800" cy="585311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Documents and Settings\Administrator\Рабочий стол\201013amd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33400"/>
            <a:ext cx="4038600" cy="45677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828800"/>
          </a:xfrm>
        </p:spPr>
        <p:txBody>
          <a:bodyPr>
            <a:normAutofit fontScale="70000" lnSpcReduction="20000"/>
          </a:bodyPr>
          <a:lstStyle/>
          <a:p>
            <a:r>
              <a:rPr lang="ru-RU" sz="2900" dirty="0" err="1" smtClean="0"/>
              <a:t>Сучасна</a:t>
            </a:r>
            <a:r>
              <a:rPr lang="ru-RU" sz="2900" dirty="0" smtClean="0"/>
              <a:t> </a:t>
            </a:r>
            <a:r>
              <a:rPr lang="ru-RU" sz="2900" dirty="0" err="1" smtClean="0"/>
              <a:t>організована</a:t>
            </a:r>
            <a:r>
              <a:rPr lang="ru-RU" sz="2900" dirty="0" smtClean="0"/>
              <a:t> </a:t>
            </a:r>
            <a:r>
              <a:rPr lang="ru-RU" sz="2900" dirty="0" err="1" smtClean="0"/>
              <a:t>злочинність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являє</a:t>
            </a:r>
            <a:r>
              <a:rPr lang="ru-RU" sz="2900" dirty="0" smtClean="0"/>
              <a:t> собою </a:t>
            </a:r>
            <a:r>
              <a:rPr lang="ru-RU" sz="2900" dirty="0" err="1" smtClean="0"/>
              <a:t>виробництво</a:t>
            </a:r>
            <a:r>
              <a:rPr lang="ru-RU" sz="2900" dirty="0" smtClean="0"/>
              <a:t>, </a:t>
            </a:r>
            <a:r>
              <a:rPr lang="ru-RU" sz="2900" dirty="0" err="1" smtClean="0"/>
              <a:t>розподіл</a:t>
            </a:r>
            <a:r>
              <a:rPr lang="ru-RU" sz="2900" dirty="0" smtClean="0"/>
              <a:t>, </a:t>
            </a:r>
            <a:r>
              <a:rPr lang="ru-RU" sz="2900" dirty="0" err="1" smtClean="0"/>
              <a:t>обмін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споживання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нелегальних</a:t>
            </a:r>
            <a:r>
              <a:rPr lang="ru-RU" sz="2900" dirty="0" smtClean="0"/>
              <a:t> благ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послуг</a:t>
            </a:r>
            <a:r>
              <a:rPr lang="ru-RU" sz="2900" dirty="0" smtClean="0"/>
              <a:t>, </a:t>
            </a:r>
            <a:r>
              <a:rPr lang="ru-RU" sz="2900" dirty="0" err="1" smtClean="0"/>
              <a:t>що</a:t>
            </a:r>
            <a:r>
              <a:rPr lang="ru-RU" sz="2900" dirty="0" smtClean="0"/>
              <a:t> </a:t>
            </a:r>
            <a:r>
              <a:rPr lang="ru-RU" sz="2900" dirty="0" err="1" smtClean="0"/>
              <a:t>спричиняє</a:t>
            </a:r>
            <a:r>
              <a:rPr lang="ru-RU" sz="2900" dirty="0" smtClean="0"/>
              <a:t> </a:t>
            </a:r>
            <a:r>
              <a:rPr lang="ru-RU" sz="2900" dirty="0" err="1" smtClean="0"/>
              <a:t>заміну</a:t>
            </a:r>
            <a:r>
              <a:rPr lang="ru-RU" sz="2900" dirty="0" smtClean="0"/>
              <a:t> </a:t>
            </a:r>
            <a:r>
              <a:rPr lang="ru-RU" sz="2900" dirty="0" err="1" smtClean="0"/>
              <a:t>спонтанних</a:t>
            </a:r>
            <a:r>
              <a:rPr lang="ru-RU" sz="2900" dirty="0" smtClean="0"/>
              <a:t>, </a:t>
            </a:r>
            <a:r>
              <a:rPr lang="ru-RU" sz="2900" dirty="0" err="1" smtClean="0"/>
              <a:t>випадкових</a:t>
            </a:r>
            <a:r>
              <a:rPr lang="ru-RU" sz="2900" dirty="0" smtClean="0"/>
              <a:t>, </a:t>
            </a:r>
            <a:r>
              <a:rPr lang="ru-RU" sz="2900" dirty="0" err="1" smtClean="0"/>
              <a:t>хаотичних</a:t>
            </a:r>
            <a:r>
              <a:rPr lang="ru-RU" sz="2900" dirty="0" smtClean="0"/>
              <a:t>, </a:t>
            </a:r>
            <a:r>
              <a:rPr lang="ru-RU" sz="2900" dirty="0" err="1" smtClean="0"/>
              <a:t>неорганізованих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дій</a:t>
            </a:r>
            <a:r>
              <a:rPr lang="ru-RU" sz="2900" dirty="0" smtClean="0"/>
              <a:t> на </a:t>
            </a:r>
            <a:r>
              <a:rPr lang="ru-RU" sz="2900" dirty="0" err="1" smtClean="0"/>
              <a:t>впорядковану</a:t>
            </a:r>
            <a:r>
              <a:rPr lang="ru-RU" sz="2900" dirty="0" smtClean="0"/>
              <a:t>, </a:t>
            </a:r>
            <a:r>
              <a:rPr lang="ru-RU" sz="2900" dirty="0" err="1" smtClean="0"/>
              <a:t>стандартизовану</a:t>
            </a:r>
            <a:r>
              <a:rPr lang="ru-RU" sz="2900" dirty="0" smtClean="0"/>
              <a:t>, нормативно </a:t>
            </a:r>
            <a:r>
              <a:rPr lang="ru-RU" sz="2900" dirty="0" err="1" smtClean="0"/>
              <a:t>врегульовану</a:t>
            </a:r>
            <a:r>
              <a:rPr lang="ru-RU" sz="2900" dirty="0" smtClean="0"/>
              <a:t>, </a:t>
            </a:r>
            <a:r>
              <a:rPr lang="ru-RU" sz="2900" dirty="0" err="1" smtClean="0"/>
              <a:t>стійку</a:t>
            </a:r>
            <a:r>
              <a:rPr lang="ru-RU" sz="2900" dirty="0" smtClean="0"/>
              <a:t> </a:t>
            </a:r>
            <a:r>
              <a:rPr lang="ru-RU" sz="2900" dirty="0" err="1" smtClean="0"/>
              <a:t>взаємодією</a:t>
            </a:r>
            <a:r>
              <a:rPr lang="ru-RU" sz="2900" dirty="0" smtClean="0"/>
              <a:t> </a:t>
            </a:r>
            <a:r>
              <a:rPr lang="ru-RU" sz="2900" dirty="0" err="1" smtClean="0"/>
              <a:t>злочинців</a:t>
            </a:r>
            <a:r>
              <a:rPr lang="ru-RU" sz="2900" dirty="0" smtClean="0"/>
              <a:t>, </a:t>
            </a:r>
            <a:r>
              <a:rPr lang="ru-RU" sz="2900" dirty="0" err="1" smtClean="0"/>
              <a:t>зумовлює</a:t>
            </a:r>
            <a:r>
              <a:rPr lang="ru-RU" sz="2900" dirty="0" smtClean="0"/>
              <a:t> </a:t>
            </a:r>
            <a:r>
              <a:rPr lang="ru-RU" sz="2900" dirty="0" err="1" smtClean="0"/>
              <a:t>розподіл</a:t>
            </a:r>
            <a:r>
              <a:rPr lang="ru-RU" sz="2900" dirty="0" smtClean="0"/>
              <a:t> </a:t>
            </a:r>
            <a:r>
              <a:rPr lang="ru-RU" sz="2900" dirty="0" err="1" smtClean="0"/>
              <a:t>функцій</a:t>
            </a:r>
            <a:r>
              <a:rPr lang="ru-RU" sz="2900" dirty="0" smtClean="0"/>
              <a:t> та </a:t>
            </a:r>
            <a:r>
              <a:rPr lang="ru-RU" sz="2900" dirty="0" err="1" smtClean="0"/>
              <a:t>професіоналізацію</a:t>
            </a:r>
            <a:r>
              <a:rPr lang="ru-RU" sz="2900" dirty="0" smtClean="0"/>
              <a:t>, </a:t>
            </a:r>
            <a:r>
              <a:rPr lang="ru-RU" sz="2900" dirty="0" err="1" smtClean="0"/>
              <a:t>формування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статусно-рольової</a:t>
            </a:r>
            <a:r>
              <a:rPr lang="ru-RU" sz="2900" dirty="0" smtClean="0"/>
              <a:t> </a:t>
            </a:r>
            <a:r>
              <a:rPr lang="ru-RU" sz="2900" dirty="0" err="1" smtClean="0"/>
              <a:t>системи</a:t>
            </a:r>
            <a:r>
              <a:rPr lang="ru-RU" sz="2900" dirty="0" smtClean="0"/>
              <a:t> як в </a:t>
            </a:r>
            <a:r>
              <a:rPr lang="ru-RU" sz="2900" dirty="0" err="1" smtClean="0"/>
              <a:t>середині</a:t>
            </a:r>
            <a:r>
              <a:rPr lang="ru-RU" sz="2900" dirty="0" smtClean="0"/>
              <a:t> </a:t>
            </a:r>
            <a:r>
              <a:rPr lang="ru-RU" sz="2900" dirty="0" err="1" smtClean="0"/>
              <a:t>злочинних</a:t>
            </a:r>
            <a:r>
              <a:rPr lang="ru-RU" sz="2900" dirty="0" smtClean="0"/>
              <a:t> </a:t>
            </a:r>
            <a:r>
              <a:rPr lang="ru-RU" sz="2900" dirty="0" err="1" smtClean="0"/>
              <a:t>спільнот</a:t>
            </a:r>
            <a:r>
              <a:rPr lang="ru-RU" sz="2900" dirty="0" smtClean="0"/>
              <a:t>, так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перенесення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її</a:t>
            </a:r>
            <a:r>
              <a:rPr lang="ru-RU" sz="2900" dirty="0" smtClean="0"/>
              <a:t> в </a:t>
            </a:r>
            <a:r>
              <a:rPr lang="ru-RU" sz="2900" dirty="0" err="1" smtClean="0"/>
              <a:t>суспільство</a:t>
            </a:r>
            <a:r>
              <a:rPr lang="ru-RU" sz="2900" dirty="0" smtClean="0"/>
              <a:t> </a:t>
            </a:r>
            <a:r>
              <a:rPr lang="ru-RU" sz="2900" dirty="0" err="1" smtClean="0"/>
              <a:t>в</a:t>
            </a:r>
            <a:r>
              <a:rPr lang="ru-RU" sz="2900" dirty="0" smtClean="0"/>
              <a:t> </a:t>
            </a:r>
            <a:r>
              <a:rPr lang="ru-RU" sz="2900" dirty="0" err="1" smtClean="0"/>
              <a:t>цілому</a:t>
            </a:r>
            <a:endParaRPr lang="ru-RU" sz="2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Administrator\Мои документы\Downloads\image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414381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710</Words>
  <PresentationFormat>Экран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Трек</vt:lpstr>
      <vt:lpstr>Тема Office</vt:lpstr>
      <vt:lpstr>соціологія організованої злочинності </vt:lpstr>
      <vt:lpstr>Слайд 2</vt:lpstr>
      <vt:lpstr>Напрями соціологічного дослідження організованої злочинності</vt:lpstr>
      <vt:lpstr>Слайд 4</vt:lpstr>
      <vt:lpstr>Методи аналізу </vt:lpstr>
      <vt:lpstr>Останнім часом у наукових дослідженнях набувають популярності техніки інтелектуального аналізу даних (Data Mining)</vt:lpstr>
      <vt:lpstr>Поняття “Організована злочинність”</vt:lpstr>
      <vt:lpstr>Слайд 8</vt:lpstr>
      <vt:lpstr>Слайд 9</vt:lpstr>
      <vt:lpstr>Соціальні функції організованої злочинності</vt:lpstr>
      <vt:lpstr>Слайд 11</vt:lpstr>
      <vt:lpstr>Норми організованої злочинності</vt:lpstr>
      <vt:lpstr>Мафія</vt:lpstr>
      <vt:lpstr>Незаконні азартні ігри — ставки на перегонах та спортивних змаганнях, усілякі лотереї — є найбільшим джерелом прибутків організованої злочинності у США та інших західних країнах.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соціологія організованої злочинності </dc:title>
  <cp:lastModifiedBy>kulik</cp:lastModifiedBy>
  <cp:revision>10</cp:revision>
  <dcterms:modified xsi:type="dcterms:W3CDTF">2020-08-30T19:15:56Z</dcterms:modified>
</cp:coreProperties>
</file>