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9" r:id="rId3"/>
    <p:sldId id="260" r:id="rId4"/>
    <p:sldId id="265" r:id="rId5"/>
    <p:sldId id="266" r:id="rId6"/>
    <p:sldId id="277" r:id="rId7"/>
    <p:sldId id="267" r:id="rId8"/>
    <p:sldId id="261" r:id="rId9"/>
    <p:sldId id="263" r:id="rId10"/>
    <p:sldId id="262" r:id="rId11"/>
    <p:sldId id="278" r:id="rId12"/>
    <p:sldId id="279" r:id="rId13"/>
    <p:sldId id="270" r:id="rId14"/>
    <p:sldId id="274" r:id="rId15"/>
    <p:sldId id="269" r:id="rId16"/>
    <p:sldId id="275" r:id="rId17"/>
    <p:sldId id="276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64248F25-D516-4868-A7D5-88D069D3008A}">
          <p14:sldIdLst>
            <p14:sldId id="256"/>
            <p14:sldId id="259"/>
            <p14:sldId id="260"/>
            <p14:sldId id="265"/>
            <p14:sldId id="266"/>
            <p14:sldId id="277"/>
            <p14:sldId id="267"/>
            <p14:sldId id="261"/>
            <p14:sldId id="263"/>
            <p14:sldId id="262"/>
            <p14:sldId id="278"/>
            <p14:sldId id="279"/>
            <p14:sldId id="270"/>
            <p14:sldId id="274"/>
            <p14:sldId id="269"/>
            <p14:sldId id="275"/>
            <p14:sldId id="27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7E8192-24A5-4293-B42E-D0728C9CEDE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80FD1E-430A-4773-AFD7-625112B25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435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80FD1E-430A-4773-AFD7-625112B2524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745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6E501C-5C1F-4D08-8560-8476EFB78876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3C13BB3-B816-4A3F-A5C5-CAD67A7FDA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501C-5C1F-4D08-8560-8476EFB78876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13BB3-B816-4A3F-A5C5-CAD67A7FDA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501C-5C1F-4D08-8560-8476EFB78876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13BB3-B816-4A3F-A5C5-CAD67A7FDA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501C-5C1F-4D08-8560-8476EFB78876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13BB3-B816-4A3F-A5C5-CAD67A7FDAD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501C-5C1F-4D08-8560-8476EFB78876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13BB3-B816-4A3F-A5C5-CAD67A7FDAD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501C-5C1F-4D08-8560-8476EFB78876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13BB3-B816-4A3F-A5C5-CAD67A7FDAD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501C-5C1F-4D08-8560-8476EFB78876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13BB3-B816-4A3F-A5C5-CAD67A7FDAD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501C-5C1F-4D08-8560-8476EFB78876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13BB3-B816-4A3F-A5C5-CAD67A7FDAD3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501C-5C1F-4D08-8560-8476EFB78876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13BB3-B816-4A3F-A5C5-CAD67A7FDA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6E501C-5C1F-4D08-8560-8476EFB78876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13BB3-B816-4A3F-A5C5-CAD67A7FDAD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6E501C-5C1F-4D08-8560-8476EFB78876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3C13BB3-B816-4A3F-A5C5-CAD67A7FDAD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6E501C-5C1F-4D08-8560-8476EFB78876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3C13BB3-B816-4A3F-A5C5-CAD67A7FDAD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3123778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</a:rPr>
              <a:t>Translation Issues in the Context of ross-cultural Communication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en-US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2708920"/>
            <a:ext cx="7772400" cy="2102391"/>
          </a:xfrm>
        </p:spPr>
        <p:txBody>
          <a:bodyPr>
            <a:normAutofit/>
          </a:bodyPr>
          <a:lstStyle/>
          <a:p>
            <a:endParaRPr lang="en-US" b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CULTURAL LITERACY</a:t>
            </a:r>
          </a:p>
          <a:p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CULTURAL TRANSLATION</a:t>
            </a:r>
            <a:endParaRPr lang="en-US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59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3600" dirty="0" smtClean="0"/>
              <a:t>Why?</a:t>
            </a:r>
          </a:p>
          <a:p>
            <a:pPr marL="109728" indent="0">
              <a:buNone/>
            </a:pPr>
            <a:r>
              <a:rPr lang="en-US" sz="3600" dirty="0"/>
              <a:t>a literate public needs a common background to ensure efficient communication and social </a:t>
            </a:r>
            <a:r>
              <a:rPr lang="en-US" sz="3600" dirty="0" smtClean="0"/>
              <a:t>organization</a:t>
            </a:r>
          </a:p>
          <a:p>
            <a:pPr marL="109728" indent="0">
              <a:buNone/>
            </a:pPr>
            <a:r>
              <a:rPr lang="en-US" sz="3600" dirty="0"/>
              <a:t>Today's youth are being schooled without such a background</a:t>
            </a:r>
            <a:endParaRPr lang="ru-RU" sz="3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Eric Donald Hirsch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746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Genesis </a:t>
            </a:r>
            <a:r>
              <a:rPr lang="en-US" dirty="0"/>
              <a:t>(the biblical book</a:t>
            </a:r>
            <a:r>
              <a:rPr lang="en-US" dirty="0" smtClean="0"/>
              <a:t>)</a:t>
            </a:r>
          </a:p>
          <a:p>
            <a:r>
              <a:rPr lang="en-US" dirty="0" smtClean="0"/>
              <a:t>Genesis </a:t>
            </a:r>
            <a:r>
              <a:rPr lang="en-US" dirty="0"/>
              <a:t>(the rock band</a:t>
            </a:r>
            <a:r>
              <a:rPr lang="en-US" dirty="0" smtClean="0"/>
              <a:t>)</a:t>
            </a:r>
          </a:p>
          <a:p>
            <a:r>
              <a:rPr lang="en-US" dirty="0" smtClean="0"/>
              <a:t>Civil </a:t>
            </a:r>
            <a:r>
              <a:rPr lang="en-US" dirty="0"/>
              <a:t>War (1861–1865</a:t>
            </a:r>
            <a:r>
              <a:rPr lang="en-US" dirty="0" smtClean="0"/>
              <a:t>)</a:t>
            </a:r>
          </a:p>
          <a:p>
            <a:r>
              <a:rPr lang="en-US" dirty="0" smtClean="0"/>
              <a:t>Hoover Dam</a:t>
            </a:r>
          </a:p>
          <a:p>
            <a:r>
              <a:rPr lang="en-US" dirty="0" smtClean="0"/>
              <a:t>Madonna </a:t>
            </a:r>
            <a:r>
              <a:rPr lang="en-US" dirty="0"/>
              <a:t>(the singer</a:t>
            </a:r>
            <a:r>
              <a:rPr lang="en-US" dirty="0" smtClean="0"/>
              <a:t>)</a:t>
            </a:r>
          </a:p>
          <a:p>
            <a:r>
              <a:rPr lang="en-US" dirty="0" smtClean="0"/>
              <a:t>Madonna </a:t>
            </a:r>
            <a:r>
              <a:rPr lang="en-US" dirty="0"/>
              <a:t>(religious figure</a:t>
            </a:r>
            <a:r>
              <a:rPr lang="en-US" dirty="0" smtClean="0"/>
              <a:t>)</a:t>
            </a:r>
          </a:p>
          <a:p>
            <a:r>
              <a:rPr lang="en-US" dirty="0" smtClean="0"/>
              <a:t>SAT </a:t>
            </a:r>
            <a:r>
              <a:rPr lang="en-US" dirty="0"/>
              <a:t>– Scholastic Aptitude Test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Task: Identify the translation strategy for each culture-specific reference from the video (transliteration, calque, adaptation, or explanatory note). Provide the Ukrainian translation.</a:t>
            </a:r>
          </a:p>
        </p:txBody>
      </p:sp>
    </p:spTree>
    <p:extLst>
      <p:ext uri="{BB962C8B-B14F-4D97-AF65-F5344CB8AC3E}">
        <p14:creationId xmlns:p14="http://schemas.microsoft.com/office/powerpoint/2010/main" val="24979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en-US" dirty="0"/>
              <a:t>) “Shared knowledge… is the glue that holds society together.”</a:t>
            </a:r>
          </a:p>
          <a:p>
            <a:r>
              <a:rPr lang="en-US" dirty="0"/>
              <a:t>b) “Grant and Lee at Appomattox.”</a:t>
            </a:r>
          </a:p>
          <a:p>
            <a:r>
              <a:rPr lang="en-US" dirty="0"/>
              <a:t>c) “Cultural literacy means knowing that Genesis is the biblical story of creation.”</a:t>
            </a:r>
          </a:p>
          <a:p>
            <a:endParaRPr lang="en-US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Task: Translate the following excerpts into Ukrainian, indicating the strategy used (literal translation, modulation, adaptation).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312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Tx/>
              <a:buFont typeface="Wingdings" pitchFamily="2" charset="2"/>
              <a:buChar char="v"/>
            </a:pPr>
            <a:r>
              <a:rPr lang="en-US" sz="4000" dirty="0" smtClean="0"/>
              <a:t>American centrism</a:t>
            </a:r>
          </a:p>
          <a:p>
            <a:pPr>
              <a:buClrTx/>
              <a:buFont typeface="Wingdings" pitchFamily="2" charset="2"/>
              <a:buChar char="v"/>
            </a:pPr>
            <a:r>
              <a:rPr lang="en-US" sz="4000" dirty="0" smtClean="0"/>
              <a:t>Subjective choice of </a:t>
            </a:r>
            <a:r>
              <a:rPr lang="en-US" sz="4000" dirty="0"/>
              <a:t>the </a:t>
            </a:r>
            <a:r>
              <a:rPr lang="en-US" sz="4000" dirty="0" smtClean="0"/>
              <a:t>components</a:t>
            </a:r>
          </a:p>
          <a:p>
            <a:pPr>
              <a:buClrTx/>
              <a:buFont typeface="Wingdings" pitchFamily="2" charset="2"/>
              <a:buChar char="v"/>
            </a:pPr>
            <a:r>
              <a:rPr lang="en-US" sz="4000" dirty="0" smtClean="0"/>
              <a:t> Vague application methodology (extensive curriculum is an input to </a:t>
            </a:r>
            <a:r>
              <a:rPr lang="en-US" sz="4000" smtClean="0"/>
              <a:t>the intensive </a:t>
            </a:r>
            <a:r>
              <a:rPr lang="en-US" sz="4000" dirty="0" smtClean="0"/>
              <a:t>curricular)</a:t>
            </a:r>
            <a:endParaRPr lang="ru-RU" sz="4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A Critique of </a:t>
            </a:r>
            <a:r>
              <a:rPr lang="en-US" dirty="0" smtClean="0">
                <a:solidFill>
                  <a:schemeClr val="tx1"/>
                </a:solidFill>
              </a:rPr>
              <a:t>Hirsch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235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Bloom’s Revised Taxonomy</a:t>
            </a:r>
            <a:br>
              <a:rPr lang="en-US" dirty="0" smtClean="0"/>
            </a:br>
            <a:r>
              <a:rPr lang="en-US" dirty="0" smtClean="0"/>
              <a:t>LOTS and HOTS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6550" y="1521619"/>
            <a:ext cx="5930900" cy="444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065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sz="1800" dirty="0"/>
          </a:p>
          <a:p>
            <a:pPr marL="109728" indent="0">
              <a:buNone/>
            </a:pPr>
            <a:r>
              <a:rPr lang="en-US" sz="2400" dirty="0" smtClean="0"/>
              <a:t>Do the tests on Moodle, do they demonstrate cultural literacy?</a:t>
            </a:r>
          </a:p>
          <a:p>
            <a:pPr marL="109728" indent="0">
              <a:buNone/>
            </a:pPr>
            <a:endParaRPr lang="en-US" sz="2400" dirty="0" smtClean="0"/>
          </a:p>
          <a:p>
            <a:pPr marL="109728" indent="0">
              <a:buNone/>
            </a:pPr>
            <a:endParaRPr lang="en-US" sz="2400" dirty="0"/>
          </a:p>
          <a:p>
            <a:pPr marL="109728" indent="0">
              <a:buNone/>
            </a:pPr>
            <a:r>
              <a:rPr lang="en-US" sz="2400" dirty="0" smtClean="0"/>
              <a:t>Why?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Cultural Literacy in Education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6181" y="2885999"/>
            <a:ext cx="4391638" cy="108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90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 smtClean="0"/>
              <a:t>Contextualization</a:t>
            </a:r>
            <a:r>
              <a:rPr lang="en-US" dirty="0"/>
              <a:t>: Understanding the cultural background of both the source and target languages.</a:t>
            </a:r>
          </a:p>
          <a:p>
            <a:pPr lvl="0"/>
            <a:r>
              <a:rPr lang="en-US" b="1" dirty="0"/>
              <a:t>Adaptation</a:t>
            </a:r>
            <a:r>
              <a:rPr lang="en-US" dirty="0"/>
              <a:t>: Modifying expressions or ideas to fit the cultural context of the target audience.</a:t>
            </a:r>
          </a:p>
          <a:p>
            <a:pPr lvl="0"/>
            <a:r>
              <a:rPr lang="en-US" b="1" dirty="0"/>
              <a:t>Sensitivity</a:t>
            </a:r>
            <a:r>
              <a:rPr lang="en-US" dirty="0"/>
              <a:t>: Ensuring the translation respects the cultural values and norms of the target culture.</a:t>
            </a:r>
          </a:p>
          <a:p>
            <a:endParaRPr lang="en-US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Key Aspects of Cultural Translation:</a:t>
            </a:r>
            <a:br>
              <a:rPr lang="en-US" sz="2800" dirty="0">
                <a:solidFill>
                  <a:srgbClr val="FF0000"/>
                </a:solidFill>
              </a:rPr>
            </a:b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4389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She made a Thanksgiving turkey</a:t>
            </a:r>
            <a:r>
              <a:rPr lang="en-US" dirty="0" smtClean="0"/>
              <a:t>.</a:t>
            </a:r>
          </a:p>
          <a:p>
            <a:r>
              <a:rPr lang="en-US" dirty="0"/>
              <a:t>We celebrated the 4th of July with fireworks</a:t>
            </a:r>
            <a:r>
              <a:rPr lang="en-US" dirty="0" smtClean="0"/>
              <a:t>.</a:t>
            </a:r>
          </a:p>
          <a:p>
            <a:r>
              <a:rPr lang="en-US" dirty="0"/>
              <a:t>He spilled the beans</a:t>
            </a:r>
            <a:r>
              <a:rPr lang="en-US" dirty="0" smtClean="0"/>
              <a:t>.</a:t>
            </a:r>
          </a:p>
          <a:p>
            <a:r>
              <a:rPr lang="en-US" dirty="0"/>
              <a:t>Could you please explain this to me</a:t>
            </a:r>
            <a:r>
              <a:rPr lang="en-US" dirty="0" smtClean="0"/>
              <a:t>?</a:t>
            </a:r>
          </a:p>
          <a:p>
            <a:r>
              <a:rPr lang="en-US" dirty="0"/>
              <a:t>He wore an ugly Christmas sweater to the party</a:t>
            </a:r>
            <a:r>
              <a:rPr lang="en-US" dirty="0" smtClean="0"/>
              <a:t>.</a:t>
            </a:r>
          </a:p>
          <a:p>
            <a:r>
              <a:rPr lang="en-US" dirty="0"/>
              <a:t>The early bird catches the worm.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039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17441" y="4263224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9600" dirty="0" smtClean="0"/>
              <a:t>          </a:t>
            </a:r>
            <a:endParaRPr lang="ru-RU" sz="9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CULTURAL          LITERACY</a:t>
            </a:r>
            <a:endParaRPr lang="ru-RU" dirty="0"/>
          </a:p>
        </p:txBody>
      </p:sp>
      <p:pic>
        <p:nvPicPr>
          <p:cNvPr id="1026" name="Picture 2" descr="Інна Серьогіна: Знак вопроса - ВІРШ, Вірші, поезія. Клуб поезії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700808"/>
            <a:ext cx="3168352" cy="355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152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just">
              <a:buNone/>
            </a:pPr>
            <a:endParaRPr lang="en-US" dirty="0" smtClean="0"/>
          </a:p>
          <a:p>
            <a:pPr marL="109728" indent="0" algn="just">
              <a:buNone/>
            </a:pPr>
            <a:r>
              <a:rPr lang="en-US" dirty="0" smtClean="0"/>
              <a:t>knowledge </a:t>
            </a:r>
            <a:r>
              <a:rPr lang="en-US" dirty="0"/>
              <a:t>of history, contributions, and perspectives of different cultural groups, including one's own group, necessary for understanding of reading, writing, and other media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CULTURAL          LITERACY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13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ClrTx/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the customary beliefs, social forms, and material traits of a racial, religious, or social group;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Tx/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set of shared attitudes, values, goals, and practices that characterizes an institution or organization</a:t>
            </a:r>
          </a:p>
          <a:p>
            <a:pPr algn="just">
              <a:buClrTx/>
              <a:buFont typeface="Wingdings" pitchFamily="2" charset="2"/>
              <a:buChar char="v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С)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set of values, conventions, or social practices associated with a particular field, activity, or societal characteristic</a:t>
            </a:r>
          </a:p>
          <a:p>
            <a:pPr algn="just">
              <a:buClrTx/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integrated pattern of human knowledge, belief, and behavior that depends upon the capacity for learning and transmitting knowledge to succeeding generations</a:t>
            </a:r>
          </a:p>
          <a:p>
            <a:pPr algn="just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 dirty="0" smtClean="0">
                <a:solidFill>
                  <a:schemeClr val="tx1"/>
                </a:solidFill>
              </a:rPr>
              <a:t>CULTURE</a:t>
            </a:r>
            <a:endParaRPr lang="ru-RU" b="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16633"/>
            <a:ext cx="1757561" cy="1296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7005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r>
              <a:rPr lang="en-US" dirty="0" smtClean="0"/>
              <a:t>LOOKING FOR CRITERIA……</a:t>
            </a:r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LOCALLY DEPENDENT</a:t>
            </a:r>
          </a:p>
          <a:p>
            <a:pPr marL="109728" indent="0">
              <a:buNone/>
            </a:pPr>
            <a:r>
              <a:rPr lang="en-US" dirty="0" smtClean="0"/>
              <a:t>AGE-ORIENTED</a:t>
            </a:r>
            <a:endParaRPr lang="uk-UA" dirty="0"/>
          </a:p>
          <a:p>
            <a:pPr marL="109728" indent="0">
              <a:buNone/>
            </a:pPr>
            <a:r>
              <a:rPr lang="en-US" dirty="0" smtClean="0"/>
              <a:t>LIMITED BY….</a:t>
            </a:r>
          </a:p>
          <a:p>
            <a:pPr marL="109728" indent="0" algn="ctr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CULTURE IN CULTURAL LITERACY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359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 decided to bite the bullet and tell her the truth</a:t>
            </a:r>
            <a:r>
              <a:rPr lang="en-US" dirty="0" smtClean="0"/>
              <a:t>.</a:t>
            </a:r>
          </a:p>
          <a:p>
            <a:r>
              <a:rPr lang="ru-RU" dirty="0"/>
              <a:t>На </a:t>
            </a:r>
            <a:r>
              <a:rPr lang="ru-RU" dirty="0" err="1"/>
              <a:t>святі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одягнені</a:t>
            </a:r>
            <a:r>
              <a:rPr lang="ru-RU" dirty="0"/>
              <a:t> у </a:t>
            </a:r>
            <a:r>
              <a:rPr lang="ru-RU" dirty="0" err="1"/>
              <a:t>вишиванки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/>
              <a:t>На </a:t>
            </a:r>
            <a:r>
              <a:rPr lang="ru-RU" dirty="0" err="1"/>
              <a:t>Івана</a:t>
            </a:r>
            <a:r>
              <a:rPr lang="ru-RU" dirty="0"/>
              <a:t> Купала </a:t>
            </a:r>
            <a:r>
              <a:rPr lang="ru-RU" dirty="0" err="1"/>
              <a:t>дівчата</a:t>
            </a:r>
            <a:r>
              <a:rPr lang="ru-RU" dirty="0"/>
              <a:t> пускали </a:t>
            </a:r>
            <a:r>
              <a:rPr lang="ru-RU" dirty="0" err="1"/>
              <a:t>вінки</a:t>
            </a:r>
            <a:r>
              <a:rPr lang="ru-RU" dirty="0"/>
              <a:t> на воду.</a:t>
            </a:r>
            <a:endParaRPr lang="en-US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  <a:effectLst/>
              </a:rPr>
              <a:t>The Role of Cultural Literacy in Cross-Cultural Communication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666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82547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u="sng" dirty="0" smtClean="0"/>
              <a:t>Born</a:t>
            </a:r>
            <a:r>
              <a:rPr lang="en-US" dirty="0" smtClean="0"/>
              <a:t> </a:t>
            </a:r>
            <a:r>
              <a:rPr lang="en-US" dirty="0"/>
              <a:t>	March 22, 1928 (age 90</a:t>
            </a:r>
            <a:r>
              <a:rPr lang="en-US" dirty="0" smtClean="0"/>
              <a:t>)</a:t>
            </a:r>
          </a:p>
          <a:p>
            <a:pPr marL="109728" indent="0">
              <a:buNone/>
            </a:pPr>
            <a:r>
              <a:rPr lang="en-US" dirty="0" smtClean="0"/>
              <a:t>Memphis</a:t>
            </a:r>
            <a:r>
              <a:rPr lang="en-US" dirty="0"/>
              <a:t>, Tennessee, USA</a:t>
            </a:r>
          </a:p>
          <a:p>
            <a:pPr marL="109728" indent="0">
              <a:buNone/>
            </a:pPr>
            <a:r>
              <a:rPr lang="en-US" u="sng" dirty="0" smtClean="0"/>
              <a:t>Nationality</a:t>
            </a:r>
            <a:r>
              <a:rPr lang="en-US" dirty="0" smtClean="0"/>
              <a:t> </a:t>
            </a:r>
            <a:r>
              <a:rPr lang="en-US" dirty="0"/>
              <a:t>	American</a:t>
            </a:r>
          </a:p>
          <a:p>
            <a:pPr marL="109728" indent="0">
              <a:buNone/>
            </a:pPr>
            <a:r>
              <a:rPr lang="en-US" u="sng" dirty="0"/>
              <a:t>Occupation</a:t>
            </a:r>
            <a:r>
              <a:rPr lang="en-US" dirty="0"/>
              <a:t> </a:t>
            </a:r>
            <a:r>
              <a:rPr lang="en-US" dirty="0" smtClean="0"/>
              <a:t> Literary </a:t>
            </a:r>
            <a:r>
              <a:rPr lang="en-US" dirty="0"/>
              <a:t>critic, educator, and </a:t>
            </a:r>
            <a:r>
              <a:rPr lang="en-US" dirty="0" smtClean="0"/>
              <a:t>writer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 smtClean="0"/>
              <a:t>Hirsch </a:t>
            </a:r>
            <a:r>
              <a:rPr lang="en-US" dirty="0"/>
              <a:t>in 2015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Eric Donald </a:t>
            </a:r>
            <a:r>
              <a:rPr lang="en-GB" dirty="0" smtClean="0"/>
              <a:t>Hirsch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996952"/>
            <a:ext cx="4536504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172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en-US" b="1" dirty="0" smtClean="0"/>
              <a:t>a </a:t>
            </a:r>
            <a:r>
              <a:rPr lang="en-US" b="1" dirty="0"/>
              <a:t>term </a:t>
            </a:r>
            <a:r>
              <a:rPr lang="en-US" dirty="0"/>
              <a:t>coined by E. D. Hirsch, referring to the ability to understand and participate fluently in a given </a:t>
            </a:r>
            <a:r>
              <a:rPr lang="en-US" dirty="0" smtClean="0"/>
              <a:t>culture</a:t>
            </a:r>
          </a:p>
          <a:p>
            <a:pPr marL="109728" indent="0" algn="just">
              <a:buNone/>
            </a:pPr>
            <a:r>
              <a:rPr lang="en-US" b="1" dirty="0" smtClean="0"/>
              <a:t>The </a:t>
            </a:r>
            <a:r>
              <a:rPr lang="en-US" b="1" dirty="0"/>
              <a:t>culturally literate person </a:t>
            </a:r>
            <a:r>
              <a:rPr lang="en-US" dirty="0"/>
              <a:t>is able to talk to and understand others of that culture with </a:t>
            </a:r>
            <a:r>
              <a:rPr lang="en-US" dirty="0" smtClean="0"/>
              <a:t>fluency</a:t>
            </a:r>
          </a:p>
          <a:p>
            <a:pPr marL="109728" indent="0" algn="just">
              <a:buNone/>
            </a:pPr>
            <a:r>
              <a:rPr lang="en-US" b="1" dirty="0"/>
              <a:t>T</a:t>
            </a:r>
            <a:r>
              <a:rPr lang="en-US" b="1" dirty="0" smtClean="0"/>
              <a:t>he </a:t>
            </a:r>
            <a:r>
              <a:rPr lang="en-US" b="1" dirty="0"/>
              <a:t>culturally illiterate person </a:t>
            </a:r>
            <a:r>
              <a:rPr lang="en-US" dirty="0"/>
              <a:t>fails to understand culturally-conditioned allusions, references to past events, idiomatic expressions, jokes, names, places, etc.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CULTURAL LITERACY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4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3600" dirty="0" smtClean="0"/>
              <a:t>is </a:t>
            </a:r>
            <a:r>
              <a:rPr lang="en-US" sz="3600" dirty="0"/>
              <a:t>about reading... in its widest sense</a:t>
            </a:r>
            <a:r>
              <a:rPr lang="en-US" sz="3600" dirty="0" smtClean="0"/>
              <a:t>.</a:t>
            </a:r>
          </a:p>
          <a:p>
            <a:pPr marL="109728" indent="0">
              <a:buNone/>
            </a:pPr>
            <a:r>
              <a:rPr lang="en-US" sz="3600" dirty="0" smtClean="0"/>
              <a:t>It </a:t>
            </a:r>
            <a:r>
              <a:rPr lang="en-US" sz="3600" dirty="0"/>
              <a:t>is about understanding the meaning of words based on a background of common knowledge that enables one to make sense of what is read. </a:t>
            </a:r>
            <a:endParaRPr lang="ru-RU" sz="3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Cultural Literacy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324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3982</TotalTime>
  <Words>631</Words>
  <Application>Microsoft Office PowerPoint</Application>
  <PresentationFormat>Экран (4:3)</PresentationFormat>
  <Paragraphs>81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Calibri</vt:lpstr>
      <vt:lpstr>Lucida Sans Unicode</vt:lpstr>
      <vt:lpstr>Times New Roman</vt:lpstr>
      <vt:lpstr>Verdana</vt:lpstr>
      <vt:lpstr>Wingdings</vt:lpstr>
      <vt:lpstr>Wingdings 2</vt:lpstr>
      <vt:lpstr>Wingdings 3</vt:lpstr>
      <vt:lpstr>Открытая</vt:lpstr>
      <vt:lpstr>Translation Issues in the Context of ross-cultural Communication  </vt:lpstr>
      <vt:lpstr>  CULTURAL          LITERACY</vt:lpstr>
      <vt:lpstr>CULTURAL          LITERACY</vt:lpstr>
      <vt:lpstr>CULTURE</vt:lpstr>
      <vt:lpstr>CULTURE IN CULTURAL LITERACY</vt:lpstr>
      <vt:lpstr>The Role of Cultural Literacy in Cross-Cultural Communication</vt:lpstr>
      <vt:lpstr>Eric Donald Hirsch</vt:lpstr>
      <vt:lpstr>CULTURAL LITERACY</vt:lpstr>
      <vt:lpstr>Cultural Literacy </vt:lpstr>
      <vt:lpstr>Eric Donald Hirsch</vt:lpstr>
      <vt:lpstr>Task: Identify the translation strategy for each culture-specific reference from the video (transliteration, calque, adaptation, or explanatory note). Provide the Ukrainian translation.</vt:lpstr>
      <vt:lpstr>Task: Translate the following excerpts into Ukrainian, indicating the strategy used (literal translation, modulation, adaptation). </vt:lpstr>
      <vt:lpstr>A Critique of Hirsch</vt:lpstr>
      <vt:lpstr>Bloom’s Revised Taxonomy LOTS and HOTS</vt:lpstr>
      <vt:lpstr>Cultural Literacy in Education</vt:lpstr>
      <vt:lpstr>Key Aspects of Cultural Translation: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CULTURAL LITERACY  in the context of  CLIL</dc:title>
  <dc:creator>Sveta</dc:creator>
  <cp:lastModifiedBy>Света</cp:lastModifiedBy>
  <cp:revision>49</cp:revision>
  <dcterms:created xsi:type="dcterms:W3CDTF">2018-06-02T09:02:03Z</dcterms:created>
  <dcterms:modified xsi:type="dcterms:W3CDTF">2025-09-18T08:31:28Z</dcterms:modified>
</cp:coreProperties>
</file>