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57" r:id="rId3"/>
    <p:sldId id="270" r:id="rId4"/>
    <p:sldId id="295" r:id="rId5"/>
    <p:sldId id="272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96" r:id="rId18"/>
    <p:sldId id="297" r:id="rId19"/>
    <p:sldId id="287" r:id="rId20"/>
    <p:sldId id="288" r:id="rId21"/>
    <p:sldId id="286" r:id="rId22"/>
    <p:sldId id="289" r:id="rId23"/>
    <p:sldId id="290" r:id="rId24"/>
    <p:sldId id="291" r:id="rId25"/>
    <p:sldId id="292" r:id="rId26"/>
    <p:sldId id="293" r:id="rId27"/>
    <p:sldId id="294" r:id="rId28"/>
    <p:sldId id="258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98" r:id="rId37"/>
    <p:sldId id="26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660"/>
  </p:normalViewPr>
  <p:slideViewPr>
    <p:cSldViewPr>
      <p:cViewPr varScale="1">
        <p:scale>
          <a:sx n="68" d="100"/>
          <a:sy n="68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0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9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125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3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61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61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7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45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7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38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57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2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80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97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55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1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5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440" y="980728"/>
            <a:ext cx="7810016" cy="1440159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 Маркетинг </a:t>
            </a:r>
            <a:r>
              <a:rPr lang="ru-RU" b="1" dirty="0" err="1"/>
              <a:t>ресторанних</a:t>
            </a:r>
            <a:r>
              <a:rPr lang="ru-RU" b="1" dirty="0"/>
              <a:t> </a:t>
            </a:r>
            <a:r>
              <a:rPr lang="ru-RU" b="1" dirty="0" err="1"/>
              <a:t>послуг</a:t>
            </a:r>
            <a:endParaRPr lang="ru-RU" b="1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288D2631-A6F5-4496-A14B-77F65E920A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33" name="Picture 9" descr="В Instagram появилась функция заказа и доставки еды - yakutia-daily.ru">
            <a:extLst>
              <a:ext uri="{FF2B5EF4-FFF2-40B4-BE49-F238E27FC236}">
                <a16:creationId xmlns:a16="http://schemas.microsoft.com/office/drawing/2014/main" id="{DA1BA790-E220-4DE7-82B5-B73569CD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20887"/>
            <a:ext cx="5584106" cy="37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733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Думка </a:t>
            </a:r>
            <a:r>
              <a:rPr lang="ru-RU" b="1" dirty="0" err="1"/>
              <a:t>експерта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712968" cy="353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chemeClr val="tx1"/>
                </a:solidFill>
              </a:rPr>
              <a:t>Зазначимо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що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однією</a:t>
            </a:r>
            <a:r>
              <a:rPr lang="ru-RU" sz="2400" b="1" dirty="0">
                <a:solidFill>
                  <a:schemeClr val="tx1"/>
                </a:solidFill>
              </a:rPr>
              <a:t> з </a:t>
            </a:r>
            <a:r>
              <a:rPr lang="ru-RU" sz="2400" b="1" dirty="0" err="1">
                <a:solidFill>
                  <a:schemeClr val="tx1"/>
                </a:solidFill>
              </a:rPr>
              <a:t>найголовніших</a:t>
            </a:r>
            <a:r>
              <a:rPr lang="ru-RU" sz="2400" b="1" dirty="0">
                <a:solidFill>
                  <a:schemeClr val="tx1"/>
                </a:solidFill>
              </a:rPr>
              <a:t> проблем, </a:t>
            </a:r>
            <a:r>
              <a:rPr lang="ru-RU" sz="2400" b="1" dirty="0" err="1">
                <a:solidFill>
                  <a:schemeClr val="tx1"/>
                </a:solidFill>
              </a:rPr>
              <a:t>із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якою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стикаються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ресторани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протягом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першого</a:t>
            </a:r>
            <a:r>
              <a:rPr lang="ru-RU" sz="2400" b="1" dirty="0">
                <a:solidFill>
                  <a:schemeClr val="tx1"/>
                </a:solidFill>
              </a:rPr>
              <a:t> року </a:t>
            </a:r>
            <a:r>
              <a:rPr lang="ru-RU" sz="2400" b="1" dirty="0" err="1">
                <a:solidFill>
                  <a:schemeClr val="tx1"/>
                </a:solidFill>
              </a:rPr>
              <a:t>роботи</a:t>
            </a:r>
            <a:r>
              <a:rPr lang="ru-RU" sz="2400" b="1" dirty="0">
                <a:solidFill>
                  <a:schemeClr val="tx1"/>
                </a:solidFill>
              </a:rPr>
              <a:t>, є </a:t>
            </a:r>
            <a:r>
              <a:rPr lang="ru-RU" sz="2400" b="1" dirty="0" err="1">
                <a:solidFill>
                  <a:schemeClr val="tx1"/>
                </a:solidFill>
              </a:rPr>
              <a:t>падіння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заявленого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рівня</a:t>
            </a:r>
            <a:r>
              <a:rPr lang="ru-RU" sz="24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b="1" dirty="0" err="1">
                <a:solidFill>
                  <a:schemeClr val="tx1"/>
                </a:solidFill>
              </a:rPr>
              <a:t>Тобто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перші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місяці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після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відкриття</a:t>
            </a:r>
            <a:r>
              <a:rPr lang="ru-RU" sz="2400" b="1" dirty="0">
                <a:solidFill>
                  <a:schemeClr val="tx1"/>
                </a:solidFill>
              </a:rPr>
              <a:t> ресторан </a:t>
            </a:r>
            <a:r>
              <a:rPr lang="ru-RU" sz="2400" b="1" dirty="0" err="1">
                <a:solidFill>
                  <a:schemeClr val="tx1"/>
                </a:solidFill>
              </a:rPr>
              <a:t>працює</a:t>
            </a:r>
            <a:r>
              <a:rPr lang="ru-RU" sz="2400" b="1" dirty="0">
                <a:solidFill>
                  <a:schemeClr val="tx1"/>
                </a:solidFill>
              </a:rPr>
              <a:t> нормально, а </a:t>
            </a:r>
            <a:r>
              <a:rPr lang="ru-RU" sz="2400" b="1" dirty="0" err="1">
                <a:solidFill>
                  <a:schemeClr val="tx1"/>
                </a:solidFill>
              </a:rPr>
              <a:t>надалі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відбувається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ослаблення</a:t>
            </a:r>
            <a:r>
              <a:rPr lang="ru-RU" sz="2400" b="1" dirty="0">
                <a:solidFill>
                  <a:schemeClr val="tx1"/>
                </a:solidFill>
              </a:rPr>
              <a:t> контролю, </a:t>
            </a:r>
            <a:r>
              <a:rPr lang="ru-RU" sz="2400" b="1" dirty="0" err="1">
                <a:solidFill>
                  <a:schemeClr val="tx1"/>
                </a:solidFill>
              </a:rPr>
              <a:t>насамперед</a:t>
            </a:r>
            <a:r>
              <a:rPr lang="ru-RU" sz="2400" b="1" dirty="0">
                <a:solidFill>
                  <a:schemeClr val="tx1"/>
                </a:solidFill>
              </a:rPr>
              <a:t> у таких </a:t>
            </a:r>
            <a:r>
              <a:rPr lang="ru-RU" sz="2400" b="1" dirty="0" err="1">
                <a:solidFill>
                  <a:schemeClr val="tx1"/>
                </a:solidFill>
              </a:rPr>
              <a:t>важливих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складових</a:t>
            </a:r>
            <a:r>
              <a:rPr lang="ru-RU" sz="2400" b="1" dirty="0">
                <a:solidFill>
                  <a:schemeClr val="tx1"/>
                </a:solidFill>
              </a:rPr>
              <a:t>, як </a:t>
            </a:r>
            <a:r>
              <a:rPr lang="ru-RU" sz="2400" b="1" dirty="0" err="1">
                <a:solidFill>
                  <a:schemeClr val="tx1"/>
                </a:solidFill>
              </a:rPr>
              <a:t>якість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кухні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сервіс</a:t>
            </a:r>
            <a:r>
              <a:rPr lang="ru-RU" sz="2400" b="1" dirty="0">
                <a:solidFill>
                  <a:schemeClr val="tx1"/>
                </a:solidFill>
              </a:rPr>
              <a:t> і реклама.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493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7810486" cy="709865"/>
          </a:xfrm>
        </p:spPr>
        <p:txBody>
          <a:bodyPr/>
          <a:lstStyle/>
          <a:p>
            <a:pPr algn="ctr"/>
            <a:r>
              <a:rPr lang="ru-RU" b="1" dirty="0"/>
              <a:t>Олег Назаров -</a:t>
            </a:r>
            <a:r>
              <a:rPr lang="ru-RU" b="1" dirty="0" err="1"/>
              <a:t>екперт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3314576"/>
          </a:xfrm>
        </p:spPr>
        <p:txBody>
          <a:bodyPr>
            <a:noAutofit/>
          </a:bodyPr>
          <a:lstStyle/>
          <a:p>
            <a:pPr algn="just"/>
            <a:r>
              <a:rPr lang="ru-RU" dirty="0" err="1"/>
              <a:t>Невелике</a:t>
            </a:r>
            <a:r>
              <a:rPr lang="ru-RU" dirty="0"/>
              <a:t> кафе </a:t>
            </a:r>
            <a:r>
              <a:rPr lang="en-US" dirty="0"/>
              <a:t>N – </a:t>
            </a:r>
            <a:r>
              <a:rPr lang="ru-RU" dirty="0" err="1"/>
              <a:t>просте</a:t>
            </a:r>
            <a:r>
              <a:rPr lang="ru-RU" dirty="0"/>
              <a:t> і з </a:t>
            </a:r>
            <a:r>
              <a:rPr lang="ru-RU" dirty="0" err="1"/>
              <a:t>нездатною</a:t>
            </a:r>
            <a:r>
              <a:rPr lang="ru-RU" dirty="0"/>
              <a:t> </a:t>
            </a:r>
            <a:r>
              <a:rPr lang="ru-RU" dirty="0" err="1"/>
              <a:t>кухнею</a:t>
            </a:r>
            <a:r>
              <a:rPr lang="ru-RU" dirty="0"/>
              <a:t> – мало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шанси</a:t>
            </a:r>
            <a:r>
              <a:rPr lang="ru-RU" dirty="0"/>
              <a:t> </a:t>
            </a:r>
            <a:r>
              <a:rPr lang="ru-RU" dirty="0" err="1"/>
              <a:t>розраховувати</a:t>
            </a:r>
            <a:r>
              <a:rPr lang="ru-RU" dirty="0"/>
              <a:t> на </a:t>
            </a:r>
            <a:r>
              <a:rPr lang="ru-RU" dirty="0" err="1"/>
              <a:t>успіх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місцезнаходженню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Самий</a:t>
            </a:r>
            <a:r>
              <a:rPr lang="ru-RU" dirty="0"/>
              <a:t> центр </a:t>
            </a:r>
            <a:r>
              <a:rPr lang="ru-RU" dirty="0" err="1"/>
              <a:t>міста</a:t>
            </a:r>
            <a:r>
              <a:rPr lang="ru-RU" dirty="0"/>
              <a:t>, </a:t>
            </a:r>
            <a:r>
              <a:rPr lang="ru-RU" dirty="0" err="1"/>
              <a:t>легендарні</a:t>
            </a:r>
            <a:r>
              <a:rPr lang="ru-RU" dirty="0"/>
              <a:t> </a:t>
            </a:r>
            <a:r>
              <a:rPr lang="ru-RU" dirty="0" err="1"/>
              <a:t>торгові</a:t>
            </a:r>
            <a:r>
              <a:rPr lang="ru-RU" dirty="0"/>
              <a:t> центри, </a:t>
            </a:r>
            <a:r>
              <a:rPr lang="ru-RU" dirty="0" err="1"/>
              <a:t>музеї</a:t>
            </a:r>
            <a:r>
              <a:rPr lang="ru-RU" dirty="0"/>
              <a:t>, ВЗО, </a:t>
            </a:r>
            <a:r>
              <a:rPr lang="ru-RU" dirty="0" err="1"/>
              <a:t>перетин</a:t>
            </a:r>
            <a:r>
              <a:rPr lang="ru-RU" dirty="0"/>
              <a:t> </a:t>
            </a:r>
            <a:r>
              <a:rPr lang="ru-RU" dirty="0" err="1"/>
              <a:t>нескінченних</a:t>
            </a:r>
            <a:r>
              <a:rPr lang="ru-RU" dirty="0"/>
              <a:t> </a:t>
            </a:r>
            <a:r>
              <a:rPr lang="ru-RU" dirty="0" err="1"/>
              <a:t>людських</a:t>
            </a:r>
            <a:r>
              <a:rPr lang="ru-RU" dirty="0"/>
              <a:t> </a:t>
            </a:r>
            <a:r>
              <a:rPr lang="ru-RU" dirty="0" err="1"/>
              <a:t>потоків</a:t>
            </a:r>
            <a:r>
              <a:rPr lang="ru-RU" dirty="0"/>
              <a:t> – </a:t>
            </a:r>
            <a:r>
              <a:rPr lang="ru-RU" dirty="0" err="1"/>
              <a:t>туристів</a:t>
            </a:r>
            <a:r>
              <a:rPr lang="ru-RU" dirty="0"/>
              <a:t>, </a:t>
            </a:r>
            <a:r>
              <a:rPr lang="ru-RU" dirty="0" err="1"/>
              <a:t>студентів</a:t>
            </a:r>
            <a:r>
              <a:rPr lang="ru-RU" dirty="0"/>
              <a:t>, </a:t>
            </a:r>
            <a:r>
              <a:rPr lang="ru-RU" dirty="0" err="1"/>
              <a:t>численних</a:t>
            </a:r>
            <a:r>
              <a:rPr lang="ru-RU" dirty="0"/>
              <a:t> </a:t>
            </a:r>
            <a:r>
              <a:rPr lang="ru-RU" dirty="0" err="1"/>
              <a:t>приїжджих</a:t>
            </a:r>
            <a:r>
              <a:rPr lang="ru-RU" dirty="0"/>
              <a:t>… Але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порожнє</a:t>
            </a:r>
            <a:r>
              <a:rPr lang="ru-RU" dirty="0"/>
              <a:t>, </a:t>
            </a:r>
            <a:r>
              <a:rPr lang="ru-RU" dirty="0" err="1"/>
              <a:t>причому</a:t>
            </a:r>
            <a:r>
              <a:rPr lang="ru-RU" dirty="0"/>
              <a:t> з </a:t>
            </a:r>
            <a:r>
              <a:rPr lang="ru-RU" dirty="0" err="1"/>
              <a:t>однієї</a:t>
            </a:r>
            <a:r>
              <a:rPr lang="ru-RU" dirty="0"/>
              <a:t> причини – </a:t>
            </a:r>
            <a:r>
              <a:rPr lang="ru-RU" dirty="0" err="1"/>
              <a:t>завищених</a:t>
            </a:r>
            <a:r>
              <a:rPr lang="ru-RU" dirty="0"/>
              <a:t> </a:t>
            </a:r>
            <a:r>
              <a:rPr lang="ru-RU" dirty="0" err="1"/>
              <a:t>цін</a:t>
            </a:r>
            <a:r>
              <a:rPr lang="ru-RU" dirty="0"/>
              <a:t>. </a:t>
            </a:r>
            <a:r>
              <a:rPr lang="ru-RU" dirty="0" err="1"/>
              <a:t>Торгова</a:t>
            </a:r>
            <a:r>
              <a:rPr lang="ru-RU" dirty="0"/>
              <a:t> </a:t>
            </a:r>
            <a:r>
              <a:rPr lang="ru-RU" dirty="0" err="1"/>
              <a:t>націнка</a:t>
            </a:r>
            <a:r>
              <a:rPr lang="ru-RU" dirty="0"/>
              <a:t> на </a:t>
            </a:r>
            <a:r>
              <a:rPr lang="ru-RU" dirty="0" err="1"/>
              <a:t>банальні</a:t>
            </a:r>
            <a:r>
              <a:rPr lang="ru-RU" dirty="0"/>
              <a:t> страви </a:t>
            </a:r>
            <a:r>
              <a:rPr lang="ru-RU" dirty="0" err="1"/>
              <a:t>сягала</a:t>
            </a:r>
            <a:r>
              <a:rPr lang="ru-RU" dirty="0"/>
              <a:t> в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1200 </a:t>
            </a:r>
            <a:r>
              <a:rPr lang="ru-RU" dirty="0" err="1"/>
              <a:t>відсотків</a:t>
            </a:r>
            <a:r>
              <a:rPr lang="ru-RU" dirty="0"/>
              <a:t>! Як </a:t>
            </a:r>
            <a:r>
              <a:rPr lang="ru-RU" dirty="0" err="1"/>
              <a:t>з'ясувалося</a:t>
            </a:r>
            <a:r>
              <a:rPr lang="ru-RU" dirty="0"/>
              <a:t>, </a:t>
            </a:r>
            <a:r>
              <a:rPr lang="ru-RU" dirty="0" err="1"/>
              <a:t>господарі</a:t>
            </a:r>
            <a:r>
              <a:rPr lang="ru-RU" dirty="0"/>
              <a:t> </a:t>
            </a:r>
            <a:r>
              <a:rPr lang="ru-RU" dirty="0" err="1"/>
              <a:t>бажали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до них </a:t>
            </a:r>
            <a:r>
              <a:rPr lang="ru-RU" dirty="0" err="1"/>
              <a:t>прийшла</a:t>
            </a:r>
            <a:r>
              <a:rPr lang="ru-RU" dirty="0"/>
              <a:t> </a:t>
            </a:r>
            <a:r>
              <a:rPr lang="ru-RU" dirty="0" err="1"/>
              <a:t>солідна</a:t>
            </a:r>
            <a:r>
              <a:rPr lang="ru-RU" dirty="0"/>
              <a:t>, </a:t>
            </a:r>
            <a:r>
              <a:rPr lang="ru-RU" dirty="0" err="1"/>
              <a:t>заможна</a:t>
            </a:r>
            <a:r>
              <a:rPr lang="ru-RU" dirty="0"/>
              <a:t>, «</a:t>
            </a:r>
            <a:r>
              <a:rPr lang="ru-RU" dirty="0" err="1"/>
              <a:t>пафосна</a:t>
            </a:r>
            <a:r>
              <a:rPr lang="ru-RU" dirty="0"/>
              <a:t>» </a:t>
            </a:r>
            <a:r>
              <a:rPr lang="ru-RU" dirty="0" err="1"/>
              <a:t>публіка</a:t>
            </a:r>
            <a:r>
              <a:rPr lang="ru-RU" dirty="0"/>
              <a:t> і, </a:t>
            </a:r>
            <a:r>
              <a:rPr lang="ru-RU" dirty="0" err="1"/>
              <a:t>запроваджуючи</a:t>
            </a:r>
            <a:r>
              <a:rPr lang="ru-RU" dirty="0"/>
              <a:t> «</a:t>
            </a:r>
            <a:r>
              <a:rPr lang="ru-RU" dirty="0" err="1"/>
              <a:t>ціновий</a:t>
            </a:r>
            <a:r>
              <a:rPr lang="ru-RU" dirty="0"/>
              <a:t>» ценз,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відсіяти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некредитоспроможних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, </a:t>
            </a:r>
            <a:r>
              <a:rPr lang="ru-RU" dirty="0" err="1"/>
              <a:t>поруч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якими</a:t>
            </a:r>
            <a:r>
              <a:rPr lang="ru-RU" dirty="0"/>
              <a:t> «</a:t>
            </a:r>
            <a:r>
              <a:rPr lang="ru-RU" dirty="0" err="1"/>
              <a:t>ідеальним</a:t>
            </a:r>
            <a:r>
              <a:rPr lang="ru-RU" dirty="0"/>
              <a:t>», за </a:t>
            </a:r>
            <a:r>
              <a:rPr lang="ru-RU" dirty="0" err="1"/>
              <a:t>їхнім</a:t>
            </a:r>
            <a:r>
              <a:rPr lang="ru-RU" dirty="0"/>
              <a:t> </a:t>
            </a:r>
            <a:r>
              <a:rPr lang="ru-RU" dirty="0" err="1"/>
              <a:t>уявленням</a:t>
            </a:r>
            <a:r>
              <a:rPr lang="ru-RU" dirty="0"/>
              <a:t>, гостям </a:t>
            </a:r>
            <a:r>
              <a:rPr lang="ru-RU" dirty="0" err="1"/>
              <a:t>було</a:t>
            </a:r>
            <a:r>
              <a:rPr lang="ru-RU" dirty="0"/>
              <a:t> б некомфортно. Але </a:t>
            </a:r>
            <a:r>
              <a:rPr lang="ru-RU" dirty="0" err="1"/>
              <a:t>публіка</a:t>
            </a:r>
            <a:r>
              <a:rPr lang="ru-RU" dirty="0"/>
              <a:t>, про яку </a:t>
            </a:r>
            <a:r>
              <a:rPr lang="ru-RU" dirty="0" err="1"/>
              <a:t>власники</a:t>
            </a:r>
            <a:r>
              <a:rPr lang="ru-RU" dirty="0"/>
              <a:t> кафе </a:t>
            </a:r>
            <a:r>
              <a:rPr lang="ru-RU" dirty="0" err="1"/>
              <a:t>мріяли</a:t>
            </a:r>
            <a:r>
              <a:rPr lang="ru-RU" dirty="0"/>
              <a:t>, з </a:t>
            </a:r>
            <a:r>
              <a:rPr lang="ru-RU" dirty="0" err="1"/>
              <a:t>різних</a:t>
            </a:r>
            <a:r>
              <a:rPr lang="ru-RU" dirty="0"/>
              <a:t> причин до них не </a:t>
            </a:r>
            <a:r>
              <a:rPr lang="ru-RU" dirty="0" err="1"/>
              <a:t>пішла</a:t>
            </a:r>
            <a:r>
              <a:rPr lang="ru-RU" dirty="0"/>
              <a:t>, а </a:t>
            </a:r>
            <a:r>
              <a:rPr lang="ru-RU" dirty="0" err="1"/>
              <a:t>всіх</a:t>
            </a:r>
            <a:r>
              <a:rPr lang="ru-RU" dirty="0"/>
              <a:t> реально </a:t>
            </a:r>
            <a:r>
              <a:rPr lang="ru-RU" dirty="0" err="1"/>
              <a:t>потенційних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закладу вони </a:t>
            </a:r>
            <a:r>
              <a:rPr lang="ru-RU" dirty="0" err="1"/>
              <a:t>власноруч</a:t>
            </a:r>
            <a:r>
              <a:rPr lang="ru-RU" dirty="0"/>
              <a:t> «</a:t>
            </a:r>
            <a:r>
              <a:rPr lang="ru-RU" dirty="0" err="1"/>
              <a:t>відсікли</a:t>
            </a:r>
            <a:r>
              <a:rPr lang="ru-RU" dirty="0"/>
              <a:t>» – через </a:t>
            </a:r>
            <a:r>
              <a:rPr lang="ru-RU" dirty="0" err="1"/>
              <a:t>власні</a:t>
            </a:r>
            <a:r>
              <a:rPr lang="ru-RU" dirty="0"/>
              <a:t> </a:t>
            </a:r>
            <a:r>
              <a:rPr lang="ru-RU" dirty="0" err="1"/>
              <a:t>амбіції</a:t>
            </a:r>
            <a:r>
              <a:rPr lang="ru-RU" dirty="0"/>
              <a:t> та </a:t>
            </a:r>
            <a:r>
              <a:rPr lang="ru-RU" dirty="0" err="1"/>
              <a:t>нерозуміння</a:t>
            </a:r>
            <a:r>
              <a:rPr lang="ru-RU" dirty="0"/>
              <a:t> </a:t>
            </a:r>
            <a:r>
              <a:rPr lang="ru-RU" dirty="0" err="1"/>
              <a:t>суті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.</a:t>
            </a:r>
          </a:p>
        </p:txBody>
      </p:sp>
      <p:pic>
        <p:nvPicPr>
          <p:cNvPr id="4" name="Picture 77947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158417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58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7522454" cy="1133750"/>
          </a:xfrm>
        </p:spPr>
        <p:txBody>
          <a:bodyPr/>
          <a:lstStyle/>
          <a:p>
            <a:pPr lvl="0" algn="ctr"/>
            <a:r>
              <a:rPr lang="ru-RU" sz="2400" b="1" dirty="0"/>
              <a:t>3 </a:t>
            </a:r>
            <a:r>
              <a:rPr lang="ru-RU" sz="2400" b="1" dirty="0" err="1"/>
              <a:t>завдання</a:t>
            </a:r>
            <a:r>
              <a:rPr lang="ru-RU" sz="2400" b="1" dirty="0"/>
              <a:t>. </a:t>
            </a:r>
            <a:r>
              <a:rPr lang="ru-RU" sz="2400" b="1" dirty="0" err="1"/>
              <a:t>Розширення</a:t>
            </a:r>
            <a:r>
              <a:rPr lang="ru-RU" sz="2400" b="1" dirty="0"/>
              <a:t> кола </a:t>
            </a:r>
            <a:r>
              <a:rPr lang="ru-RU" sz="2400" b="1" dirty="0" err="1"/>
              <a:t>відвідувачів</a:t>
            </a:r>
            <a:r>
              <a:rPr lang="ru-RU" sz="2400" b="1" dirty="0"/>
              <a:t> ресторану</a:t>
            </a:r>
            <a:br>
              <a:rPr lang="ru-RU" sz="2400" b="1" dirty="0"/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158346"/>
              </p:ext>
            </p:extLst>
          </p:nvPr>
        </p:nvGraphicFramePr>
        <p:xfrm>
          <a:off x="323528" y="2204864"/>
          <a:ext cx="8568952" cy="4464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64496">
                <a:tc>
                  <a:txBody>
                    <a:bodyPr/>
                    <a:lstStyle/>
                    <a:p>
                      <a:pPr marR="29845" indent="179705" algn="just">
                        <a:lnSpc>
                          <a:spcPct val="9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</a:rPr>
                        <a:t>Під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цим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процесом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мається</a:t>
                      </a:r>
                      <a:r>
                        <a:rPr lang="ru-RU" sz="2000" dirty="0">
                          <a:effectLst/>
                        </a:rPr>
                        <a:t> на </a:t>
                      </a:r>
                      <a:r>
                        <a:rPr lang="ru-RU" sz="2000" dirty="0" err="1">
                          <a:effectLst/>
                        </a:rPr>
                        <a:t>увазі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залучення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тієї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аудиторії</a:t>
                      </a:r>
                      <a:r>
                        <a:rPr lang="ru-RU" sz="2000" dirty="0">
                          <a:effectLst/>
                        </a:rPr>
                        <a:t>, яка не </a:t>
                      </a:r>
                      <a:r>
                        <a:rPr lang="ru-RU" sz="2000" dirty="0" err="1">
                          <a:effectLst/>
                        </a:rPr>
                        <a:t>зовсім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властива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цьому</a:t>
                      </a:r>
                      <a:r>
                        <a:rPr lang="ru-RU" sz="2000" dirty="0">
                          <a:effectLst/>
                        </a:rPr>
                        <a:t> закладу. </a:t>
                      </a:r>
                      <a:r>
                        <a:rPr lang="ru-RU" sz="2000" dirty="0" err="1">
                          <a:effectLst/>
                        </a:rPr>
                        <a:t>Однак</a:t>
                      </a:r>
                      <a:r>
                        <a:rPr lang="ru-RU" sz="2000" dirty="0">
                          <a:effectLst/>
                        </a:rPr>
                        <a:t> тут </a:t>
                      </a:r>
                      <a:r>
                        <a:rPr lang="ru-RU" sz="2000" dirty="0" err="1">
                          <a:effectLst/>
                        </a:rPr>
                        <a:t>криється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серйозна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небезпека</a:t>
                      </a:r>
                      <a:r>
                        <a:rPr lang="ru-RU" sz="2000" dirty="0">
                          <a:effectLst/>
                        </a:rPr>
                        <a:t>, </a:t>
                      </a:r>
                      <a:r>
                        <a:rPr lang="ru-RU" sz="2000" dirty="0" err="1">
                          <a:effectLst/>
                        </a:rPr>
                        <a:t>оскільки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перетин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різних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типів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відвідувачів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може</a:t>
                      </a:r>
                      <a:r>
                        <a:rPr lang="ru-RU" sz="2000" dirty="0">
                          <a:effectLst/>
                        </a:rPr>
                        <a:t> погано </a:t>
                      </a:r>
                      <a:r>
                        <a:rPr lang="ru-RU" sz="2000" dirty="0" err="1">
                          <a:effectLst/>
                        </a:rPr>
                        <a:t>позначитися</a:t>
                      </a:r>
                      <a:r>
                        <a:rPr lang="ru-RU" sz="2000" dirty="0">
                          <a:effectLst/>
                        </a:rPr>
                        <a:t> на </a:t>
                      </a:r>
                      <a:r>
                        <a:rPr lang="ru-RU" sz="2000" dirty="0" err="1">
                          <a:effectLst/>
                        </a:rPr>
                        <a:t>іміджі</a:t>
                      </a:r>
                      <a:r>
                        <a:rPr lang="ru-RU" sz="2000" dirty="0">
                          <a:effectLst/>
                        </a:rPr>
                        <a:t> ресторану.</a:t>
                      </a:r>
                    </a:p>
                    <a:p>
                      <a:pPr marR="29845" indent="179705" algn="just">
                        <a:lnSpc>
                          <a:spcPct val="9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</a:rPr>
                        <a:t>Наприклад</a:t>
                      </a:r>
                      <a:r>
                        <a:rPr lang="ru-RU" sz="2000" dirty="0">
                          <a:effectLst/>
                        </a:rPr>
                        <a:t>, </a:t>
                      </a:r>
                      <a:r>
                        <a:rPr lang="ru-RU" sz="2000" dirty="0" err="1">
                          <a:effectLst/>
                        </a:rPr>
                        <a:t>якщо</a:t>
                      </a:r>
                      <a:r>
                        <a:rPr lang="ru-RU" sz="2000" dirty="0">
                          <a:effectLst/>
                        </a:rPr>
                        <a:t> є </a:t>
                      </a:r>
                      <a:r>
                        <a:rPr lang="ru-RU" sz="2000" dirty="0" err="1">
                          <a:effectLst/>
                        </a:rPr>
                        <a:t>намір</a:t>
                      </a:r>
                      <a:r>
                        <a:rPr lang="ru-RU" sz="2000" dirty="0">
                          <a:effectLst/>
                        </a:rPr>
                        <a:t> у </a:t>
                      </a:r>
                      <a:r>
                        <a:rPr lang="ru-RU" sz="2000" dirty="0" err="1">
                          <a:effectLst/>
                        </a:rPr>
                        <a:t>класичному</a:t>
                      </a:r>
                      <a:r>
                        <a:rPr lang="ru-RU" sz="2000" dirty="0">
                          <a:effectLst/>
                        </a:rPr>
                        <a:t> пивному </a:t>
                      </a:r>
                      <a:r>
                        <a:rPr lang="ru-RU" sz="2000" dirty="0" err="1">
                          <a:effectLst/>
                        </a:rPr>
                        <a:t>ресторані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проводити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трансляцію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спортивних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заходів</a:t>
                      </a:r>
                      <a:r>
                        <a:rPr lang="ru-RU" sz="2000" dirty="0">
                          <a:effectLst/>
                        </a:rPr>
                        <a:t> і при </a:t>
                      </a:r>
                      <a:r>
                        <a:rPr lang="ru-RU" sz="2000" dirty="0" err="1">
                          <a:effectLst/>
                        </a:rPr>
                        <a:t>цьому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обіцяються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суттєві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знижки</a:t>
                      </a:r>
                      <a:r>
                        <a:rPr lang="ru-RU" sz="2000" dirty="0">
                          <a:effectLst/>
                        </a:rPr>
                        <a:t> на пиво, то є </a:t>
                      </a:r>
                      <a:r>
                        <a:rPr lang="ru-RU" sz="2000" dirty="0" err="1">
                          <a:effectLst/>
                        </a:rPr>
                        <a:t>ризик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отримати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публіку</a:t>
                      </a:r>
                      <a:r>
                        <a:rPr lang="ru-RU" sz="2000" dirty="0">
                          <a:effectLst/>
                        </a:rPr>
                        <a:t>, яка </a:t>
                      </a:r>
                      <a:r>
                        <a:rPr lang="ru-RU" sz="2000" dirty="0" err="1">
                          <a:effectLst/>
                        </a:rPr>
                        <a:t>поводитиметься</a:t>
                      </a:r>
                      <a:r>
                        <a:rPr lang="ru-RU" sz="2000" dirty="0">
                          <a:effectLst/>
                        </a:rPr>
                        <a:t>, як у дешевому пивному </a:t>
                      </a:r>
                      <a:r>
                        <a:rPr lang="ru-RU" sz="2000" dirty="0" err="1">
                          <a:effectLst/>
                        </a:rPr>
                        <a:t>барі</a:t>
                      </a:r>
                      <a:r>
                        <a:rPr lang="ru-RU" sz="2000" dirty="0">
                          <a:effectLst/>
                        </a:rPr>
                        <a:t>. </a:t>
                      </a:r>
                      <a:r>
                        <a:rPr lang="ru-RU" sz="2000" dirty="0" err="1">
                          <a:effectLst/>
                        </a:rPr>
                        <a:t>Це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може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дуже</a:t>
                      </a:r>
                      <a:r>
                        <a:rPr lang="ru-RU" sz="2000" dirty="0">
                          <a:effectLst/>
                        </a:rPr>
                        <a:t> не </a:t>
                      </a:r>
                      <a:r>
                        <a:rPr lang="ru-RU" sz="2000" dirty="0" err="1">
                          <a:effectLst/>
                        </a:rPr>
                        <a:t>сподобатися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постійним</a:t>
                      </a:r>
                      <a:r>
                        <a:rPr lang="ru-RU" sz="2000" dirty="0">
                          <a:effectLst/>
                        </a:rPr>
                        <a:t> гостям. У </a:t>
                      </a:r>
                      <a:r>
                        <a:rPr lang="ru-RU" sz="2000" dirty="0" err="1">
                          <a:effectLst/>
                        </a:rPr>
                        <a:t>разі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необхідно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або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розділяти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такі</a:t>
                      </a:r>
                      <a:r>
                        <a:rPr lang="ru-RU" sz="2000" dirty="0">
                          <a:effectLst/>
                        </a:rPr>
                        <a:t> потоки, </a:t>
                      </a:r>
                      <a:r>
                        <a:rPr lang="ru-RU" sz="2000" dirty="0" err="1">
                          <a:effectLst/>
                        </a:rPr>
                        <a:t>або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залучати</a:t>
                      </a:r>
                      <a:r>
                        <a:rPr lang="ru-RU" sz="2000" dirty="0">
                          <a:effectLst/>
                        </a:rPr>
                        <a:t> людей, </a:t>
                      </a:r>
                      <a:r>
                        <a:rPr lang="ru-RU" sz="2000" dirty="0" err="1">
                          <a:effectLst/>
                        </a:rPr>
                        <a:t>близьких</a:t>
                      </a:r>
                      <a:r>
                        <a:rPr lang="ru-RU" sz="2000" dirty="0">
                          <a:effectLst/>
                        </a:rPr>
                        <a:t> за </a:t>
                      </a:r>
                      <a:r>
                        <a:rPr lang="ru-RU" sz="2000" dirty="0" err="1">
                          <a:effectLst/>
                        </a:rPr>
                        <a:t>моделлю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поведінки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вже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наявної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публіці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</a:p>
                    <a:p>
                      <a:pPr marR="29845" indent="179705" algn="just">
                        <a:lnSpc>
                          <a:spcPct val="9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Друге, </a:t>
                      </a:r>
                      <a:r>
                        <a:rPr lang="ru-RU" sz="2000" dirty="0" err="1">
                          <a:effectLst/>
                        </a:rPr>
                        <a:t>звичайно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краще</a:t>
                      </a:r>
                      <a:r>
                        <a:rPr lang="ru-RU" sz="2000" dirty="0">
                          <a:effectLst/>
                        </a:rPr>
                        <a:t>, але </a:t>
                      </a:r>
                      <a:r>
                        <a:rPr lang="ru-RU" sz="2000" dirty="0" err="1">
                          <a:effectLst/>
                        </a:rPr>
                        <a:t>складніше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890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7594462" cy="709865"/>
          </a:xfrm>
        </p:spPr>
        <p:txBody>
          <a:bodyPr/>
          <a:lstStyle/>
          <a:p>
            <a:pPr algn="ctr"/>
            <a:r>
              <a:rPr lang="ru-RU" dirty="0"/>
              <a:t>Два </a:t>
            </a:r>
            <a:r>
              <a:rPr lang="ru-RU" dirty="0" err="1"/>
              <a:t>способи</a:t>
            </a:r>
            <a:r>
              <a:rPr lang="ru-RU" dirty="0"/>
              <a:t> </a:t>
            </a:r>
            <a:r>
              <a:rPr lang="ru-RU" dirty="0" err="1"/>
              <a:t>разподілу</a:t>
            </a:r>
            <a:r>
              <a:rPr lang="ru-RU" dirty="0"/>
              <a:t> </a:t>
            </a:r>
            <a:r>
              <a:rPr lang="ru-RU" dirty="0" err="1"/>
              <a:t>потоків</a:t>
            </a:r>
            <a:r>
              <a:rPr lang="ru-RU" dirty="0"/>
              <a:t> гостей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89200"/>
            <a:ext cx="8856984" cy="4368800"/>
          </a:xfrm>
        </p:spPr>
        <p:txBody>
          <a:bodyPr>
            <a:normAutofit/>
          </a:bodyPr>
          <a:lstStyle/>
          <a:p>
            <a:r>
              <a:rPr lang="ru-RU" sz="2100" b="1" dirty="0"/>
              <a:t>Перший – </a:t>
            </a:r>
            <a:r>
              <a:rPr lang="ru-RU" sz="2100" b="1" dirty="0" err="1"/>
              <a:t>залучати</a:t>
            </a:r>
            <a:r>
              <a:rPr lang="ru-RU" sz="2100" b="1" dirty="0"/>
              <a:t> </a:t>
            </a:r>
            <a:r>
              <a:rPr lang="ru-RU" sz="2100" b="1" dirty="0" err="1"/>
              <a:t>відвідувачів</a:t>
            </a:r>
            <a:r>
              <a:rPr lang="ru-RU" sz="2100" b="1" dirty="0"/>
              <a:t> на </a:t>
            </a:r>
            <a:r>
              <a:rPr lang="ru-RU" sz="2100" b="1" dirty="0" err="1"/>
              <a:t>банкетне</a:t>
            </a:r>
            <a:r>
              <a:rPr lang="ru-RU" sz="2100" b="1" dirty="0"/>
              <a:t> </a:t>
            </a:r>
            <a:r>
              <a:rPr lang="ru-RU" sz="2100" b="1" dirty="0" err="1"/>
              <a:t>обслуговування</a:t>
            </a:r>
            <a:r>
              <a:rPr lang="ru-RU" sz="2100" b="1" dirty="0"/>
              <a:t>. </a:t>
            </a:r>
            <a:r>
              <a:rPr lang="ru-RU" sz="2100" b="1" dirty="0" err="1"/>
              <a:t>Звичайно</a:t>
            </a:r>
            <a:r>
              <a:rPr lang="ru-RU" sz="2100" b="1" dirty="0"/>
              <a:t>, </a:t>
            </a:r>
            <a:r>
              <a:rPr lang="ru-RU" sz="2100" b="1" dirty="0" err="1"/>
              <a:t>ця</a:t>
            </a:r>
            <a:r>
              <a:rPr lang="ru-RU" sz="2100" b="1" dirty="0"/>
              <a:t> </a:t>
            </a:r>
            <a:r>
              <a:rPr lang="ru-RU" sz="2100" b="1" dirty="0" err="1"/>
              <a:t>категорія</a:t>
            </a:r>
            <a:r>
              <a:rPr lang="ru-RU" sz="2100" b="1" dirty="0"/>
              <a:t> </a:t>
            </a:r>
            <a:r>
              <a:rPr lang="ru-RU" sz="2100" b="1" dirty="0" err="1"/>
              <a:t>відвідувачів</a:t>
            </a:r>
            <a:r>
              <a:rPr lang="ru-RU" sz="2100" b="1" dirty="0"/>
              <a:t> далеко не </a:t>
            </a:r>
            <a:r>
              <a:rPr lang="ru-RU" sz="2100" b="1" dirty="0" err="1"/>
              <a:t>завжди</a:t>
            </a:r>
            <a:r>
              <a:rPr lang="ru-RU" sz="2100" b="1" dirty="0"/>
              <a:t> </a:t>
            </a:r>
            <a:r>
              <a:rPr lang="ru-RU" sz="2100" b="1" dirty="0" err="1"/>
              <a:t>збігається</a:t>
            </a:r>
            <a:r>
              <a:rPr lang="ru-RU" sz="2100" b="1" dirty="0"/>
              <a:t> з </a:t>
            </a:r>
            <a:r>
              <a:rPr lang="ru-RU" sz="2100" b="1" dirty="0" err="1"/>
              <a:t>цільовою</a:t>
            </a:r>
            <a:r>
              <a:rPr lang="ru-RU" sz="2100" b="1" dirty="0"/>
              <a:t> </a:t>
            </a:r>
            <a:r>
              <a:rPr lang="ru-RU" sz="2100" b="1" dirty="0" err="1"/>
              <a:t>аудиторією</a:t>
            </a:r>
            <a:r>
              <a:rPr lang="ru-RU" sz="2100" b="1" dirty="0"/>
              <a:t> ресторану, але є </a:t>
            </a:r>
            <a:r>
              <a:rPr lang="ru-RU" sz="2100" b="1" dirty="0" err="1"/>
              <a:t>можливість</a:t>
            </a:r>
            <a:r>
              <a:rPr lang="ru-RU" sz="2100" b="1" dirty="0"/>
              <a:t> </a:t>
            </a:r>
            <a:r>
              <a:rPr lang="ru-RU" sz="2100" b="1" dirty="0" err="1"/>
              <a:t>рознести</a:t>
            </a:r>
            <a:r>
              <a:rPr lang="ru-RU" sz="2100" b="1" dirty="0"/>
              <a:t> </a:t>
            </a:r>
            <a:r>
              <a:rPr lang="ru-RU" sz="2100" b="1" dirty="0" err="1"/>
              <a:t>їх</a:t>
            </a:r>
            <a:r>
              <a:rPr lang="ru-RU" sz="2100" b="1" dirty="0"/>
              <a:t> за часом.</a:t>
            </a:r>
          </a:p>
          <a:p>
            <a:r>
              <a:rPr lang="ru-RU" sz="2100" b="1" dirty="0" err="1"/>
              <a:t>Проводити</a:t>
            </a:r>
            <a:r>
              <a:rPr lang="ru-RU" sz="2100" b="1" dirty="0"/>
              <a:t> </a:t>
            </a:r>
            <a:r>
              <a:rPr lang="ru-RU" sz="2100" b="1" dirty="0" err="1"/>
              <a:t>сімейні</a:t>
            </a:r>
            <a:r>
              <a:rPr lang="ru-RU" sz="2100" b="1" dirty="0"/>
              <a:t> </a:t>
            </a:r>
            <a:r>
              <a:rPr lang="ru-RU" sz="2100" b="1" dirty="0" err="1"/>
              <a:t>обіди</a:t>
            </a:r>
            <a:r>
              <a:rPr lang="ru-RU" sz="2100" b="1" dirty="0"/>
              <a:t> </a:t>
            </a:r>
            <a:r>
              <a:rPr lang="ru-RU" sz="2100" b="1" dirty="0" err="1"/>
              <a:t>має</a:t>
            </a:r>
            <a:r>
              <a:rPr lang="ru-RU" sz="2100" b="1" dirty="0"/>
              <a:t> </a:t>
            </a:r>
            <a:r>
              <a:rPr lang="ru-RU" sz="2100" b="1" dirty="0" err="1"/>
              <a:t>сенс</a:t>
            </a:r>
            <a:r>
              <a:rPr lang="ru-RU" sz="2100" b="1" dirty="0"/>
              <a:t> там, де </a:t>
            </a:r>
            <a:r>
              <a:rPr lang="ru-RU" sz="2100" b="1" dirty="0" err="1"/>
              <a:t>мешкає</a:t>
            </a:r>
            <a:r>
              <a:rPr lang="ru-RU" sz="2100" b="1" dirty="0"/>
              <a:t> </a:t>
            </a:r>
            <a:r>
              <a:rPr lang="ru-RU" sz="2100" b="1" dirty="0" err="1"/>
              <a:t>достатня</a:t>
            </a:r>
            <a:r>
              <a:rPr lang="ru-RU" sz="2100" b="1" dirty="0"/>
              <a:t> </a:t>
            </a:r>
            <a:r>
              <a:rPr lang="ru-RU" sz="2100" b="1" dirty="0" err="1"/>
              <a:t>кількість</a:t>
            </a:r>
            <a:r>
              <a:rPr lang="ru-RU" sz="2100" b="1" dirty="0"/>
              <a:t> </a:t>
            </a:r>
            <a:r>
              <a:rPr lang="ru-RU" sz="2100" b="1" dirty="0" err="1"/>
              <a:t>потенційних</a:t>
            </a:r>
            <a:r>
              <a:rPr lang="ru-RU" sz="2100" b="1" dirty="0"/>
              <a:t> </a:t>
            </a:r>
            <a:r>
              <a:rPr lang="ru-RU" sz="2100" b="1" dirty="0" err="1"/>
              <a:t>відвідувачів</a:t>
            </a:r>
            <a:r>
              <a:rPr lang="ru-RU" sz="2100" b="1" dirty="0"/>
              <a:t> (</a:t>
            </a:r>
            <a:r>
              <a:rPr lang="ru-RU" sz="2100" b="1" dirty="0" err="1"/>
              <a:t>наприклад</a:t>
            </a:r>
            <a:r>
              <a:rPr lang="ru-RU" sz="2100" b="1" dirty="0"/>
              <a:t>, у </a:t>
            </a:r>
            <a:r>
              <a:rPr lang="ru-RU" sz="2100" b="1" dirty="0" err="1"/>
              <a:t>спальних</a:t>
            </a:r>
            <a:r>
              <a:rPr lang="ru-RU" sz="2100" b="1" dirty="0"/>
              <a:t> районах). Для </a:t>
            </a:r>
            <a:r>
              <a:rPr lang="ru-RU" sz="2100" b="1" dirty="0" err="1"/>
              <a:t>ресторанів</a:t>
            </a:r>
            <a:r>
              <a:rPr lang="ru-RU" sz="2100" b="1" dirty="0"/>
              <a:t>, </a:t>
            </a:r>
            <a:r>
              <a:rPr lang="ru-RU" sz="2100" b="1" dirty="0" err="1"/>
              <a:t>розташованих</a:t>
            </a:r>
            <a:r>
              <a:rPr lang="ru-RU" sz="2100" b="1" dirty="0"/>
              <a:t> у </a:t>
            </a:r>
            <a:r>
              <a:rPr lang="ru-RU" sz="2100" b="1" dirty="0" err="1"/>
              <a:t>бізнес</a:t>
            </a:r>
            <a:r>
              <a:rPr lang="ru-RU" sz="2100" b="1" dirty="0"/>
              <a:t>-районах, </a:t>
            </a:r>
            <a:r>
              <a:rPr lang="ru-RU" sz="2100" b="1" dirty="0" err="1"/>
              <a:t>цей</a:t>
            </a:r>
            <a:r>
              <a:rPr lang="ru-RU" sz="2100" b="1" dirty="0"/>
              <a:t> </a:t>
            </a:r>
            <a:r>
              <a:rPr lang="ru-RU" sz="2100" b="1" dirty="0" err="1"/>
              <a:t>захід</a:t>
            </a:r>
            <a:r>
              <a:rPr lang="ru-RU" sz="2100" b="1" dirty="0"/>
              <a:t> буде </a:t>
            </a:r>
            <a:r>
              <a:rPr lang="ru-RU" sz="2100" b="1" dirty="0" err="1"/>
              <a:t>провальним</a:t>
            </a:r>
            <a:r>
              <a:rPr lang="ru-RU" sz="2100" b="1" dirty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2615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476672"/>
            <a:ext cx="6586350" cy="1160291"/>
          </a:xfrm>
        </p:spPr>
        <p:txBody>
          <a:bodyPr/>
          <a:lstStyle/>
          <a:p>
            <a:pPr algn="ctr"/>
            <a:r>
              <a:rPr lang="ru-RU" sz="1800" b="1" dirty="0" err="1"/>
              <a:t>Другий</a:t>
            </a:r>
            <a:r>
              <a:rPr lang="ru-RU" sz="1800" b="1" dirty="0"/>
              <a:t> </a:t>
            </a:r>
            <a:r>
              <a:rPr lang="ru-RU" sz="1800" b="1" dirty="0" err="1"/>
              <a:t>спосіб</a:t>
            </a:r>
            <a:r>
              <a:rPr lang="ru-RU" sz="1800" b="1" dirty="0"/>
              <a:t> </a:t>
            </a:r>
            <a:r>
              <a:rPr lang="ru-RU" sz="1800" b="1" dirty="0" err="1"/>
              <a:t>це</a:t>
            </a:r>
            <a:r>
              <a:rPr lang="ru-RU" sz="1800" b="1" dirty="0"/>
              <a:t> </a:t>
            </a:r>
            <a:r>
              <a:rPr lang="ru-RU" sz="1800" b="1" dirty="0" err="1"/>
              <a:t>розмежування</a:t>
            </a:r>
            <a:r>
              <a:rPr lang="ru-RU" sz="1800" b="1" dirty="0"/>
              <a:t> </a:t>
            </a:r>
            <a:r>
              <a:rPr lang="ru-RU" sz="1800" b="1" dirty="0" err="1"/>
              <a:t>відвідувачів</a:t>
            </a:r>
            <a:r>
              <a:rPr lang="ru-RU" sz="1800" b="1" dirty="0"/>
              <a:t> на потоки – робота у </a:t>
            </a:r>
            <a:r>
              <a:rPr lang="ru-RU" sz="1800" b="1" dirty="0" err="1"/>
              <a:t>кількох</a:t>
            </a:r>
            <a:r>
              <a:rPr lang="ru-RU" sz="1800" b="1" dirty="0"/>
              <a:t> форматах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76872"/>
            <a:ext cx="8712968" cy="41764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err="1"/>
              <a:t>Наприклад</a:t>
            </a:r>
            <a:r>
              <a:rPr lang="ru-RU" sz="1600" b="1" dirty="0"/>
              <a:t>, вдень ресторан </a:t>
            </a:r>
            <a:r>
              <a:rPr lang="ru-RU" sz="1600" b="1" dirty="0" err="1"/>
              <a:t>працює</a:t>
            </a:r>
            <a:r>
              <a:rPr lang="ru-RU" sz="1600" b="1" dirty="0"/>
              <a:t> за схемою </a:t>
            </a:r>
            <a:r>
              <a:rPr lang="ru-RU" sz="1600" b="1" dirty="0" err="1"/>
              <a:t>роздавальної</a:t>
            </a:r>
            <a:r>
              <a:rPr lang="ru-RU" sz="1600" b="1" dirty="0"/>
              <a:t> </a:t>
            </a:r>
            <a:r>
              <a:rPr lang="ru-RU" sz="1600" b="1" dirty="0" err="1"/>
              <a:t>лінії</a:t>
            </a:r>
            <a:r>
              <a:rPr lang="ru-RU" sz="1600" b="1" dirty="0"/>
              <a:t>, а </a:t>
            </a:r>
            <a:r>
              <a:rPr lang="ru-RU" sz="1600" b="1" dirty="0" err="1"/>
              <a:t>увечері</a:t>
            </a:r>
            <a:r>
              <a:rPr lang="ru-RU" sz="1600" b="1" dirty="0"/>
              <a:t> – у </a:t>
            </a:r>
            <a:r>
              <a:rPr lang="ru-RU" sz="1600" b="1" dirty="0" err="1"/>
              <a:t>форматі</a:t>
            </a:r>
            <a:r>
              <a:rPr lang="ru-RU" sz="1600" b="1" dirty="0"/>
              <a:t> ресторану з </a:t>
            </a:r>
            <a:r>
              <a:rPr lang="ru-RU" sz="1600" b="1" dirty="0" err="1"/>
              <a:t>обслуговуванням</a:t>
            </a:r>
            <a:r>
              <a:rPr lang="ru-RU" sz="1600" b="1" dirty="0"/>
              <a:t>.</a:t>
            </a:r>
          </a:p>
          <a:p>
            <a:pPr marL="0" indent="0" algn="just">
              <a:buNone/>
            </a:pPr>
            <a:r>
              <a:rPr lang="ru-RU" sz="1600" b="1" dirty="0" err="1"/>
              <a:t>Це</a:t>
            </a:r>
            <a:r>
              <a:rPr lang="ru-RU" sz="1600" b="1" dirty="0"/>
              <a:t> </a:t>
            </a:r>
            <a:r>
              <a:rPr lang="ru-RU" sz="1600" b="1" dirty="0" err="1"/>
              <a:t>може</a:t>
            </a:r>
            <a:r>
              <a:rPr lang="ru-RU" sz="1600" b="1" dirty="0"/>
              <a:t> бути </a:t>
            </a:r>
            <a:r>
              <a:rPr lang="ru-RU" sz="1600" b="1" dirty="0" err="1"/>
              <a:t>доцільним</a:t>
            </a:r>
            <a:r>
              <a:rPr lang="ru-RU" sz="1600" b="1" dirty="0"/>
              <a:t>, </a:t>
            </a:r>
            <a:r>
              <a:rPr lang="ru-RU" sz="1600" b="1" dirty="0" err="1"/>
              <a:t>оскільки</a:t>
            </a:r>
            <a:r>
              <a:rPr lang="ru-RU" sz="1600" b="1" dirty="0"/>
              <a:t> </a:t>
            </a:r>
            <a:r>
              <a:rPr lang="ru-RU" sz="1600" b="1" dirty="0" err="1"/>
              <a:t>публіка</a:t>
            </a:r>
            <a:r>
              <a:rPr lang="ru-RU" sz="1600" b="1" dirty="0"/>
              <a:t>, яка </a:t>
            </a:r>
            <a:r>
              <a:rPr lang="ru-RU" sz="1600" b="1" dirty="0" err="1"/>
              <a:t>відвідує</a:t>
            </a:r>
            <a:r>
              <a:rPr lang="ru-RU" sz="1600" b="1" dirty="0"/>
              <a:t> заклад у </a:t>
            </a:r>
            <a:r>
              <a:rPr lang="ru-RU" sz="1600" b="1" dirty="0" err="1"/>
              <a:t>денний</a:t>
            </a:r>
            <a:r>
              <a:rPr lang="ru-RU" sz="1600" b="1" dirty="0"/>
              <a:t> та </a:t>
            </a:r>
            <a:r>
              <a:rPr lang="ru-RU" sz="1600" b="1" dirty="0" err="1"/>
              <a:t>вечірній</a:t>
            </a:r>
            <a:r>
              <a:rPr lang="ru-RU" sz="1600" b="1" dirty="0"/>
              <a:t> час, </a:t>
            </a:r>
            <a:r>
              <a:rPr lang="ru-RU" sz="1600" b="1" dirty="0" err="1"/>
              <a:t>різна</a:t>
            </a:r>
            <a:r>
              <a:rPr lang="ru-RU" sz="1600" b="1" dirty="0"/>
              <a:t>.</a:t>
            </a:r>
          </a:p>
          <a:p>
            <a:pPr marL="0" indent="0" algn="just">
              <a:buNone/>
            </a:pPr>
            <a:r>
              <a:rPr lang="ru-RU" sz="1600" b="1" dirty="0"/>
              <a:t>Те </a:t>
            </a:r>
            <a:r>
              <a:rPr lang="ru-RU" sz="1600" b="1" dirty="0" err="1"/>
              <a:t>саме</a:t>
            </a:r>
            <a:r>
              <a:rPr lang="ru-RU" sz="1600" b="1" dirty="0"/>
              <a:t> </a:t>
            </a:r>
            <a:r>
              <a:rPr lang="ru-RU" sz="1600" b="1" dirty="0" err="1"/>
              <a:t>стосується</a:t>
            </a:r>
            <a:r>
              <a:rPr lang="ru-RU" sz="1600" b="1" dirty="0"/>
              <a:t> і </a:t>
            </a:r>
            <a:r>
              <a:rPr lang="ru-RU" sz="1600" b="1" dirty="0" err="1"/>
              <a:t>ресторанів</a:t>
            </a:r>
            <a:r>
              <a:rPr lang="ru-RU" sz="1600" b="1" dirty="0"/>
              <a:t> у </a:t>
            </a:r>
            <a:r>
              <a:rPr lang="ru-RU" sz="1600" b="1" dirty="0" err="1"/>
              <a:t>бізнес</a:t>
            </a:r>
            <a:r>
              <a:rPr lang="ru-RU" sz="1600" b="1" dirty="0"/>
              <a:t>-центрах.</a:t>
            </a:r>
          </a:p>
          <a:p>
            <a:pPr marL="0" indent="0" algn="just">
              <a:buNone/>
            </a:pPr>
            <a:r>
              <a:rPr lang="ru-RU" sz="1600" b="1" dirty="0"/>
              <a:t>Очевидно, </a:t>
            </a:r>
            <a:r>
              <a:rPr lang="ru-RU" sz="1600" b="1" dirty="0" err="1"/>
              <a:t>що</a:t>
            </a:r>
            <a:r>
              <a:rPr lang="ru-RU" sz="1600" b="1" dirty="0"/>
              <a:t> вдень люди </a:t>
            </a:r>
            <a:r>
              <a:rPr lang="ru-RU" sz="1600" b="1" dirty="0" err="1"/>
              <a:t>використовують</a:t>
            </a:r>
            <a:r>
              <a:rPr lang="ru-RU" sz="1600" b="1" dirty="0"/>
              <a:t> </a:t>
            </a:r>
            <a:r>
              <a:rPr lang="ru-RU" sz="1600" b="1" dirty="0" err="1"/>
              <a:t>його</a:t>
            </a:r>
            <a:r>
              <a:rPr lang="ru-RU" sz="1600" b="1" dirty="0"/>
              <a:t> як </a:t>
            </a:r>
            <a:r>
              <a:rPr lang="ru-RU" sz="1600" b="1" dirty="0" err="1"/>
              <a:t>місце</a:t>
            </a:r>
            <a:r>
              <a:rPr lang="ru-RU" sz="1600" b="1" dirty="0"/>
              <a:t> </a:t>
            </a:r>
            <a:r>
              <a:rPr lang="ru-RU" sz="1600" b="1" dirty="0" err="1"/>
              <a:t>їди</a:t>
            </a:r>
            <a:r>
              <a:rPr lang="ru-RU" sz="1600" b="1" dirty="0"/>
              <a:t>, а у </a:t>
            </a:r>
            <a:r>
              <a:rPr lang="ru-RU" sz="1600" b="1" dirty="0" err="1"/>
              <a:t>вечірній</a:t>
            </a:r>
            <a:r>
              <a:rPr lang="ru-RU" sz="1600" b="1" dirty="0"/>
              <a:t> час – як </a:t>
            </a:r>
            <a:r>
              <a:rPr lang="ru-RU" sz="1600" b="1" dirty="0" err="1"/>
              <a:t>місце</a:t>
            </a:r>
            <a:r>
              <a:rPr lang="ru-RU" sz="1600" b="1" dirty="0"/>
              <a:t> </a:t>
            </a:r>
            <a:r>
              <a:rPr lang="ru-RU" sz="1600" b="1" dirty="0" err="1"/>
              <a:t>відпочинку</a:t>
            </a:r>
            <a:r>
              <a:rPr lang="ru-RU" sz="1600" b="1" dirty="0"/>
              <a:t>.</a:t>
            </a:r>
          </a:p>
          <a:p>
            <a:pPr marL="0" indent="0" algn="just">
              <a:buNone/>
            </a:pPr>
            <a:r>
              <a:rPr lang="ru-RU" sz="1600" b="1" dirty="0"/>
              <a:t>Для </a:t>
            </a:r>
            <a:r>
              <a:rPr lang="ru-RU" sz="1600" b="1" dirty="0" err="1"/>
              <a:t>залучення</a:t>
            </a:r>
            <a:r>
              <a:rPr lang="ru-RU" sz="1600" b="1" dirty="0"/>
              <a:t> </a:t>
            </a:r>
            <a:r>
              <a:rPr lang="ru-RU" sz="1600" b="1" dirty="0" err="1"/>
              <a:t>додаткової</a:t>
            </a:r>
            <a:r>
              <a:rPr lang="ru-RU" sz="1600" b="1" dirty="0"/>
              <a:t> </a:t>
            </a:r>
            <a:r>
              <a:rPr lang="ru-RU" sz="1600" b="1" dirty="0" err="1"/>
              <a:t>публіки</a:t>
            </a:r>
            <a:r>
              <a:rPr lang="ru-RU" sz="1600" b="1" dirty="0"/>
              <a:t> </a:t>
            </a:r>
            <a:r>
              <a:rPr lang="ru-RU" sz="1600" b="1" dirty="0" err="1"/>
              <a:t>можна</a:t>
            </a:r>
            <a:r>
              <a:rPr lang="ru-RU" sz="1600" b="1" dirty="0"/>
              <a:t> </a:t>
            </a:r>
            <a:r>
              <a:rPr lang="ru-RU" sz="1600" b="1" dirty="0" err="1"/>
              <a:t>домовитися</a:t>
            </a:r>
            <a:r>
              <a:rPr lang="ru-RU" sz="1600" b="1" dirty="0"/>
              <a:t> з </a:t>
            </a:r>
            <a:r>
              <a:rPr lang="ru-RU" sz="1600" b="1" dirty="0" err="1"/>
              <a:t>керівництвом</a:t>
            </a:r>
            <a:r>
              <a:rPr lang="ru-RU" sz="1600" b="1" dirty="0"/>
              <a:t> центру, </a:t>
            </a:r>
            <a:r>
              <a:rPr lang="ru-RU" sz="1600" b="1" dirty="0" err="1"/>
              <a:t>щоб</a:t>
            </a:r>
            <a:r>
              <a:rPr lang="ru-RU" sz="1600" b="1" dirty="0"/>
              <a:t> </a:t>
            </a:r>
            <a:r>
              <a:rPr lang="ru-RU" sz="1600" b="1" dirty="0" err="1"/>
              <a:t>воно</a:t>
            </a:r>
            <a:r>
              <a:rPr lang="ru-RU" sz="1600" b="1" dirty="0"/>
              <a:t> вдень </a:t>
            </a:r>
            <a:r>
              <a:rPr lang="ru-RU" sz="1600" b="1" dirty="0" err="1"/>
              <a:t>безперешкодно</a:t>
            </a:r>
            <a:r>
              <a:rPr lang="ru-RU" sz="1600" b="1" dirty="0"/>
              <a:t> пропускало до ресторану </a:t>
            </a:r>
            <a:r>
              <a:rPr lang="ru-RU" sz="1600" b="1" dirty="0" err="1"/>
              <a:t>всіх</a:t>
            </a:r>
            <a:r>
              <a:rPr lang="ru-RU" sz="1600" b="1" dirty="0"/>
              <a:t> охочих з </a:t>
            </a:r>
            <a:r>
              <a:rPr lang="ru-RU" sz="1600" b="1" dirty="0" err="1"/>
              <a:t>офісів</a:t>
            </a:r>
            <a:r>
              <a:rPr lang="ru-RU" sz="1600" b="1" dirty="0"/>
              <a:t>, </a:t>
            </a:r>
            <a:r>
              <a:rPr lang="ru-RU" sz="1600" b="1" dirty="0" err="1"/>
              <a:t>які</a:t>
            </a:r>
            <a:r>
              <a:rPr lang="ru-RU" sz="1600" b="1" dirty="0"/>
              <a:t> не </a:t>
            </a:r>
            <a:r>
              <a:rPr lang="ru-RU" sz="1600" b="1" dirty="0" err="1"/>
              <a:t>розташовані</a:t>
            </a:r>
            <a:r>
              <a:rPr lang="ru-RU" sz="1600" b="1" dirty="0"/>
              <a:t> в </a:t>
            </a:r>
            <a:r>
              <a:rPr lang="ru-RU" sz="1600" b="1" dirty="0" err="1"/>
              <a:t>цьому</a:t>
            </a:r>
            <a:r>
              <a:rPr lang="ru-RU" sz="1600" b="1" dirty="0"/>
              <a:t> </a:t>
            </a:r>
            <a:r>
              <a:rPr lang="ru-RU" sz="1600" b="1" dirty="0" err="1"/>
              <a:t>бізнес-центрі</a:t>
            </a:r>
            <a:r>
              <a:rPr lang="ru-RU" sz="1600" b="1" dirty="0"/>
              <a:t>.</a:t>
            </a:r>
          </a:p>
          <a:p>
            <a:pPr marL="0" indent="0" algn="just">
              <a:buNone/>
            </a:pPr>
            <a:r>
              <a:rPr lang="ru-RU" sz="1600" b="1" dirty="0"/>
              <a:t>Не </a:t>
            </a:r>
            <a:r>
              <a:rPr lang="ru-RU" sz="1600" b="1" dirty="0" err="1"/>
              <a:t>зайвим</a:t>
            </a:r>
            <a:r>
              <a:rPr lang="ru-RU" sz="1600" b="1" dirty="0"/>
              <a:t> буде провести </a:t>
            </a:r>
            <a:r>
              <a:rPr lang="ru-RU" sz="1600" b="1" dirty="0" err="1"/>
              <a:t>відповідну</a:t>
            </a:r>
            <a:r>
              <a:rPr lang="ru-RU" sz="1600" b="1" dirty="0"/>
              <a:t> </a:t>
            </a:r>
            <a:r>
              <a:rPr lang="ru-RU" sz="1600" b="1" dirty="0" err="1"/>
              <a:t>рекламну</a:t>
            </a:r>
            <a:r>
              <a:rPr lang="ru-RU" sz="1600" b="1" dirty="0"/>
              <a:t> </a:t>
            </a:r>
            <a:r>
              <a:rPr lang="ru-RU" sz="1600" b="1" dirty="0" err="1"/>
              <a:t>кампанію</a:t>
            </a:r>
            <a:r>
              <a:rPr lang="ru-RU" sz="1600" b="1" dirty="0"/>
              <a:t>. У </a:t>
            </a:r>
            <a:r>
              <a:rPr lang="ru-RU" sz="1600" b="1" dirty="0" err="1"/>
              <a:t>вечірній</a:t>
            </a:r>
            <a:r>
              <a:rPr lang="ru-RU" sz="1600" b="1" dirty="0"/>
              <a:t> час </a:t>
            </a:r>
            <a:r>
              <a:rPr lang="ru-RU" sz="1600" b="1" dirty="0" err="1"/>
              <a:t>можна</a:t>
            </a:r>
            <a:r>
              <a:rPr lang="ru-RU" sz="1600" b="1" dirty="0"/>
              <a:t> </a:t>
            </a:r>
            <a:r>
              <a:rPr lang="ru-RU" sz="1600" b="1" dirty="0" err="1"/>
              <a:t>залучати</a:t>
            </a:r>
            <a:r>
              <a:rPr lang="ru-RU" sz="1600" b="1" dirty="0"/>
              <a:t> людей, </a:t>
            </a:r>
            <a:r>
              <a:rPr lang="ru-RU" sz="1600" b="1" dirty="0" err="1"/>
              <a:t>які</a:t>
            </a:r>
            <a:r>
              <a:rPr lang="ru-RU" sz="1600" b="1" dirty="0"/>
              <a:t> </a:t>
            </a:r>
            <a:r>
              <a:rPr lang="ru-RU" sz="1600" b="1" dirty="0" err="1"/>
              <a:t>живуть</a:t>
            </a:r>
            <a:r>
              <a:rPr lang="ru-RU" sz="1600" b="1" dirty="0"/>
              <a:t> </a:t>
            </a:r>
            <a:r>
              <a:rPr lang="ru-RU" sz="1600" b="1" dirty="0" err="1"/>
              <a:t>поблизу</a:t>
            </a:r>
            <a:r>
              <a:rPr lang="ru-RU" sz="1600" b="1" dirty="0"/>
              <a:t> кафе, а </a:t>
            </a:r>
            <a:r>
              <a:rPr lang="ru-RU" sz="1600" b="1" dirty="0" err="1"/>
              <a:t>також</a:t>
            </a:r>
            <a:r>
              <a:rPr lang="ru-RU" sz="1600" b="1" dirty="0"/>
              <a:t> </a:t>
            </a:r>
            <a:r>
              <a:rPr lang="ru-RU" sz="1600" b="1" dirty="0" err="1"/>
              <a:t>рекламувати</a:t>
            </a:r>
            <a:r>
              <a:rPr lang="ru-RU" sz="1600" b="1" dirty="0"/>
              <a:t> </a:t>
            </a:r>
            <a:r>
              <a:rPr lang="ru-RU" sz="1600" b="1" dirty="0" err="1"/>
              <a:t>банкети</a:t>
            </a:r>
            <a:r>
              <a:rPr lang="ru-RU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8474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7738478" cy="709865"/>
          </a:xfrm>
        </p:spPr>
        <p:txBody>
          <a:bodyPr/>
          <a:lstStyle/>
          <a:p>
            <a:pPr algn="ctr"/>
            <a:r>
              <a:rPr lang="ru-RU" dirty="0"/>
              <a:t>Думка </a:t>
            </a:r>
            <a:r>
              <a:rPr lang="ru-RU" dirty="0" err="1"/>
              <a:t>експерта</a:t>
            </a:r>
            <a:r>
              <a:rPr lang="ru-RU" dirty="0"/>
              <a:t> (Олег Назаров)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04864"/>
            <a:ext cx="8712968" cy="446449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Образливий</a:t>
            </a:r>
            <a:r>
              <a:rPr lang="ru-RU" dirty="0"/>
              <a:t> для ресторатора парадокс </a:t>
            </a:r>
            <a:r>
              <a:rPr lang="ru-RU" dirty="0" err="1"/>
              <a:t>полягає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публіка</a:t>
            </a:r>
            <a:r>
              <a:rPr lang="ru-RU" dirty="0"/>
              <a:t>, яка вдень з </a:t>
            </a:r>
            <a:r>
              <a:rPr lang="ru-RU" dirty="0" err="1"/>
              <a:t>апетитом</a:t>
            </a:r>
            <a:r>
              <a:rPr lang="ru-RU" dirty="0"/>
              <a:t> </a:t>
            </a:r>
            <a:r>
              <a:rPr lang="ru-RU" dirty="0" err="1"/>
              <a:t>уплітає</a:t>
            </a:r>
            <a:r>
              <a:rPr lang="ru-RU" dirty="0"/>
              <a:t> в </a:t>
            </a:r>
            <a:r>
              <a:rPr lang="ru-RU" dirty="0" err="1"/>
              <a:t>ресторані</a:t>
            </a:r>
            <a:r>
              <a:rPr lang="ru-RU" dirty="0"/>
              <a:t> </a:t>
            </a:r>
            <a:r>
              <a:rPr lang="ru-RU" dirty="0" err="1"/>
              <a:t>бізнес</a:t>
            </a:r>
            <a:r>
              <a:rPr lang="ru-RU" dirty="0"/>
              <a:t>-ланч, </a:t>
            </a:r>
            <a:r>
              <a:rPr lang="ru-RU" dirty="0" err="1"/>
              <a:t>вечеряти</a:t>
            </a:r>
            <a:r>
              <a:rPr lang="ru-RU" dirty="0"/>
              <a:t> «</a:t>
            </a:r>
            <a:r>
              <a:rPr lang="ru-RU" dirty="0" err="1"/>
              <a:t>по-дорослому</a:t>
            </a:r>
            <a:r>
              <a:rPr lang="ru-RU" dirty="0"/>
              <a:t>» і </a:t>
            </a:r>
            <a:r>
              <a:rPr lang="ru-RU" dirty="0" err="1"/>
              <a:t>відпочивати</a:t>
            </a:r>
            <a:r>
              <a:rPr lang="ru-RU" dirty="0"/>
              <a:t> </a:t>
            </a:r>
            <a:r>
              <a:rPr lang="ru-RU" dirty="0" err="1"/>
              <a:t>піде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 в </a:t>
            </a:r>
            <a:r>
              <a:rPr lang="ru-RU" dirty="0" err="1"/>
              <a:t>інше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.</a:t>
            </a:r>
          </a:p>
          <a:p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міркувати</a:t>
            </a:r>
            <a:r>
              <a:rPr lang="ru-RU" dirty="0"/>
              <a:t> про </a:t>
            </a:r>
            <a:r>
              <a:rPr lang="ru-RU" dirty="0" err="1"/>
              <a:t>психологічні</a:t>
            </a:r>
            <a:r>
              <a:rPr lang="ru-RU" dirty="0"/>
              <a:t> </a:t>
            </a:r>
            <a:r>
              <a:rPr lang="ru-RU" dirty="0" err="1"/>
              <a:t>аспекти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феномену, але факт </a:t>
            </a:r>
            <a:r>
              <a:rPr lang="ru-RU" dirty="0" err="1"/>
              <a:t>залишається</a:t>
            </a:r>
            <a:r>
              <a:rPr lang="ru-RU" dirty="0"/>
              <a:t> фактом.</a:t>
            </a:r>
          </a:p>
          <a:p>
            <a:r>
              <a:rPr lang="ru-RU" dirty="0" err="1"/>
              <a:t>Чи</a:t>
            </a:r>
            <a:r>
              <a:rPr lang="ru-RU" dirty="0"/>
              <a:t> то в самому </a:t>
            </a:r>
            <a:r>
              <a:rPr lang="ru-RU" dirty="0" err="1"/>
              <a:t>понятті</a:t>
            </a:r>
            <a:r>
              <a:rPr lang="ru-RU" dirty="0"/>
              <a:t> </a:t>
            </a:r>
            <a:r>
              <a:rPr lang="ru-RU" dirty="0" err="1"/>
              <a:t>бізнес</a:t>
            </a:r>
            <a:r>
              <a:rPr lang="ru-RU" dirty="0"/>
              <a:t>-ланчу, як </a:t>
            </a:r>
            <a:r>
              <a:rPr lang="ru-RU" dirty="0" err="1"/>
              <a:t>його</a:t>
            </a:r>
            <a:r>
              <a:rPr lang="ru-RU" dirty="0"/>
              <a:t> не </a:t>
            </a:r>
            <a:r>
              <a:rPr lang="ru-RU" dirty="0" err="1"/>
              <a:t>назви</a:t>
            </a:r>
            <a:r>
              <a:rPr lang="ru-RU" dirty="0"/>
              <a:t>, </a:t>
            </a:r>
            <a:r>
              <a:rPr lang="ru-RU" dirty="0" err="1"/>
              <a:t>вже</a:t>
            </a:r>
            <a:r>
              <a:rPr lang="ru-RU" dirty="0"/>
              <a:t> є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просте</a:t>
            </a:r>
            <a:r>
              <a:rPr lang="ru-RU" dirty="0"/>
              <a:t>, то на гостя, </a:t>
            </a:r>
            <a:r>
              <a:rPr lang="ru-RU" dirty="0" err="1"/>
              <a:t>який</a:t>
            </a:r>
            <a:r>
              <a:rPr lang="ru-RU" dirty="0"/>
              <a:t> на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швидкості</a:t>
            </a:r>
            <a:r>
              <a:rPr lang="ru-RU" dirty="0"/>
              <a:t> </a:t>
            </a:r>
            <a:r>
              <a:rPr lang="ru-RU" dirty="0" err="1"/>
              <a:t>поїдає</a:t>
            </a:r>
            <a:r>
              <a:rPr lang="ru-RU" dirty="0"/>
              <a:t> </a:t>
            </a:r>
            <a:r>
              <a:rPr lang="ru-RU" dirty="0" err="1"/>
              <a:t>набір</a:t>
            </a:r>
            <a:r>
              <a:rPr lang="ru-RU" dirty="0"/>
              <a:t> «салат-суп-</a:t>
            </a:r>
            <a:r>
              <a:rPr lang="ru-RU" dirty="0" err="1"/>
              <a:t>гаряче</a:t>
            </a:r>
            <a:r>
              <a:rPr lang="ru-RU" dirty="0"/>
              <a:t>» </a:t>
            </a:r>
            <a:r>
              <a:rPr lang="ru-RU" dirty="0" err="1"/>
              <a:t>поряд</a:t>
            </a:r>
            <a:r>
              <a:rPr lang="ru-RU" dirty="0"/>
              <a:t> з такими ж, як </a:t>
            </a:r>
            <a:r>
              <a:rPr lang="ru-RU" dirty="0" err="1"/>
              <a:t>він</a:t>
            </a:r>
            <a:r>
              <a:rPr lang="ru-RU" dirty="0"/>
              <a:t>, </a:t>
            </a:r>
            <a:r>
              <a:rPr lang="ru-RU" dirty="0" err="1"/>
              <a:t>поспішаючими</a:t>
            </a:r>
            <a:r>
              <a:rPr lang="ru-RU" dirty="0"/>
              <a:t> людьми, погано </a:t>
            </a:r>
            <a:r>
              <a:rPr lang="ru-RU" dirty="0" err="1"/>
              <a:t>впливає</a:t>
            </a:r>
            <a:r>
              <a:rPr lang="ru-RU" dirty="0"/>
              <a:t> сама поточно-</a:t>
            </a:r>
            <a:r>
              <a:rPr lang="ru-RU" dirty="0" err="1"/>
              <a:t>конвеєрна</a:t>
            </a:r>
            <a:r>
              <a:rPr lang="ru-RU" dirty="0"/>
              <a:t> атмосфера закладу, і в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сприйнятті</a:t>
            </a:r>
            <a:r>
              <a:rPr lang="ru-RU" dirty="0"/>
              <a:t> </a:t>
            </a:r>
            <a:r>
              <a:rPr lang="ru-RU" dirty="0" err="1"/>
              <a:t>імідж</a:t>
            </a:r>
            <a:r>
              <a:rPr lang="ru-RU" dirty="0"/>
              <a:t> ресторану </a:t>
            </a:r>
            <a:r>
              <a:rPr lang="ru-RU" dirty="0" err="1"/>
              <a:t>знижується</a:t>
            </a:r>
            <a:r>
              <a:rPr lang="ru-RU" dirty="0"/>
              <a:t> до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закусочної</a:t>
            </a:r>
            <a:r>
              <a:rPr lang="ru-RU" dirty="0"/>
              <a:t>…</a:t>
            </a:r>
          </a:p>
          <a:p>
            <a:r>
              <a:rPr lang="ru-RU" dirty="0"/>
              <a:t>Результат </a:t>
            </a:r>
            <a:r>
              <a:rPr lang="ru-RU" dirty="0" err="1"/>
              <a:t>буває</a:t>
            </a:r>
            <a:r>
              <a:rPr lang="ru-RU" dirty="0"/>
              <a:t> один - </a:t>
            </a:r>
            <a:r>
              <a:rPr lang="ru-RU" dirty="0" err="1"/>
              <a:t>нагодувавши</a:t>
            </a:r>
            <a:r>
              <a:rPr lang="ru-RU" dirty="0"/>
              <a:t> вдень </a:t>
            </a:r>
            <a:r>
              <a:rPr lang="en-US" dirty="0"/>
              <a:t>n-</a:t>
            </a:r>
            <a:r>
              <a:rPr lang="ru-RU" dirty="0" err="1"/>
              <a:t>кількість</a:t>
            </a:r>
            <a:r>
              <a:rPr lang="ru-RU" dirty="0"/>
              <a:t> людей, ресторатор практично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стовідсотковою</a:t>
            </a:r>
            <a:r>
              <a:rPr lang="ru-RU" dirty="0"/>
              <a:t> </a:t>
            </a:r>
            <a:r>
              <a:rPr lang="ru-RU" dirty="0" err="1"/>
              <a:t>гарантією</a:t>
            </a:r>
            <a:r>
              <a:rPr lang="ru-RU" dirty="0"/>
              <a:t> </a:t>
            </a:r>
            <a:r>
              <a:rPr lang="ru-RU" dirty="0" err="1"/>
              <a:t>позбавляється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як «дорогих» </a:t>
            </a:r>
            <a:r>
              <a:rPr lang="ru-RU" dirty="0" err="1"/>
              <a:t>вечірніх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.</a:t>
            </a:r>
          </a:p>
          <a:p>
            <a:r>
              <a:rPr lang="ru-RU" dirty="0" err="1"/>
              <a:t>Перетікання</a:t>
            </a:r>
            <a:r>
              <a:rPr lang="ru-RU" dirty="0"/>
              <a:t> «</a:t>
            </a:r>
            <a:r>
              <a:rPr lang="ru-RU" dirty="0" err="1"/>
              <a:t>денної</a:t>
            </a:r>
            <a:r>
              <a:rPr lang="ru-RU" dirty="0"/>
              <a:t>» </a:t>
            </a:r>
            <a:r>
              <a:rPr lang="ru-RU" dirty="0" err="1"/>
              <a:t>публіки</a:t>
            </a:r>
            <a:r>
              <a:rPr lang="ru-RU" dirty="0"/>
              <a:t> до «</a:t>
            </a:r>
            <a:r>
              <a:rPr lang="ru-RU" dirty="0" err="1"/>
              <a:t>вечірньої</a:t>
            </a:r>
            <a:r>
              <a:rPr lang="ru-RU" dirty="0"/>
              <a:t>»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. І </a:t>
            </a:r>
            <a:r>
              <a:rPr lang="ru-RU" dirty="0" err="1"/>
              <a:t>витрачати</a:t>
            </a:r>
            <a:r>
              <a:rPr lang="ru-RU" dirty="0"/>
              <a:t> </a:t>
            </a:r>
            <a:r>
              <a:rPr lang="ru-RU" dirty="0" err="1"/>
              <a:t>рекламний</a:t>
            </a:r>
            <a:r>
              <a:rPr lang="ru-RU" dirty="0"/>
              <a:t> бюджет, </a:t>
            </a:r>
            <a:r>
              <a:rPr lang="ru-RU" dirty="0" err="1"/>
              <a:t>намагаючись</a:t>
            </a:r>
            <a:r>
              <a:rPr lang="ru-RU" dirty="0"/>
              <a:t> </a:t>
            </a:r>
            <a:r>
              <a:rPr lang="ru-RU" dirty="0" err="1"/>
              <a:t>переламати</a:t>
            </a:r>
            <a:r>
              <a:rPr lang="ru-RU" dirty="0"/>
              <a:t> </a:t>
            </a:r>
            <a:r>
              <a:rPr lang="ru-RU" dirty="0" err="1"/>
              <a:t>реальну</a:t>
            </a:r>
            <a:r>
              <a:rPr lang="ru-RU" dirty="0"/>
              <a:t> </a:t>
            </a:r>
            <a:r>
              <a:rPr lang="ru-RU" dirty="0" err="1"/>
              <a:t>тенденцію</a:t>
            </a:r>
            <a:r>
              <a:rPr lang="ru-RU" dirty="0"/>
              <a:t>, не </a:t>
            </a:r>
            <a:r>
              <a:rPr lang="ru-RU" dirty="0" err="1"/>
              <a:t>рекомендується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7632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27098"/>
            <a:ext cx="8064896" cy="709865"/>
          </a:xfrm>
        </p:spPr>
        <p:txBody>
          <a:bodyPr/>
          <a:lstStyle/>
          <a:p>
            <a:pPr algn="ctr"/>
            <a:r>
              <a:rPr lang="ru-RU" b="1" dirty="0"/>
              <a:t>4 </a:t>
            </a:r>
            <a:r>
              <a:rPr lang="uk-UA" b="1" dirty="0"/>
              <a:t>з</a:t>
            </a:r>
            <a:r>
              <a:rPr lang="ru-RU" b="1" dirty="0" err="1"/>
              <a:t>авдання</a:t>
            </a:r>
            <a:r>
              <a:rPr lang="ru-RU" b="1" dirty="0"/>
              <a:t>: </a:t>
            </a:r>
            <a:r>
              <a:rPr lang="uk-UA" b="1" dirty="0"/>
              <a:t>У</a:t>
            </a:r>
            <a:r>
              <a:rPr lang="ru-RU" b="1" dirty="0" err="1"/>
              <a:t>тримання</a:t>
            </a:r>
            <a:r>
              <a:rPr lang="ru-RU" b="1" dirty="0"/>
              <a:t> гостей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784976" cy="3530600"/>
          </a:xfrm>
        </p:spPr>
        <p:txBody>
          <a:bodyPr/>
          <a:lstStyle/>
          <a:p>
            <a:pPr algn="just"/>
            <a:r>
              <a:rPr lang="ru-RU" sz="2000" b="1" dirty="0" err="1"/>
              <a:t>Утримати</a:t>
            </a:r>
            <a:r>
              <a:rPr lang="ru-RU" sz="2000" b="1" dirty="0"/>
              <a:t> гостя 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означає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те,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перейшов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розряду</a:t>
            </a:r>
            <a:r>
              <a:rPr lang="ru-RU" sz="2000" b="1" dirty="0"/>
              <a:t> </a:t>
            </a:r>
            <a:r>
              <a:rPr lang="ru-RU" sz="2000" b="1" dirty="0" err="1"/>
              <a:t>випадкових</a:t>
            </a:r>
            <a:r>
              <a:rPr lang="ru-RU" sz="2000" b="1" dirty="0"/>
              <a:t> у </a:t>
            </a:r>
            <a:r>
              <a:rPr lang="ru-RU" sz="2000" b="1" dirty="0" err="1"/>
              <a:t>розряд</a:t>
            </a:r>
            <a:r>
              <a:rPr lang="ru-RU" sz="2000" b="1" dirty="0"/>
              <a:t> </a:t>
            </a:r>
            <a:r>
              <a:rPr lang="ru-RU" sz="2000" b="1" dirty="0" err="1"/>
              <a:t>постійних</a:t>
            </a:r>
            <a:r>
              <a:rPr lang="ru-RU" sz="2000" b="1" dirty="0"/>
              <a:t> і </a:t>
            </a:r>
            <a:r>
              <a:rPr lang="ru-RU" sz="2000" b="1" dirty="0" err="1"/>
              <a:t>надовго</a:t>
            </a:r>
            <a:r>
              <a:rPr lang="ru-RU" sz="2000" b="1" dirty="0"/>
              <a:t> таким </a:t>
            </a:r>
            <a:r>
              <a:rPr lang="ru-RU" sz="2000" b="1" dirty="0" err="1"/>
              <a:t>залишився</a:t>
            </a:r>
            <a:r>
              <a:rPr lang="ru-RU" sz="2000" b="1" dirty="0"/>
              <a:t>. </a:t>
            </a:r>
            <a:r>
              <a:rPr lang="ru-RU" sz="2000" b="1" dirty="0" err="1"/>
              <a:t>Спочатку</a:t>
            </a:r>
            <a:r>
              <a:rPr lang="ru-RU" sz="2000" b="1" dirty="0"/>
              <a:t> </a:t>
            </a:r>
            <a:r>
              <a:rPr lang="ru-RU" sz="2000" b="1" dirty="0" err="1"/>
              <a:t>завдання</a:t>
            </a:r>
            <a:r>
              <a:rPr lang="ru-RU" sz="2000" b="1" dirty="0"/>
              <a:t> </a:t>
            </a:r>
            <a:r>
              <a:rPr lang="ru-RU" sz="2000" b="1" dirty="0" err="1"/>
              <a:t>вирішується</a:t>
            </a:r>
            <a:r>
              <a:rPr lang="ru-RU" sz="2000" b="1" dirty="0"/>
              <a:t> </a:t>
            </a:r>
            <a:r>
              <a:rPr lang="ru-RU" sz="2000" b="1" dirty="0" err="1"/>
              <a:t>досить</a:t>
            </a:r>
            <a:r>
              <a:rPr lang="ru-RU" sz="2000" b="1" dirty="0"/>
              <a:t> просто. </a:t>
            </a:r>
          </a:p>
          <a:p>
            <a:pPr algn="just"/>
            <a:r>
              <a:rPr lang="ru-RU" sz="2000" b="1" dirty="0"/>
              <a:t>Ви </a:t>
            </a:r>
            <a:r>
              <a:rPr lang="ru-RU" sz="2000" b="1" dirty="0" err="1"/>
              <a:t>відкриваєте</a:t>
            </a:r>
            <a:r>
              <a:rPr lang="ru-RU" sz="2000" b="1" dirty="0"/>
              <a:t> ресторан, </a:t>
            </a:r>
            <a:r>
              <a:rPr lang="ru-RU" sz="2000" b="1" dirty="0" err="1"/>
              <a:t>розрахований</a:t>
            </a:r>
            <a:r>
              <a:rPr lang="ru-RU" sz="2000" b="1" dirty="0"/>
              <a:t> на </a:t>
            </a:r>
            <a:r>
              <a:rPr lang="ru-RU" sz="2000" b="1" dirty="0" err="1"/>
              <a:t>певну</a:t>
            </a:r>
            <a:r>
              <a:rPr lang="ru-RU" sz="2000" b="1" dirty="0"/>
              <a:t> </a:t>
            </a:r>
            <a:r>
              <a:rPr lang="ru-RU" sz="2000" b="1" dirty="0" err="1"/>
              <a:t>цільову</a:t>
            </a:r>
            <a:r>
              <a:rPr lang="ru-RU" sz="2000" b="1" dirty="0"/>
              <a:t> </a:t>
            </a:r>
            <a:r>
              <a:rPr lang="ru-RU" sz="2000" b="1" dirty="0" err="1"/>
              <a:t>аудиторію</a:t>
            </a:r>
            <a:r>
              <a:rPr lang="ru-RU" sz="2000" b="1" dirty="0"/>
              <a:t>, та за </a:t>
            </a:r>
            <a:r>
              <a:rPr lang="ru-RU" sz="2000" b="1" dirty="0" err="1"/>
              <a:t>допомогою</a:t>
            </a:r>
            <a:r>
              <a:rPr lang="ru-RU" sz="2000" b="1" dirty="0"/>
              <a:t> </a:t>
            </a:r>
            <a:r>
              <a:rPr lang="ru-RU" sz="2000" b="1" dirty="0" err="1"/>
              <a:t>різноманітних</a:t>
            </a:r>
            <a:r>
              <a:rPr lang="ru-RU" sz="2000" b="1" dirty="0"/>
              <a:t> </a:t>
            </a:r>
            <a:r>
              <a:rPr lang="ru-RU" sz="2000" b="1" dirty="0" err="1"/>
              <a:t>рекламних</a:t>
            </a:r>
            <a:r>
              <a:rPr lang="ru-RU" sz="2000" b="1" dirty="0"/>
              <a:t> </a:t>
            </a:r>
            <a:r>
              <a:rPr lang="ru-RU" sz="2000" b="1" dirty="0" err="1"/>
              <a:t>заходів</a:t>
            </a:r>
            <a:r>
              <a:rPr lang="ru-RU" sz="2000" b="1" dirty="0"/>
              <a:t> </a:t>
            </a:r>
            <a:r>
              <a:rPr lang="ru-RU" sz="2000" b="1" dirty="0" err="1"/>
              <a:t>залучаєте</a:t>
            </a:r>
            <a:r>
              <a:rPr lang="ru-RU" sz="2000" b="1" dirty="0"/>
              <a:t> до </a:t>
            </a:r>
            <a:r>
              <a:rPr lang="ru-RU" sz="2000" b="1" dirty="0" err="1"/>
              <a:t>нього</a:t>
            </a:r>
            <a:r>
              <a:rPr lang="ru-RU" sz="2000" b="1" dirty="0"/>
              <a:t> людей.</a:t>
            </a:r>
            <a:endParaRPr lang="ru-RU" dirty="0"/>
          </a:p>
        </p:txBody>
      </p:sp>
      <p:pic>
        <p:nvPicPr>
          <p:cNvPr id="5122" name="Picture 2" descr="Маркетинг у сфері готельно-ресторанного бізнесу та туризму">
            <a:extLst>
              <a:ext uri="{FF2B5EF4-FFF2-40B4-BE49-F238E27FC236}">
                <a16:creationId xmlns:a16="http://schemas.microsoft.com/office/drawing/2014/main" id="{903E3B50-0EE5-4DE8-8F85-E960B139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73" y="4254500"/>
            <a:ext cx="3581275" cy="25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8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DF4FE-3638-4E92-A460-E7754D2E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70" y="927098"/>
            <a:ext cx="7234422" cy="709865"/>
          </a:xfrm>
        </p:spPr>
        <p:txBody>
          <a:bodyPr/>
          <a:lstStyle/>
          <a:p>
            <a:r>
              <a:rPr lang="uk-UA" dirty="0"/>
              <a:t>Під час формування рекламних заходів слід ураховувати: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74295-CCAD-4CE8-B3A5-197B16FA0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920" y="2400302"/>
            <a:ext cx="6912768" cy="3530600"/>
          </a:xfrm>
        </p:spPr>
        <p:txBody>
          <a:bodyPr>
            <a:noAutofit/>
          </a:bodyPr>
          <a:lstStyle/>
          <a:p>
            <a:r>
              <a:rPr lang="uk-UA" dirty="0"/>
              <a:t>Реклама має бути короткою.</a:t>
            </a:r>
          </a:p>
          <a:p>
            <a:r>
              <a:rPr lang="uk-UA" dirty="0"/>
              <a:t>Реклама має бути зрозумілою гостю.</a:t>
            </a:r>
          </a:p>
          <a:p>
            <a:r>
              <a:rPr lang="uk-UA" dirty="0"/>
              <a:t>При побудові тексту слід заздалегідь виділити головне, чим розпочати чи закінчити.</a:t>
            </a:r>
          </a:p>
          <a:p>
            <a:r>
              <a:rPr lang="uk-UA" dirty="0"/>
              <a:t>Матеріал має бути різноманітний чи незвичайний.</a:t>
            </a:r>
          </a:p>
          <a:p>
            <a:r>
              <a:rPr lang="uk-UA" dirty="0"/>
              <a:t>Не повинна суперечити звичним для споживача поняттям та переконанням.</a:t>
            </a:r>
          </a:p>
          <a:p>
            <a:r>
              <a:rPr lang="uk-UA" dirty="0"/>
              <a:t>Необхідно враховувати дух основних тенденцій життя.</a:t>
            </a:r>
          </a:p>
        </p:txBody>
      </p:sp>
    </p:spTree>
    <p:extLst>
      <p:ext uri="{BB962C8B-B14F-4D97-AF65-F5344CB8AC3E}">
        <p14:creationId xmlns:p14="http://schemas.microsoft.com/office/powerpoint/2010/main" val="1692361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2B303-656B-44D2-B49E-F977DF0FC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6728DE-6965-4C39-8CA5-FBEBB4207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36C864-A57D-4D20-A6C1-2137F8A41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40" y="838200"/>
            <a:ext cx="7356694" cy="56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09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246" y="908720"/>
            <a:ext cx="7594462" cy="709865"/>
          </a:xfrm>
        </p:spPr>
        <p:txBody>
          <a:bodyPr/>
          <a:lstStyle/>
          <a:p>
            <a:pPr algn="ctr"/>
            <a:r>
              <a:rPr lang="ru-RU" dirty="0" err="1"/>
              <a:t>Фактори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активно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повторним</a:t>
            </a:r>
            <a:r>
              <a:rPr lang="ru-RU" dirty="0"/>
              <a:t> </a:t>
            </a:r>
            <a:r>
              <a:rPr lang="ru-RU" dirty="0" err="1"/>
              <a:t>відвідуванням</a:t>
            </a:r>
            <a:r>
              <a:rPr lang="ru-RU" dirty="0"/>
              <a:t> гостей: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89200"/>
            <a:ext cx="9036496" cy="4252168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Кухня та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. Проблемою </a:t>
            </a:r>
            <a:r>
              <a:rPr lang="ru-RU" dirty="0" err="1"/>
              <a:t>може</a:t>
            </a:r>
            <a:r>
              <a:rPr lang="ru-RU" dirty="0"/>
              <a:t> стати догляд шеф-кухаря, </a:t>
            </a:r>
            <a:r>
              <a:rPr lang="ru-RU" dirty="0" err="1"/>
              <a:t>оскільки</a:t>
            </a:r>
            <a:r>
              <a:rPr lang="ru-RU" dirty="0"/>
              <a:t> в такому </a:t>
            </a:r>
            <a:r>
              <a:rPr lang="ru-RU" dirty="0" err="1"/>
              <a:t>випадку</a:t>
            </a:r>
            <a:r>
              <a:rPr lang="ru-RU" dirty="0"/>
              <a:t> доводиться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переробляти</a:t>
            </a:r>
            <a:r>
              <a:rPr lang="ru-RU" dirty="0"/>
              <a:t> меню,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змінюється</a:t>
            </a:r>
            <a:r>
              <a:rPr lang="ru-RU" dirty="0"/>
              <a:t> смак </a:t>
            </a:r>
            <a:r>
              <a:rPr lang="ru-RU" dirty="0" err="1"/>
              <a:t>звичних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вони </a:t>
            </a:r>
            <a:r>
              <a:rPr lang="ru-RU" dirty="0" err="1"/>
              <a:t>замінюються</a:t>
            </a:r>
            <a:r>
              <a:rPr lang="ru-RU" dirty="0"/>
              <a:t> </a:t>
            </a:r>
            <a:r>
              <a:rPr lang="ru-RU" dirty="0" err="1"/>
              <a:t>іншими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err="1"/>
              <a:t>Обслуговування</a:t>
            </a:r>
            <a:r>
              <a:rPr lang="ru-RU" dirty="0"/>
              <a:t>. </a:t>
            </a:r>
            <a:r>
              <a:rPr lang="ru-RU" dirty="0" err="1"/>
              <a:t>Клієнти</a:t>
            </a:r>
            <a:r>
              <a:rPr lang="ru-RU" dirty="0"/>
              <a:t> особливо </a:t>
            </a:r>
            <a:r>
              <a:rPr lang="ru-RU" dirty="0" err="1"/>
              <a:t>цінують</a:t>
            </a:r>
            <a:r>
              <a:rPr lang="ru-RU" dirty="0"/>
              <a:t> </a:t>
            </a:r>
            <a:r>
              <a:rPr lang="ru-RU" dirty="0" err="1"/>
              <a:t>привітність</a:t>
            </a:r>
            <a:r>
              <a:rPr lang="ru-RU" dirty="0"/>
              <a:t> та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офіціантів</a:t>
            </a:r>
            <a:r>
              <a:rPr lang="ru-RU" dirty="0"/>
              <a:t>. </a:t>
            </a:r>
            <a:r>
              <a:rPr lang="ru-RU" dirty="0" err="1"/>
              <a:t>Причому</a:t>
            </a:r>
            <a:r>
              <a:rPr lang="ru-RU" dirty="0"/>
              <a:t> в </a:t>
            </a:r>
            <a:r>
              <a:rPr lang="ru-RU" dirty="0" err="1"/>
              <a:t>деяких</a:t>
            </a:r>
            <a:r>
              <a:rPr lang="ru-RU" dirty="0"/>
              <a:t> ресторанах (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найвищої</a:t>
            </a:r>
            <a:r>
              <a:rPr lang="ru-RU" dirty="0"/>
              <a:t> </a:t>
            </a:r>
            <a:r>
              <a:rPr lang="ru-RU" dirty="0" err="1"/>
              <a:t>цінової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) </a:t>
            </a:r>
            <a:r>
              <a:rPr lang="ru-RU" dirty="0" err="1"/>
              <a:t>прийнято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до </a:t>
            </a:r>
            <a:r>
              <a:rPr lang="ru-RU" dirty="0" err="1"/>
              <a:t>відвідувачів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персоніфікованим</a:t>
            </a:r>
            <a:r>
              <a:rPr lang="ru-RU" dirty="0"/>
              <a:t>. У </a:t>
            </a:r>
            <a:r>
              <a:rPr lang="ru-RU" dirty="0" err="1"/>
              <a:t>цих</a:t>
            </a:r>
            <a:r>
              <a:rPr lang="ru-RU" dirty="0"/>
              <a:t> закладах </a:t>
            </a:r>
            <a:r>
              <a:rPr lang="ru-RU" dirty="0" err="1"/>
              <a:t>прийнято</a:t>
            </a:r>
            <a:r>
              <a:rPr lang="ru-RU" dirty="0"/>
              <a:t> </a:t>
            </a:r>
            <a:r>
              <a:rPr lang="ru-RU" dirty="0" err="1"/>
              <a:t>дізнаватися</a:t>
            </a:r>
            <a:r>
              <a:rPr lang="ru-RU" dirty="0"/>
              <a:t> про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постійних</a:t>
            </a:r>
            <a:r>
              <a:rPr lang="ru-RU" dirty="0"/>
              <a:t> </a:t>
            </a:r>
            <a:r>
              <a:rPr lang="ru-RU" dirty="0" err="1"/>
              <a:t>відвідувачів</a:t>
            </a:r>
            <a:r>
              <a:rPr lang="ru-RU" dirty="0"/>
              <a:t> в особу, </a:t>
            </a:r>
            <a:r>
              <a:rPr lang="ru-RU" dirty="0" err="1"/>
              <a:t>спілкуватися</a:t>
            </a:r>
            <a:r>
              <a:rPr lang="ru-RU" dirty="0"/>
              <a:t> з ними, </a:t>
            </a:r>
            <a:r>
              <a:rPr lang="ru-RU" dirty="0" err="1"/>
              <a:t>підтримувати</a:t>
            </a:r>
            <a:r>
              <a:rPr lang="ru-RU" dirty="0"/>
              <a:t> </a:t>
            </a:r>
            <a:r>
              <a:rPr lang="ru-RU" dirty="0" err="1"/>
              <a:t>постійний</a:t>
            </a:r>
            <a:r>
              <a:rPr lang="ru-RU" dirty="0"/>
              <a:t> контакт.</a:t>
            </a:r>
          </a:p>
        </p:txBody>
      </p:sp>
    </p:spTree>
    <p:extLst>
      <p:ext uri="{BB962C8B-B14F-4D97-AF65-F5344CB8AC3E}">
        <p14:creationId xmlns:p14="http://schemas.microsoft.com/office/powerpoint/2010/main" val="265792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4066070" cy="709865"/>
          </a:xfrm>
        </p:spPr>
        <p:txBody>
          <a:bodyPr/>
          <a:lstStyle/>
          <a:p>
            <a:pPr algn="ctr"/>
            <a:r>
              <a:rPr lang="ru-RU" b="1" dirty="0"/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382" y="3429000"/>
            <a:ext cx="7884082" cy="259080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tx1"/>
                </a:solidFill>
              </a:rPr>
              <a:t>Особливості</a:t>
            </a:r>
            <a:r>
              <a:rPr lang="ru-RU" sz="2800" b="1" dirty="0">
                <a:solidFill>
                  <a:schemeClr val="tx1"/>
                </a:solidFill>
              </a:rPr>
              <a:t> маркетингу у ресторанному </a:t>
            </a:r>
            <a:r>
              <a:rPr lang="ru-RU" sz="2800" b="1" dirty="0" err="1">
                <a:solidFill>
                  <a:schemeClr val="tx1"/>
                </a:solidFill>
              </a:rPr>
              <a:t>бізнесі</a:t>
            </a: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 err="1">
                <a:solidFill>
                  <a:schemeClr val="tx1"/>
                </a:solidFill>
              </a:rPr>
              <a:t>Завдання</a:t>
            </a:r>
            <a:r>
              <a:rPr lang="ru-RU" sz="2800" b="1" dirty="0">
                <a:solidFill>
                  <a:schemeClr val="tx1"/>
                </a:solidFill>
              </a:rPr>
              <a:t> ресторанного маркетингу.</a:t>
            </a:r>
          </a:p>
          <a:p>
            <a:r>
              <a:rPr lang="ru-RU" sz="2800" b="1" dirty="0" err="1">
                <a:solidFill>
                  <a:schemeClr val="tx1"/>
                </a:solidFill>
              </a:rPr>
              <a:t>Інструменти</a:t>
            </a:r>
            <a:r>
              <a:rPr lang="ru-RU" sz="2800" b="1" dirty="0">
                <a:solidFill>
                  <a:schemeClr val="tx1"/>
                </a:solidFill>
              </a:rPr>
              <a:t> маркетингу. </a:t>
            </a:r>
            <a:r>
              <a:rPr lang="ru-RU" sz="2800" b="1" dirty="0" err="1">
                <a:solidFill>
                  <a:schemeClr val="tx1"/>
                </a:solidFill>
              </a:rPr>
              <a:t>Моделі</a:t>
            </a:r>
            <a:r>
              <a:rPr lang="ru-RU" sz="2800" b="1" dirty="0">
                <a:solidFill>
                  <a:schemeClr val="tx1"/>
                </a:solidFill>
              </a:rPr>
              <a:t> маркетингу.</a:t>
            </a:r>
          </a:p>
        </p:txBody>
      </p:sp>
      <p:pic>
        <p:nvPicPr>
          <p:cNvPr id="2050" name="Picture 2" descr="8 фотоблогов о еде в Instagram">
            <a:extLst>
              <a:ext uri="{FF2B5EF4-FFF2-40B4-BE49-F238E27FC236}">
                <a16:creationId xmlns:a16="http://schemas.microsoft.com/office/drawing/2014/main" id="{7357B898-C99F-4094-AF0B-1C128297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77748"/>
            <a:ext cx="4315107" cy="25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168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Методи</a:t>
            </a:r>
            <a:r>
              <a:rPr lang="ru-RU" b="1" dirty="0"/>
              <a:t> </a:t>
            </a:r>
            <a:r>
              <a:rPr lang="ru-RU" b="1" dirty="0" err="1"/>
              <a:t>стимулировання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89200"/>
            <a:ext cx="8856984" cy="3530600"/>
          </a:xfrm>
        </p:spPr>
        <p:txBody>
          <a:bodyPr>
            <a:normAutofit/>
          </a:bodyPr>
          <a:lstStyle/>
          <a:p>
            <a:pPr lvl="0" algn="just" fontAlgn="base"/>
            <a:r>
              <a:rPr lang="ru-RU" sz="2400" b="1" dirty="0" err="1"/>
              <a:t>Різні</a:t>
            </a:r>
            <a:r>
              <a:rPr lang="ru-RU" sz="2400" b="1" dirty="0"/>
              <a:t> </a:t>
            </a:r>
            <a:r>
              <a:rPr lang="ru-RU" sz="2400" b="1" dirty="0" err="1"/>
              <a:t>методи</a:t>
            </a:r>
            <a:r>
              <a:rPr lang="ru-RU" sz="2400" b="1" dirty="0"/>
              <a:t> </a:t>
            </a:r>
            <a:r>
              <a:rPr lang="ru-RU" sz="2400" b="1" dirty="0" err="1"/>
              <a:t>стимулювання</a:t>
            </a:r>
            <a:r>
              <a:rPr lang="ru-RU" sz="2400" b="1" dirty="0"/>
              <a:t>, </a:t>
            </a:r>
            <a:r>
              <a:rPr lang="ru-RU" sz="2400" b="1" dirty="0" err="1"/>
              <a:t>наприклад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знижок</a:t>
            </a:r>
            <a:r>
              <a:rPr lang="ru-RU" sz="2400" b="1" dirty="0"/>
              <a:t>, </a:t>
            </a:r>
            <a:r>
              <a:rPr lang="ru-RU" sz="2400" b="1" dirty="0" err="1"/>
              <a:t>бонусні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, </a:t>
            </a:r>
            <a:r>
              <a:rPr lang="ru-RU" sz="2400" b="1" dirty="0" err="1"/>
              <a:t>дегустації</a:t>
            </a:r>
            <a:r>
              <a:rPr lang="ru-RU" sz="2400" b="1" dirty="0"/>
              <a:t>, </a:t>
            </a:r>
            <a:r>
              <a:rPr lang="ru-RU" sz="2400" b="1" dirty="0" err="1"/>
              <a:t>розіграші</a:t>
            </a:r>
            <a:r>
              <a:rPr lang="ru-RU" sz="2400" b="1" dirty="0"/>
              <a:t>, </a:t>
            </a:r>
            <a:r>
              <a:rPr lang="ru-RU" sz="2400" b="1" dirty="0" err="1"/>
              <a:t>святкові</a:t>
            </a:r>
            <a:r>
              <a:rPr lang="ru-RU" sz="2400" b="1" dirty="0"/>
              <a:t> </a:t>
            </a:r>
            <a:r>
              <a:rPr lang="ru-RU" sz="2400" b="1" dirty="0" err="1"/>
              <a:t>вечори</a:t>
            </a:r>
            <a:r>
              <a:rPr lang="ru-RU" sz="2400" b="1" dirty="0"/>
              <a:t> </a:t>
            </a:r>
            <a:r>
              <a:rPr lang="ru-RU" sz="2400" b="1" dirty="0" err="1"/>
              <a:t>тощо</a:t>
            </a:r>
            <a:r>
              <a:rPr lang="ru-RU" sz="2400" b="1" dirty="0"/>
              <a:t>. При </a:t>
            </a:r>
            <a:r>
              <a:rPr lang="ru-RU" sz="2400" b="1" dirty="0" err="1"/>
              <a:t>цьому</a:t>
            </a:r>
            <a:r>
              <a:rPr lang="ru-RU" sz="2400" b="1" dirty="0"/>
              <a:t> в </a:t>
            </a:r>
            <a:r>
              <a:rPr lang="ru-RU" sz="2400" b="1" dirty="0" err="1"/>
              <a:t>багатьох</a:t>
            </a:r>
            <a:r>
              <a:rPr lang="ru-RU" sz="2400" b="1" dirty="0"/>
              <a:t> закладах </a:t>
            </a:r>
            <a:r>
              <a:rPr lang="ru-RU" sz="2400" b="1" dirty="0" err="1"/>
              <a:t>практикується</a:t>
            </a:r>
            <a:r>
              <a:rPr lang="ru-RU" sz="2400" b="1" dirty="0"/>
              <a:t> продаж </a:t>
            </a:r>
            <a:r>
              <a:rPr lang="ru-RU" sz="2400" b="1" dirty="0" err="1"/>
              <a:t>карток</a:t>
            </a:r>
            <a:r>
              <a:rPr lang="ru-RU" sz="2400" b="1" dirty="0"/>
              <a:t> </a:t>
            </a:r>
            <a:r>
              <a:rPr lang="ru-RU" sz="2400" b="1" dirty="0" err="1"/>
              <a:t>знижок</a:t>
            </a:r>
            <a:r>
              <a:rPr lang="ru-RU" sz="2400" b="1" dirty="0"/>
              <a:t>.</a:t>
            </a:r>
          </a:p>
          <a:p>
            <a:pPr lvl="0" algn="just" fontAlgn="base"/>
            <a:r>
              <a:rPr lang="ru-RU" sz="2400" b="1" dirty="0" err="1"/>
              <a:t>Привітання</a:t>
            </a:r>
            <a:r>
              <a:rPr lang="ru-RU" sz="2400" b="1" dirty="0"/>
              <a:t> </a:t>
            </a:r>
            <a:r>
              <a:rPr lang="ru-RU" sz="2400" b="1" dirty="0" err="1"/>
              <a:t>клієнта</a:t>
            </a:r>
            <a:r>
              <a:rPr lang="ru-RU" sz="2400" b="1" dirty="0"/>
              <a:t> з днем ​​</a:t>
            </a:r>
            <a:r>
              <a:rPr lang="ru-RU" sz="2400" b="1" dirty="0" err="1"/>
              <a:t>народження</a:t>
            </a:r>
            <a:r>
              <a:rPr lang="ru-RU" sz="2400" b="1" dirty="0"/>
              <a:t> </a:t>
            </a:r>
            <a:r>
              <a:rPr lang="ru-RU" sz="2400" b="1" dirty="0" err="1"/>
              <a:t>електронною</a:t>
            </a:r>
            <a:r>
              <a:rPr lang="ru-RU" sz="2400" b="1" dirty="0"/>
              <a:t> </a:t>
            </a:r>
            <a:r>
              <a:rPr lang="ru-RU" sz="2400" b="1" dirty="0" err="1"/>
              <a:t>поштою</a:t>
            </a:r>
            <a:r>
              <a:rPr lang="ru-RU" sz="2400" b="1" dirty="0"/>
              <a:t>, SMS </a:t>
            </a:r>
            <a:r>
              <a:rPr lang="ru-RU" sz="2400" b="1" dirty="0" err="1"/>
              <a:t>тощо</a:t>
            </a:r>
            <a:r>
              <a:rPr lang="ru-RU" sz="2400" b="1" dirty="0"/>
              <a:t>, </a:t>
            </a:r>
            <a:r>
              <a:rPr lang="ru-RU" sz="2400" b="1" dirty="0" err="1"/>
              <a:t>які</a:t>
            </a:r>
            <a:r>
              <a:rPr lang="ru-RU" sz="2400" b="1" dirty="0"/>
              <a:t> стали </a:t>
            </a:r>
            <a:r>
              <a:rPr lang="ru-RU" sz="2400" b="1" dirty="0" err="1"/>
              <a:t>популярними</a:t>
            </a:r>
            <a:r>
              <a:rPr lang="ru-RU" sz="2400" b="1" dirty="0"/>
              <a:t> в </a:t>
            </a:r>
            <a:r>
              <a:rPr lang="ru-RU" sz="2400" b="1" dirty="0" err="1"/>
              <a:t>інших</a:t>
            </a:r>
            <a:r>
              <a:rPr lang="ru-RU" sz="2400" b="1" dirty="0"/>
              <a:t> видах </a:t>
            </a:r>
            <a:r>
              <a:rPr lang="ru-RU" sz="2400" b="1" dirty="0" err="1"/>
              <a:t>бізнесу</a:t>
            </a:r>
            <a:r>
              <a:rPr lang="ru-RU" sz="2400" b="1" dirty="0"/>
              <a:t>, </a:t>
            </a:r>
            <a:r>
              <a:rPr lang="ru-RU" sz="2400" b="1" dirty="0" err="1"/>
              <a:t>починають</a:t>
            </a:r>
            <a:r>
              <a:rPr lang="ru-RU" sz="2400" b="1" dirty="0"/>
              <a:t> активно </a:t>
            </a:r>
            <a:r>
              <a:rPr lang="ru-RU" sz="2400" b="1" dirty="0" err="1"/>
              <a:t>використовуватися</a:t>
            </a:r>
            <a:r>
              <a:rPr lang="ru-RU" sz="2400" b="1" dirty="0"/>
              <a:t> і в ресторанах.</a:t>
            </a:r>
          </a:p>
        </p:txBody>
      </p:sp>
    </p:spTree>
    <p:extLst>
      <p:ext uri="{BB962C8B-B14F-4D97-AF65-F5344CB8AC3E}">
        <p14:creationId xmlns:p14="http://schemas.microsoft.com/office/powerpoint/2010/main" val="423178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27098"/>
            <a:ext cx="8136904" cy="1061742"/>
          </a:xfrm>
        </p:spPr>
        <p:txBody>
          <a:bodyPr/>
          <a:lstStyle/>
          <a:p>
            <a:pPr algn="ctr"/>
            <a:r>
              <a:rPr lang="ru-RU" b="1" dirty="0"/>
              <a:t>5 </a:t>
            </a:r>
            <a:r>
              <a:rPr lang="ru-RU" b="1" dirty="0" err="1"/>
              <a:t>завдання</a:t>
            </a:r>
            <a:r>
              <a:rPr lang="ru-RU" b="1" dirty="0"/>
              <a:t>: </a:t>
            </a:r>
            <a:r>
              <a:rPr lang="ru-RU" b="1" dirty="0" err="1"/>
              <a:t>Збільшення</a:t>
            </a:r>
            <a:r>
              <a:rPr lang="ru-RU" b="1" dirty="0"/>
              <a:t> доходу </a:t>
            </a:r>
            <a:r>
              <a:rPr lang="ru-RU" b="1" dirty="0" err="1"/>
              <a:t>від</a:t>
            </a:r>
            <a:r>
              <a:rPr lang="ru-RU" b="1" dirty="0"/>
              <a:t> гостя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489200"/>
            <a:ext cx="8568952" cy="3530600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err="1"/>
              <a:t>Збільшення</a:t>
            </a:r>
            <a:r>
              <a:rPr lang="ru-RU" sz="2800" b="1" dirty="0"/>
              <a:t> доходу </a:t>
            </a:r>
            <a:r>
              <a:rPr lang="ru-RU" sz="2800" b="1" dirty="0" err="1"/>
              <a:t>мається</a:t>
            </a:r>
            <a:r>
              <a:rPr lang="ru-RU" sz="2800" b="1" dirty="0"/>
              <a:t> на </a:t>
            </a:r>
            <a:r>
              <a:rPr lang="ru-RU" sz="2800" b="1" dirty="0" err="1"/>
              <a:t>увазі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гість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частіше</a:t>
            </a:r>
            <a:r>
              <a:rPr lang="ru-RU" sz="2800" b="1" dirty="0"/>
              <a:t> приходить у ресторан, </a:t>
            </a:r>
            <a:r>
              <a:rPr lang="ru-RU" sz="2800" b="1" dirty="0" err="1"/>
              <a:t>або</a:t>
            </a:r>
            <a:r>
              <a:rPr lang="ru-RU" sz="2800" b="1" dirty="0"/>
              <a:t> платить </a:t>
            </a:r>
            <a:r>
              <a:rPr lang="ru-RU" sz="2800" b="1" dirty="0" err="1"/>
              <a:t>більше</a:t>
            </a:r>
            <a:r>
              <a:rPr lang="ru-RU" sz="2800" b="1" dirty="0"/>
              <a:t> за </a:t>
            </a:r>
            <a:r>
              <a:rPr lang="ru-RU" sz="2800" b="1" dirty="0" err="1"/>
              <a:t>рахунками</a:t>
            </a:r>
            <a:r>
              <a:rPr lang="ru-RU" sz="2800" b="1" dirty="0"/>
              <a:t> при тому ж </a:t>
            </a:r>
            <a:r>
              <a:rPr lang="ru-RU" sz="2800" b="1" dirty="0" err="1"/>
              <a:t>графіку</a:t>
            </a:r>
            <a:r>
              <a:rPr lang="ru-RU" sz="2800" b="1" dirty="0"/>
              <a:t> </a:t>
            </a:r>
            <a:r>
              <a:rPr lang="ru-RU" sz="2800" b="1" dirty="0" err="1"/>
              <a:t>відвідувань</a:t>
            </a:r>
            <a:r>
              <a:rPr lang="ru-RU" sz="2800" b="1" dirty="0"/>
              <a:t> (</a:t>
            </a:r>
            <a:r>
              <a:rPr lang="ru-RU" sz="2800" b="1" dirty="0" err="1"/>
              <a:t>бажано</a:t>
            </a:r>
            <a:r>
              <a:rPr lang="ru-RU" sz="2800" b="1" dirty="0"/>
              <a:t>, </a:t>
            </a:r>
            <a:r>
              <a:rPr lang="ru-RU" sz="2800" b="1" dirty="0" err="1"/>
              <a:t>звичайно</a:t>
            </a:r>
            <a:r>
              <a:rPr lang="ru-RU" sz="2800" b="1" dirty="0"/>
              <a:t>, те й </a:t>
            </a:r>
            <a:r>
              <a:rPr lang="ru-RU" sz="2800" b="1" dirty="0" err="1"/>
              <a:t>інше</a:t>
            </a:r>
            <a:r>
              <a:rPr lang="ru-RU" sz="2800" b="1" dirty="0"/>
              <a:t>).</a:t>
            </a:r>
          </a:p>
          <a:p>
            <a:pPr algn="just"/>
            <a:r>
              <a:rPr lang="ru-RU" sz="2800" b="1" dirty="0" err="1"/>
              <a:t>Методів</a:t>
            </a:r>
            <a:r>
              <a:rPr lang="ru-RU" sz="2800" b="1" dirty="0"/>
              <a:t> для </a:t>
            </a:r>
            <a:r>
              <a:rPr lang="ru-RU" sz="2800" b="1" dirty="0" err="1"/>
              <a:t>цього</a:t>
            </a:r>
            <a:r>
              <a:rPr lang="ru-RU" sz="2800" b="1" dirty="0"/>
              <a:t> є </a:t>
            </a:r>
            <a:r>
              <a:rPr lang="ru-RU" sz="2800" b="1" dirty="0" err="1"/>
              <a:t>досить</a:t>
            </a:r>
            <a:r>
              <a:rPr lang="ru-RU" sz="2800" b="1" dirty="0"/>
              <a:t> </a:t>
            </a:r>
            <a:r>
              <a:rPr lang="ru-RU" sz="2800" b="1" dirty="0" err="1"/>
              <a:t>багато</a:t>
            </a:r>
            <a:r>
              <a:rPr lang="ru-RU" sz="2800" b="1" dirty="0"/>
              <a:t>.	</a:t>
            </a:r>
          </a:p>
          <a:p>
            <a:pPr marL="0" indent="0" algn="just">
              <a:buNone/>
            </a:pPr>
            <a:r>
              <a:rPr lang="ru-RU" sz="2800" b="1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825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Наприклад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060848"/>
            <a:ext cx="8496944" cy="4108152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err="1"/>
              <a:t>створення</a:t>
            </a:r>
            <a:r>
              <a:rPr lang="ru-RU" sz="2400" b="1" dirty="0"/>
              <a:t> </a:t>
            </a:r>
            <a:r>
              <a:rPr lang="ru-RU" sz="2400" b="1" dirty="0" err="1"/>
              <a:t>відповідної</a:t>
            </a:r>
            <a:r>
              <a:rPr lang="ru-RU" sz="2400" b="1" dirty="0"/>
              <a:t> </a:t>
            </a:r>
            <a:r>
              <a:rPr lang="ru-RU" sz="2400" b="1" dirty="0" err="1"/>
              <a:t>атмосфери</a:t>
            </a:r>
            <a:r>
              <a:rPr lang="ru-RU" sz="2400" b="1" dirty="0"/>
              <a:t> закладу. </a:t>
            </a:r>
            <a:r>
              <a:rPr lang="ru-RU" sz="2400" b="1" dirty="0" err="1"/>
              <a:t>Адже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неї</a:t>
            </a:r>
            <a:r>
              <a:rPr lang="ru-RU" sz="2400" b="1" dirty="0"/>
              <a:t> </a:t>
            </a:r>
            <a:r>
              <a:rPr lang="ru-RU" sz="2400" b="1" dirty="0" err="1"/>
              <a:t>багато</a:t>
            </a:r>
            <a:r>
              <a:rPr lang="ru-RU" sz="2400" b="1" dirty="0"/>
              <a:t> в </a:t>
            </a:r>
            <a:r>
              <a:rPr lang="ru-RU" sz="2400" b="1" dirty="0" err="1"/>
              <a:t>чому</a:t>
            </a:r>
            <a:r>
              <a:rPr lang="ru-RU" sz="2400" b="1" dirty="0"/>
              <a:t> </a:t>
            </a:r>
            <a:r>
              <a:rPr lang="ru-RU" sz="2400" b="1" dirty="0" err="1"/>
              <a:t>залежатиме</a:t>
            </a:r>
            <a:r>
              <a:rPr lang="ru-RU" sz="2400" b="1" dirty="0"/>
              <a:t>,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захоче</a:t>
            </a:r>
            <a:r>
              <a:rPr lang="ru-RU" sz="2400" b="1" dirty="0"/>
              <a:t> </a:t>
            </a:r>
            <a:r>
              <a:rPr lang="ru-RU" sz="2400" b="1" dirty="0" err="1"/>
              <a:t>людина</a:t>
            </a:r>
            <a:r>
              <a:rPr lang="ru-RU" sz="2400" b="1" dirty="0"/>
              <a:t> прийти </a:t>
            </a:r>
            <a:r>
              <a:rPr lang="ru-RU" sz="2400" b="1" dirty="0" err="1"/>
              <a:t>саме</a:t>
            </a:r>
            <a:r>
              <a:rPr lang="ru-RU" sz="2400" b="1" dirty="0"/>
              <a:t> в </a:t>
            </a:r>
            <a:r>
              <a:rPr lang="ru-RU" sz="2400" b="1" dirty="0" err="1"/>
              <a:t>цей</a:t>
            </a:r>
            <a:r>
              <a:rPr lang="ru-RU" sz="2400" b="1" dirty="0"/>
              <a:t> ресторан,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змушена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відвідувати</a:t>
            </a:r>
            <a:r>
              <a:rPr lang="ru-RU" sz="2400" b="1" dirty="0"/>
              <a:t> </a:t>
            </a:r>
            <a:r>
              <a:rPr lang="ru-RU" sz="2400" b="1" dirty="0" err="1"/>
              <a:t>тільки</a:t>
            </a:r>
            <a:r>
              <a:rPr lang="ru-RU" sz="2400" b="1" dirty="0"/>
              <a:t> через те, </a:t>
            </a:r>
            <a:r>
              <a:rPr lang="ru-RU" sz="2400" b="1" dirty="0" err="1"/>
              <a:t>що</a:t>
            </a:r>
            <a:r>
              <a:rPr lang="ru-RU" sz="2400" b="1" dirty="0"/>
              <a:t> вона </a:t>
            </a:r>
            <a:r>
              <a:rPr lang="ru-RU" sz="2400" b="1" dirty="0" err="1"/>
              <a:t>розташована</a:t>
            </a:r>
            <a:r>
              <a:rPr lang="ru-RU" sz="2400" b="1" dirty="0"/>
              <a:t> </a:t>
            </a:r>
            <a:r>
              <a:rPr lang="ru-RU" sz="2400" b="1" dirty="0" err="1"/>
              <a:t>поруч</a:t>
            </a:r>
            <a:r>
              <a:rPr lang="ru-RU" sz="2400" b="1" dirty="0"/>
              <a:t>.</a:t>
            </a:r>
          </a:p>
          <a:p>
            <a:pPr algn="just"/>
            <a:r>
              <a:rPr lang="ru-RU" sz="2400" b="1" dirty="0" err="1"/>
              <a:t>Проте</a:t>
            </a:r>
            <a:r>
              <a:rPr lang="ru-RU" sz="2400" b="1" dirty="0"/>
              <a:t>, </a:t>
            </a:r>
            <a:r>
              <a:rPr lang="ru-RU" sz="2400" b="1" dirty="0" err="1"/>
              <a:t>крім</a:t>
            </a:r>
            <a:r>
              <a:rPr lang="ru-RU" sz="2400" b="1" dirty="0"/>
              <a:t> </a:t>
            </a:r>
            <a:r>
              <a:rPr lang="ru-RU" sz="2400" b="1" dirty="0" err="1"/>
              <a:t>створення</a:t>
            </a:r>
            <a:r>
              <a:rPr lang="ru-RU" sz="2400" b="1" dirty="0"/>
              <a:t> «</a:t>
            </a:r>
            <a:r>
              <a:rPr lang="ru-RU" sz="2400" b="1" dirty="0" err="1"/>
              <a:t>правильної</a:t>
            </a:r>
            <a:r>
              <a:rPr lang="ru-RU" sz="2400" b="1" dirty="0"/>
              <a:t>» </a:t>
            </a:r>
            <a:r>
              <a:rPr lang="ru-RU" sz="2400" b="1" dirty="0" err="1"/>
              <a:t>атмосфери</a:t>
            </a:r>
            <a:r>
              <a:rPr lang="ru-RU" sz="2400" b="1" dirty="0"/>
              <a:t>,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назвати</a:t>
            </a:r>
            <a:r>
              <a:rPr lang="ru-RU" sz="2400" b="1" dirty="0"/>
              <a:t> </a:t>
            </a:r>
            <a:r>
              <a:rPr lang="ru-RU" sz="2400" b="1" dirty="0" err="1"/>
              <a:t>деякі</a:t>
            </a:r>
            <a:r>
              <a:rPr lang="ru-RU" sz="2400" b="1" dirty="0"/>
              <a:t> </a:t>
            </a:r>
            <a:r>
              <a:rPr lang="ru-RU" sz="2400" b="1" dirty="0" err="1"/>
              <a:t>перевірені</a:t>
            </a:r>
            <a:r>
              <a:rPr lang="ru-RU" sz="2400" b="1" dirty="0"/>
              <a:t> методики,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дозволяють</a:t>
            </a:r>
            <a:r>
              <a:rPr lang="ru-RU" sz="2400" b="1" dirty="0"/>
              <a:t> </a:t>
            </a:r>
            <a:r>
              <a:rPr lang="ru-RU" sz="2400" b="1" dirty="0" err="1"/>
              <a:t>підняти</a:t>
            </a:r>
            <a:r>
              <a:rPr lang="ru-RU" sz="2400" b="1" dirty="0"/>
              <a:t> </a:t>
            </a:r>
            <a:r>
              <a:rPr lang="ru-RU" sz="2400" b="1" dirty="0" err="1"/>
              <a:t>показники</a:t>
            </a:r>
            <a:r>
              <a:rPr lang="ru-RU" sz="2400" b="1" dirty="0"/>
              <a:t> продажу для гостей.</a:t>
            </a:r>
          </a:p>
          <a:p>
            <a:pPr marL="0" indent="0" algn="ctr">
              <a:buNone/>
            </a:pPr>
            <a:r>
              <a:rPr lang="ru-RU" sz="2400" b="1" dirty="0" err="1"/>
              <a:t>Назвіть</a:t>
            </a:r>
            <a:r>
              <a:rPr lang="ru-RU" sz="2400" b="1" dirty="0"/>
              <a:t> </a:t>
            </a:r>
            <a:r>
              <a:rPr lang="ru-RU" sz="2400" b="1" dirty="0" err="1"/>
              <a:t>які</a:t>
            </a:r>
            <a:r>
              <a:rPr lang="ru-RU" sz="2400" b="1" dirty="0"/>
              <a:t>?</a:t>
            </a:r>
          </a:p>
        </p:txBody>
      </p:sp>
      <p:pic>
        <p:nvPicPr>
          <p:cNvPr id="6146" name="Picture 2" descr="задумчивый png | PNGEgg">
            <a:extLst>
              <a:ext uri="{FF2B5EF4-FFF2-40B4-BE49-F238E27FC236}">
                <a16:creationId xmlns:a16="http://schemas.microsoft.com/office/drawing/2014/main" id="{D3D81483-17B6-4B16-BED9-0E6AC6B14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13097"/>
            <a:ext cx="2376264" cy="164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7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04385"/>
            <a:ext cx="3778038" cy="709865"/>
          </a:xfrm>
        </p:spPr>
        <p:txBody>
          <a:bodyPr/>
          <a:lstStyle/>
          <a:p>
            <a:pPr algn="ctr"/>
            <a:r>
              <a:rPr lang="ru-RU" b="1" dirty="0"/>
              <a:t>Персонал ресторану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89200"/>
            <a:ext cx="8784976" cy="3530600"/>
          </a:xfrm>
        </p:spPr>
        <p:txBody>
          <a:bodyPr>
            <a:noAutofit/>
          </a:bodyPr>
          <a:lstStyle/>
          <a:p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уміння</a:t>
            </a:r>
            <a:r>
              <a:rPr lang="ru-RU" sz="2000" b="1" dirty="0"/>
              <a:t> </a:t>
            </a:r>
            <a:r>
              <a:rPr lang="ru-RU" sz="2000" b="1" dirty="0" err="1"/>
              <a:t>продавати</a:t>
            </a:r>
            <a:r>
              <a:rPr lang="ru-RU" sz="2000" b="1" dirty="0"/>
              <a:t> великою </a:t>
            </a:r>
            <a:r>
              <a:rPr lang="ru-RU" sz="2000" b="1" dirty="0" err="1"/>
              <a:t>мірою</a:t>
            </a:r>
            <a:r>
              <a:rPr lang="ru-RU" sz="2000" b="1" dirty="0"/>
              <a:t> </a:t>
            </a:r>
            <a:r>
              <a:rPr lang="ru-RU" sz="2000" b="1" dirty="0" err="1"/>
              <a:t>залежить</a:t>
            </a:r>
            <a:r>
              <a:rPr lang="ru-RU" sz="2000" b="1" dirty="0"/>
              <a:t> </a:t>
            </a:r>
            <a:r>
              <a:rPr lang="ru-RU" sz="2000" b="1" dirty="0" err="1"/>
              <a:t>середній</a:t>
            </a:r>
            <a:r>
              <a:rPr lang="ru-RU" sz="2000" b="1" dirty="0"/>
              <a:t> чек закладу. </a:t>
            </a:r>
            <a:r>
              <a:rPr lang="ru-RU" sz="2000" b="1" dirty="0" err="1"/>
              <a:t>Проте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</a:t>
            </a:r>
            <a:r>
              <a:rPr lang="ru-RU" sz="2000" b="1" dirty="0" err="1"/>
              <a:t>офіціанта</a:t>
            </a:r>
            <a:r>
              <a:rPr lang="ru-RU" sz="2000" b="1" dirty="0"/>
              <a:t> та бармена </a:t>
            </a:r>
            <a:r>
              <a:rPr lang="ru-RU" sz="2000" b="1" dirty="0" err="1"/>
              <a:t>добрими</a:t>
            </a:r>
            <a:r>
              <a:rPr lang="ru-RU" sz="2000" b="1" dirty="0"/>
              <a:t> </a:t>
            </a:r>
            <a:r>
              <a:rPr lang="ru-RU" sz="2000" b="1" dirty="0" err="1"/>
              <a:t>продавцями</a:t>
            </a:r>
            <a:r>
              <a:rPr lang="ru-RU" sz="2000" b="1" dirty="0"/>
              <a:t> </a:t>
            </a:r>
            <a:r>
              <a:rPr lang="ru-RU" sz="2000" b="1" dirty="0" err="1"/>
              <a:t>досить</a:t>
            </a:r>
            <a:r>
              <a:rPr lang="ru-RU" sz="2000" b="1" dirty="0"/>
              <a:t> </a:t>
            </a:r>
            <a:r>
              <a:rPr lang="ru-RU" sz="2000" b="1" dirty="0" err="1"/>
              <a:t>важко</a:t>
            </a:r>
            <a:r>
              <a:rPr lang="ru-RU" sz="2000" b="1" dirty="0"/>
              <a:t>.</a:t>
            </a:r>
          </a:p>
          <a:p>
            <a:r>
              <a:rPr lang="ru-RU" sz="2000" b="1" dirty="0" err="1"/>
              <a:t>По-перше</a:t>
            </a:r>
            <a:r>
              <a:rPr lang="ru-RU" sz="2000" b="1" dirty="0"/>
              <a:t>, персонал треба </a:t>
            </a:r>
            <a:r>
              <a:rPr lang="ru-RU" sz="2000" b="1" dirty="0" err="1"/>
              <a:t>навчати</a:t>
            </a:r>
            <a:r>
              <a:rPr lang="ru-RU" sz="2000" b="1" dirty="0"/>
              <a:t>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коштує</a:t>
            </a:r>
            <a:r>
              <a:rPr lang="ru-RU" sz="2000" b="1" dirty="0"/>
              <a:t> грошей, а, як </a:t>
            </a:r>
            <a:r>
              <a:rPr lang="ru-RU" sz="2000" b="1" dirty="0" err="1"/>
              <a:t>показує</a:t>
            </a:r>
            <a:r>
              <a:rPr lang="ru-RU" sz="2000" b="1" dirty="0"/>
              <a:t> практика, </a:t>
            </a:r>
            <a:r>
              <a:rPr lang="ru-RU" sz="2000" b="1" dirty="0" err="1"/>
              <a:t>навчання</a:t>
            </a:r>
            <a:r>
              <a:rPr lang="ru-RU" sz="2000" b="1" dirty="0"/>
              <a:t> персоналу </a:t>
            </a:r>
            <a:r>
              <a:rPr lang="ru-RU" sz="2000" b="1" dirty="0" err="1"/>
              <a:t>готові</a:t>
            </a:r>
            <a:r>
              <a:rPr lang="ru-RU" sz="2000" b="1" dirty="0"/>
              <a:t> </a:t>
            </a:r>
            <a:r>
              <a:rPr lang="ru-RU" sz="2000" b="1" dirty="0" err="1"/>
              <a:t>витрачатися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одиниці</a:t>
            </a:r>
            <a:r>
              <a:rPr lang="ru-RU" sz="2000" b="1" dirty="0"/>
              <a:t>.</a:t>
            </a:r>
          </a:p>
          <a:p>
            <a:r>
              <a:rPr lang="ru-RU" sz="2000" b="1" dirty="0" err="1"/>
              <a:t>По-друге</a:t>
            </a:r>
            <a:r>
              <a:rPr lang="ru-RU" sz="2000" b="1" dirty="0"/>
              <a:t>, </a:t>
            </a:r>
            <a:r>
              <a:rPr lang="ru-RU" sz="2000" b="1" dirty="0" err="1"/>
              <a:t>величезна</a:t>
            </a:r>
            <a:r>
              <a:rPr lang="ru-RU" sz="2000" b="1" dirty="0"/>
              <a:t> </a:t>
            </a:r>
            <a:r>
              <a:rPr lang="ru-RU" sz="2000" b="1" dirty="0" err="1"/>
              <a:t>плинність</a:t>
            </a:r>
            <a:r>
              <a:rPr lang="ru-RU" sz="2000" b="1" dirty="0"/>
              <a:t> </a:t>
            </a:r>
            <a:r>
              <a:rPr lang="ru-RU" sz="2000" b="1" dirty="0" err="1"/>
              <a:t>обслуговуючого</a:t>
            </a:r>
            <a:r>
              <a:rPr lang="ru-RU" sz="2000" b="1" dirty="0"/>
              <a:t> персоналу ресторану </a:t>
            </a:r>
            <a:r>
              <a:rPr lang="ru-RU" sz="2000" b="1" dirty="0" err="1"/>
              <a:t>змушує</a:t>
            </a:r>
            <a:r>
              <a:rPr lang="ru-RU" sz="2000" b="1" dirty="0"/>
              <a:t> </a:t>
            </a:r>
            <a:r>
              <a:rPr lang="ru-RU" sz="2000" b="1" dirty="0" err="1"/>
              <a:t>робити</a:t>
            </a:r>
            <a:r>
              <a:rPr lang="ru-RU" sz="2000" b="1" dirty="0"/>
              <a:t> </a:t>
            </a:r>
            <a:r>
              <a:rPr lang="ru-RU" sz="2000" b="1" dirty="0" err="1"/>
              <a:t>процес</a:t>
            </a:r>
            <a:r>
              <a:rPr lang="ru-RU" sz="2000" b="1" dirty="0"/>
              <a:t> </a:t>
            </a:r>
            <a:r>
              <a:rPr lang="ru-RU" sz="2000" b="1" dirty="0" err="1"/>
              <a:t>навчання</a:t>
            </a:r>
            <a:r>
              <a:rPr lang="ru-RU" sz="2000" b="1" dirty="0"/>
              <a:t> </a:t>
            </a:r>
            <a:r>
              <a:rPr lang="ru-RU" sz="2000" b="1" dirty="0" err="1"/>
              <a:t>перманентним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потребує</a:t>
            </a:r>
            <a:r>
              <a:rPr lang="ru-RU" sz="2000" b="1" dirty="0"/>
              <a:t> </a:t>
            </a:r>
            <a:r>
              <a:rPr lang="ru-RU" sz="2000" b="1" dirty="0" err="1"/>
              <a:t>додаткових</a:t>
            </a:r>
            <a:r>
              <a:rPr lang="ru-RU" sz="2000" b="1" dirty="0"/>
              <a:t> </a:t>
            </a:r>
            <a:r>
              <a:rPr lang="ru-RU" sz="2000" b="1" dirty="0" err="1"/>
              <a:t>витрат</a:t>
            </a:r>
            <a:r>
              <a:rPr lang="ru-RU" sz="2000" b="1" dirty="0"/>
              <a:t> (</a:t>
            </a:r>
            <a:r>
              <a:rPr lang="ru-RU" sz="2000" b="1" dirty="0" err="1"/>
              <a:t>приблизно</a:t>
            </a:r>
            <a:r>
              <a:rPr lang="ru-RU" sz="2000" b="1" dirty="0"/>
              <a:t> 50% </a:t>
            </a:r>
            <a:r>
              <a:rPr lang="ru-RU" sz="2000" b="1" dirty="0" err="1"/>
              <a:t>ресторанів</a:t>
            </a:r>
            <a:r>
              <a:rPr lang="ru-RU" sz="2000" b="1" dirty="0"/>
              <a:t> персонал </a:t>
            </a:r>
            <a:r>
              <a:rPr lang="ru-RU" sz="2000" b="1" dirty="0" err="1"/>
              <a:t>оновлюється</a:t>
            </a:r>
            <a:r>
              <a:rPr lang="ru-RU" sz="2000" b="1" dirty="0"/>
              <a:t> </a:t>
            </a:r>
            <a:r>
              <a:rPr lang="ru-RU" sz="2000" b="1" dirty="0" err="1"/>
              <a:t>протягом</a:t>
            </a:r>
            <a:r>
              <a:rPr lang="ru-RU" sz="2000" b="1" dirty="0"/>
              <a:t> року на 30-100%).</a:t>
            </a:r>
          </a:p>
        </p:txBody>
      </p:sp>
      <p:pic>
        <p:nvPicPr>
          <p:cNvPr id="7170" name="Picture 2" descr="Персонал ресторана - современная вектор иллюстрация от BoykoPictures on  Envato Elements">
            <a:extLst>
              <a:ext uri="{FF2B5EF4-FFF2-40B4-BE49-F238E27FC236}">
                <a16:creationId xmlns:a16="http://schemas.microsoft.com/office/drawing/2014/main" id="{1314974C-37EA-44F4-9B41-1E3FF2FC1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1780"/>
            <a:ext cx="3206130" cy="21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19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Далі</a:t>
            </a:r>
            <a:r>
              <a:rPr lang="ru-RU" b="1" dirty="0"/>
              <a:t> </a:t>
            </a:r>
            <a:r>
              <a:rPr lang="ru-RU" b="1" dirty="0" err="1"/>
              <a:t>щодо</a:t>
            </a:r>
            <a:r>
              <a:rPr lang="ru-RU" b="1" dirty="0"/>
              <a:t> персоналу...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10" y="2492896"/>
            <a:ext cx="8712968" cy="4869160"/>
          </a:xfrm>
        </p:spPr>
        <p:txBody>
          <a:bodyPr>
            <a:normAutofit/>
          </a:bodyPr>
          <a:lstStyle/>
          <a:p>
            <a:r>
              <a:rPr lang="ru-RU" sz="1900" b="1" u="sng" dirty="0" err="1"/>
              <a:t>По-третє</a:t>
            </a:r>
            <a:r>
              <a:rPr lang="ru-RU" sz="1900" b="1" u="sng" dirty="0"/>
              <a:t>, на </a:t>
            </a:r>
            <a:r>
              <a:rPr lang="ru-RU" sz="1900" b="1" u="sng" dirty="0" err="1"/>
              <a:t>сьогодні</a:t>
            </a:r>
            <a:r>
              <a:rPr lang="ru-RU" sz="1900" b="1" u="sng" dirty="0"/>
              <a:t> робота </a:t>
            </a:r>
            <a:r>
              <a:rPr lang="ru-RU" sz="1900" b="1" u="sng" dirty="0" err="1"/>
              <a:t>офіціанта</a:t>
            </a:r>
            <a:r>
              <a:rPr lang="ru-RU" sz="1900" b="1" u="sng" dirty="0"/>
              <a:t> непрестижна та </a:t>
            </a:r>
            <a:r>
              <a:rPr lang="ru-RU" sz="1900" b="1" u="sng" dirty="0" err="1"/>
              <a:t>малооплачувана</a:t>
            </a:r>
            <a:r>
              <a:rPr lang="ru-RU" sz="1900" b="1" u="sng" dirty="0"/>
              <a:t>.</a:t>
            </a:r>
          </a:p>
          <a:p>
            <a:r>
              <a:rPr lang="ru-RU" sz="1900" b="1" u="sng" dirty="0"/>
              <a:t>У </a:t>
            </a:r>
            <a:r>
              <a:rPr lang="ru-RU" sz="1900" b="1" u="sng" dirty="0" err="1"/>
              <a:t>зв'язку</a:t>
            </a:r>
            <a:r>
              <a:rPr lang="ru-RU" sz="1900" b="1" u="sng" dirty="0"/>
              <a:t> з </a:t>
            </a:r>
            <a:r>
              <a:rPr lang="ru-RU" sz="1900" b="1" u="sng" dirty="0" err="1"/>
              <a:t>цим</a:t>
            </a:r>
            <a:r>
              <a:rPr lang="ru-RU" sz="1900" b="1" u="sng" dirty="0"/>
              <a:t> </a:t>
            </a:r>
            <a:r>
              <a:rPr lang="ru-RU" sz="1900" b="1" u="sng" dirty="0" err="1"/>
              <a:t>більшість</a:t>
            </a:r>
            <a:r>
              <a:rPr lang="ru-RU" sz="1900" b="1" u="sng" dirty="0"/>
              <a:t> </a:t>
            </a:r>
            <a:r>
              <a:rPr lang="ru-RU" sz="1900" b="1" u="sng" dirty="0" err="1"/>
              <a:t>із</a:t>
            </a:r>
            <a:r>
              <a:rPr lang="ru-RU" sz="1900" b="1" u="sng" dirty="0"/>
              <a:t> них </a:t>
            </a:r>
            <a:r>
              <a:rPr lang="ru-RU" sz="1900" b="1" u="sng" dirty="0" err="1"/>
              <a:t>розглядають</a:t>
            </a:r>
            <a:r>
              <a:rPr lang="ru-RU" sz="1900" b="1" u="sng" dirty="0"/>
              <a:t> </a:t>
            </a:r>
            <a:r>
              <a:rPr lang="ru-RU" sz="1900" b="1" u="sng" dirty="0" err="1"/>
              <a:t>своє</a:t>
            </a:r>
            <a:r>
              <a:rPr lang="ru-RU" sz="1900" b="1" u="sng" dirty="0"/>
              <a:t> </a:t>
            </a:r>
            <a:r>
              <a:rPr lang="ru-RU" sz="1900" b="1" u="sng" dirty="0" err="1"/>
              <a:t>місце</a:t>
            </a:r>
            <a:r>
              <a:rPr lang="ru-RU" sz="1900" b="1" u="sng" dirty="0"/>
              <a:t> як </a:t>
            </a:r>
            <a:r>
              <a:rPr lang="ru-RU" sz="1900" b="1" u="sng" dirty="0" err="1"/>
              <a:t>тимчасове</a:t>
            </a:r>
            <a:r>
              <a:rPr lang="ru-RU" sz="1900" b="1" u="sng" dirty="0"/>
              <a:t>, а </a:t>
            </a:r>
            <a:r>
              <a:rPr lang="ru-RU" sz="1900" b="1" u="sng" dirty="0" err="1"/>
              <a:t>отже</a:t>
            </a:r>
            <a:r>
              <a:rPr lang="ru-RU" sz="1900" b="1" u="sng" dirty="0"/>
              <a:t>, </a:t>
            </a:r>
            <a:r>
              <a:rPr lang="ru-RU" sz="1900" b="1" u="sng" dirty="0" err="1"/>
              <a:t>що</a:t>
            </a:r>
            <a:r>
              <a:rPr lang="ru-RU" sz="1900" b="1" u="sng" dirty="0"/>
              <a:t> не </a:t>
            </a:r>
            <a:r>
              <a:rPr lang="ru-RU" sz="1900" b="1" u="sng" dirty="0" err="1"/>
              <a:t>вимагає</a:t>
            </a:r>
            <a:r>
              <a:rPr lang="ru-RU" sz="1900" b="1" u="sng" dirty="0"/>
              <a:t> </a:t>
            </a:r>
            <a:r>
              <a:rPr lang="ru-RU" sz="1900" b="1" u="sng" dirty="0" err="1"/>
              <a:t>багато</a:t>
            </a:r>
            <a:r>
              <a:rPr lang="ru-RU" sz="1900" b="1" u="sng" dirty="0"/>
              <a:t> </a:t>
            </a:r>
            <a:r>
              <a:rPr lang="ru-RU" sz="1900" b="1" u="sng" dirty="0" err="1"/>
              <a:t>зусиль</a:t>
            </a:r>
            <a:r>
              <a:rPr lang="ru-RU" sz="1900" b="1" u="sng" dirty="0"/>
              <a:t> і </a:t>
            </a:r>
            <a:r>
              <a:rPr lang="ru-RU" sz="1900" b="1" u="sng" dirty="0" err="1"/>
              <a:t>серйозного</a:t>
            </a:r>
            <a:r>
              <a:rPr lang="ru-RU" sz="1900" b="1" u="sng" dirty="0"/>
              <a:t> </a:t>
            </a:r>
            <a:r>
              <a:rPr lang="ru-RU" sz="1900" b="1" u="sng" dirty="0" err="1"/>
              <a:t>навчання</a:t>
            </a:r>
            <a:r>
              <a:rPr lang="ru-RU" sz="1900" b="1" u="sng" dirty="0"/>
              <a:t>.</a:t>
            </a:r>
          </a:p>
          <a:p>
            <a:r>
              <a:rPr lang="ru-RU" sz="1900" b="1" u="sng" dirty="0" err="1"/>
              <a:t>По-четверте</a:t>
            </a:r>
            <a:r>
              <a:rPr lang="ru-RU" sz="1900" b="1" u="sng" dirty="0"/>
              <a:t>, </a:t>
            </a:r>
            <a:r>
              <a:rPr lang="ru-RU" sz="1900" b="1" u="sng" dirty="0" err="1"/>
              <a:t>низький</a:t>
            </a:r>
            <a:r>
              <a:rPr lang="ru-RU" sz="1900" b="1" u="sng" dirty="0"/>
              <a:t> </a:t>
            </a:r>
            <a:r>
              <a:rPr lang="ru-RU" sz="1900" b="1" u="sng" dirty="0" err="1"/>
              <a:t>рівень</a:t>
            </a:r>
            <a:r>
              <a:rPr lang="ru-RU" sz="1900" b="1" u="sng" dirty="0"/>
              <a:t> </a:t>
            </a:r>
            <a:r>
              <a:rPr lang="ru-RU" sz="1900" b="1" u="sng" dirty="0" err="1"/>
              <a:t>управлінських</a:t>
            </a:r>
            <a:r>
              <a:rPr lang="ru-RU" sz="1900" b="1" u="sng" dirty="0"/>
              <a:t> і </a:t>
            </a:r>
            <a:r>
              <a:rPr lang="ru-RU" sz="1900" b="1" u="sng" dirty="0" err="1"/>
              <a:t>маркетингових</a:t>
            </a:r>
            <a:r>
              <a:rPr lang="ru-RU" sz="1900" b="1" u="sng" dirty="0"/>
              <a:t> </a:t>
            </a:r>
            <a:r>
              <a:rPr lang="ru-RU" sz="1900" b="1" u="sng" dirty="0" err="1"/>
              <a:t>знань</a:t>
            </a:r>
            <a:r>
              <a:rPr lang="ru-RU" sz="1900" b="1" u="sng" dirty="0"/>
              <a:t> </a:t>
            </a:r>
            <a:r>
              <a:rPr lang="ru-RU" sz="1900" b="1" u="sng" dirty="0" err="1"/>
              <a:t>власників</a:t>
            </a:r>
            <a:r>
              <a:rPr lang="ru-RU" sz="1900" b="1" u="sng" dirty="0"/>
              <a:t> </a:t>
            </a:r>
            <a:r>
              <a:rPr lang="ru-RU" sz="1900" b="1" u="sng" dirty="0" err="1"/>
              <a:t>бізнесу</a:t>
            </a:r>
            <a:r>
              <a:rPr lang="ru-RU" sz="1900" b="1" u="sng" dirty="0"/>
              <a:t> в </a:t>
            </a:r>
            <a:r>
              <a:rPr lang="ru-RU" sz="1900" b="1" u="sng" dirty="0" err="1"/>
              <a:t>більшості</a:t>
            </a:r>
            <a:r>
              <a:rPr lang="ru-RU" sz="1900" b="1" u="sng" dirty="0"/>
              <a:t> </a:t>
            </a:r>
            <a:r>
              <a:rPr lang="ru-RU" sz="1900" b="1" u="sng" dirty="0" err="1"/>
              <a:t>випадків</a:t>
            </a:r>
            <a:r>
              <a:rPr lang="ru-RU" sz="1900" b="1" u="sng" dirty="0"/>
              <a:t> не </a:t>
            </a:r>
            <a:r>
              <a:rPr lang="ru-RU" sz="1900" b="1" u="sng" dirty="0" err="1"/>
              <a:t>дозволяє</a:t>
            </a:r>
            <a:r>
              <a:rPr lang="ru-RU" sz="1900" b="1" u="sng" dirty="0"/>
              <a:t> </a:t>
            </a:r>
            <a:r>
              <a:rPr lang="ru-RU" sz="1900" b="1" u="sng" dirty="0" err="1"/>
              <a:t>їм</a:t>
            </a:r>
            <a:r>
              <a:rPr lang="ru-RU" sz="1900" b="1" u="sng" dirty="0"/>
              <a:t> </a:t>
            </a:r>
            <a:r>
              <a:rPr lang="ru-RU" sz="1900" b="1" u="sng" dirty="0" err="1"/>
              <a:t>вибудувати</a:t>
            </a:r>
            <a:r>
              <a:rPr lang="ru-RU" sz="1900" b="1" u="sng" dirty="0"/>
              <a:t> </a:t>
            </a:r>
            <a:r>
              <a:rPr lang="ru-RU" sz="1900" b="1" u="sng" dirty="0" err="1"/>
              <a:t>дієву</a:t>
            </a:r>
            <a:r>
              <a:rPr lang="ru-RU" sz="1900" b="1" u="sng" dirty="0"/>
              <a:t> систему </a:t>
            </a:r>
            <a:r>
              <a:rPr lang="ru-RU" sz="1900" b="1" u="sng" dirty="0" err="1"/>
              <a:t>мотивації</a:t>
            </a:r>
            <a:r>
              <a:rPr lang="ru-RU" sz="1900" b="1" u="sng" dirty="0"/>
              <a:t> персоналу, </a:t>
            </a:r>
            <a:r>
              <a:rPr lang="ru-RU" sz="1900" b="1" u="sng" dirty="0" err="1"/>
              <a:t>створити</a:t>
            </a:r>
            <a:r>
              <a:rPr lang="ru-RU" sz="1900" b="1" u="sng" dirty="0"/>
              <a:t> команду, </a:t>
            </a:r>
            <a:r>
              <a:rPr lang="ru-RU" sz="1900" b="1" u="sng" dirty="0" err="1"/>
              <a:t>націлену</a:t>
            </a:r>
            <a:r>
              <a:rPr lang="ru-RU" sz="1900" b="1" u="sng" dirty="0"/>
              <a:t> на </a:t>
            </a:r>
            <a:r>
              <a:rPr lang="ru-RU" sz="1900" b="1" u="sng" dirty="0" err="1"/>
              <a:t>успіх</a:t>
            </a:r>
            <a:r>
              <a:rPr lang="ru-RU" sz="1900" b="1" u="sng" dirty="0"/>
              <a:t>, грамотно </a:t>
            </a:r>
            <a:r>
              <a:rPr lang="ru-RU" sz="1900" b="1" u="sng" dirty="0" err="1"/>
              <a:t>організувати</a:t>
            </a:r>
            <a:r>
              <a:rPr lang="ru-RU" sz="1900" b="1" u="sng" dirty="0"/>
              <a:t> продаж </a:t>
            </a:r>
            <a:r>
              <a:rPr lang="ru-RU" sz="1900" b="1" u="sng" dirty="0" err="1"/>
              <a:t>тощо</a:t>
            </a:r>
            <a:r>
              <a:rPr lang="ru-RU" sz="1900" b="1" u="sng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836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27098"/>
            <a:ext cx="8064896" cy="709865"/>
          </a:xfrm>
        </p:spPr>
        <p:txBody>
          <a:bodyPr/>
          <a:lstStyle/>
          <a:p>
            <a:pPr algn="ctr"/>
            <a:r>
              <a:rPr lang="ru-RU" b="1" dirty="0" err="1"/>
              <a:t>Додаткові</a:t>
            </a:r>
            <a:r>
              <a:rPr lang="ru-RU" b="1" dirty="0"/>
              <a:t> </a:t>
            </a:r>
            <a:r>
              <a:rPr lang="ru-RU" b="1" dirty="0" err="1"/>
              <a:t>пропозиції</a:t>
            </a:r>
            <a:r>
              <a:rPr lang="ru-RU" b="1" dirty="0"/>
              <a:t> у меню….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856984" cy="35306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	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щось</a:t>
            </a:r>
            <a:r>
              <a:rPr lang="ru-RU" sz="2400" b="1" dirty="0"/>
              <a:t> на </a:t>
            </a:r>
            <a:r>
              <a:rPr lang="ru-RU" sz="2400" b="1" dirty="0" err="1"/>
              <a:t>зразок</a:t>
            </a:r>
            <a:r>
              <a:rPr lang="ru-RU" sz="2400" b="1" dirty="0"/>
              <a:t> «шеф-</a:t>
            </a:r>
            <a:r>
              <a:rPr lang="ru-RU" sz="2400" b="1" dirty="0" err="1"/>
              <a:t>кухар</a:t>
            </a:r>
            <a:r>
              <a:rPr lang="ru-RU" sz="2400" b="1" dirty="0"/>
              <a:t> </a:t>
            </a:r>
            <a:r>
              <a:rPr lang="ru-RU" sz="2400" b="1" dirty="0" err="1"/>
              <a:t>рекомендує</a:t>
            </a:r>
            <a:r>
              <a:rPr lang="ru-RU" sz="2400" b="1" dirty="0"/>
              <a:t>». </a:t>
            </a:r>
            <a:r>
              <a:rPr lang="ru-RU" sz="2400" b="1" dirty="0" err="1"/>
              <a:t>Оскільки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спеціальна</a:t>
            </a:r>
            <a:r>
              <a:rPr lang="ru-RU" sz="2400" b="1" dirty="0"/>
              <a:t> </a:t>
            </a:r>
            <a:r>
              <a:rPr lang="ru-RU" sz="2400" b="1" dirty="0" err="1"/>
              <a:t>пропозиція</a:t>
            </a:r>
            <a:r>
              <a:rPr lang="ru-RU" sz="2400" b="1" dirty="0"/>
              <a:t>, то </a:t>
            </a:r>
            <a:r>
              <a:rPr lang="ru-RU" sz="2400" b="1" dirty="0" err="1"/>
              <a:t>її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спробувати</a:t>
            </a:r>
            <a:r>
              <a:rPr lang="ru-RU" sz="2400" b="1" dirty="0"/>
              <a:t> </a:t>
            </a:r>
            <a:r>
              <a:rPr lang="ru-RU" sz="2400" b="1" dirty="0" err="1"/>
              <a:t>продавати</a:t>
            </a:r>
            <a:r>
              <a:rPr lang="ru-RU" sz="2400" b="1" dirty="0"/>
              <a:t> </a:t>
            </a:r>
            <a:r>
              <a:rPr lang="ru-RU" sz="2400" b="1" dirty="0" err="1"/>
              <a:t>дорожче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Або, </a:t>
            </a:r>
            <a:r>
              <a:rPr lang="ru-RU" sz="2400" b="1" dirty="0" err="1"/>
              <a:t>наприклад</a:t>
            </a:r>
            <a:r>
              <a:rPr lang="ru-RU" sz="2400" b="1" dirty="0"/>
              <a:t>, </a:t>
            </a:r>
            <a:r>
              <a:rPr lang="ru-RU" sz="2400" b="1" dirty="0" err="1"/>
              <a:t>акційні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типу «</a:t>
            </a:r>
            <a:r>
              <a:rPr lang="ru-RU" sz="2400" b="1" dirty="0" err="1"/>
              <a:t>спеціальна</a:t>
            </a:r>
            <a:r>
              <a:rPr lang="ru-RU" sz="2400" b="1" dirty="0"/>
              <a:t> </a:t>
            </a:r>
            <a:r>
              <a:rPr lang="ru-RU" sz="2400" b="1" dirty="0" err="1"/>
              <a:t>ціна</a:t>
            </a:r>
            <a:r>
              <a:rPr lang="ru-RU" sz="2400" b="1" dirty="0"/>
              <a:t> </a:t>
            </a:r>
            <a:r>
              <a:rPr lang="ru-RU" sz="2400" b="1" dirty="0" err="1"/>
              <a:t>цього</a:t>
            </a:r>
            <a:r>
              <a:rPr lang="ru-RU" sz="2400" b="1" dirty="0"/>
              <a:t> </a:t>
            </a:r>
            <a:r>
              <a:rPr lang="ru-RU" sz="2400" b="1" dirty="0" err="1"/>
              <a:t>тижня</a:t>
            </a:r>
            <a:r>
              <a:rPr lang="ru-RU" sz="2400" b="1" dirty="0"/>
              <a:t>», «два за </a:t>
            </a:r>
            <a:r>
              <a:rPr lang="ru-RU" sz="2400" b="1" dirty="0" err="1"/>
              <a:t>ціною</a:t>
            </a:r>
            <a:r>
              <a:rPr lang="ru-RU" sz="2400" b="1" dirty="0"/>
              <a:t> одного» (тут </a:t>
            </a:r>
            <a:r>
              <a:rPr lang="ru-RU" sz="2400" b="1" dirty="0" err="1"/>
              <a:t>має</a:t>
            </a:r>
            <a:r>
              <a:rPr lang="ru-RU" sz="2400" b="1" dirty="0"/>
              <a:t> </a:t>
            </a:r>
            <a:r>
              <a:rPr lang="ru-RU" sz="2400" b="1" dirty="0" err="1"/>
              <a:t>працювати</a:t>
            </a:r>
            <a:r>
              <a:rPr lang="ru-RU" sz="2400" b="1" dirty="0"/>
              <a:t> </a:t>
            </a:r>
            <a:r>
              <a:rPr lang="ru-RU" sz="2400" b="1" dirty="0" err="1"/>
              <a:t>усвідомлення</a:t>
            </a:r>
            <a:r>
              <a:rPr lang="ru-RU" sz="2400" b="1" dirty="0"/>
              <a:t> </a:t>
            </a:r>
            <a:r>
              <a:rPr lang="ru-RU" sz="2400" b="1" dirty="0" err="1"/>
              <a:t>ексклюзивності</a:t>
            </a:r>
            <a:r>
              <a:rPr lang="ru-RU" sz="2400" b="1" dirty="0"/>
              <a:t> </a:t>
            </a:r>
            <a:r>
              <a:rPr lang="ru-RU" sz="2400" b="1" dirty="0" err="1"/>
              <a:t>пропозиції</a:t>
            </a:r>
            <a:r>
              <a:rPr lang="ru-RU" sz="2400" b="1" dirty="0"/>
              <a:t> – «</a:t>
            </a:r>
            <a:r>
              <a:rPr lang="ru-RU" sz="2400" b="1" dirty="0" err="1"/>
              <a:t>тільки</a:t>
            </a:r>
            <a:r>
              <a:rPr lang="ru-RU" sz="2400" b="1" dirty="0"/>
              <a:t> у нас», «</a:t>
            </a:r>
            <a:r>
              <a:rPr lang="ru-RU" sz="2400" b="1" dirty="0" err="1"/>
              <a:t>тільки</a:t>
            </a:r>
            <a:r>
              <a:rPr lang="ru-RU" sz="2400" b="1" dirty="0"/>
              <a:t> зараз»).</a:t>
            </a:r>
          </a:p>
          <a:p>
            <a:r>
              <a:rPr lang="ru-RU" sz="2400" b="1" dirty="0"/>
              <a:t>Але </a:t>
            </a:r>
            <a:r>
              <a:rPr lang="ru-RU" sz="2400" b="1" dirty="0" err="1"/>
              <a:t>знов</a:t>
            </a:r>
            <a:r>
              <a:rPr lang="ru-RU" sz="2400" b="1" dirty="0"/>
              <a:t>-таки, </a:t>
            </a:r>
            <a:r>
              <a:rPr lang="ru-RU" sz="2400" b="1" dirty="0" err="1"/>
              <a:t>багато</a:t>
            </a:r>
            <a:r>
              <a:rPr lang="ru-RU" sz="2400" b="1" dirty="0"/>
              <a:t> в </a:t>
            </a:r>
            <a:r>
              <a:rPr lang="ru-RU" sz="2400" b="1" dirty="0" err="1"/>
              <a:t>чому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залежить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того,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виявиться</a:t>
            </a:r>
            <a:r>
              <a:rPr lang="ru-RU" sz="2400" b="1" dirty="0"/>
              <a:t> персонал </a:t>
            </a:r>
            <a:r>
              <a:rPr lang="ru-RU" sz="2400" b="1" dirty="0" err="1"/>
              <a:t>здатним</a:t>
            </a:r>
            <a:r>
              <a:rPr lang="ru-RU" sz="2400" b="1" dirty="0"/>
              <a:t> </a:t>
            </a:r>
            <a:r>
              <a:rPr lang="ru-RU" sz="2400" b="1" dirty="0" err="1"/>
              <a:t>продати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357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27098"/>
            <a:ext cx="7920880" cy="1133750"/>
          </a:xfrm>
        </p:spPr>
        <p:txBody>
          <a:bodyPr/>
          <a:lstStyle/>
          <a:p>
            <a:pPr algn="ctr"/>
            <a:r>
              <a:rPr lang="ru-RU" b="1" dirty="0" err="1"/>
              <a:t>Проведення</a:t>
            </a:r>
            <a:r>
              <a:rPr lang="ru-RU" b="1" dirty="0"/>
              <a:t> </a:t>
            </a:r>
            <a:r>
              <a:rPr lang="ru-RU" b="1" dirty="0" err="1"/>
              <a:t>святкових</a:t>
            </a:r>
            <a:r>
              <a:rPr lang="ru-RU" b="1" dirty="0"/>
              <a:t> </a:t>
            </a:r>
            <a:r>
              <a:rPr lang="ru-RU" b="1" dirty="0" err="1"/>
              <a:t>заходів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856984" cy="353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err="1"/>
              <a:t>Наприклад</a:t>
            </a:r>
            <a:r>
              <a:rPr lang="ru-RU" sz="2400" b="1" dirty="0"/>
              <a:t>, </a:t>
            </a:r>
            <a:r>
              <a:rPr lang="ru-RU" sz="2400" b="1" dirty="0" err="1"/>
              <a:t>днів</a:t>
            </a:r>
            <a:r>
              <a:rPr lang="ru-RU" sz="2400" b="1" dirty="0"/>
              <a:t> будь-</a:t>
            </a:r>
            <a:r>
              <a:rPr lang="ru-RU" sz="2400" b="1" dirty="0" err="1"/>
              <a:t>якої</a:t>
            </a:r>
            <a:r>
              <a:rPr lang="ru-RU" sz="2400" b="1" dirty="0"/>
              <a:t> </a:t>
            </a:r>
            <a:r>
              <a:rPr lang="ru-RU" sz="2400" b="1" dirty="0" err="1"/>
              <a:t>кухні</a:t>
            </a:r>
            <a:r>
              <a:rPr lang="ru-RU" sz="2400" b="1" dirty="0"/>
              <a:t>,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введення</a:t>
            </a:r>
            <a:r>
              <a:rPr lang="ru-RU" sz="2400" b="1" dirty="0"/>
              <a:t> нового способу </a:t>
            </a:r>
            <a:r>
              <a:rPr lang="ru-RU" sz="2400" b="1" dirty="0" err="1"/>
              <a:t>приготування</a:t>
            </a:r>
            <a:r>
              <a:rPr lang="ru-RU" sz="2400" b="1" dirty="0"/>
              <a:t> (</a:t>
            </a:r>
            <a:r>
              <a:rPr lang="ru-RU" sz="2400" b="1" dirty="0" err="1"/>
              <a:t>ті</a:t>
            </a:r>
            <a:r>
              <a:rPr lang="ru-RU" sz="2400" b="1" dirty="0"/>
              <a:t> </a:t>
            </a:r>
            <a:r>
              <a:rPr lang="ru-RU" sz="2400" b="1" dirty="0" err="1"/>
              <a:t>самі</a:t>
            </a:r>
            <a:r>
              <a:rPr lang="ru-RU" sz="2400" b="1" dirty="0"/>
              <a:t> страви ВОКК </a:t>
            </a:r>
            <a:r>
              <a:rPr lang="ru-RU" sz="2400" b="1" dirty="0" err="1"/>
              <a:t>тощо</a:t>
            </a:r>
            <a:r>
              <a:rPr lang="ru-RU" sz="2400" b="1" dirty="0"/>
              <a:t>).</a:t>
            </a:r>
          </a:p>
          <a:p>
            <a:pPr marL="0" indent="0">
              <a:buNone/>
            </a:pPr>
            <a:r>
              <a:rPr lang="ru-RU" sz="2400" b="1" dirty="0"/>
              <a:t>У </a:t>
            </a:r>
            <a:r>
              <a:rPr lang="ru-RU" sz="2400" b="1" dirty="0" err="1"/>
              <a:t>цьому</a:t>
            </a:r>
            <a:r>
              <a:rPr lang="ru-RU" sz="2400" b="1" dirty="0"/>
              <a:t> </a:t>
            </a:r>
            <a:r>
              <a:rPr lang="ru-RU" sz="2400" b="1" dirty="0" err="1"/>
              <a:t>випадку</a:t>
            </a:r>
            <a:r>
              <a:rPr lang="ru-RU" sz="2400" b="1" dirty="0"/>
              <a:t> </a:t>
            </a:r>
            <a:r>
              <a:rPr lang="ru-RU" sz="2400" b="1" dirty="0" err="1"/>
              <a:t>майже</a:t>
            </a:r>
            <a:r>
              <a:rPr lang="ru-RU" sz="2400" b="1" dirty="0"/>
              <a:t> </a:t>
            </a:r>
            <a:r>
              <a:rPr lang="ru-RU" sz="2400" b="1" dirty="0" err="1"/>
              <a:t>завжди</a:t>
            </a:r>
            <a:r>
              <a:rPr lang="ru-RU" sz="2400" b="1" dirty="0"/>
              <a:t> робиться </a:t>
            </a:r>
            <a:r>
              <a:rPr lang="ru-RU" sz="2400" b="1" dirty="0" err="1"/>
              <a:t>додаткове</a:t>
            </a:r>
            <a:r>
              <a:rPr lang="ru-RU" sz="2400" b="1" dirty="0"/>
              <a:t> меню, яке </a:t>
            </a:r>
            <a:r>
              <a:rPr lang="ru-RU" sz="2400" b="1" dirty="0" err="1"/>
              <a:t>знову</a:t>
            </a:r>
            <a:r>
              <a:rPr lang="ru-RU" sz="2400" b="1" dirty="0"/>
              <a:t> ж таки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продати</a:t>
            </a:r>
            <a:r>
              <a:rPr lang="ru-RU" sz="2400" b="1" dirty="0"/>
              <a:t> </a:t>
            </a:r>
            <a:r>
              <a:rPr lang="ru-RU" sz="2400" b="1" dirty="0" err="1"/>
              <a:t>дорожче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Плюс до </a:t>
            </a:r>
            <a:r>
              <a:rPr lang="ru-RU" sz="2400" b="1" dirty="0" err="1"/>
              <a:t>цього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запросити</a:t>
            </a:r>
            <a:r>
              <a:rPr lang="ru-RU" sz="2400" b="1" dirty="0"/>
              <a:t> </a:t>
            </a:r>
            <a:r>
              <a:rPr lang="ru-RU" sz="2400" b="1" dirty="0" err="1"/>
              <a:t>постійних</a:t>
            </a:r>
            <a:r>
              <a:rPr lang="ru-RU" sz="2400" b="1" dirty="0"/>
              <a:t> (і не </a:t>
            </a:r>
            <a:r>
              <a:rPr lang="ru-RU" sz="2400" b="1" dirty="0" err="1"/>
              <a:t>лише</a:t>
            </a:r>
            <a:r>
              <a:rPr lang="ru-RU" sz="2400" b="1" dirty="0"/>
              <a:t> </a:t>
            </a:r>
            <a:r>
              <a:rPr lang="ru-RU" sz="2400" b="1" dirty="0" err="1"/>
              <a:t>постійних</a:t>
            </a:r>
            <a:r>
              <a:rPr lang="ru-RU" sz="2400" b="1" dirty="0"/>
              <a:t>) </a:t>
            </a:r>
            <a:r>
              <a:rPr lang="ru-RU" sz="2400" b="1" dirty="0" err="1"/>
              <a:t>клієнтів</a:t>
            </a:r>
            <a:r>
              <a:rPr lang="ru-RU" sz="2400" b="1" dirty="0"/>
              <a:t> ресторану. </a:t>
            </a:r>
            <a:r>
              <a:rPr lang="ru-RU" sz="2400" b="1" dirty="0" err="1"/>
              <a:t>Відповідно</a:t>
            </a:r>
            <a:r>
              <a:rPr lang="ru-RU" sz="2400" b="1" dirty="0"/>
              <a:t>, для </a:t>
            </a:r>
            <a:r>
              <a:rPr lang="ru-RU" sz="2400" b="1" dirty="0" err="1"/>
              <a:t>цього</a:t>
            </a:r>
            <a:r>
              <a:rPr lang="ru-RU" sz="2400" b="1" dirty="0"/>
              <a:t> </a:t>
            </a:r>
            <a:r>
              <a:rPr lang="ru-RU" sz="2400" b="1" dirty="0" err="1"/>
              <a:t>потрібно</a:t>
            </a:r>
            <a:r>
              <a:rPr lang="ru-RU" sz="2400" b="1" dirty="0"/>
              <a:t> </a:t>
            </a:r>
            <a:r>
              <a:rPr lang="ru-RU" sz="2400" b="1" dirty="0" err="1"/>
              <a:t>мати</a:t>
            </a:r>
            <a:r>
              <a:rPr lang="ru-RU" sz="2400" b="1" dirty="0"/>
              <a:t> основу таких </a:t>
            </a:r>
            <a:r>
              <a:rPr lang="ru-RU" sz="2400" b="1" dirty="0" err="1"/>
              <a:t>клієнтів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371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3: </a:t>
            </a:r>
            <a:r>
              <a:rPr lang="ru-RU" dirty="0" err="1"/>
              <a:t>Інструменти</a:t>
            </a:r>
            <a:r>
              <a:rPr lang="ru-RU" dirty="0"/>
              <a:t> маркетингу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89200"/>
            <a:ext cx="8568952" cy="3530600"/>
          </a:xfrm>
        </p:spPr>
        <p:txBody>
          <a:bodyPr/>
          <a:lstStyle/>
          <a:p>
            <a:pPr algn="just"/>
            <a:r>
              <a:rPr lang="ru-RU" sz="2400" b="1" dirty="0"/>
              <a:t>Для того,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фунціонування</a:t>
            </a:r>
            <a:r>
              <a:rPr lang="ru-RU" sz="2400" b="1" dirty="0"/>
              <a:t> ресторану </a:t>
            </a:r>
            <a:r>
              <a:rPr lang="ru-RU" sz="2400" b="1" dirty="0" err="1"/>
              <a:t>виходило</a:t>
            </a:r>
            <a:r>
              <a:rPr lang="ru-RU" sz="2400" b="1" dirty="0"/>
              <a:t> на </a:t>
            </a:r>
            <a:r>
              <a:rPr lang="ru-RU" sz="2400" b="1" dirty="0" err="1"/>
              <a:t>вищий</a:t>
            </a:r>
            <a:r>
              <a:rPr lang="ru-RU" sz="2400" b="1" dirty="0"/>
              <a:t> </a:t>
            </a:r>
            <a:r>
              <a:rPr lang="ru-RU" sz="2400" b="1" dirty="0" err="1"/>
              <a:t>рівень</a:t>
            </a:r>
            <a:r>
              <a:rPr lang="ru-RU" sz="2400" b="1" dirty="0"/>
              <a:t>,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потрібний</a:t>
            </a:r>
            <a:r>
              <a:rPr lang="ru-RU" sz="2400" b="1" dirty="0"/>
              <a:t>	</a:t>
            </a:r>
            <a:r>
              <a:rPr lang="ru-RU" sz="2400" b="1" dirty="0" err="1"/>
              <a:t>системний</a:t>
            </a:r>
            <a:r>
              <a:rPr lang="ru-RU" sz="2400" b="1" dirty="0"/>
              <a:t>	</a:t>
            </a:r>
            <a:r>
              <a:rPr lang="ru-RU" sz="2400" b="1" dirty="0" err="1"/>
              <a:t>маркетинговий</a:t>
            </a:r>
            <a:r>
              <a:rPr lang="ru-RU" sz="2400" b="1" dirty="0"/>
              <a:t>	</a:t>
            </a:r>
            <a:r>
              <a:rPr lang="ru-RU" sz="2400" b="1" dirty="0" err="1"/>
              <a:t>підхід</a:t>
            </a:r>
            <a:r>
              <a:rPr lang="ru-RU" sz="2400" b="1" dirty="0"/>
              <a:t>, так званий маркетинг-</a:t>
            </a:r>
            <a:r>
              <a:rPr lang="ru-RU" sz="2400" b="1" dirty="0" err="1"/>
              <a:t>мікс</a:t>
            </a:r>
            <a:r>
              <a:rPr lang="ru-RU" sz="2400" b="1" dirty="0"/>
              <a:t>.</a:t>
            </a:r>
          </a:p>
          <a:p>
            <a:r>
              <a:rPr lang="ru-RU" dirty="0" err="1"/>
              <a:t>Поняття</a:t>
            </a:r>
            <a:r>
              <a:rPr lang="ru-RU" dirty="0"/>
              <a:t> "маркетинг </a:t>
            </a:r>
            <a:r>
              <a:rPr lang="ru-RU" dirty="0" err="1"/>
              <a:t>мікс</a:t>
            </a:r>
            <a:r>
              <a:rPr lang="ru-RU" dirty="0"/>
              <a:t>" </a:t>
            </a:r>
            <a:r>
              <a:rPr lang="ru-RU" dirty="0" err="1"/>
              <a:t>з'явилося</a:t>
            </a:r>
            <a:r>
              <a:rPr lang="ru-RU" dirty="0"/>
              <a:t> у </a:t>
            </a:r>
            <a:r>
              <a:rPr lang="ru-RU" dirty="0" err="1"/>
              <a:t>статті</a:t>
            </a:r>
            <a:r>
              <a:rPr lang="ru-RU" dirty="0"/>
              <a:t> "</a:t>
            </a:r>
            <a:r>
              <a:rPr lang="ru-RU" dirty="0" err="1"/>
              <a:t>Концепція</a:t>
            </a:r>
            <a:r>
              <a:rPr lang="ru-RU" dirty="0"/>
              <a:t> маркетинг-</a:t>
            </a:r>
            <a:r>
              <a:rPr lang="ru-RU" dirty="0" err="1"/>
              <a:t>міксу</a:t>
            </a:r>
            <a:r>
              <a:rPr lang="ru-RU" dirty="0"/>
              <a:t>", </a:t>
            </a:r>
            <a:r>
              <a:rPr lang="ru-RU" dirty="0" err="1"/>
              <a:t>опублікованій</a:t>
            </a:r>
            <a:r>
              <a:rPr lang="ru-RU" dirty="0"/>
              <a:t> </a:t>
            </a:r>
            <a:r>
              <a:rPr lang="ru-RU" dirty="0" err="1"/>
              <a:t>Нелом</a:t>
            </a:r>
            <a:r>
              <a:rPr lang="ru-RU" dirty="0"/>
              <a:t> </a:t>
            </a:r>
            <a:r>
              <a:rPr lang="ru-RU" dirty="0" err="1"/>
              <a:t>Борденом</a:t>
            </a:r>
            <a:r>
              <a:rPr lang="ru-RU" dirty="0"/>
              <a:t> (</a:t>
            </a:r>
            <a:r>
              <a:rPr lang="en-US" dirty="0"/>
              <a:t>Neil Borden) </a:t>
            </a:r>
            <a:r>
              <a:rPr lang="ru-RU" dirty="0"/>
              <a:t>у 1964 </a:t>
            </a:r>
            <a:r>
              <a:rPr lang="ru-RU" dirty="0" err="1"/>
              <a:t>році</a:t>
            </a:r>
            <a:r>
              <a:rPr lang="ru-RU" dirty="0"/>
              <a:t>.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даної</a:t>
            </a:r>
            <a:r>
              <a:rPr lang="ru-RU" dirty="0"/>
              <a:t> </a:t>
            </a:r>
            <a:r>
              <a:rPr lang="ru-RU" dirty="0" err="1"/>
              <a:t>концепції</a:t>
            </a:r>
            <a:r>
              <a:rPr lang="ru-RU" dirty="0"/>
              <a:t> </a:t>
            </a:r>
            <a:r>
              <a:rPr lang="ru-RU" dirty="0" err="1"/>
              <a:t>Борден</a:t>
            </a:r>
            <a:r>
              <a:rPr lang="ru-RU" dirty="0"/>
              <a:t> </a:t>
            </a:r>
            <a:r>
              <a:rPr lang="ru-RU" dirty="0" err="1"/>
              <a:t>хотів</a:t>
            </a:r>
            <a:r>
              <a:rPr lang="ru-RU" dirty="0"/>
              <a:t> </a:t>
            </a:r>
            <a:r>
              <a:rPr lang="ru-RU" dirty="0" err="1"/>
              <a:t>систематизувати</a:t>
            </a:r>
            <a:r>
              <a:rPr lang="ru-RU" dirty="0"/>
              <a:t> та </a:t>
            </a:r>
            <a:r>
              <a:rPr lang="ru-RU" dirty="0" err="1"/>
              <a:t>описати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інструменти</a:t>
            </a:r>
            <a:r>
              <a:rPr lang="ru-RU" dirty="0"/>
              <a:t> маркетингу, </a:t>
            </a:r>
            <a:r>
              <a:rPr lang="ru-RU" dirty="0" err="1"/>
              <a:t>необхідні</a:t>
            </a:r>
            <a:r>
              <a:rPr lang="ru-RU" dirty="0"/>
              <a:t> для </a:t>
            </a:r>
            <a:r>
              <a:rPr lang="ru-RU" dirty="0" err="1"/>
              <a:t>створення</a:t>
            </a:r>
            <a:r>
              <a:rPr lang="ru-RU" dirty="0"/>
              <a:t> маркетингового плану </a:t>
            </a:r>
            <a:r>
              <a:rPr lang="ru-RU" dirty="0" err="1"/>
              <a:t>розвитку</a:t>
            </a:r>
            <a:r>
              <a:rPr lang="ru-RU" dirty="0"/>
              <a:t> товару </a:t>
            </a:r>
            <a:r>
              <a:rPr lang="ru-RU" dirty="0" err="1"/>
              <a:t>компанії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225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маркетинга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382" y="2489200"/>
            <a:ext cx="7524042" cy="3530600"/>
          </a:xfrm>
        </p:spPr>
        <p:txBody>
          <a:bodyPr>
            <a:normAutofit/>
          </a:bodyPr>
          <a:lstStyle/>
          <a:p>
            <a:pPr algn="just"/>
            <a:r>
              <a:rPr lang="ru-RU" b="1" dirty="0"/>
              <a:t>Модель маркетинг — </a:t>
            </a:r>
            <a:r>
              <a:rPr lang="ru-RU" b="1" dirty="0" err="1"/>
              <a:t>микс</a:t>
            </a:r>
            <a:r>
              <a:rPr lang="ru-RU" b="1" dirty="0"/>
              <a:t> (</a:t>
            </a:r>
            <a:r>
              <a:rPr lang="ru-RU" b="1" dirty="0" err="1"/>
              <a:t>marketing</a:t>
            </a:r>
            <a:r>
              <a:rPr lang="ru-RU" b="1" dirty="0"/>
              <a:t> </a:t>
            </a:r>
            <a:r>
              <a:rPr lang="ru-RU" b="1" dirty="0" err="1"/>
              <a:t>mix</a:t>
            </a:r>
            <a:r>
              <a:rPr lang="ru-RU" b="1" dirty="0"/>
              <a:t> </a:t>
            </a:r>
            <a:r>
              <a:rPr lang="ru-RU" b="1" dirty="0" err="1"/>
              <a:t>model</a:t>
            </a:r>
            <a:r>
              <a:rPr lang="ru-RU" b="1" dirty="0"/>
              <a:t>) или также называемый комплекс маркетинга является основным элементом любой бизнес стратегии. </a:t>
            </a:r>
          </a:p>
          <a:p>
            <a:pPr marL="0" indent="0" algn="just">
              <a:buNone/>
            </a:pPr>
            <a:r>
              <a:rPr lang="ru-RU" b="1" dirty="0"/>
              <a:t>Модель проста и универсальна в использовании, и представляет собой некий чек-лист для результативного развития продукта компании на рынке. </a:t>
            </a:r>
          </a:p>
          <a:p>
            <a:pPr marL="0" indent="0" algn="just">
              <a:buNone/>
            </a:pPr>
            <a:r>
              <a:rPr lang="ru-RU" b="1" dirty="0"/>
              <a:t>Именно из-за своей простоты модель маркетинг </a:t>
            </a:r>
            <a:r>
              <a:rPr lang="ru-RU" b="1" dirty="0" err="1"/>
              <a:t>микса</a:t>
            </a:r>
            <a:r>
              <a:rPr lang="ru-RU" b="1" dirty="0"/>
              <a:t> может использовать любой — даже человек, не являющийся специалистом в области маркетинга.</a:t>
            </a:r>
          </a:p>
        </p:txBody>
      </p:sp>
    </p:spTree>
    <p:extLst>
      <p:ext uri="{BB962C8B-B14F-4D97-AF65-F5344CB8AC3E}">
        <p14:creationId xmlns:p14="http://schemas.microsoft.com/office/powerpoint/2010/main" val="3882951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82" y="825323"/>
            <a:ext cx="6730366" cy="7098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Базова</a:t>
            </a:r>
            <a:r>
              <a:rPr lang="ru-RU" dirty="0"/>
              <a:t> модель: маркетинг-</a:t>
            </a:r>
            <a:r>
              <a:rPr lang="ru-RU" dirty="0" err="1"/>
              <a:t>мікс</a:t>
            </a:r>
            <a:r>
              <a:rPr lang="ru-RU" dirty="0"/>
              <a:t> 4Р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4p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78" y="1772816"/>
            <a:ext cx="7597732" cy="365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254963"/>
            <a:ext cx="831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Спочатку</a:t>
            </a:r>
            <a:r>
              <a:rPr lang="ru-RU" dirty="0"/>
              <a:t> комплекс маркетингу включав </a:t>
            </a:r>
            <a:r>
              <a:rPr lang="ru-RU" dirty="0" err="1"/>
              <a:t>лише</a:t>
            </a:r>
            <a:r>
              <a:rPr lang="ru-RU" dirty="0"/>
              <a:t> 4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:</a:t>
            </a:r>
          </a:p>
          <a:p>
            <a:r>
              <a:rPr lang="ru-RU" dirty="0"/>
              <a:t>продукт, </a:t>
            </a:r>
            <a:r>
              <a:rPr lang="ru-RU" dirty="0" err="1"/>
              <a:t>ціна</a:t>
            </a:r>
            <a:r>
              <a:rPr lang="ru-RU" dirty="0"/>
              <a:t>, </a:t>
            </a:r>
            <a:r>
              <a:rPr lang="ru-RU" dirty="0" err="1"/>
              <a:t>місце</a:t>
            </a:r>
            <a:r>
              <a:rPr lang="ru-RU" dirty="0"/>
              <a:t> продажу і </a:t>
            </a:r>
            <a:r>
              <a:rPr lang="ru-RU" dirty="0" err="1"/>
              <a:t>просування</a:t>
            </a:r>
            <a:r>
              <a:rPr lang="ru-RU" dirty="0"/>
              <a:t> товару.</a:t>
            </a:r>
          </a:p>
          <a:p>
            <a:r>
              <a:rPr lang="ru-RU" dirty="0" err="1"/>
              <a:t>Такий</a:t>
            </a:r>
            <a:r>
              <a:rPr lang="ru-RU" dirty="0"/>
              <a:t> маркетинг </a:t>
            </a:r>
            <a:r>
              <a:rPr lang="ru-RU" dirty="0" err="1"/>
              <a:t>мікс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базовою </a:t>
            </a:r>
            <a:r>
              <a:rPr lang="ru-RU" dirty="0" err="1"/>
              <a:t>моделлю</a:t>
            </a:r>
            <a:r>
              <a:rPr lang="ru-RU" dirty="0"/>
              <a:t> 4Р: </a:t>
            </a:r>
            <a:r>
              <a:rPr lang="ru-RU" dirty="0" err="1"/>
              <a:t>product</a:t>
            </a:r>
            <a:r>
              <a:rPr lang="ru-RU" dirty="0"/>
              <a:t>, </a:t>
            </a:r>
            <a:r>
              <a:rPr lang="ru-RU" dirty="0" err="1"/>
              <a:t>price</a:t>
            </a:r>
            <a:r>
              <a:rPr lang="ru-RU" dirty="0"/>
              <a:t>, </a:t>
            </a:r>
            <a:r>
              <a:rPr lang="ru-RU" dirty="0" err="1"/>
              <a:t>pace</a:t>
            </a:r>
            <a:r>
              <a:rPr lang="ru-RU" dirty="0"/>
              <a:t>, </a:t>
            </a:r>
            <a:r>
              <a:rPr lang="ru-RU" dirty="0" err="1"/>
              <a:t>promotion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625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22454" cy="1493790"/>
          </a:xfrm>
        </p:spPr>
        <p:txBody>
          <a:bodyPr/>
          <a:lstStyle/>
          <a:p>
            <a:pPr algn="ctr"/>
            <a:r>
              <a:rPr lang="ru-RU" dirty="0"/>
              <a:t>1. </a:t>
            </a:r>
            <a:r>
              <a:rPr lang="ru-RU" dirty="0" err="1"/>
              <a:t>Особливост</a:t>
            </a:r>
            <a:r>
              <a:rPr lang="uk-UA" dirty="0"/>
              <a:t>і</a:t>
            </a:r>
            <a:r>
              <a:rPr lang="ru-RU" dirty="0"/>
              <a:t> ресторанного маркетингу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89200"/>
            <a:ext cx="8568952" cy="3530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Ресторан – один </a:t>
            </a:r>
            <a:r>
              <a:rPr lang="ru-RU" b="1" dirty="0" err="1">
                <a:solidFill>
                  <a:schemeClr val="tx1"/>
                </a:solidFill>
              </a:rPr>
              <a:t>із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найскладніших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типів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підприємств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сервісу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керуючого</a:t>
            </a:r>
            <a:r>
              <a:rPr lang="ru-RU" b="1" dirty="0">
                <a:solidFill>
                  <a:schemeClr val="tx1"/>
                </a:solidFill>
              </a:rPr>
              <a:t> рестораном </a:t>
            </a:r>
            <a:r>
              <a:rPr lang="ru-RU" b="1" dirty="0" err="1">
                <a:solidFill>
                  <a:schemeClr val="tx1"/>
                </a:solidFill>
              </a:rPr>
              <a:t>потрібні</a:t>
            </a:r>
            <a:r>
              <a:rPr lang="ru-RU" b="1" dirty="0">
                <a:solidFill>
                  <a:schemeClr val="tx1"/>
                </a:solidFill>
              </a:rPr>
              <a:t> не </a:t>
            </a:r>
            <a:r>
              <a:rPr lang="ru-RU" b="1" dirty="0" err="1">
                <a:solidFill>
                  <a:schemeClr val="tx1"/>
                </a:solidFill>
              </a:rPr>
              <a:t>лише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організаторські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здібності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економічні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знання</a:t>
            </a:r>
            <a:r>
              <a:rPr lang="ru-RU" b="1" dirty="0">
                <a:solidFill>
                  <a:schemeClr val="tx1"/>
                </a:solidFill>
              </a:rPr>
              <a:t>, а й </a:t>
            </a:r>
            <a:r>
              <a:rPr lang="ru-RU" b="1" dirty="0" err="1">
                <a:solidFill>
                  <a:schemeClr val="tx1"/>
                </a:solidFill>
              </a:rPr>
              <a:t>уміння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створити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особливу</a:t>
            </a:r>
            <a:r>
              <a:rPr lang="ru-RU" b="1" dirty="0">
                <a:solidFill>
                  <a:schemeClr val="tx1"/>
                </a:solidFill>
              </a:rPr>
              <a:t> атмосферу закладу.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chemeClr val="tx1"/>
                </a:solidFill>
              </a:rPr>
              <a:t>Отже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необхідне</a:t>
            </a:r>
            <a:r>
              <a:rPr lang="ru-RU" b="1" dirty="0">
                <a:solidFill>
                  <a:schemeClr val="tx1"/>
                </a:solidFill>
              </a:rPr>
              <a:t> «</a:t>
            </a:r>
            <a:r>
              <a:rPr lang="ru-RU" b="1" dirty="0" err="1">
                <a:solidFill>
                  <a:schemeClr val="tx1"/>
                </a:solidFill>
              </a:rPr>
              <a:t>тонке</a:t>
            </a:r>
            <a:r>
              <a:rPr lang="ru-RU" b="1" dirty="0">
                <a:solidFill>
                  <a:schemeClr val="tx1"/>
                </a:solidFill>
              </a:rPr>
              <a:t>» </a:t>
            </a:r>
            <a:r>
              <a:rPr lang="ru-RU" b="1" dirty="0" err="1">
                <a:solidFill>
                  <a:schemeClr val="tx1"/>
                </a:solidFill>
              </a:rPr>
              <a:t>налаштування</a:t>
            </a:r>
            <a:r>
              <a:rPr lang="ru-RU" b="1" dirty="0">
                <a:solidFill>
                  <a:schemeClr val="tx1"/>
                </a:solidFill>
              </a:rPr>
              <a:t> маркетингу,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дозволяє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залучити</a:t>
            </a:r>
            <a:r>
              <a:rPr lang="ru-RU" b="1" dirty="0">
                <a:solidFill>
                  <a:schemeClr val="tx1"/>
                </a:solidFill>
              </a:rPr>
              <a:t>, і </a:t>
            </a:r>
            <a:r>
              <a:rPr lang="ru-RU" b="1" dirty="0" err="1">
                <a:solidFill>
                  <a:schemeClr val="tx1"/>
                </a:solidFill>
              </a:rPr>
              <a:t>утримати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клієнта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Але, на жаль, </a:t>
            </a:r>
            <a:r>
              <a:rPr lang="ru-RU" b="1" dirty="0" err="1">
                <a:solidFill>
                  <a:schemeClr val="tx1"/>
                </a:solidFill>
              </a:rPr>
              <a:t>саме</a:t>
            </a:r>
            <a:r>
              <a:rPr lang="ru-RU" b="1" dirty="0">
                <a:solidFill>
                  <a:schemeClr val="tx1"/>
                </a:solidFill>
              </a:rPr>
              <a:t> у ресторанах часто маркетингу </a:t>
            </a:r>
            <a:r>
              <a:rPr lang="ru-RU" b="1" dirty="0" err="1">
                <a:solidFill>
                  <a:schemeClr val="tx1"/>
                </a:solidFill>
              </a:rPr>
              <a:t>приділяється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недостатньо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уваги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b="1" u="sng" dirty="0">
                <a:solidFill>
                  <a:schemeClr val="tx1"/>
                </a:solidFill>
              </a:rPr>
              <a:t>Маркетинг ресторану</a:t>
            </a:r>
            <a:r>
              <a:rPr lang="ru-RU" b="1" dirty="0">
                <a:solidFill>
                  <a:schemeClr val="tx1"/>
                </a:solidFill>
              </a:rPr>
              <a:t>-комплексна система </a:t>
            </a:r>
            <a:r>
              <a:rPr lang="ru-RU" b="1" dirty="0" err="1">
                <a:solidFill>
                  <a:schemeClr val="tx1"/>
                </a:solidFill>
              </a:rPr>
              <a:t>організації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виробництва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збуту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продукції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орієнтована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задоволення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споживачів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отримання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прибутку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основі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дослідження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прогнозування</a:t>
            </a:r>
            <a:r>
              <a:rPr lang="ru-RU" b="1" dirty="0">
                <a:solidFill>
                  <a:schemeClr val="tx1"/>
                </a:solidFill>
              </a:rPr>
              <a:t> ринку</a:t>
            </a:r>
          </a:p>
        </p:txBody>
      </p:sp>
    </p:spTree>
    <p:extLst>
      <p:ext uri="{BB962C8B-B14F-4D97-AF65-F5344CB8AC3E}">
        <p14:creationId xmlns:p14="http://schemas.microsoft.com/office/powerpoint/2010/main" val="125355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3322712" cy="562074"/>
          </a:xfrm>
        </p:spPr>
        <p:txBody>
          <a:bodyPr>
            <a:normAutofit fontScale="90000"/>
          </a:bodyPr>
          <a:lstStyle/>
          <a:p>
            <a:r>
              <a:rPr lang="en-US" dirty="0"/>
              <a:t>PRODUCT: </a:t>
            </a:r>
            <a:r>
              <a:rPr lang="ru-RU" dirty="0"/>
              <a:t>Продукт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492896"/>
            <a:ext cx="8435280" cy="4680520"/>
          </a:xfrm>
        </p:spPr>
        <p:txBody>
          <a:bodyPr>
            <a:normAutofit/>
          </a:bodyPr>
          <a:lstStyle/>
          <a:p>
            <a:r>
              <a:rPr lang="ru-RU" dirty="0" err="1"/>
              <a:t>Рішення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бути </a:t>
            </a:r>
            <a:r>
              <a:rPr lang="ru-RU" dirty="0" err="1"/>
              <a:t>відображені</a:t>
            </a:r>
            <a:r>
              <a:rPr lang="ru-RU" dirty="0"/>
              <a:t> у </a:t>
            </a:r>
            <a:r>
              <a:rPr lang="ru-RU" dirty="0" err="1"/>
              <a:t>маркетинговій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«продукт»:</a:t>
            </a:r>
          </a:p>
          <a:p>
            <a:r>
              <a:rPr lang="ru-RU" dirty="0"/>
              <a:t> </a:t>
            </a:r>
            <a:r>
              <a:rPr lang="ru-RU" dirty="0" err="1"/>
              <a:t>Символіка</a:t>
            </a:r>
            <a:r>
              <a:rPr lang="ru-RU" dirty="0"/>
              <a:t> бренду: </a:t>
            </a:r>
            <a:r>
              <a:rPr lang="ru-RU" dirty="0" err="1"/>
              <a:t>ім'я</a:t>
            </a:r>
            <a:r>
              <a:rPr lang="ru-RU" dirty="0"/>
              <a:t>, логотип, </a:t>
            </a:r>
            <a:r>
              <a:rPr lang="ru-RU" dirty="0" err="1"/>
              <a:t>фірмовий</a:t>
            </a:r>
            <a:r>
              <a:rPr lang="ru-RU" dirty="0"/>
              <a:t> стиль</a:t>
            </a:r>
          </a:p>
          <a:p>
            <a:r>
              <a:rPr lang="ru-RU" dirty="0" err="1"/>
              <a:t>Функціонал</a:t>
            </a:r>
            <a:r>
              <a:rPr lang="ru-RU" dirty="0"/>
              <a:t> продукту – </a:t>
            </a:r>
            <a:r>
              <a:rPr lang="ru-RU" dirty="0" err="1"/>
              <a:t>необхідні</a:t>
            </a:r>
            <a:r>
              <a:rPr lang="ru-RU" dirty="0"/>
              <a:t> та </a:t>
            </a:r>
            <a:r>
              <a:rPr lang="ru-RU" dirty="0" err="1"/>
              <a:t>унікальні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товару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послуги</a:t>
            </a:r>
            <a:endParaRPr lang="ru-RU" dirty="0"/>
          </a:p>
          <a:p>
            <a:r>
              <a:rPr lang="ru-RU" dirty="0" err="1"/>
              <a:t>Необхідний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товару – з </a:t>
            </a:r>
            <a:r>
              <a:rPr lang="ru-RU" dirty="0" err="1"/>
              <a:t>погляду</a:t>
            </a:r>
            <a:r>
              <a:rPr lang="ru-RU" dirty="0"/>
              <a:t> </a:t>
            </a:r>
            <a:r>
              <a:rPr lang="ru-RU" dirty="0" err="1"/>
              <a:t>цільового</a:t>
            </a:r>
            <a:r>
              <a:rPr lang="ru-RU" dirty="0"/>
              <a:t> ринку. </a:t>
            </a:r>
            <a:r>
              <a:rPr lang="ru-RU" dirty="0" err="1"/>
              <a:t>Якість</a:t>
            </a:r>
            <a:r>
              <a:rPr lang="ru-RU" dirty="0"/>
              <a:t> товару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будуватися</a:t>
            </a:r>
            <a:r>
              <a:rPr lang="ru-RU" dirty="0"/>
              <a:t> на </a:t>
            </a:r>
            <a:r>
              <a:rPr lang="ru-RU" dirty="0" err="1"/>
              <a:t>сприйнятті</a:t>
            </a:r>
            <a:r>
              <a:rPr lang="ru-RU" dirty="0"/>
              <a:t> </a:t>
            </a:r>
            <a:r>
              <a:rPr lang="ru-RU" dirty="0" err="1"/>
              <a:t>споживачів</a:t>
            </a:r>
            <a:endParaRPr lang="ru-RU" dirty="0"/>
          </a:p>
          <a:p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продукту – стиль, дизайн, упаковка</a:t>
            </a:r>
          </a:p>
          <a:p>
            <a:r>
              <a:rPr lang="ru-RU" dirty="0" err="1"/>
              <a:t>Варіативність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асортиментний</a:t>
            </a:r>
            <a:r>
              <a:rPr lang="ru-RU" dirty="0"/>
              <a:t> ряд продукту</a:t>
            </a:r>
          </a:p>
          <a:p>
            <a:r>
              <a:rPr lang="ru-RU" dirty="0" err="1"/>
              <a:t>Підтримка</a:t>
            </a:r>
            <a:r>
              <a:rPr lang="ru-RU" dirty="0"/>
              <a:t> та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сервісу</a:t>
            </a:r>
            <a:endParaRPr lang="ru-RU" dirty="0"/>
          </a:p>
        </p:txBody>
      </p:sp>
      <p:pic>
        <p:nvPicPr>
          <p:cNvPr id="1026" name="Picture 2" descr="Быстро Пищевого Продукта Доске Векторные Шаблон Меню Для Ресторана И Кафе —  стоковая векторная графика и другие изображения на тему Бессмысленный  рисунок - iStock">
            <a:extLst>
              <a:ext uri="{FF2B5EF4-FFF2-40B4-BE49-F238E27FC236}">
                <a16:creationId xmlns:a16="http://schemas.microsoft.com/office/drawing/2014/main" id="{B77F1F6C-BAD1-4282-9D4C-08E2F459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732"/>
            <a:ext cx="23812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36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1666528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PRICE: </a:t>
            </a:r>
            <a:r>
              <a:rPr lang="ru-RU" dirty="0" err="1"/>
              <a:t>Ціна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032" y="2348880"/>
            <a:ext cx="4283968" cy="4000504"/>
          </a:xfrm>
        </p:spPr>
        <p:txBody>
          <a:bodyPr>
            <a:normAutofit lnSpcReduction="10000"/>
          </a:bodyPr>
          <a:lstStyle/>
          <a:p>
            <a:r>
              <a:rPr lang="ru-RU" sz="2200" dirty="0" err="1"/>
              <a:t>Ціна</a:t>
            </a:r>
            <a:r>
              <a:rPr lang="ru-RU" sz="2200" dirty="0"/>
              <a:t> є </a:t>
            </a:r>
            <a:r>
              <a:rPr lang="ru-RU" sz="2200" dirty="0" err="1"/>
              <a:t>важливим</a:t>
            </a:r>
            <a:r>
              <a:rPr lang="ru-RU" sz="2200" dirty="0"/>
              <a:t> </a:t>
            </a:r>
            <a:r>
              <a:rPr lang="ru-RU" sz="2200" dirty="0" err="1"/>
              <a:t>елементом</a:t>
            </a:r>
            <a:r>
              <a:rPr lang="ru-RU" sz="2200" dirty="0"/>
              <a:t> комплексу маркетингу, вона </a:t>
            </a:r>
            <a:r>
              <a:rPr lang="ru-RU" sz="2200" dirty="0" err="1"/>
              <a:t>відповідає</a:t>
            </a:r>
            <a:r>
              <a:rPr lang="ru-RU" sz="2200" dirty="0"/>
              <a:t> за </a:t>
            </a:r>
            <a:r>
              <a:rPr lang="ru-RU" sz="2200" dirty="0" err="1"/>
              <a:t>кінцевий</a:t>
            </a:r>
            <a:r>
              <a:rPr lang="ru-RU" sz="2200" dirty="0"/>
              <a:t> </a:t>
            </a:r>
            <a:r>
              <a:rPr lang="ru-RU" sz="2200" dirty="0" err="1"/>
              <a:t>прибуток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продажу товару. </a:t>
            </a:r>
            <a:r>
              <a:rPr lang="ru-RU" sz="2200" dirty="0" err="1"/>
              <a:t>Ціна</a:t>
            </a:r>
            <a:r>
              <a:rPr lang="ru-RU" sz="2200" dirty="0"/>
              <a:t> </a:t>
            </a:r>
            <a:r>
              <a:rPr lang="ru-RU" sz="2200" dirty="0" err="1"/>
              <a:t>визначається</a:t>
            </a:r>
            <a:r>
              <a:rPr lang="ru-RU" sz="2200" dirty="0"/>
              <a:t> на </a:t>
            </a:r>
            <a:r>
              <a:rPr lang="ru-RU" sz="2200" dirty="0" err="1"/>
              <a:t>основі</a:t>
            </a:r>
            <a:r>
              <a:rPr lang="ru-RU" sz="2200" dirty="0"/>
              <a:t> </a:t>
            </a:r>
            <a:r>
              <a:rPr lang="ru-RU" sz="2200" dirty="0" err="1"/>
              <a:t>сприйманої</a:t>
            </a:r>
            <a:r>
              <a:rPr lang="ru-RU" sz="2200" dirty="0"/>
              <a:t> </a:t>
            </a:r>
            <a:r>
              <a:rPr lang="ru-RU" sz="2200" dirty="0" err="1"/>
              <a:t>цінності</a:t>
            </a:r>
            <a:r>
              <a:rPr lang="ru-RU" sz="2200" dirty="0"/>
              <a:t> товару </a:t>
            </a:r>
            <a:r>
              <a:rPr lang="ru-RU" sz="2200" dirty="0" err="1"/>
              <a:t>споживачем</a:t>
            </a:r>
            <a:r>
              <a:rPr lang="ru-RU" sz="2200" dirty="0"/>
              <a:t>, </a:t>
            </a:r>
            <a:r>
              <a:rPr lang="ru-RU" sz="2200" dirty="0" err="1"/>
              <a:t>собівартості</a:t>
            </a:r>
            <a:r>
              <a:rPr lang="ru-RU" sz="2200" dirty="0"/>
              <a:t> продукту, </a:t>
            </a:r>
            <a:r>
              <a:rPr lang="ru-RU" sz="2200" dirty="0" err="1"/>
              <a:t>цін</a:t>
            </a:r>
            <a:r>
              <a:rPr lang="ru-RU" sz="2200" dirty="0"/>
              <a:t> </a:t>
            </a:r>
            <a:r>
              <a:rPr lang="ru-RU" sz="2200" dirty="0" err="1"/>
              <a:t>конкурентів</a:t>
            </a:r>
            <a:r>
              <a:rPr lang="ru-RU" sz="2200" dirty="0"/>
              <a:t> та </a:t>
            </a:r>
            <a:r>
              <a:rPr lang="ru-RU" sz="2200" dirty="0" err="1"/>
              <a:t>бажаної</a:t>
            </a:r>
            <a:r>
              <a:rPr lang="ru-RU" sz="2200" dirty="0"/>
              <a:t> </a:t>
            </a:r>
            <a:r>
              <a:rPr lang="ru-RU" sz="2200" dirty="0" err="1"/>
              <a:t>норми</a:t>
            </a:r>
            <a:r>
              <a:rPr lang="ru-RU" sz="2200" dirty="0"/>
              <a:t> </a:t>
            </a:r>
            <a:r>
              <a:rPr lang="ru-RU" sz="2200" dirty="0" err="1"/>
              <a:t>прибутку</a:t>
            </a:r>
            <a:r>
              <a:rPr lang="ru-RU" sz="2200" dirty="0"/>
              <a:t>.</a:t>
            </a:r>
            <a:endParaRPr lang="ru-RU" dirty="0"/>
          </a:p>
        </p:txBody>
      </p:sp>
      <p:pic>
        <p:nvPicPr>
          <p:cNvPr id="2052" name="Picture 4" descr="Кофе с водой за 400 грн: сколько стоит поесть в ресторане &amp;quot;Велюр&amp;quot; Николая  Тищенко">
            <a:extLst>
              <a:ext uri="{FF2B5EF4-FFF2-40B4-BE49-F238E27FC236}">
                <a16:creationId xmlns:a16="http://schemas.microsoft.com/office/drawing/2014/main" id="{E160F701-E4E3-48A2-83B4-44008D99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04" y="171307"/>
            <a:ext cx="3851920" cy="65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97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2016224" cy="432048"/>
          </a:xfrm>
        </p:spPr>
        <p:txBody>
          <a:bodyPr>
            <a:normAutofit fontScale="90000"/>
          </a:bodyPr>
          <a:lstStyle/>
          <a:p>
            <a:r>
              <a:rPr lang="en-US" dirty="0"/>
              <a:t>PLACE: </a:t>
            </a:r>
            <a:r>
              <a:rPr lang="ru-RU" dirty="0" err="1"/>
              <a:t>Місце</a:t>
            </a:r>
            <a:r>
              <a:rPr lang="ru-RU" dirty="0"/>
              <a:t> продажу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91264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Ринки,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планується</a:t>
            </a:r>
            <a:r>
              <a:rPr lang="ru-RU" dirty="0"/>
              <a:t> </a:t>
            </a:r>
            <a:r>
              <a:rPr lang="ru-RU" dirty="0" err="1"/>
              <a:t>продавати</a:t>
            </a:r>
            <a:r>
              <a:rPr lang="ru-RU" dirty="0"/>
              <a:t> товар.</a:t>
            </a:r>
          </a:p>
          <a:p>
            <a:pPr marL="0" indent="0">
              <a:buNone/>
            </a:pPr>
            <a:r>
              <a:rPr lang="ru-RU" dirty="0"/>
              <a:t>Канали </a:t>
            </a:r>
            <a:r>
              <a:rPr lang="ru-RU" dirty="0" err="1"/>
              <a:t>дистрибуції</a:t>
            </a:r>
            <a:r>
              <a:rPr lang="ru-RU" dirty="0"/>
              <a:t>,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планується</a:t>
            </a:r>
            <a:r>
              <a:rPr lang="ru-RU" dirty="0"/>
              <a:t> </a:t>
            </a:r>
            <a:r>
              <a:rPr lang="ru-RU" dirty="0" err="1"/>
              <a:t>продавати</a:t>
            </a:r>
            <a:r>
              <a:rPr lang="ru-RU" dirty="0"/>
              <a:t> товар.</a:t>
            </a:r>
          </a:p>
          <a:p>
            <a:pPr marL="0" indent="0">
              <a:buNone/>
            </a:pPr>
            <a:r>
              <a:rPr lang="ru-RU" dirty="0"/>
              <a:t>Вид </a:t>
            </a:r>
            <a:r>
              <a:rPr lang="ru-RU" dirty="0" err="1"/>
              <a:t>дистрибуції</a:t>
            </a:r>
            <a:r>
              <a:rPr lang="ru-RU" dirty="0"/>
              <a:t> (</a:t>
            </a:r>
            <a:r>
              <a:rPr lang="ru-RU" dirty="0" err="1"/>
              <a:t>ексклюзив</a:t>
            </a:r>
            <a:r>
              <a:rPr lang="ru-RU" dirty="0"/>
              <a:t>, </a:t>
            </a:r>
            <a:r>
              <a:rPr lang="ru-RU" dirty="0" err="1"/>
              <a:t>обмежений</a:t>
            </a:r>
            <a:r>
              <a:rPr lang="ru-RU" dirty="0"/>
              <a:t> список </a:t>
            </a:r>
            <a:r>
              <a:rPr lang="ru-RU" dirty="0" err="1"/>
              <a:t>дилерів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необмежена</a:t>
            </a:r>
            <a:r>
              <a:rPr lang="ru-RU" dirty="0"/>
              <a:t> </a:t>
            </a:r>
            <a:r>
              <a:rPr lang="ru-RU" dirty="0" err="1"/>
              <a:t>дистрибуція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дистрибуції</a:t>
            </a:r>
            <a:r>
              <a:rPr lang="ru-RU" dirty="0"/>
              <a:t> товару (</a:t>
            </a:r>
            <a:r>
              <a:rPr lang="ru-RU" dirty="0" err="1"/>
              <a:t>знижки</a:t>
            </a:r>
            <a:r>
              <a:rPr lang="ru-RU" dirty="0"/>
              <a:t> та </a:t>
            </a:r>
          </a:p>
          <a:p>
            <a:pPr marL="0" indent="0">
              <a:buNone/>
            </a:pPr>
            <a:r>
              <a:rPr lang="ru-RU" dirty="0" err="1"/>
              <a:t>бонуси</a:t>
            </a:r>
            <a:r>
              <a:rPr lang="ru-RU" dirty="0"/>
              <a:t>,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лоляльності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 err="1"/>
              <a:t>Обов'язковий</a:t>
            </a:r>
            <a:r>
              <a:rPr lang="ru-RU" dirty="0"/>
              <a:t> </a:t>
            </a:r>
            <a:r>
              <a:rPr lang="ru-RU" dirty="0" err="1"/>
              <a:t>асортимент</a:t>
            </a:r>
            <a:r>
              <a:rPr lang="ru-RU" dirty="0"/>
              <a:t> товару.</a:t>
            </a:r>
          </a:p>
          <a:p>
            <a:pPr marL="0" indent="0">
              <a:buNone/>
            </a:pPr>
            <a:r>
              <a:rPr lang="ru-RU" dirty="0" err="1"/>
              <a:t>Управління</a:t>
            </a:r>
            <a:r>
              <a:rPr lang="ru-RU" dirty="0"/>
              <a:t> запасами товару та </a:t>
            </a:r>
          </a:p>
          <a:p>
            <a:pPr marL="0" indent="0">
              <a:buNone/>
            </a:pPr>
            <a:r>
              <a:rPr lang="ru-RU" dirty="0" err="1"/>
              <a:t>логістика</a:t>
            </a:r>
            <a:r>
              <a:rPr lang="ru-RU" dirty="0"/>
              <a:t> (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страхових</a:t>
            </a:r>
            <a:r>
              <a:rPr lang="ru-RU" dirty="0"/>
              <a:t> </a:t>
            </a:r>
            <a:r>
              <a:rPr lang="ru-RU" dirty="0" err="1"/>
              <a:t>запасів</a:t>
            </a:r>
            <a:r>
              <a:rPr lang="ru-RU" dirty="0"/>
              <a:t>, </a:t>
            </a:r>
          </a:p>
          <a:p>
            <a:pPr marL="0" indent="0">
              <a:buNone/>
            </a:pPr>
            <a:r>
              <a:rPr lang="ru-RU" dirty="0" err="1"/>
              <a:t>вимоги</a:t>
            </a:r>
            <a:r>
              <a:rPr lang="ru-RU" dirty="0"/>
              <a:t> до </a:t>
            </a:r>
            <a:r>
              <a:rPr lang="ru-RU" dirty="0" err="1"/>
              <a:t>термінів</a:t>
            </a:r>
            <a:r>
              <a:rPr lang="ru-RU" dirty="0"/>
              <a:t> </a:t>
            </a:r>
            <a:r>
              <a:rPr lang="ru-RU" dirty="0" err="1"/>
              <a:t>придатності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</p:txBody>
      </p:sp>
      <p:pic>
        <p:nvPicPr>
          <p:cNvPr id="3074" name="Picture 2" descr="Інтуїція тут ні при чому. Як вибрати ідеальне місце для ресторану чи  магазину і не прогоріти – Асоціація рітейлерів України">
            <a:extLst>
              <a:ext uri="{FF2B5EF4-FFF2-40B4-BE49-F238E27FC236}">
                <a16:creationId xmlns:a16="http://schemas.microsoft.com/office/drawing/2014/main" id="{95C47FA5-FD76-4FFE-9BFA-F446A8A11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74" y="3645024"/>
            <a:ext cx="4230125" cy="2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66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3532792" cy="936104"/>
          </a:xfrm>
        </p:spPr>
        <p:txBody>
          <a:bodyPr>
            <a:normAutofit fontScale="90000"/>
          </a:bodyPr>
          <a:lstStyle/>
          <a:p>
            <a:r>
              <a:rPr lang="en-US" dirty="0"/>
              <a:t>PROMOTIONAL: </a:t>
            </a:r>
            <a:r>
              <a:rPr lang="ru-RU" dirty="0"/>
              <a:t>Продвижение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04864"/>
            <a:ext cx="9036496" cy="4797152"/>
          </a:xfrm>
        </p:spPr>
        <p:txBody>
          <a:bodyPr>
            <a:normAutofit/>
          </a:bodyPr>
          <a:lstStyle/>
          <a:p>
            <a:r>
              <a:rPr lang="ru-RU" sz="1600" dirty="0"/>
              <a:t>У </a:t>
            </a:r>
            <a:r>
              <a:rPr lang="ru-RU" sz="1600" dirty="0" err="1"/>
              <a:t>контексті</a:t>
            </a:r>
            <a:r>
              <a:rPr lang="ru-RU" sz="1600" dirty="0"/>
              <a:t> маркетинг </a:t>
            </a:r>
            <a:r>
              <a:rPr lang="ru-RU" sz="1600" dirty="0" err="1"/>
              <a:t>міксу</a:t>
            </a:r>
            <a:r>
              <a:rPr lang="ru-RU" sz="1600" dirty="0"/>
              <a:t>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просуванням</a:t>
            </a:r>
            <a:r>
              <a:rPr lang="ru-RU" sz="1600" dirty="0"/>
              <a:t> </a:t>
            </a:r>
            <a:r>
              <a:rPr lang="ru-RU" sz="1600" dirty="0" err="1"/>
              <a:t>розуміються</a:t>
            </a:r>
            <a:r>
              <a:rPr lang="ru-RU" sz="1600" dirty="0"/>
              <a:t> </a:t>
            </a:r>
            <a:r>
              <a:rPr lang="ru-RU" sz="1600" dirty="0" err="1"/>
              <a:t>всі</a:t>
            </a:r>
            <a:r>
              <a:rPr lang="ru-RU" sz="1600" dirty="0"/>
              <a:t> </a:t>
            </a:r>
            <a:r>
              <a:rPr lang="ru-RU" sz="1600" dirty="0" err="1"/>
              <a:t>маркетингові</a:t>
            </a:r>
            <a:r>
              <a:rPr lang="ru-RU" sz="1600" dirty="0"/>
              <a:t> </a:t>
            </a:r>
            <a:r>
              <a:rPr lang="ru-RU" sz="1600" dirty="0" err="1"/>
              <a:t>комунікації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дозволяють</a:t>
            </a:r>
            <a:r>
              <a:rPr lang="ru-RU" sz="1600" dirty="0"/>
              <a:t> </a:t>
            </a:r>
            <a:r>
              <a:rPr lang="ru-RU" sz="1600" dirty="0" err="1"/>
              <a:t>привернути</a:t>
            </a:r>
            <a:r>
              <a:rPr lang="ru-RU" sz="1600" dirty="0"/>
              <a:t> </a:t>
            </a:r>
            <a:r>
              <a:rPr lang="ru-RU" sz="1600" dirty="0" err="1"/>
              <a:t>увагу</a:t>
            </a:r>
            <a:r>
              <a:rPr lang="ru-RU" sz="1600" dirty="0"/>
              <a:t> </a:t>
            </a:r>
            <a:r>
              <a:rPr lang="ru-RU" sz="1600" dirty="0" err="1"/>
              <a:t>споживача</a:t>
            </a:r>
            <a:r>
              <a:rPr lang="ru-RU" sz="1600" dirty="0"/>
              <a:t> до товару, </a:t>
            </a:r>
            <a:r>
              <a:rPr lang="ru-RU" sz="1600" dirty="0" err="1"/>
              <a:t>сформувати</a:t>
            </a:r>
            <a:r>
              <a:rPr lang="ru-RU" sz="1600" dirty="0"/>
              <a:t> </a:t>
            </a:r>
            <a:r>
              <a:rPr lang="ru-RU" sz="1600" dirty="0" err="1"/>
              <a:t>знання</a:t>
            </a:r>
            <a:r>
              <a:rPr lang="ru-RU" sz="1600" dirty="0"/>
              <a:t> про товар та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ключові</a:t>
            </a:r>
            <a:r>
              <a:rPr lang="ru-RU" sz="1600" dirty="0"/>
              <a:t> характеристики, </a:t>
            </a:r>
            <a:r>
              <a:rPr lang="ru-RU" sz="1600" dirty="0" err="1"/>
              <a:t>сформувати</a:t>
            </a:r>
            <a:r>
              <a:rPr lang="ru-RU" sz="1600" dirty="0"/>
              <a:t> потребу в </a:t>
            </a:r>
            <a:r>
              <a:rPr lang="ru-RU" sz="1600" dirty="0" err="1"/>
              <a:t>придбанні</a:t>
            </a:r>
            <a:r>
              <a:rPr lang="ru-RU" sz="1600" dirty="0"/>
              <a:t> товару та </a:t>
            </a:r>
            <a:r>
              <a:rPr lang="ru-RU" sz="1600" dirty="0" err="1"/>
              <a:t>повторні</a:t>
            </a:r>
            <a:r>
              <a:rPr lang="ru-RU" sz="1600" dirty="0"/>
              <a:t> покупки.</a:t>
            </a:r>
          </a:p>
          <a:p>
            <a:r>
              <a:rPr lang="ru-RU" sz="1600" dirty="0"/>
              <a:t>До </a:t>
            </a:r>
            <a:r>
              <a:rPr lang="ru-RU" sz="1600" dirty="0" err="1"/>
              <a:t>просування</a:t>
            </a:r>
            <a:r>
              <a:rPr lang="ru-RU" sz="1600" dirty="0"/>
              <a:t> </a:t>
            </a:r>
            <a:r>
              <a:rPr lang="ru-RU" sz="1600" dirty="0" err="1"/>
              <a:t>відносяться</a:t>
            </a:r>
            <a:r>
              <a:rPr lang="ru-RU" sz="1600" dirty="0"/>
              <a:t> </a:t>
            </a:r>
            <a:r>
              <a:rPr lang="ru-RU" sz="1600" dirty="0" err="1"/>
              <a:t>такі</a:t>
            </a:r>
            <a:r>
              <a:rPr lang="ru-RU" sz="1600" dirty="0"/>
              <a:t> </a:t>
            </a:r>
            <a:r>
              <a:rPr lang="ru-RU" sz="1600" dirty="0" err="1"/>
              <a:t>маркетингові</a:t>
            </a:r>
            <a:r>
              <a:rPr lang="ru-RU" sz="1600" dirty="0"/>
              <a:t> </a:t>
            </a:r>
            <a:r>
              <a:rPr lang="ru-RU" sz="1600" dirty="0" err="1"/>
              <a:t>комунікації</a:t>
            </a:r>
            <a:r>
              <a:rPr lang="ru-RU" sz="1600" dirty="0"/>
              <a:t> як: реклама, </a:t>
            </a:r>
            <a:r>
              <a:rPr lang="ru-RU" sz="1600" dirty="0" err="1"/>
              <a:t>просування</a:t>
            </a:r>
            <a:r>
              <a:rPr lang="ru-RU" sz="1600" dirty="0"/>
              <a:t> в </a:t>
            </a:r>
            <a:r>
              <a:rPr lang="ru-RU" sz="1600" dirty="0" err="1"/>
              <a:t>місцях</a:t>
            </a:r>
            <a:r>
              <a:rPr lang="ru-RU" sz="1600" dirty="0"/>
              <a:t> продажу, </a:t>
            </a:r>
            <a:r>
              <a:rPr lang="ru-RU" sz="1600" dirty="0" err="1"/>
              <a:t>пошукова</a:t>
            </a:r>
            <a:r>
              <a:rPr lang="ru-RU" sz="1600" dirty="0"/>
              <a:t> </a:t>
            </a:r>
            <a:r>
              <a:rPr lang="ru-RU" sz="1600" dirty="0" err="1"/>
              <a:t>оптимізація</a:t>
            </a:r>
            <a:r>
              <a:rPr lang="ru-RU" sz="1600" dirty="0"/>
              <a:t>, </a:t>
            </a:r>
            <a:r>
              <a:rPr lang="en-US" sz="1600" dirty="0"/>
              <a:t>PR, </a:t>
            </a:r>
            <a:r>
              <a:rPr lang="ru-RU" sz="1600" dirty="0" err="1"/>
              <a:t>прямий</a:t>
            </a:r>
            <a:r>
              <a:rPr lang="ru-RU" sz="1600" dirty="0"/>
              <a:t> маркетинг та </a:t>
            </a:r>
            <a:r>
              <a:rPr lang="ru-RU" sz="1600" dirty="0" err="1"/>
              <a:t>інші</a:t>
            </a:r>
            <a:r>
              <a:rPr lang="ru-RU" sz="1600" dirty="0"/>
              <a:t>.</a:t>
            </a:r>
            <a:endParaRPr lang="ru-RU" dirty="0"/>
          </a:p>
        </p:txBody>
      </p:sp>
      <p:pic>
        <p:nvPicPr>
          <p:cNvPr id="4098" name="Picture 2" descr="Маркетинг ресторана анализ ситуации">
            <a:extLst>
              <a:ext uri="{FF2B5EF4-FFF2-40B4-BE49-F238E27FC236}">
                <a16:creationId xmlns:a16="http://schemas.microsoft.com/office/drawing/2014/main" id="{37BC4C71-8579-45EF-BB6B-324BB14C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5527820" cy="27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358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427168" cy="1368152"/>
          </a:xfrm>
        </p:spPr>
        <p:txBody>
          <a:bodyPr>
            <a:normAutofit/>
          </a:bodyPr>
          <a:lstStyle/>
          <a:p>
            <a:r>
              <a:rPr lang="ru-RU" dirty="0" err="1"/>
              <a:t>Расширення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маркетинг-</a:t>
            </a:r>
            <a:r>
              <a:rPr lang="ru-RU" dirty="0" err="1"/>
              <a:t>міксу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79"/>
            <a:ext cx="7859216" cy="1008113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/>
              <a:t>міру</a:t>
            </a:r>
            <a:r>
              <a:rPr lang="ru-RU" dirty="0"/>
              <a:t> </a:t>
            </a:r>
            <a:r>
              <a:rPr lang="ru-RU" dirty="0" err="1"/>
              <a:t>ускладнення</a:t>
            </a:r>
            <a:r>
              <a:rPr lang="ru-RU" dirty="0"/>
              <a:t> </a:t>
            </a:r>
            <a:r>
              <a:rPr lang="ru-RU" dirty="0" err="1"/>
              <a:t>конкуренції</a:t>
            </a:r>
            <a:r>
              <a:rPr lang="ru-RU" dirty="0"/>
              <a:t> на </a:t>
            </a:r>
            <a:r>
              <a:rPr lang="ru-RU" dirty="0" err="1"/>
              <a:t>всіх</a:t>
            </a:r>
            <a:r>
              <a:rPr lang="ru-RU" dirty="0"/>
              <a:t> ринках модель маркетинг </a:t>
            </a:r>
            <a:r>
              <a:rPr lang="ru-RU" dirty="0" err="1"/>
              <a:t>міксу</a:t>
            </a:r>
            <a:r>
              <a:rPr lang="ru-RU" dirty="0"/>
              <a:t> 4Р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зазнала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і </a:t>
            </a:r>
            <a:r>
              <a:rPr lang="ru-RU" dirty="0" err="1"/>
              <a:t>перетворилася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на модель 5Р, а </a:t>
            </a:r>
            <a:r>
              <a:rPr lang="ru-RU" dirty="0" err="1"/>
              <a:t>потім</a:t>
            </a:r>
            <a:r>
              <a:rPr lang="ru-RU" dirty="0"/>
              <a:t> на модель 7Р.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36AFA2-B399-4689-A3D9-F0765147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3327995"/>
            <a:ext cx="842962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86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81227"/>
            <a:ext cx="2818656" cy="93610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PEOPLE:</a:t>
            </a:r>
            <a:br>
              <a:rPr lang="uk-UA" b="1" dirty="0"/>
            </a:br>
            <a:r>
              <a:rPr lang="en-US" b="1" dirty="0"/>
              <a:t> </a:t>
            </a:r>
            <a:r>
              <a:rPr lang="ru-RU" b="1" dirty="0"/>
              <a:t>Люди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016" y="2406506"/>
            <a:ext cx="4536504" cy="3268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терміном</a:t>
            </a:r>
            <a:r>
              <a:rPr lang="ru-RU" dirty="0"/>
              <a:t> «People» </a:t>
            </a:r>
            <a:r>
              <a:rPr lang="ru-RU" dirty="0" err="1"/>
              <a:t>мається</a:t>
            </a:r>
            <a:r>
              <a:rPr lang="ru-RU" dirty="0"/>
              <a:t> на </a:t>
            </a:r>
            <a:r>
              <a:rPr lang="ru-RU" dirty="0" err="1"/>
              <a:t>увазі</a:t>
            </a:r>
            <a:r>
              <a:rPr lang="ru-RU" dirty="0"/>
              <a:t> люди,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вплинути</a:t>
            </a:r>
            <a:r>
              <a:rPr lang="ru-RU" dirty="0"/>
              <a:t> на </a:t>
            </a:r>
            <a:r>
              <a:rPr lang="ru-RU" dirty="0" err="1"/>
              <a:t>сприйняття</a:t>
            </a:r>
            <a:r>
              <a:rPr lang="ru-RU" dirty="0"/>
              <a:t> товару в очах </a:t>
            </a:r>
            <a:r>
              <a:rPr lang="ru-RU" dirty="0" err="1"/>
              <a:t>цільового</a:t>
            </a:r>
            <a:r>
              <a:rPr lang="ru-RU" dirty="0"/>
              <a:t> ринку.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39329" y="458637"/>
            <a:ext cx="252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PROCESS: </a:t>
            </a:r>
            <a:r>
              <a:rPr lang="ru-RU" sz="3200" b="1" dirty="0" err="1">
                <a:solidFill>
                  <a:schemeClr val="bg1"/>
                </a:solidFill>
              </a:rPr>
              <a:t>Процес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39911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/>
              <a:t>Термін</a:t>
            </a:r>
            <a:r>
              <a:rPr lang="ru-RU" sz="2400" dirty="0"/>
              <a:t> «</a:t>
            </a:r>
            <a:r>
              <a:rPr lang="en-US" sz="2400" dirty="0"/>
              <a:t>PROCESS</a:t>
            </a:r>
            <a:r>
              <a:rPr lang="uk-UA" sz="2400" dirty="0"/>
              <a:t>»</a:t>
            </a:r>
            <a:endParaRPr lang="ru-RU" sz="2400" dirty="0"/>
          </a:p>
          <a:p>
            <a:r>
              <a:rPr lang="ru-RU" sz="2400" dirty="0" err="1"/>
              <a:t>визначає</a:t>
            </a:r>
            <a:r>
              <a:rPr lang="ru-RU" sz="2400" dirty="0"/>
              <a:t> те,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оточує</a:t>
            </a:r>
            <a:r>
              <a:rPr lang="ru-RU" sz="2400" dirty="0"/>
              <a:t> </a:t>
            </a:r>
            <a:r>
              <a:rPr lang="ru-RU" sz="2400" dirty="0" err="1"/>
              <a:t>споживача</a:t>
            </a:r>
            <a:r>
              <a:rPr lang="ru-RU" sz="2400" dirty="0"/>
              <a:t> у момент </a:t>
            </a:r>
            <a:r>
              <a:rPr lang="ru-RU" sz="2400" dirty="0" err="1"/>
              <a:t>придбання</a:t>
            </a:r>
            <a:r>
              <a:rPr lang="ru-RU" sz="2400" dirty="0"/>
              <a:t> </a:t>
            </a:r>
            <a:r>
              <a:rPr lang="ru-RU" sz="2400" dirty="0" err="1"/>
              <a:t>послуги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A70EE7D-57F0-4401-B3AD-56603C5E9DB3}"/>
              </a:ext>
            </a:extLst>
          </p:cNvPr>
          <p:cNvSpPr txBox="1">
            <a:spLocks/>
          </p:cNvSpPr>
          <p:nvPr/>
        </p:nvSpPr>
        <p:spPr bwMode="gray">
          <a:xfrm>
            <a:off x="5757985" y="309870"/>
            <a:ext cx="3024336" cy="142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ru-RU" dirty="0"/>
            </a:br>
            <a:r>
              <a:rPr lang="en-US" sz="4300" b="1" dirty="0" err="1"/>
              <a:t>Phisical</a:t>
            </a:r>
            <a:r>
              <a:rPr lang="en-US" sz="4300" b="1" dirty="0"/>
              <a:t> Evidence</a:t>
            </a:r>
            <a:r>
              <a:rPr lang="uk-UA" sz="4300" b="1" dirty="0"/>
              <a:t>: Оточення</a:t>
            </a:r>
            <a:endParaRPr lang="ru-RU" sz="43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5870F29-B57D-4F1C-8732-4FFCC6E48463}"/>
              </a:ext>
            </a:extLst>
          </p:cNvPr>
          <p:cNvSpPr txBox="1">
            <a:spLocks/>
          </p:cNvSpPr>
          <p:nvPr/>
        </p:nvSpPr>
        <p:spPr>
          <a:xfrm>
            <a:off x="5148064" y="5126288"/>
            <a:ext cx="4536504" cy="3268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/>
              <a:t>Фізичне</a:t>
            </a:r>
            <a:r>
              <a:rPr lang="ru-RU" dirty="0"/>
              <a:t> </a:t>
            </a:r>
            <a:r>
              <a:rPr lang="ru-RU" dirty="0" err="1"/>
              <a:t>оточення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сформувати</a:t>
            </a:r>
            <a:r>
              <a:rPr lang="ru-RU" dirty="0"/>
              <a:t> </a:t>
            </a:r>
            <a:r>
              <a:rPr lang="ru-RU" dirty="0" err="1"/>
              <a:t>правильний</a:t>
            </a:r>
            <a:r>
              <a:rPr lang="ru-RU" dirty="0"/>
              <a:t> </a:t>
            </a:r>
            <a:r>
              <a:rPr lang="ru-RU" dirty="0" err="1"/>
              <a:t>імідж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,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характеристики товару.</a:t>
            </a:r>
          </a:p>
          <a:p>
            <a:pPr marL="0" indent="0">
              <a:buFont typeface="Wingdings 3" charset="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300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EF36D-B6A8-4C5E-B5B7-CB1FDBD58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есторанный маркетинг - 8 этапов построения маркетинга. _8 кругов Прашкевич_">
            <a:hlinkClick r:id="" action="ppaction://media"/>
            <a:extLst>
              <a:ext uri="{FF2B5EF4-FFF2-40B4-BE49-F238E27FC236}">
                <a16:creationId xmlns:a16="http://schemas.microsoft.com/office/drawing/2014/main" id="{4AFCC8FF-341D-4C6F-87BD-E41B5B789C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173" y="1285191"/>
            <a:ext cx="7523654" cy="4231817"/>
          </a:xfrm>
        </p:spPr>
      </p:pic>
    </p:spTree>
    <p:extLst>
      <p:ext uri="{BB962C8B-B14F-4D97-AF65-F5344CB8AC3E}">
        <p14:creationId xmlns:p14="http://schemas.microsoft.com/office/powerpoint/2010/main" val="17201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Сутність</a:t>
            </a:r>
            <a:r>
              <a:rPr lang="ru-RU" dirty="0"/>
              <a:t> маркетингу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визначатися</a:t>
            </a:r>
            <a:r>
              <a:rPr lang="ru-RU" dirty="0"/>
              <a:t> формулою: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382" y="2489200"/>
            <a:ext cx="7380026" cy="353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«</a:t>
            </a:r>
            <a:r>
              <a:rPr lang="ru-RU" sz="2000" dirty="0" err="1"/>
              <a:t>Виробляти</a:t>
            </a:r>
            <a:r>
              <a:rPr lang="ru-RU" sz="2000" dirty="0"/>
              <a:t> те,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безумовно</a:t>
            </a:r>
            <a:r>
              <a:rPr lang="ru-RU" sz="2000" dirty="0"/>
              <a:t> </a:t>
            </a:r>
            <a:r>
              <a:rPr lang="ru-RU" sz="2000" dirty="0" err="1"/>
              <a:t>знаходить</a:t>
            </a:r>
            <a:r>
              <a:rPr lang="ru-RU" sz="2000" dirty="0"/>
              <a:t> </a:t>
            </a:r>
            <a:r>
              <a:rPr lang="ru-RU" sz="2000" dirty="0" err="1"/>
              <a:t>збут</a:t>
            </a:r>
            <a:r>
              <a:rPr lang="ru-RU" sz="2000" dirty="0"/>
              <a:t>, а не </a:t>
            </a:r>
            <a:r>
              <a:rPr lang="ru-RU" sz="2000" dirty="0" err="1"/>
              <a:t>намагатися</a:t>
            </a:r>
            <a:r>
              <a:rPr lang="ru-RU" sz="2000" dirty="0"/>
              <a:t> </a:t>
            </a:r>
            <a:r>
              <a:rPr lang="ru-RU" sz="2000" dirty="0" err="1"/>
              <a:t>нав'язати</a:t>
            </a:r>
            <a:r>
              <a:rPr lang="ru-RU" sz="2000" dirty="0"/>
              <a:t> </a:t>
            </a:r>
            <a:r>
              <a:rPr lang="ru-RU" sz="2000" dirty="0" err="1"/>
              <a:t>споживачеві</a:t>
            </a:r>
            <a:r>
              <a:rPr lang="ru-RU" sz="2000" dirty="0"/>
              <a:t> </a:t>
            </a:r>
            <a:r>
              <a:rPr lang="ru-RU" sz="2000" dirty="0" err="1"/>
              <a:t>неузгоджені</a:t>
            </a:r>
            <a:r>
              <a:rPr lang="ru-RU" sz="2000" dirty="0"/>
              <a:t> з ринком </a:t>
            </a:r>
            <a:r>
              <a:rPr lang="ru-RU" sz="2000" dirty="0" err="1"/>
              <a:t>продукцію</a:t>
            </a:r>
            <a:r>
              <a:rPr lang="ru-RU" sz="2000" dirty="0"/>
              <a:t> та </a:t>
            </a:r>
            <a:r>
              <a:rPr lang="ru-RU" sz="2000" dirty="0" err="1"/>
              <a:t>послуги</a:t>
            </a:r>
            <a:r>
              <a:rPr lang="ru-RU" sz="2000" dirty="0"/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53E40C-CA51-4F8B-BB50-7B5E00D5F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645024"/>
            <a:ext cx="4248472" cy="28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DC592-59C2-4B00-88D5-F5F418F64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A37ED8-7B86-48B6-992E-8083BEA23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8A2DCF-1B1B-4308-ABC6-9524799AF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82" y="521745"/>
            <a:ext cx="7413648" cy="581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8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27098"/>
            <a:ext cx="8424936" cy="709865"/>
          </a:xfrm>
        </p:spPr>
        <p:txBody>
          <a:bodyPr/>
          <a:lstStyle/>
          <a:p>
            <a:pPr algn="ctr"/>
            <a:r>
              <a:rPr lang="ru-RU" sz="2400" b="1" dirty="0" err="1"/>
              <a:t>Серед</a:t>
            </a:r>
            <a:r>
              <a:rPr lang="ru-RU" sz="2400" b="1" dirty="0"/>
              <a:t> </a:t>
            </a:r>
            <a:r>
              <a:rPr lang="ru-RU" sz="2400" b="1" dirty="0" err="1"/>
              <a:t>основних</a:t>
            </a:r>
            <a:r>
              <a:rPr lang="ru-RU" sz="2400" b="1" dirty="0"/>
              <a:t> причин «</a:t>
            </a:r>
            <a:r>
              <a:rPr lang="ru-RU" sz="2400" b="1" dirty="0" err="1"/>
              <a:t>неуваги</a:t>
            </a:r>
            <a:r>
              <a:rPr lang="ru-RU" sz="2400" b="1" dirty="0"/>
              <a:t>» до маркетингу в ресторанному </a:t>
            </a:r>
            <a:r>
              <a:rPr lang="ru-RU" sz="2400" b="1" dirty="0" err="1"/>
              <a:t>бізнесі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назвати</a:t>
            </a:r>
            <a:r>
              <a:rPr lang="ru-RU" sz="2400" b="1" dirty="0"/>
              <a:t>: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4608512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ru-RU" dirty="0"/>
              <a:t>–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маркетингової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власників</a:t>
            </a:r>
            <a:r>
              <a:rPr lang="ru-RU" dirty="0"/>
              <a:t> (</a:t>
            </a:r>
            <a:r>
              <a:rPr lang="ru-RU" dirty="0" err="1"/>
              <a:t>керуючих</a:t>
            </a:r>
            <a:r>
              <a:rPr lang="ru-RU" dirty="0"/>
              <a:t>) </a:t>
            </a:r>
            <a:r>
              <a:rPr lang="ru-RU" dirty="0" err="1"/>
              <a:t>ресторанів</a:t>
            </a:r>
            <a:r>
              <a:rPr lang="ru-RU" dirty="0"/>
              <a:t>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нижчий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керівниками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.</a:t>
            </a:r>
          </a:p>
          <a:p>
            <a:pPr lvl="0" fontAlgn="base"/>
            <a:r>
              <a:rPr lang="ru-RU" dirty="0"/>
              <a:t>- </a:t>
            </a:r>
            <a:r>
              <a:rPr lang="ru-RU" dirty="0" err="1"/>
              <a:t>нерозуміння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 маркетингу і,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</a:t>
            </a:r>
            <a:r>
              <a:rPr lang="ru-RU" dirty="0" err="1"/>
              <a:t>небажання</a:t>
            </a:r>
            <a:r>
              <a:rPr lang="ru-RU" dirty="0"/>
              <a:t> </a:t>
            </a:r>
            <a:r>
              <a:rPr lang="ru-RU" dirty="0" err="1"/>
              <a:t>фінансувати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напрямок</a:t>
            </a:r>
            <a:r>
              <a:rPr lang="ru-RU" dirty="0"/>
              <a:t>. </a:t>
            </a:r>
            <a:r>
              <a:rPr lang="ru-RU" dirty="0" err="1"/>
              <a:t>Прагнення</a:t>
            </a:r>
            <a:r>
              <a:rPr lang="ru-RU" dirty="0"/>
              <a:t> </a:t>
            </a:r>
            <a:r>
              <a:rPr lang="ru-RU" dirty="0" err="1"/>
              <a:t>заощадити</a:t>
            </a:r>
            <a:r>
              <a:rPr lang="ru-RU" dirty="0"/>
              <a:t> </a:t>
            </a:r>
            <a:r>
              <a:rPr lang="ru-RU" dirty="0" err="1"/>
              <a:t>відноситься</a:t>
            </a:r>
            <a:r>
              <a:rPr lang="ru-RU" dirty="0"/>
              <a:t> як до </a:t>
            </a:r>
            <a:r>
              <a:rPr lang="ru-RU" dirty="0" err="1"/>
              <a:t>фінансування</a:t>
            </a:r>
            <a:r>
              <a:rPr lang="ru-RU" dirty="0"/>
              <a:t> </a:t>
            </a:r>
            <a:r>
              <a:rPr lang="ru-RU" dirty="0" err="1"/>
              <a:t>маркетингових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, так і до зарплат </a:t>
            </a:r>
            <a:r>
              <a:rPr lang="ru-RU" dirty="0" err="1"/>
              <a:t>спеціалістів</a:t>
            </a:r>
            <a:r>
              <a:rPr lang="ru-RU" dirty="0"/>
              <a:t> (і, </a:t>
            </a:r>
            <a:r>
              <a:rPr lang="ru-RU" dirty="0" err="1"/>
              <a:t>відповідно</a:t>
            </a:r>
            <a:r>
              <a:rPr lang="ru-RU" dirty="0"/>
              <a:t>, до оплати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зовнішніх</a:t>
            </a:r>
            <a:r>
              <a:rPr lang="ru-RU" dirty="0"/>
              <a:t> </a:t>
            </a:r>
            <a:r>
              <a:rPr lang="ru-RU" dirty="0" err="1"/>
              <a:t>компаній</a:t>
            </a:r>
            <a:r>
              <a:rPr lang="ru-RU" dirty="0"/>
              <a:t>), </a:t>
            </a:r>
            <a:r>
              <a:rPr lang="ru-RU" dirty="0" err="1"/>
              <a:t>які</a:t>
            </a:r>
            <a:r>
              <a:rPr lang="ru-RU" dirty="0"/>
              <a:t> б могли </a:t>
            </a:r>
            <a:r>
              <a:rPr lang="ru-RU" dirty="0" err="1"/>
              <a:t>організувати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 роботу.</a:t>
            </a:r>
          </a:p>
          <a:p>
            <a:pPr lvl="0" fontAlgn="base"/>
            <a:r>
              <a:rPr lang="ru-RU" dirty="0"/>
              <a:t>– </a:t>
            </a:r>
            <a:r>
              <a:rPr lang="ru-RU" dirty="0" err="1"/>
              <a:t>знаючі</a:t>
            </a:r>
            <a:r>
              <a:rPr lang="ru-RU" dirty="0"/>
              <a:t> </a:t>
            </a:r>
            <a:r>
              <a:rPr lang="ru-RU" dirty="0" err="1"/>
              <a:t>фахівці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маркетингу не </a:t>
            </a:r>
            <a:r>
              <a:rPr lang="ru-RU" dirty="0" err="1"/>
              <a:t>поспішають</a:t>
            </a:r>
            <a:r>
              <a:rPr lang="ru-RU" dirty="0"/>
              <a:t> </a:t>
            </a:r>
            <a:r>
              <a:rPr lang="ru-RU" dirty="0" err="1"/>
              <a:t>працювати</a:t>
            </a:r>
            <a:r>
              <a:rPr lang="ru-RU" dirty="0"/>
              <a:t> на </a:t>
            </a:r>
            <a:r>
              <a:rPr lang="ru-RU" dirty="0" err="1"/>
              <a:t>підприємствах</a:t>
            </a:r>
            <a:r>
              <a:rPr lang="ru-RU" dirty="0"/>
              <a:t> </a:t>
            </a:r>
            <a:r>
              <a:rPr lang="ru-RU" dirty="0" err="1"/>
              <a:t>громадського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.</a:t>
            </a:r>
          </a:p>
          <a:p>
            <a:pPr lvl="0" fontAlgn="base"/>
            <a:r>
              <a:rPr lang="ru-RU" dirty="0" err="1"/>
              <a:t>По-перше</a:t>
            </a:r>
            <a:r>
              <a:rPr lang="ru-RU" dirty="0"/>
              <a:t>, вони не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роботу престижною і такою,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значний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.</a:t>
            </a:r>
          </a:p>
          <a:p>
            <a:pPr lvl="0" fontAlgn="base"/>
            <a:r>
              <a:rPr lang="ru-RU" dirty="0" err="1"/>
              <a:t>По-друге</a:t>
            </a:r>
            <a:r>
              <a:rPr lang="ru-RU" dirty="0"/>
              <a:t>, перспектив </a:t>
            </a:r>
            <a:r>
              <a:rPr lang="ru-RU" dirty="0" err="1"/>
              <a:t>зростання</a:t>
            </a:r>
            <a:r>
              <a:rPr lang="ru-RU" dirty="0"/>
              <a:t> у </a:t>
            </a:r>
            <a:r>
              <a:rPr lang="ru-RU" dirty="0" err="1"/>
              <a:t>ресторані</a:t>
            </a:r>
            <a:r>
              <a:rPr lang="ru-RU" dirty="0"/>
              <a:t> </a:t>
            </a:r>
            <a:r>
              <a:rPr lang="ru-RU" dirty="0" err="1"/>
              <a:t>небагато</a:t>
            </a:r>
            <a:r>
              <a:rPr lang="ru-RU" dirty="0"/>
              <a:t>. </a:t>
            </a:r>
            <a:r>
              <a:rPr lang="ru-RU" dirty="0" err="1"/>
              <a:t>По-третє</a:t>
            </a:r>
            <a:r>
              <a:rPr lang="ru-RU" dirty="0"/>
              <a:t>, </a:t>
            </a:r>
            <a:r>
              <a:rPr lang="ru-RU" dirty="0" err="1"/>
              <a:t>рівень</a:t>
            </a:r>
            <a:r>
              <a:rPr lang="ru-RU" dirty="0"/>
              <a:t> зарплат у </a:t>
            </a:r>
            <a:r>
              <a:rPr lang="ru-RU" dirty="0" err="1"/>
              <a:t>ресторані</a:t>
            </a:r>
            <a:r>
              <a:rPr lang="ru-RU" dirty="0"/>
              <a:t> на </a:t>
            </a:r>
            <a:r>
              <a:rPr lang="ru-RU" dirty="0" err="1"/>
              <a:t>такі</a:t>
            </a:r>
            <a:r>
              <a:rPr lang="ru-RU" dirty="0"/>
              <a:t> посади </a:t>
            </a:r>
            <a:r>
              <a:rPr lang="ru-RU" dirty="0" err="1"/>
              <a:t>невисокий</a:t>
            </a:r>
            <a:r>
              <a:rPr lang="ru-RU" dirty="0"/>
              <a:t> і </a:t>
            </a:r>
            <a:r>
              <a:rPr lang="ru-RU" dirty="0" err="1"/>
              <a:t>підходить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для </a:t>
            </a:r>
            <a:r>
              <a:rPr lang="ru-RU" dirty="0" err="1"/>
              <a:t>фахівців-початківців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5437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692696"/>
            <a:ext cx="4680520" cy="1205758"/>
          </a:xfrm>
        </p:spPr>
        <p:txBody>
          <a:bodyPr/>
          <a:lstStyle/>
          <a:p>
            <a:pPr algn="ctr"/>
            <a:r>
              <a:rPr lang="ru-RU" b="1" dirty="0"/>
              <a:t>2. </a:t>
            </a:r>
            <a:r>
              <a:rPr lang="ru-RU" b="1" dirty="0" err="1"/>
              <a:t>Завдання</a:t>
            </a:r>
            <a:r>
              <a:rPr lang="ru-RU" b="1" dirty="0"/>
              <a:t> ресторанного маркетингу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725" y="2420888"/>
            <a:ext cx="8568952" cy="3907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err="1">
                <a:solidFill>
                  <a:schemeClr val="tx1"/>
                </a:solidFill>
              </a:rPr>
              <a:t>Існує</a:t>
            </a:r>
            <a:r>
              <a:rPr lang="ru-RU" sz="2800" b="1" u="sng" dirty="0">
                <a:solidFill>
                  <a:schemeClr val="tx1"/>
                </a:solidFill>
              </a:rPr>
              <a:t> 5 </a:t>
            </a:r>
            <a:r>
              <a:rPr lang="ru-RU" sz="2800" b="1" u="sng" dirty="0" err="1">
                <a:solidFill>
                  <a:schemeClr val="tx1"/>
                </a:solidFill>
              </a:rPr>
              <a:t>основних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завдань</a:t>
            </a:r>
            <a:r>
              <a:rPr lang="ru-RU" sz="2800" b="1" u="sng" dirty="0">
                <a:solidFill>
                  <a:schemeClr val="tx1"/>
                </a:solidFill>
              </a:rPr>
              <a:t> ресторанного маркетингу: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1. </a:t>
            </a:r>
            <a:r>
              <a:rPr lang="ru-RU" sz="2800" b="1" u="sng" dirty="0" err="1">
                <a:solidFill>
                  <a:schemeClr val="tx1"/>
                </a:solidFill>
              </a:rPr>
              <a:t>Інформування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відвідувачів</a:t>
            </a:r>
            <a:r>
              <a:rPr lang="ru-RU" sz="2800" b="1" u="sng" dirty="0">
                <a:solidFill>
                  <a:schemeClr val="tx1"/>
                </a:solidFill>
              </a:rPr>
              <a:t> ресторану.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2. </a:t>
            </a:r>
            <a:r>
              <a:rPr lang="ru-RU" sz="2800" b="1" u="sng" dirty="0" err="1">
                <a:solidFill>
                  <a:schemeClr val="tx1"/>
                </a:solidFill>
              </a:rPr>
              <a:t>Залучення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цільових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груп</a:t>
            </a:r>
            <a:r>
              <a:rPr lang="ru-RU" sz="2800" b="1" u="sng" dirty="0">
                <a:solidFill>
                  <a:schemeClr val="tx1"/>
                </a:solidFill>
              </a:rPr>
              <a:t> гостей.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3. </a:t>
            </a:r>
            <a:r>
              <a:rPr lang="ru-RU" sz="2800" b="1" u="sng" dirty="0" err="1">
                <a:solidFill>
                  <a:schemeClr val="tx1"/>
                </a:solidFill>
              </a:rPr>
              <a:t>Розширення</a:t>
            </a:r>
            <a:r>
              <a:rPr lang="ru-RU" sz="2800" b="1" u="sng" dirty="0">
                <a:solidFill>
                  <a:schemeClr val="tx1"/>
                </a:solidFill>
              </a:rPr>
              <a:t> кола </a:t>
            </a:r>
            <a:r>
              <a:rPr lang="ru-RU" sz="2800" b="1" u="sng" dirty="0" err="1">
                <a:solidFill>
                  <a:schemeClr val="tx1"/>
                </a:solidFill>
              </a:rPr>
              <a:t>відвідувачів</a:t>
            </a:r>
            <a:r>
              <a:rPr lang="ru-RU" sz="2800" b="1" u="sng" dirty="0">
                <a:solidFill>
                  <a:schemeClr val="tx1"/>
                </a:solidFill>
              </a:rPr>
              <a:t> ресторану.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4. </a:t>
            </a:r>
            <a:r>
              <a:rPr lang="ru-RU" sz="2800" b="1" u="sng" dirty="0" err="1">
                <a:solidFill>
                  <a:schemeClr val="tx1"/>
                </a:solidFill>
              </a:rPr>
              <a:t>Утримання</a:t>
            </a:r>
            <a:r>
              <a:rPr lang="ru-RU" sz="2800" b="1" u="sng" dirty="0">
                <a:solidFill>
                  <a:schemeClr val="tx1"/>
                </a:solidFill>
              </a:rPr>
              <a:t> гостей.</a:t>
            </a: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tx1"/>
                </a:solidFill>
              </a:rPr>
              <a:t>5. </a:t>
            </a:r>
            <a:r>
              <a:rPr lang="ru-RU" sz="2800" b="1" u="sng" dirty="0" err="1">
                <a:solidFill>
                  <a:schemeClr val="tx1"/>
                </a:solidFill>
              </a:rPr>
              <a:t>Збільшення</a:t>
            </a:r>
            <a:r>
              <a:rPr lang="ru-RU" sz="2800" b="1" u="sng" dirty="0">
                <a:solidFill>
                  <a:schemeClr val="tx1"/>
                </a:solidFill>
              </a:rPr>
              <a:t> </a:t>
            </a:r>
            <a:r>
              <a:rPr lang="ru-RU" sz="2800" b="1" u="sng" dirty="0" err="1">
                <a:solidFill>
                  <a:schemeClr val="tx1"/>
                </a:solidFill>
              </a:rPr>
              <a:t>прибутку</a:t>
            </a:r>
            <a:r>
              <a:rPr lang="ru-RU" sz="2800" b="1" u="sng" dirty="0">
                <a:solidFill>
                  <a:schemeClr val="tx1"/>
                </a:solidFill>
              </a:rPr>
              <a:t> з гостя.</a:t>
            </a:r>
            <a:endParaRPr lang="ru-RU" sz="2400" dirty="0"/>
          </a:p>
        </p:txBody>
      </p:sp>
      <p:pic>
        <p:nvPicPr>
          <p:cNvPr id="3074" name="Picture 2" descr="Формування маркетингових комунікацій у готельно-ресторанному бізнесі">
            <a:extLst>
              <a:ext uri="{FF2B5EF4-FFF2-40B4-BE49-F238E27FC236}">
                <a16:creationId xmlns:a16="http://schemas.microsoft.com/office/drawing/2014/main" id="{F68D1F48-E81A-435B-9284-20E352FB2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012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1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300" y="548680"/>
            <a:ext cx="8136904" cy="1421782"/>
          </a:xfrm>
        </p:spPr>
        <p:txBody>
          <a:bodyPr/>
          <a:lstStyle/>
          <a:p>
            <a:pPr lvl="0" algn="ctr"/>
            <a:r>
              <a:rPr lang="ru-RU" b="1" dirty="0"/>
              <a:t>1 </a:t>
            </a:r>
            <a:r>
              <a:rPr lang="ru-RU" b="1" dirty="0" err="1"/>
              <a:t>завдання</a:t>
            </a:r>
            <a:r>
              <a:rPr lang="ru-RU" b="1" dirty="0"/>
              <a:t>: </a:t>
            </a:r>
            <a:r>
              <a:rPr lang="ru-RU" b="1" dirty="0" err="1"/>
              <a:t>Інформування</a:t>
            </a:r>
            <a:r>
              <a:rPr lang="ru-RU" b="1" dirty="0"/>
              <a:t> </a:t>
            </a:r>
            <a:r>
              <a:rPr lang="ru-RU" b="1" dirty="0" err="1"/>
              <a:t>відвідувачів</a:t>
            </a:r>
            <a:r>
              <a:rPr lang="ru-RU" b="1" dirty="0"/>
              <a:t> ресторану.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496944" cy="43924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завдання</a:t>
            </a:r>
            <a:r>
              <a:rPr lang="ru-RU" sz="2400" b="1" dirty="0"/>
              <a:t> </a:t>
            </a:r>
            <a:r>
              <a:rPr lang="ru-RU" sz="2400" b="1" dirty="0" err="1"/>
              <a:t>відноситься</a:t>
            </a:r>
            <a:r>
              <a:rPr lang="ru-RU" sz="2400" b="1" dirty="0"/>
              <a:t> до початкового </a:t>
            </a:r>
            <a:r>
              <a:rPr lang="ru-RU" sz="2400" b="1" dirty="0" err="1"/>
              <a:t>етапу</a:t>
            </a:r>
            <a:r>
              <a:rPr lang="ru-RU" sz="2400" b="1" dirty="0"/>
              <a:t> </a:t>
            </a:r>
            <a:r>
              <a:rPr lang="ru-RU" sz="2400" b="1" dirty="0" err="1"/>
              <a:t>діяльності</a:t>
            </a:r>
            <a:r>
              <a:rPr lang="ru-RU" sz="2400" b="1" dirty="0"/>
              <a:t> ресторану - </a:t>
            </a:r>
            <a:r>
              <a:rPr lang="ru-RU" sz="2400" b="1" dirty="0" err="1"/>
              <a:t>відразу</a:t>
            </a:r>
            <a:r>
              <a:rPr lang="ru-RU" sz="2400" b="1" dirty="0"/>
              <a:t> </a:t>
            </a:r>
            <a:r>
              <a:rPr lang="ru-RU" sz="2400" b="1" dirty="0" err="1"/>
              <a:t>після</a:t>
            </a:r>
            <a:r>
              <a:rPr lang="ru-RU" sz="2400" b="1" dirty="0"/>
              <a:t> </a:t>
            </a:r>
            <a:r>
              <a:rPr lang="ru-RU" sz="2400" b="1" dirty="0" err="1"/>
              <a:t>відкриття</a:t>
            </a:r>
            <a:r>
              <a:rPr lang="ru-RU" sz="2400" b="1" dirty="0"/>
              <a:t> </a:t>
            </a:r>
            <a:r>
              <a:rPr lang="ru-RU" sz="2400" b="1" dirty="0" err="1"/>
              <a:t>необхідно</a:t>
            </a:r>
            <a:r>
              <a:rPr lang="ru-RU" sz="2400" b="1" dirty="0"/>
              <a:t> </a:t>
            </a:r>
            <a:r>
              <a:rPr lang="ru-RU" sz="2400" b="1" dirty="0" err="1"/>
              <a:t>інформувати</a:t>
            </a:r>
            <a:r>
              <a:rPr lang="ru-RU" sz="2400" b="1" dirty="0"/>
              <a:t> </a:t>
            </a:r>
            <a:r>
              <a:rPr lang="ru-RU" sz="2400" b="1" dirty="0" err="1"/>
              <a:t>потенційних</a:t>
            </a:r>
            <a:r>
              <a:rPr lang="ru-RU" sz="2400" b="1" dirty="0"/>
              <a:t> </a:t>
            </a:r>
            <a:r>
              <a:rPr lang="ru-RU" sz="2400" b="1" dirty="0" err="1"/>
              <a:t>клієнтів</a:t>
            </a:r>
            <a:r>
              <a:rPr lang="ru-RU" sz="2400" b="1" dirty="0"/>
              <a:t> про </a:t>
            </a:r>
            <a:r>
              <a:rPr lang="ru-RU" sz="2400" b="1" dirty="0" err="1"/>
              <a:t>цю</a:t>
            </a:r>
            <a:r>
              <a:rPr lang="ru-RU" sz="2400" b="1" dirty="0"/>
              <a:t> </a:t>
            </a:r>
            <a:r>
              <a:rPr lang="ru-RU" sz="2400" b="1" dirty="0" err="1"/>
              <a:t>подію</a:t>
            </a:r>
            <a:r>
              <a:rPr lang="ru-RU" sz="2400" b="1" dirty="0"/>
              <a:t>. Добре </a:t>
            </a:r>
            <a:r>
              <a:rPr lang="ru-RU" sz="2400" b="1" dirty="0" err="1"/>
              <a:t>також</a:t>
            </a:r>
            <a:r>
              <a:rPr lang="ru-RU" sz="2400" b="1" dirty="0"/>
              <a:t> </a:t>
            </a:r>
            <a:r>
              <a:rPr lang="ru-RU" sz="2400" b="1" dirty="0" err="1"/>
              <a:t>анонсувати</a:t>
            </a:r>
            <a:r>
              <a:rPr lang="ru-RU" sz="2400" b="1" dirty="0"/>
              <a:t> </a:t>
            </a:r>
            <a:r>
              <a:rPr lang="ru-RU" sz="2400" b="1" dirty="0" err="1"/>
              <a:t>відкриття</a:t>
            </a:r>
            <a:r>
              <a:rPr lang="ru-RU" sz="2400" b="1" dirty="0"/>
              <a:t> ресторану </a:t>
            </a:r>
            <a:r>
              <a:rPr lang="ru-RU" sz="2400" b="1" dirty="0" err="1"/>
              <a:t>заздалегідь</a:t>
            </a:r>
            <a:r>
              <a:rPr lang="ru-RU" sz="2400" b="1" dirty="0"/>
              <a:t>.</a:t>
            </a:r>
          </a:p>
          <a:p>
            <a:pPr marL="0" indent="0" algn="just">
              <a:buNone/>
            </a:pPr>
            <a:r>
              <a:rPr lang="ru-RU" sz="2400" b="1" dirty="0" err="1"/>
              <a:t>Інформування</a:t>
            </a:r>
            <a:r>
              <a:rPr lang="ru-RU" sz="2400" b="1" dirty="0"/>
              <a:t> про ресторан </a:t>
            </a:r>
            <a:r>
              <a:rPr lang="ru-RU" sz="2400" b="1" dirty="0" err="1"/>
              <a:t>доречно</a:t>
            </a:r>
            <a:r>
              <a:rPr lang="ru-RU" sz="2400" b="1" dirty="0"/>
              <a:t> й у </a:t>
            </a:r>
            <a:r>
              <a:rPr lang="ru-RU" sz="2400" b="1" dirty="0" err="1"/>
              <a:t>випадках</a:t>
            </a:r>
            <a:r>
              <a:rPr lang="ru-RU" sz="2400" b="1" dirty="0"/>
              <a:t>, коли </a:t>
            </a:r>
            <a:r>
              <a:rPr lang="ru-RU" sz="2400" b="1" dirty="0" err="1"/>
              <a:t>змінюється</a:t>
            </a:r>
            <a:r>
              <a:rPr lang="ru-RU" sz="2400" b="1" dirty="0"/>
              <a:t> </a:t>
            </a:r>
            <a:r>
              <a:rPr lang="ru-RU" sz="2400" b="1" dirty="0" err="1"/>
              <a:t>концепція</a:t>
            </a:r>
            <a:r>
              <a:rPr lang="ru-RU" sz="2400" b="1" dirty="0"/>
              <a:t> ресторану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впроваджуються</a:t>
            </a:r>
            <a:r>
              <a:rPr lang="ru-RU" sz="2400" b="1" dirty="0"/>
              <a:t> </a:t>
            </a:r>
            <a:r>
              <a:rPr lang="ru-RU" sz="2400" b="1" dirty="0" err="1"/>
              <a:t>інші</a:t>
            </a:r>
            <a:r>
              <a:rPr lang="ru-RU" sz="2400" b="1" dirty="0"/>
              <a:t> </a:t>
            </a:r>
            <a:r>
              <a:rPr lang="ru-RU" sz="2400" b="1" dirty="0" err="1"/>
              <a:t>настільки</a:t>
            </a:r>
            <a:r>
              <a:rPr lang="ru-RU" sz="2400" b="1" dirty="0"/>
              <a:t> </a:t>
            </a:r>
            <a:r>
              <a:rPr lang="ru-RU" sz="2400" b="1" dirty="0" err="1"/>
              <a:t>сильні</a:t>
            </a:r>
            <a:r>
              <a:rPr lang="ru-RU" sz="2400" b="1" dirty="0"/>
              <a:t> </a:t>
            </a:r>
            <a:r>
              <a:rPr lang="ru-RU" sz="2400" b="1" dirty="0" err="1"/>
              <a:t>зміни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у очах </a:t>
            </a:r>
            <a:r>
              <a:rPr lang="ru-RU" sz="2400" b="1" dirty="0" err="1"/>
              <a:t>колишніх</a:t>
            </a:r>
            <a:r>
              <a:rPr lang="ru-RU" sz="2400" b="1" dirty="0"/>
              <a:t> гостей, заклад </a:t>
            </a:r>
            <a:r>
              <a:rPr lang="ru-RU" sz="2400" b="1" dirty="0" err="1"/>
              <a:t>починає</a:t>
            </a:r>
            <a:r>
              <a:rPr lang="ru-RU" sz="2400" b="1" dirty="0"/>
              <a:t> </a:t>
            </a:r>
            <a:r>
              <a:rPr lang="ru-RU" sz="2400" b="1" dirty="0" err="1"/>
              <a:t>сприйматися</a:t>
            </a:r>
            <a:r>
              <a:rPr lang="ru-RU" sz="2400" b="1" dirty="0"/>
              <a:t> як </a:t>
            </a:r>
            <a:r>
              <a:rPr lang="ru-RU" sz="2400" b="1" dirty="0" err="1"/>
              <a:t>інший</a:t>
            </a:r>
            <a:r>
              <a:rPr lang="ru-RU" sz="2400" b="1" dirty="0"/>
              <a:t> ресторан.</a:t>
            </a:r>
          </a:p>
        </p:txBody>
      </p:sp>
    </p:spTree>
    <p:extLst>
      <p:ext uri="{BB962C8B-B14F-4D97-AF65-F5344CB8AC3E}">
        <p14:creationId xmlns:p14="http://schemas.microsoft.com/office/powerpoint/2010/main" val="253200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548680"/>
            <a:ext cx="7594462" cy="1512168"/>
          </a:xfrm>
        </p:spPr>
        <p:txBody>
          <a:bodyPr/>
          <a:lstStyle/>
          <a:p>
            <a:pPr algn="ctr"/>
            <a:r>
              <a:rPr lang="ru-RU" b="1" dirty="0"/>
              <a:t>2 </a:t>
            </a:r>
            <a:r>
              <a:rPr lang="ru-RU" b="1" dirty="0" err="1"/>
              <a:t>завдання</a:t>
            </a:r>
            <a:r>
              <a:rPr lang="ru-RU" b="1" dirty="0"/>
              <a:t>. </a:t>
            </a:r>
            <a:r>
              <a:rPr lang="ru-RU" b="1" dirty="0" err="1"/>
              <a:t>Залучення</a:t>
            </a:r>
            <a:r>
              <a:rPr lang="ru-RU" b="1" dirty="0"/>
              <a:t> </a:t>
            </a:r>
            <a:r>
              <a:rPr lang="ru-RU" b="1" dirty="0" err="1"/>
              <a:t>цільових</a:t>
            </a:r>
            <a:r>
              <a:rPr lang="ru-RU" b="1" dirty="0"/>
              <a:t> </a:t>
            </a:r>
            <a:r>
              <a:rPr lang="ru-RU" b="1" dirty="0" err="1"/>
              <a:t>груп</a:t>
            </a:r>
            <a:r>
              <a:rPr lang="ru-RU" b="1" dirty="0"/>
              <a:t> гостей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92896"/>
            <a:ext cx="8784976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Планувати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цільову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групу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відвідувачів</a:t>
            </a:r>
            <a:r>
              <a:rPr lang="ru-RU" sz="2000" b="1" dirty="0">
                <a:solidFill>
                  <a:schemeClr val="tx1"/>
                </a:solidFill>
              </a:rPr>
              <a:t> треба </a:t>
            </a:r>
            <a:r>
              <a:rPr lang="ru-RU" sz="2000" b="1" dirty="0" err="1">
                <a:solidFill>
                  <a:schemeClr val="tx1"/>
                </a:solidFill>
              </a:rPr>
              <a:t>ще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стадії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розробки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концепції</a:t>
            </a:r>
            <a:r>
              <a:rPr lang="ru-RU" sz="2000" b="1" dirty="0">
                <a:solidFill>
                  <a:schemeClr val="tx1"/>
                </a:solidFill>
              </a:rPr>
              <a:t> ресторану.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Концепція</a:t>
            </a:r>
            <a:r>
              <a:rPr lang="ru-RU" sz="2000" b="1" dirty="0">
                <a:solidFill>
                  <a:schemeClr val="tx1"/>
                </a:solidFill>
              </a:rPr>
              <a:t> ж </a:t>
            </a:r>
            <a:r>
              <a:rPr lang="ru-RU" sz="2000" b="1" dirty="0" err="1">
                <a:solidFill>
                  <a:schemeClr val="tx1"/>
                </a:solidFill>
              </a:rPr>
              <a:t>базується</a:t>
            </a:r>
            <a:r>
              <a:rPr lang="ru-RU" sz="2000" b="1" dirty="0">
                <a:solidFill>
                  <a:schemeClr val="tx1"/>
                </a:solidFill>
              </a:rPr>
              <a:t> на маркетинговому </a:t>
            </a:r>
            <a:r>
              <a:rPr lang="ru-RU" sz="2000" b="1" dirty="0" err="1">
                <a:solidFill>
                  <a:schemeClr val="tx1"/>
                </a:solidFill>
              </a:rPr>
              <a:t>дослідженні</a:t>
            </a:r>
            <a:r>
              <a:rPr lang="ru-RU" sz="2000" b="1" dirty="0">
                <a:solidFill>
                  <a:schemeClr val="tx1"/>
                </a:solidFill>
              </a:rPr>
              <a:t>, в </a:t>
            </a:r>
            <a:r>
              <a:rPr lang="ru-RU" sz="2000" b="1" dirty="0" err="1">
                <a:solidFill>
                  <a:schemeClr val="tx1"/>
                </a:solidFill>
              </a:rPr>
              <a:t>якому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вимальовується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цільова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група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Також</a:t>
            </a:r>
            <a:r>
              <a:rPr lang="ru-RU" sz="2000" b="1" dirty="0">
                <a:solidFill>
                  <a:schemeClr val="tx1"/>
                </a:solidFill>
              </a:rPr>
              <a:t> на </a:t>
            </a:r>
            <a:r>
              <a:rPr lang="ru-RU" sz="2000" b="1" dirty="0" err="1">
                <a:solidFill>
                  <a:schemeClr val="tx1"/>
                </a:solidFill>
              </a:rPr>
              <a:t>стадії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розробки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концепції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визначаються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параметри</a:t>
            </a:r>
            <a:r>
              <a:rPr lang="ru-RU" sz="2000" b="1" dirty="0">
                <a:solidFill>
                  <a:schemeClr val="tx1"/>
                </a:solidFill>
              </a:rPr>
              <a:t> закладу, </a:t>
            </a:r>
            <a:r>
              <a:rPr lang="ru-RU" sz="2000" b="1" dirty="0" err="1">
                <a:solidFill>
                  <a:schemeClr val="tx1"/>
                </a:solidFill>
              </a:rPr>
              <a:t>здатні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залучити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цільову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групу</a:t>
            </a:r>
            <a:r>
              <a:rPr lang="ru-RU" sz="2000" b="1" dirty="0">
                <a:solidFill>
                  <a:schemeClr val="tx1"/>
                </a:solidFill>
              </a:rPr>
              <a:t>, а </a:t>
            </a:r>
            <a:r>
              <a:rPr lang="ru-RU" sz="2000" b="1" dirty="0" err="1">
                <a:solidFill>
                  <a:schemeClr val="tx1"/>
                </a:solidFill>
              </a:rPr>
              <a:t>також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ті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що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відсікатимуть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небажану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публіку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Ці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поняття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взаємопов'язані</a:t>
            </a:r>
            <a:r>
              <a:rPr lang="ru-RU" sz="2000" b="1" dirty="0">
                <a:solidFill>
                  <a:schemeClr val="tx1"/>
                </a:solidFill>
              </a:rPr>
              <a:t> – </a:t>
            </a:r>
            <a:r>
              <a:rPr lang="ru-RU" sz="2000" b="1" dirty="0" err="1">
                <a:solidFill>
                  <a:schemeClr val="tx1"/>
                </a:solidFill>
              </a:rPr>
              <a:t>чітке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позиціонування</a:t>
            </a:r>
            <a:r>
              <a:rPr lang="ru-RU" sz="2000" b="1" dirty="0">
                <a:solidFill>
                  <a:schemeClr val="tx1"/>
                </a:solidFill>
              </a:rPr>
              <a:t> закладу </a:t>
            </a:r>
            <a:r>
              <a:rPr lang="ru-RU" sz="2000" b="1" dirty="0" err="1">
                <a:solidFill>
                  <a:schemeClr val="tx1"/>
                </a:solidFill>
              </a:rPr>
              <a:t>приваблює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певних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відвідувачів</a:t>
            </a:r>
            <a:r>
              <a:rPr lang="ru-RU" sz="2000" b="1" dirty="0">
                <a:solidFill>
                  <a:schemeClr val="tx1"/>
                </a:solidFill>
              </a:rPr>
              <a:t> автоматично </a:t>
            </a:r>
            <a:r>
              <a:rPr lang="ru-RU" sz="2000" b="1" dirty="0" err="1">
                <a:solidFill>
                  <a:schemeClr val="tx1"/>
                </a:solidFill>
              </a:rPr>
              <a:t>відсікаючи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інших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896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27098"/>
            <a:ext cx="8208912" cy="709865"/>
          </a:xfrm>
        </p:spPr>
        <p:txBody>
          <a:bodyPr/>
          <a:lstStyle/>
          <a:p>
            <a:pPr algn="ctr"/>
            <a:r>
              <a:rPr lang="ru-RU" sz="2800" b="1" dirty="0"/>
              <a:t>Комплекс </a:t>
            </a:r>
            <a:r>
              <a:rPr lang="ru-RU" sz="2800" b="1" dirty="0" err="1"/>
              <a:t>заходів</a:t>
            </a:r>
            <a:r>
              <a:rPr lang="ru-RU" sz="2800" b="1" dirty="0"/>
              <a:t>, </a:t>
            </a:r>
            <a:r>
              <a:rPr lang="ru-RU" sz="2800" b="1" dirty="0" err="1"/>
              <a:t>призначених</a:t>
            </a:r>
            <a:r>
              <a:rPr lang="ru-RU" sz="2800" b="1" dirty="0"/>
              <a:t> для </a:t>
            </a:r>
            <a:r>
              <a:rPr lang="ru-RU" sz="2800" b="1" dirty="0" err="1"/>
              <a:t>залучення</a:t>
            </a:r>
            <a:r>
              <a:rPr lang="ru-RU" sz="2800" b="1" dirty="0"/>
              <a:t> </a:t>
            </a:r>
            <a:r>
              <a:rPr lang="ru-RU" sz="2800" b="1" dirty="0" err="1"/>
              <a:t>цільової</a:t>
            </a:r>
            <a:r>
              <a:rPr lang="ru-RU" sz="2800" b="1" dirty="0"/>
              <a:t> </a:t>
            </a:r>
            <a:r>
              <a:rPr lang="ru-RU" sz="2800" b="1" dirty="0" err="1"/>
              <a:t>групи</a:t>
            </a:r>
            <a:r>
              <a:rPr lang="ru-RU" sz="2800" b="1" dirty="0"/>
              <a:t> та </a:t>
            </a:r>
            <a:r>
              <a:rPr lang="ru-RU" sz="2800" b="1" dirty="0" err="1"/>
              <a:t>відсікання</a:t>
            </a:r>
            <a:r>
              <a:rPr lang="ru-RU" sz="2800" b="1" dirty="0"/>
              <a:t> </a:t>
            </a:r>
            <a:r>
              <a:rPr lang="ru-RU" sz="2800" b="1" dirty="0" err="1"/>
              <a:t>небажаної</a:t>
            </a:r>
            <a:r>
              <a:rPr lang="ru-RU" sz="2800" b="1" dirty="0"/>
              <a:t> </a:t>
            </a:r>
            <a:r>
              <a:rPr lang="ru-RU" sz="2800" b="1" dirty="0" err="1"/>
              <a:t>публіки</a:t>
            </a:r>
            <a:r>
              <a:rPr lang="ru-RU" sz="2800" b="1" dirty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89200"/>
            <a:ext cx="8784976" cy="3748112"/>
          </a:xfrm>
        </p:spPr>
        <p:txBody>
          <a:bodyPr>
            <a:normAutofit fontScale="92500" lnSpcReduction="10000"/>
          </a:bodyPr>
          <a:lstStyle/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Добре </a:t>
            </a:r>
            <a:r>
              <a:rPr lang="ru-RU" sz="2000" b="1" dirty="0" err="1">
                <a:solidFill>
                  <a:schemeClr val="tx1"/>
                </a:solidFill>
              </a:rPr>
              <a:t>спланована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рекламна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кампанія</a:t>
            </a:r>
            <a:r>
              <a:rPr lang="ru-RU" sz="2000" b="1" dirty="0">
                <a:solidFill>
                  <a:schemeClr val="tx1"/>
                </a:solidFill>
              </a:rPr>
              <a:t>, де </a:t>
            </a:r>
            <a:r>
              <a:rPr lang="ru-RU" sz="2000" b="1" dirty="0" err="1">
                <a:solidFill>
                  <a:schemeClr val="tx1"/>
                </a:solidFill>
              </a:rPr>
              <a:t>чітко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проглядається</a:t>
            </a:r>
            <a:r>
              <a:rPr lang="ru-RU" sz="2000" b="1" dirty="0">
                <a:solidFill>
                  <a:schemeClr val="tx1"/>
                </a:solidFill>
              </a:rPr>
              <a:t> образ ресторану.</a:t>
            </a:r>
          </a:p>
          <a:p>
            <a:pPr lvl="0" fontAlgn="base"/>
            <a:r>
              <a:rPr lang="ru-RU" sz="2000" b="1" dirty="0" err="1">
                <a:solidFill>
                  <a:schemeClr val="tx1"/>
                </a:solidFill>
              </a:rPr>
              <a:t>Розташування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lvl="0" fontAlgn="base"/>
            <a:r>
              <a:rPr lang="ru-RU" sz="2000" b="1" dirty="0" err="1">
                <a:solidFill>
                  <a:schemeClr val="tx1"/>
                </a:solidFill>
              </a:rPr>
              <a:t>Цінова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категорія</a:t>
            </a:r>
            <a:r>
              <a:rPr lang="ru-RU" sz="2000" b="1" dirty="0">
                <a:solidFill>
                  <a:schemeClr val="tx1"/>
                </a:solidFill>
              </a:rPr>
              <a:t>, де </a:t>
            </a:r>
            <a:r>
              <a:rPr lang="ru-RU" sz="2000" b="1" dirty="0" err="1">
                <a:solidFill>
                  <a:schemeClr val="tx1"/>
                </a:solidFill>
              </a:rPr>
              <a:t>працює</a:t>
            </a:r>
            <a:r>
              <a:rPr lang="ru-RU" sz="2000" b="1" dirty="0">
                <a:solidFill>
                  <a:schemeClr val="tx1"/>
                </a:solidFill>
              </a:rPr>
              <a:t> ресторан.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Кухня та </a:t>
            </a:r>
            <a:r>
              <a:rPr lang="ru-RU" sz="2000" b="1" dirty="0" err="1">
                <a:solidFill>
                  <a:schemeClr val="tx1"/>
                </a:solidFill>
              </a:rPr>
              <a:t>якість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продукції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</a:p>
          <a:p>
            <a:pPr marL="0" lvl="0" indent="0" fontAlgn="base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оформлення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страв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lvl="0" fontAlgn="base"/>
            <a:r>
              <a:rPr lang="ru-RU" sz="2000" b="1" dirty="0" err="1">
                <a:solidFill>
                  <a:schemeClr val="tx1"/>
                </a:solidFill>
              </a:rPr>
              <a:t>Рівень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сервісу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якість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</a:p>
          <a:p>
            <a:pPr marL="0" lvl="0" indent="0" fontAlgn="base">
              <a:buNone/>
            </a:pPr>
            <a:r>
              <a:rPr lang="ru-RU" sz="2000" b="1" dirty="0" err="1">
                <a:solidFill>
                  <a:schemeClr val="tx1"/>
                </a:solidFill>
              </a:rPr>
              <a:t>сервірування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Дизайн фасаду, </a:t>
            </a:r>
            <a:r>
              <a:rPr lang="ru-RU" sz="2000" b="1" dirty="0" err="1">
                <a:solidFill>
                  <a:schemeClr val="tx1"/>
                </a:solidFill>
              </a:rPr>
              <a:t>вивіски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</a:p>
          <a:p>
            <a:pPr marL="0" lvl="0" indent="0" fontAlgn="base">
              <a:buNone/>
            </a:pPr>
            <a:r>
              <a:rPr lang="ru-RU" sz="2000" b="1" dirty="0">
                <a:solidFill>
                  <a:schemeClr val="tx1"/>
                </a:solidFill>
              </a:rPr>
              <a:t>входу та </a:t>
            </a:r>
            <a:r>
              <a:rPr lang="ru-RU" sz="2000" b="1" dirty="0" err="1">
                <a:solidFill>
                  <a:schemeClr val="tx1"/>
                </a:solidFill>
              </a:rPr>
              <a:t>інтер'єру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098" name="Picture 2" descr="SMM для ресторанного бізнесу ➔ просування в Instagram, Facebook і інших  соцмережах ᐅ Emsider">
            <a:extLst>
              <a:ext uri="{FF2B5EF4-FFF2-40B4-BE49-F238E27FC236}">
                <a16:creationId xmlns:a16="http://schemas.microsoft.com/office/drawing/2014/main" id="{7B7746AD-0EA7-4D4E-8D7F-439510D3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970062"/>
            <a:ext cx="4752528" cy="27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228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388</TotalTime>
  <Words>2359</Words>
  <Application>Microsoft Office PowerPoint</Application>
  <PresentationFormat>Экран (4:3)</PresentationFormat>
  <Paragraphs>155</Paragraphs>
  <Slides>37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Century Gothic</vt:lpstr>
      <vt:lpstr>Wingdings 3</vt:lpstr>
      <vt:lpstr>Ион (конференц-зал)</vt:lpstr>
      <vt:lpstr>  Маркетинг ресторанних послуг</vt:lpstr>
      <vt:lpstr>План</vt:lpstr>
      <vt:lpstr>1. Особливості ресторанного маркетингу </vt:lpstr>
      <vt:lpstr>Презентация PowerPoint</vt:lpstr>
      <vt:lpstr>Серед основних причин «неуваги» до маркетингу в ресторанному бізнесі можна назвати: </vt:lpstr>
      <vt:lpstr>2. Завдання ресторанного маркетингу</vt:lpstr>
      <vt:lpstr>1 завдання: Інформування відвідувачів ресторану.</vt:lpstr>
      <vt:lpstr>2 завдання. Залучення цільових груп гостей</vt:lpstr>
      <vt:lpstr>Комплекс заходів, призначених для залучення цільової групи та відсікання небажаної публіки:</vt:lpstr>
      <vt:lpstr>Думка експерта</vt:lpstr>
      <vt:lpstr>Олег Назаров -екперт</vt:lpstr>
      <vt:lpstr>3 завдання. Розширення кола відвідувачів ресторану </vt:lpstr>
      <vt:lpstr>Два способи разподілу потоків гостей</vt:lpstr>
      <vt:lpstr>Другий спосіб це розмежування відвідувачів на потоки – робота у кількох форматах</vt:lpstr>
      <vt:lpstr>Думка експерта (Олег Назаров)</vt:lpstr>
      <vt:lpstr>4 завдання: Утримання гостей</vt:lpstr>
      <vt:lpstr>Під час формування рекламних заходів слід ураховувати:</vt:lpstr>
      <vt:lpstr>Презентация PowerPoint</vt:lpstr>
      <vt:lpstr>Фактори, що активно сприяють повторним відвідуванням гостей:</vt:lpstr>
      <vt:lpstr>Методи стимулировання:</vt:lpstr>
      <vt:lpstr>5 завдання: Збільшення доходу від гостя</vt:lpstr>
      <vt:lpstr>Наприклад</vt:lpstr>
      <vt:lpstr>Персонал ресторану</vt:lpstr>
      <vt:lpstr>Далі щодо персоналу...</vt:lpstr>
      <vt:lpstr>Додаткові пропозиції у меню….</vt:lpstr>
      <vt:lpstr>Проведення святкових заходів</vt:lpstr>
      <vt:lpstr>3: Інструменти маркетингу</vt:lpstr>
      <vt:lpstr>Модель маркетинга</vt:lpstr>
      <vt:lpstr>Базова модель: маркетинг-мікс 4Р</vt:lpstr>
      <vt:lpstr>PRODUCT: Продукт</vt:lpstr>
      <vt:lpstr>PRICE: Ціна </vt:lpstr>
      <vt:lpstr>PLACE: Місце продажу</vt:lpstr>
      <vt:lpstr>PROMOTIONAL: Продвижение</vt:lpstr>
      <vt:lpstr>Расширення моделі маркетинг-міксу</vt:lpstr>
      <vt:lpstr>PEOPLE:  Люди </vt:lpstr>
      <vt:lpstr>Презентация PowerPoint</vt:lpstr>
      <vt:lpstr>Сутність маркетингу має визначатися формулою: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 маркетинга. Виды маркетинга</dc:title>
  <dc:creator>Ainura</dc:creator>
  <cp:lastModifiedBy>Анна Сидорук</cp:lastModifiedBy>
  <cp:revision>18</cp:revision>
  <dcterms:created xsi:type="dcterms:W3CDTF">2016-02-16T15:53:08Z</dcterms:created>
  <dcterms:modified xsi:type="dcterms:W3CDTF">2022-02-23T14:04:24Z</dcterms:modified>
</cp:coreProperties>
</file>