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5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82" r:id="rId20"/>
    <p:sldId id="283" r:id="rId21"/>
    <p:sldId id="285" r:id="rId22"/>
    <p:sldId id="286" r:id="rId23"/>
    <p:sldId id="278" r:id="rId24"/>
    <p:sldId id="279" r:id="rId25"/>
    <p:sldId id="280" r:id="rId26"/>
    <p:sldId id="281" r:id="rId27"/>
    <p:sldId id="287" r:id="rId28"/>
    <p:sldId id="288" r:id="rId29"/>
    <p:sldId id="289" r:id="rId30"/>
    <p:sldId id="290" r:id="rId31"/>
    <p:sldId id="291" r:id="rId32"/>
    <p:sldId id="292" r:id="rId33"/>
    <p:sldId id="293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C8C41-5F9E-44C1-A4FC-ADAA5A1C10EC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4BCF6-68BC-494D-96F2-DE971AC8C06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625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4BCF6-68BC-494D-96F2-DE971AC8C06D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839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FE3C383-4107-4F90-BE6C-37EC8B396C42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F0ADD65-22F3-4B80-A342-07EF6263313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7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C383-4107-4F90-BE6C-37EC8B396C42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D65-22F3-4B80-A342-07EF6263313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471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FE3C383-4107-4F90-BE6C-37EC8B396C42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F0ADD65-22F3-4B80-A342-07EF6263313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386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FE3C383-4107-4F90-BE6C-37EC8B396C42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F0ADD65-22F3-4B80-A342-07EF6263313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3098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FE3C383-4107-4F90-BE6C-37EC8B396C42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F0ADD65-22F3-4B80-A342-07EF6263313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291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C383-4107-4F90-BE6C-37EC8B396C42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D65-22F3-4B80-A342-07EF6263313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432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C383-4107-4F90-BE6C-37EC8B396C42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D65-22F3-4B80-A342-07EF6263313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090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C383-4107-4F90-BE6C-37EC8B396C42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D65-22F3-4B80-A342-07EF6263313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439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FE3C383-4107-4F90-BE6C-37EC8B396C42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F0ADD65-22F3-4B80-A342-07EF6263313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072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C383-4107-4F90-BE6C-37EC8B396C42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D65-22F3-4B80-A342-07EF6263313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61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FE3C383-4107-4F90-BE6C-37EC8B396C42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F0ADD65-22F3-4B80-A342-07EF6263313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321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C383-4107-4F90-BE6C-37EC8B396C42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D65-22F3-4B80-A342-07EF6263313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88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C383-4107-4F90-BE6C-37EC8B396C42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D65-22F3-4B80-A342-07EF6263313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05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C383-4107-4F90-BE6C-37EC8B396C42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D65-22F3-4B80-A342-07EF6263313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92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C383-4107-4F90-BE6C-37EC8B396C42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D65-22F3-4B80-A342-07EF6263313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49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C383-4107-4F90-BE6C-37EC8B396C42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D65-22F3-4B80-A342-07EF6263313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593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C383-4107-4F90-BE6C-37EC8B396C42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DD65-22F3-4B80-A342-07EF6263313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05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3C383-4107-4F90-BE6C-37EC8B396C42}" type="datetimeFigureOut">
              <a:rPr lang="ru-RU" smtClean="0"/>
              <a:t>20.01.2022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ADD65-22F3-4B80-A342-07EF6263313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8580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Валютний ринок та валютні системи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141527" y="4918364"/>
            <a:ext cx="1891145" cy="1380837"/>
          </a:xfrm>
        </p:spPr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Виконала: студентка групи 6.0750-з Волошина Катерина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319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509"/>
            <a:ext cx="12192000" cy="1295400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формою конвертації валюти поділяються на: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Резервні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Називаються валюти, які переважно використовуються для міжнародних розрахунків і накопичуються в золотовалютних резервах центральними банками країн для підтримки міжнародної ліквідності.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Клірингові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Розрахункові валютні одиниці, які існують лише як розрахункові гроші у вигляді бухгалтерських записів банківських операцій за взаємними поставками товарів та наданням послуг між країнами-учасницями клірингових розрахунків на основі клірингових угод.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694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0700" y="-136172"/>
            <a:ext cx="8610600" cy="1293028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Валютний курс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4963" y="1335578"/>
            <a:ext cx="10820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Валютний курс- є ціною грошової одиниці однієї країни, яка виражена в грошових одиницях іншої країни або в міжнародних валютних одиницях.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308" y="3347640"/>
            <a:ext cx="7647709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882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6182" y="-152400"/>
            <a:ext cx="8610600" cy="12954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валютного курсу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Біржовий або плаваючий валютний курс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Встановлюється внаслідок ринкових коливань в умовах вільної купівлі-продажу валюти на біржових торгах.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00800" y="1879002"/>
            <a:ext cx="5105400" cy="823912"/>
          </a:xfrm>
        </p:spPr>
        <p:txBody>
          <a:bodyPr/>
          <a:lstStyle/>
          <a:p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Фіксований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Встановлюється міжнародними установами або державою на основі валютного паритету, обмінного співвідношення.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470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6182" y="429491"/>
            <a:ext cx="8610600" cy="1295400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валютного курсу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Номінальний курс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Розрахований як співвідношення вартості валют на валютних ринках.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Реальний обмінний курс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Віддзеркалює товарне співвідношення на одні й ті ж товари, які виражені в різних валютах.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14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0472" y="265609"/>
            <a:ext cx="8610600" cy="1293028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Режими валютних курсів у центральних банках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Центральні банки застосовують такі режими валютних курсів: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Фіксований валютний курс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«Вільно плаваючий» курс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«Регульований плаваючий» валютний курс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множинних валютних курсів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Подвійний валютний курс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800" y="3220749"/>
            <a:ext cx="5006109" cy="316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519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8909" y="154773"/>
            <a:ext cx="8610600" cy="1293028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Фіксований валютний курс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40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Фіксований валютний курс 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це офіційно встановлене центральним банком фіксоване співвідношення між національною грошовою одиницею та валютою іншої країни.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825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4509" y="528846"/>
            <a:ext cx="8610600" cy="1293028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 плаваючі курси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Вільно плаваючі курси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являють собою співвідношення між національною грошовою одиницею та валютами інших країн, яке складається залежно від попиту та пропозиції валют на валютному ринку країни.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29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2087" y="227660"/>
            <a:ext cx="9607826" cy="1293028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Регульоване плавання валют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uk-UA" sz="36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Регульоване плавання валют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такий режим характеризується тим, що у процесі встановлення валютного курсу на валютному ринку відчутний вплив центрального банку країни, який згладжує різкі короткострокові, а іноді й середньострокові коливання курсу з метою зробити його більш передбачуваним та таким, що стимулює зовнішню торгівлю.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247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8765" y="386686"/>
            <a:ext cx="8610600" cy="1293028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Валютний коридор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40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Валютний коридор 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можливе мінімальне та максимальне відхилення офіційного курсу національної грошової одиниці до іноземних валют.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865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174" y="227660"/>
            <a:ext cx="11589026" cy="1293028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визначення валютних курсів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обміну валют може використовуватися крос-курс, коди дві валюти порівнюються з третьою, потім через неї – одна з одною.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 купівельної спроможності різних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алют. Для цього зіставляють рівень цін стандартного набору.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Зіставлення ефективних витрат виробництва.</a:t>
            </a:r>
          </a:p>
          <a:p>
            <a:pPr>
              <a:buFontTx/>
              <a:buChar char="-"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36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Б=W</a:t>
            </a:r>
            <a:r>
              <a:rPr lang="ru-RU" sz="3600" baseline="-250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36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/W</a:t>
            </a:r>
            <a:r>
              <a:rPr lang="en-US" sz="3600" baseline="-250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36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36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uk-UA" sz="3600" baseline="-250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6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uk-UA" sz="3600" baseline="-250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3600" dirty="0">
              <a:solidFill>
                <a:srgbClr val="92D05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918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277090"/>
            <a:ext cx="9448800" cy="1093119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2618" y="1565563"/>
            <a:ext cx="11055928" cy="4752109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1.Сутність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валюти та валютних відносин.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2.Конвертованість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3.Валютний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курс: поняття, функції, види.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4.Котирування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5.Валютний </a:t>
            </a: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валютних</a:t>
            </a: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.Валютна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.Види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валютних систем та їх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еволюція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91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0700" y="459572"/>
            <a:ext cx="8610600" cy="1293028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 формування валютного курсу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 використання валюти на міжнародних розрахунках.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 національного фінансового ринку.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Темпи інфляції.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Національне та міжнародне регулювання валютних ресурсів.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Конкурентоспроможність товарів на світових ринках.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 і розвиток платіжного балансу країни.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Валютні обмеження.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163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235" y="178226"/>
            <a:ext cx="11693237" cy="1295400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 держави на валютний курс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Дисконтна політика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Зміна облікової ставки центрального банку з метою регулювання валютного курсу шляхом впливу на рух короткострокових капіталів.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Валютна інтервенція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пряме втручання центрального банку країни у функціонування валютного ринку шляхом купівлі-продажу іноземної валюти з метою впливу на курс національної грошової одиниці.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688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6900" y="360218"/>
            <a:ext cx="8610600" cy="1295400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Дисконтна політика поділяється: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 </a:t>
            </a:r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девальтації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 валютного курсу щодо іноземної валюти.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 </a:t>
            </a:r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ревальтації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валютного курсу щодо іноземної валюти.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42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0735"/>
            <a:ext cx="11270673" cy="1295400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Котирування валют –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встановлення курсів іноземних валют відповідно до чинного законодавства та існуючої практики.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Офіційні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 уповноваженими банками, державними органами, спеціальними підрозділами на валютних, фондових і товарних біржах.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Ринкові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 великими компаніями та банками на неофіційному ринку.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588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500" y="178226"/>
            <a:ext cx="8610600" cy="1295400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котирування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9004" y="1359890"/>
            <a:ext cx="5079991" cy="8239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Пряме котирування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7220" y="2512805"/>
            <a:ext cx="5311775" cy="3086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Ціна одиниці іноземної валюти обчислюється у національній валюті. Пряме котирування є найпоширенішим.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62700" y="1479234"/>
            <a:ext cx="5105400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Непряме (зворотне) котирування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12805"/>
            <a:ext cx="5334000" cy="3086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Ціна одиниці національної валюти обчислюється у певній кількості іноземної валюти.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654" y="3977930"/>
            <a:ext cx="6373091" cy="266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689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1322" y="202950"/>
            <a:ext cx="8610599" cy="1303867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Котирування буває: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799" y="1884206"/>
            <a:ext cx="3456432" cy="61732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Тверде котирування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/>
        <p:txBody>
          <a:bodyPr>
            <a:noAutofit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Зобовʼязує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хто його здійснює, виконувати угоду відповідно до нього.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66858" y="1892175"/>
            <a:ext cx="3456432" cy="626534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Номінальне котирування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лише орієнтованим і не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обовʼязковим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учасників угоди.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8047917" y="1886775"/>
            <a:ext cx="3456432" cy="626534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Крос-курс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/>
        <p:txBody>
          <a:bodyPr>
            <a:noAutofit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співвідношення між двома валютами, яке випливає з їх курсів щодо третьої валюти.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412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196337"/>
            <a:ext cx="8610600" cy="1293028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Маржа (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спред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0382" y="1765069"/>
            <a:ext cx="10820400" cy="4483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Різниця між курсами продавця і покупця створює маржу (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спред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яка використовується для:</a:t>
            </a:r>
          </a:p>
          <a:p>
            <a:pPr>
              <a:buFontTx/>
              <a:buChar char="-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Покриття видатків того, хто здійснює котирування.</a:t>
            </a:r>
          </a:p>
          <a:p>
            <a:pPr>
              <a:buFontTx/>
              <a:buChar char="-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отримання прибутків і певною мірою для страхування валютних ризиків.</a:t>
            </a:r>
          </a:p>
          <a:p>
            <a:pPr>
              <a:buFontTx/>
              <a:buChar char="-"/>
            </a:pP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800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Кпрод</a:t>
            </a:r>
            <a:r>
              <a:rPr lang="uk-UA" sz="2800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800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Кпок</a:t>
            </a:r>
            <a:r>
              <a:rPr lang="uk-UA" sz="2800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uk-UA" sz="2800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Кпрод</a:t>
            </a:r>
            <a:r>
              <a:rPr lang="uk-UA" sz="2800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*100% = маржа</a:t>
            </a:r>
            <a:endParaRPr lang="ru-RU" sz="2800" i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29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372487"/>
            <a:ext cx="8610600" cy="1293028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Валютний ринок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Валютний ринок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система стійких економічних та організаційних відносин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повʼязаних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операціями купівлі-продажу іноземних валют та платіжних документів в іноземних валютах.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655" y="3713278"/>
            <a:ext cx="5853545" cy="285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316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194483"/>
            <a:ext cx="8610599" cy="1303867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Валютний ринок поділяється: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915" y="2519207"/>
            <a:ext cx="3456432" cy="61732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обʼємом</a:t>
            </a:r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валютних операцій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681915" y="4109910"/>
            <a:ext cx="3456432" cy="3314132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Світовий</a:t>
            </a:r>
          </a:p>
          <a:p>
            <a:pPr marL="285750" indent="-285750">
              <a:buFontTx/>
              <a:buChar char="-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Регіональний</a:t>
            </a:r>
          </a:p>
          <a:p>
            <a:pPr marL="285750" indent="-285750">
              <a:buFontTx/>
              <a:buChar char="-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68800" y="2823260"/>
            <a:ext cx="3456432" cy="626534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субʼєктами</a:t>
            </a:r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які проводять операції з валютою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4368800" y="4109910"/>
            <a:ext cx="3456432" cy="3314618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Міжбанківськ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Клієнтський</a:t>
            </a:r>
          </a:p>
          <a:p>
            <a:pPr marL="285750" indent="-285750">
              <a:buFontTx/>
              <a:buChar char="-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Біржовий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8051801" y="2440328"/>
            <a:ext cx="3456432" cy="626534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ступенем законності операцій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8051801" y="4109910"/>
            <a:ext cx="3456432" cy="3314132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Офіційний</a:t>
            </a:r>
          </a:p>
          <a:p>
            <a:pPr marL="285750" indent="-285750">
              <a:buFontTx/>
              <a:buChar char="-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Нелегальний</a:t>
            </a:r>
          </a:p>
          <a:p>
            <a:pPr marL="285750" indent="-285750">
              <a:buFontTx/>
              <a:buChar char="-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«Сірий»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88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9774" y="304799"/>
            <a:ext cx="8610599" cy="1303867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відношенню до валютних обмежень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uk-UA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Вільний валютний ринок</a:t>
            </a:r>
          </a:p>
          <a:p>
            <a:pPr lvl="0"/>
            <a:r>
              <a:rPr lang="uk-UA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Регульований валютний ринок</a:t>
            </a:r>
            <a:endParaRPr lang="ru-RU" sz="2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видами валютних операцій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16"/>
          </p:nvPr>
        </p:nvSpPr>
        <p:spPr/>
        <p:txBody>
          <a:bodyPr>
            <a:noAutofit/>
          </a:bodyPr>
          <a:lstStyle/>
          <a:p>
            <a:pPr marL="285750" indent="-285750">
              <a:buFontTx/>
              <a:buChar char="-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типом валют : ринок безготівкової валюти; ринок готівкової валюти</a:t>
            </a:r>
          </a:p>
          <a:p>
            <a:pPr marL="285750" indent="-285750">
              <a:buFontTx/>
              <a:buChar char="-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терміновістю : СПОТ-ринок; опціонний ринок</a:t>
            </a:r>
          </a:p>
          <a:p>
            <a:pPr marL="285750" indent="-285750">
              <a:buFontTx/>
              <a:buChar char="-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призначенням: ринок, який обслуговує міжнародну торгівлю; ринок, який здійснює фінансові трансфери</a:t>
            </a:r>
          </a:p>
          <a:p>
            <a:pPr marL="285750" indent="-285750">
              <a:buFontTx/>
              <a:buChar char="-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терміновістю: форвардний;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фʼючерсний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uk-UA" sz="2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видами використання валютних </a:t>
            </a:r>
            <a:r>
              <a:rPr lang="uk-UA" sz="22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endParaRPr lang="ru-RU" sz="22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pPr lvl="0">
              <a:buFontTx/>
              <a:buChar char="-"/>
            </a:pPr>
            <a:r>
              <a:rPr lang="uk-UA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Ринок з одним режимом ВК</a:t>
            </a:r>
          </a:p>
          <a:p>
            <a:pPr lvl="0">
              <a:buFontTx/>
              <a:buChar char="-"/>
            </a:pPr>
            <a:r>
              <a:rPr lang="uk-UA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Ринок з двома режимами ВК</a:t>
            </a:r>
            <a:endParaRPr lang="ru-RU" sz="2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000" dirty="0">
              <a:solidFill>
                <a:prstClr val="white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211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0108" y="-330656"/>
            <a:ext cx="11748655" cy="1825096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uk-UA" sz="2000" cap="none" dirty="0">
                <a:solidFill>
                  <a:prstClr val="whit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Термін «валюта» італійською означає вартість (цінність).</a:t>
            </a:r>
            <a:br>
              <a:rPr lang="uk-UA" sz="2000" cap="none" dirty="0">
                <a:solidFill>
                  <a:prstClr val="whit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uk-UA" sz="2000" cap="none" dirty="0">
                <a:solidFill>
                  <a:prstClr val="whit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 поняття «валюта» включаються не тільки кошти у вигляді законних платіжних засобів (готівки) чи депозитів у грошах тієї чи іншої країни, а й інші валютні цінності:</a:t>
            </a:r>
            <a:r>
              <a:rPr lang="ru-RU" sz="2000" cap="none" dirty="0">
                <a:solidFill>
                  <a:prstClr val="whit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cap="none" dirty="0">
                <a:solidFill>
                  <a:prstClr val="whit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9436" y="2863965"/>
            <a:ext cx="2078182" cy="10945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Платіжні документи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98272" y="2927461"/>
            <a:ext cx="1995055" cy="1031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Фондові цінності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518071" y="2927461"/>
            <a:ext cx="2299854" cy="1031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Платіжні документи та фондові цінності національного походження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14656" y="2927461"/>
            <a:ext cx="2147454" cy="1031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 фінансові інструменти іноземного походження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378527" y="1513721"/>
            <a:ext cx="910937" cy="11523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433452" y="1513721"/>
            <a:ext cx="69273" cy="1136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174920" y="1513721"/>
            <a:ext cx="148938" cy="1095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9351816" y="1513721"/>
            <a:ext cx="1316182" cy="877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178376" y="4897581"/>
            <a:ext cx="2473037" cy="139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Чеки, векселі, сертифікати, акредитиви тощо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681844" y="4889153"/>
            <a:ext cx="1627909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Акції, облігації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8160327" y="5001489"/>
            <a:ext cx="4031673" cy="15932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 вони перетинають митний кордон чи переходять у власність нерезидентів всередині країни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1326572" y="4156364"/>
            <a:ext cx="3463" cy="534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502725" y="4156364"/>
            <a:ext cx="0" cy="534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0446325" y="4215995"/>
            <a:ext cx="0" cy="602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566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9774" y="202950"/>
            <a:ext cx="8610599" cy="1303867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 валютного ринку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Депозитні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запитання</a:t>
            </a:r>
          </a:p>
          <a:p>
            <a:pPr marL="285750" indent="-28575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Короткострокові</a:t>
            </a:r>
          </a:p>
          <a:p>
            <a:pPr marL="285750" indent="-28575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Строкові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Конверсійні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Касові</a:t>
            </a:r>
          </a:p>
          <a:p>
            <a:pPr marL="285750" indent="-28575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Форвардні</a:t>
            </a:r>
          </a:p>
          <a:p>
            <a:pPr marL="285750" indent="-28575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Фʼючерсні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Опціонні</a:t>
            </a:r>
          </a:p>
          <a:p>
            <a:pPr marL="285750" indent="-28575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Арбітражні</a:t>
            </a:r>
          </a:p>
          <a:p>
            <a:pPr marL="285750" indent="-28575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СПОТ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Кредитні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Довгострокові</a:t>
            </a:r>
          </a:p>
          <a:p>
            <a:pPr marL="285750" indent="-28575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Середньострокові</a:t>
            </a:r>
          </a:p>
          <a:p>
            <a:pPr marL="285750" indent="-28575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Короткострокові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399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0700" y="528846"/>
            <a:ext cx="8610600" cy="1293028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валютного ринку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та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валютної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передумов для своєчасного здійснення міжнародних платежів та сприяння розвитку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зовн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оргівлі.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прибутку учасникам валютних відносин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та врівноваження попиту та пропозиції валюти і регулювання валютних курсів.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Диверсифікація валютних резервів.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 валютних резервів.</a:t>
            </a:r>
          </a:p>
        </p:txBody>
      </p:sp>
    </p:spTree>
    <p:extLst>
      <p:ext uri="{BB962C8B-B14F-4D97-AF65-F5344CB8AC3E}">
        <p14:creationId xmlns:p14="http://schemas.microsoft.com/office/powerpoint/2010/main" val="294603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15" y="546658"/>
            <a:ext cx="8610600" cy="1293028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Субʼєкти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валютного ринку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 установи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 та фізичні особи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Валютні біржі та валютні відділи товарних та фондових бірж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Комерційні банківські установи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399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9215" y="202950"/>
            <a:ext cx="8610599" cy="1303867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Валютні системи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валютна система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державно-правова форма організації валютних відносин країни яка регламентована національним законодавством і становить частину грошово-кредитної системи держави, що обслуговує переважно зовнішньоекономічний оборот товарів, послуг і капіталів.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Регіональна валютна система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/>
        <p:txBody>
          <a:bodyPr>
            <a:noAutofit/>
          </a:bodyPr>
          <a:lstStyle/>
          <a:p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Являє собою договірно-правову форму організації валютних відносин групи країн.</a:t>
            </a:r>
          </a:p>
          <a:p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валютної системи:</a:t>
            </a:r>
          </a:p>
          <a:p>
            <a:pPr marL="285750" indent="-285750">
              <a:buFontTx/>
              <a:buChar char="-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міжнародна розрахункова одиниця</a:t>
            </a:r>
          </a:p>
          <a:p>
            <a:pPr marL="285750" indent="-285750">
              <a:buFontTx/>
              <a:buChar char="-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Спеціальний режим регулювання валютних курсів</a:t>
            </a:r>
          </a:p>
          <a:p>
            <a:pPr marL="285750" indent="-285750">
              <a:buFontTx/>
              <a:buChar char="-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Спільні валютні фонди</a:t>
            </a:r>
          </a:p>
          <a:p>
            <a:pPr marL="285750" indent="-285750">
              <a:buFontTx/>
              <a:buChar char="-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Регіональні кредитно-розрахункові одиниці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Світова валютна система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закріплена міжурядовими угодами форма організації валютних відносин.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093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799" y="0"/>
            <a:ext cx="10338815" cy="1303867"/>
          </a:xfrm>
        </p:spPr>
        <p:txBody>
          <a:bodyPr>
            <a:norm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Українське законодавство до валютних цінностей відносить: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36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Валюта України </a:t>
            </a:r>
            <a:endParaRPr lang="ru-RU" sz="36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власне валюта України, так і платіжні документи та інші цінні папери, виражені в ній.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sz="36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Іноземна валюта</a:t>
            </a:r>
            <a:endParaRPr lang="ru-RU" sz="36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власне іноземна валюта, так і платіжні документи та інші цінні папери, виражені в іноземній валюті.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8051799" y="2192866"/>
            <a:ext cx="3946237" cy="626534"/>
          </a:xfrm>
        </p:spPr>
        <p:txBody>
          <a:bodyPr/>
          <a:lstStyle/>
          <a:p>
            <a:r>
              <a:rPr lang="uk-UA" sz="36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Монетарні</a:t>
            </a:r>
            <a:r>
              <a:rPr lang="uk-UA" sz="32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метали</a:t>
            </a:r>
            <a:endParaRPr lang="ru-RU" sz="36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/>
        <p:txBody>
          <a:bodyPr>
            <a:no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Золото, срібло, платина та метали іридієво-платинової групи у будь-якому вигляді та стані за винятком ювелірних, промислових і побутових виробів з цих металів і брухту цих металів.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898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077" y="178226"/>
            <a:ext cx="11350487" cy="12954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Валюта класифікується за кількома критеріями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емітентською належністю валюти виділяють: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Національну валюту, що емітується в грошових знаках певної країни (гривня- в Україні, долар – в США, фунт стерлінгів – у Великобританії і т.і.); іноземну валюту, виражену в грошах, що емітуються банківськими системами інших країн; міждународну (колективну) валюту (євро, СПЗ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SDR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режимом використання валюти поділяються на: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Конвертовані - валюти,які здатні вільно обмінюватись на валюти інших країн за курсом, що формується у встановленому порядку на валютному ринку, і вільно переміщуються через кордон.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Неконвертовані (замкнені)- не обмінюється на інші іноземні валюти за ринкових курсом і застосовується лише на території певної країни.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026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87018" y="0"/>
            <a:ext cx="12221817" cy="1295400"/>
          </a:xfrm>
        </p:spPr>
        <p:txBody>
          <a:bodyPr>
            <a:normAutofit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повнотою конвертації розрізняють: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Повна конвертованість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 відсутність будь-яких валютних обмежень у поточних і фінансових операціях, тобто вільний обмін національної валюти на іноземну валюту для всіх категорій власників і за всіма операціями (платежі за поточними операціями, платежі за рухом капіталу і переказами).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Часткова конвертованість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 збереження тих чи інших обмежень, тобто для одних видів операцій та осіб обмін національної валюти дозволений, а для інших – ні.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695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178226"/>
            <a:ext cx="11956473" cy="1295400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видами субʼєктів конвертація поділяється на: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Зовнішню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Конвертація національної валюти дозволена тільки для нерезидентів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</a:t>
            </a:r>
            <a:r>
              <a:rPr lang="uk-UA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Конвертація національної валюти дозволена тільки для </a:t>
            </a:r>
            <a:r>
              <a:rPr lang="uk-UA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резидентів.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00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691" y="178226"/>
            <a:ext cx="12067309" cy="1295400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характером економічних операцій, що обслуговуються конвертованою валютою конвертація буває: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479234"/>
            <a:ext cx="5079991" cy="823912"/>
          </a:xfrm>
        </p:spPr>
        <p:txBody>
          <a:bodyPr/>
          <a:lstStyle/>
          <a:p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поточними операціями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4016" y="2412230"/>
            <a:ext cx="5311775" cy="4237952"/>
          </a:xfrm>
        </p:spPr>
        <p:txBody>
          <a:bodyPr>
            <a:normAutofit fontScale="92500" lnSpcReduction="10000"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Конвертація поширюється тільки на платежі за поточними операціями: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Перекази в Україну або з України іноземної валюти для здійснення розрахунків без відстрочки платежу за експорт і імпорт товарів(робіт, послуг).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 та надання фінансових кредитів на строк, що не перевищує 180 днів.</a:t>
            </a:r>
          </a:p>
          <a:p>
            <a:pPr>
              <a:buFontTx/>
              <a:buChar char="-"/>
            </a:pP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Перекази в Україну та з України процентів, дивідендів та інших доходів за вкладами, інвестиціями, кредитами.</a:t>
            </a:r>
          </a:p>
          <a:p>
            <a:pPr>
              <a:buFontTx/>
              <a:buChar char="-"/>
            </a:pP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Перекази неторгового характеру в Україну та з України, включаючи перекази сум заробітної плати, пенсій, аліментів, спадщини, а також інші аналогічні операції.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00800" y="1588318"/>
            <a:ext cx="5105400" cy="823912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операціями з переміщення капіталу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58344" y="2412230"/>
            <a:ext cx="5825837" cy="4861406"/>
          </a:xfrm>
        </p:spPr>
        <p:txBody>
          <a:bodyPr>
            <a:no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Конвертація поширюється тільки на платежі за рухом капіталу: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Прямі інвестиції, тобто вкладення в статутний капітал підприємства з метою отримання доходу і прав на участь в управлінні підприємством.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Портфельні інвестиції, тобто придбання цінних паперів.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Переведення в оплату споруд та іншого нерухомого майна.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і отримання відстрочки платежу за експортом та імпортом на термін, що перевищує 180 днів, а також надання і отримання фінансових кредитів на такий же термін.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308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5400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формою конвертації валюти поділяються на: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7584" y="1838424"/>
            <a:ext cx="5079991" cy="823912"/>
          </a:xfrm>
        </p:spPr>
        <p:txBody>
          <a:bodyPr/>
          <a:lstStyle/>
          <a:p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Вільно конвертовані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5800" y="2855575"/>
            <a:ext cx="5311775" cy="3086019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Валюта, що вільно та без обмежень обмінюється на валюти інших країн і застосовується у всіх видах міжнародного обігу. Вільна конвертованість в першу чергу свідчить про стійкість економіки країни, можливості її економічного зростання і, як наслідок, довіру до її національної валюти з боку іноземних партнерів.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86500" y="1838424"/>
            <a:ext cx="5105400" cy="823912"/>
          </a:xfrm>
        </p:spPr>
        <p:txBody>
          <a:bodyPr/>
          <a:lstStyle/>
          <a:p>
            <a:r>
              <a:rPr lang="uk-UA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Частково конвертовані</a:t>
            </a:r>
            <a:endParaRPr lang="ru-RU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855575"/>
            <a:ext cx="5334000" cy="3086019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Обмінюється на обмежену кількість іноземних валют, у міжнародних розрахунках застосовується з обмеженнями.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371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2537</TotalTime>
  <Words>1642</Words>
  <Application>Microsoft Office PowerPoint</Application>
  <PresentationFormat>Широкоэкранный</PresentationFormat>
  <Paragraphs>207</Paragraphs>
  <Slides>33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8" baseType="lpstr">
      <vt:lpstr>Arial</vt:lpstr>
      <vt:lpstr>Calibri</vt:lpstr>
      <vt:lpstr>Century Gothic</vt:lpstr>
      <vt:lpstr>Times New Roman</vt:lpstr>
      <vt:lpstr>След самолета</vt:lpstr>
      <vt:lpstr>Валютний ринок та валютні системи</vt:lpstr>
      <vt:lpstr>План:</vt:lpstr>
      <vt:lpstr>Термін «валюта» італійською означає вартість (цінність). До поняття «валюта» включаються не тільки кошти у вигляді законних платіжних засобів (готівки) чи депозитів у грошах тієї чи іншої країни, а й інші валютні цінності: </vt:lpstr>
      <vt:lpstr>Українське законодавство до валютних цінностей відносить:</vt:lpstr>
      <vt:lpstr>Валюта класифікується за кількома критеріями</vt:lpstr>
      <vt:lpstr>За повнотою конвертації розрізняють:</vt:lpstr>
      <vt:lpstr>За видами субʼєктів конвертація поділяється на:</vt:lpstr>
      <vt:lpstr>За характером економічних операцій, що обслуговуються конвертованою валютою конвертація буває:</vt:lpstr>
      <vt:lpstr>За формою конвертації валюти поділяються на:</vt:lpstr>
      <vt:lpstr>За формою конвертації валюти поділяються на:</vt:lpstr>
      <vt:lpstr>Валютний курс</vt:lpstr>
      <vt:lpstr>Види валютного курсу</vt:lpstr>
      <vt:lpstr>Види валютного курсу</vt:lpstr>
      <vt:lpstr>Режими валютних курсів у центральних банках</vt:lpstr>
      <vt:lpstr>Фіксований валютний курс</vt:lpstr>
      <vt:lpstr>Вільно плаваючі курси</vt:lpstr>
      <vt:lpstr>Регульоване плавання валют</vt:lpstr>
      <vt:lpstr>Валютний коридор</vt:lpstr>
      <vt:lpstr>Методика визначення валютних курсів</vt:lpstr>
      <vt:lpstr>Чинники формування валютного курсу</vt:lpstr>
      <vt:lpstr>Вплив держави на валютний курс</vt:lpstr>
      <vt:lpstr>Дисконтна політика поділяється:</vt:lpstr>
      <vt:lpstr>Котирування валют – це встановлення курсів іноземних валют відповідно до чинного законодавства та існуючої практики.</vt:lpstr>
      <vt:lpstr>Методи котирування</vt:lpstr>
      <vt:lpstr>Котирування буває:</vt:lpstr>
      <vt:lpstr>Маржа (спред)</vt:lpstr>
      <vt:lpstr>Валютний ринок</vt:lpstr>
      <vt:lpstr>Валютний ринок поділяється:</vt:lpstr>
      <vt:lpstr>Валютний ринок поділяється:</vt:lpstr>
      <vt:lpstr>Операції валютного ринку</vt:lpstr>
      <vt:lpstr>Функції валютного ринку</vt:lpstr>
      <vt:lpstr>Субʼєкти валютного ринку</vt:lpstr>
      <vt:lpstr>Валютні системи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Валютний ринок та валютні системи</dc:title>
  <dc:creator>пользователь</dc:creator>
  <cp:lastModifiedBy>пользователь</cp:lastModifiedBy>
  <cp:revision>63</cp:revision>
  <dcterms:created xsi:type="dcterms:W3CDTF">2022-01-18T13:26:14Z</dcterms:created>
  <dcterms:modified xsi:type="dcterms:W3CDTF">2022-01-21T15:37:43Z</dcterms:modified>
</cp:coreProperties>
</file>