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35"/>
  </p:notesMasterIdLst>
  <p:sldIdLst>
    <p:sldId id="256" r:id="rId2"/>
    <p:sldId id="257" r:id="rId3"/>
    <p:sldId id="258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82" r:id="rId20"/>
    <p:sldId id="283" r:id="rId21"/>
    <p:sldId id="285" r:id="rId22"/>
    <p:sldId id="286" r:id="rId23"/>
    <p:sldId id="278" r:id="rId24"/>
    <p:sldId id="279" r:id="rId25"/>
    <p:sldId id="280" r:id="rId26"/>
    <p:sldId id="281" r:id="rId27"/>
    <p:sldId id="287" r:id="rId28"/>
    <p:sldId id="288" r:id="rId29"/>
    <p:sldId id="289" r:id="rId30"/>
    <p:sldId id="290" r:id="rId31"/>
    <p:sldId id="291" r:id="rId32"/>
    <p:sldId id="292" r:id="rId33"/>
    <p:sldId id="293" r:id="rId3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8C8C41-5F9E-44C1-A4FC-ADAA5A1C10EC}" type="datetimeFigureOut">
              <a:rPr lang="ru-RU" smtClean="0"/>
              <a:t>20.01.2022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84BCF6-68BC-494D-96F2-DE971AC8C06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91625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84BCF6-68BC-494D-96F2-DE971AC8C06D}" type="slidenum">
              <a:rPr lang="ru-RU" smtClean="0"/>
              <a:t>21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98396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1FE3C383-4107-4F90-BE6C-37EC8B396C42}" type="datetimeFigureOut">
              <a:rPr lang="ru-RU" smtClean="0"/>
              <a:t>20.01.2022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EF0ADD65-22F3-4B80-A342-07EF6263313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478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3C383-4107-4F90-BE6C-37EC8B396C42}" type="datetimeFigureOut">
              <a:rPr lang="ru-RU" smtClean="0"/>
              <a:t>20.01.2022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ADD65-22F3-4B80-A342-07EF6263313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44713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1FE3C383-4107-4F90-BE6C-37EC8B396C42}" type="datetimeFigureOut">
              <a:rPr lang="ru-RU" smtClean="0"/>
              <a:t>20.01.2022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F0ADD65-22F3-4B80-A342-07EF6263313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33866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1FE3C383-4107-4F90-BE6C-37EC8B396C42}" type="datetimeFigureOut">
              <a:rPr lang="ru-RU" smtClean="0"/>
              <a:t>20.01.2022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F0ADD65-22F3-4B80-A342-07EF62633138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230981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1FE3C383-4107-4F90-BE6C-37EC8B396C42}" type="datetimeFigureOut">
              <a:rPr lang="ru-RU" smtClean="0"/>
              <a:t>20.01.2022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F0ADD65-22F3-4B80-A342-07EF6263313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52914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3C383-4107-4F90-BE6C-37EC8B396C42}" type="datetimeFigureOut">
              <a:rPr lang="ru-RU" smtClean="0"/>
              <a:t>20.01.2022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ADD65-22F3-4B80-A342-07EF6263313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84320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3C383-4107-4F90-BE6C-37EC8B396C42}" type="datetimeFigureOut">
              <a:rPr lang="ru-RU" smtClean="0"/>
              <a:t>20.01.2022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ADD65-22F3-4B80-A342-07EF6263313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50902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3C383-4107-4F90-BE6C-37EC8B396C42}" type="datetimeFigureOut">
              <a:rPr lang="ru-RU" smtClean="0"/>
              <a:t>20.01.2022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ADD65-22F3-4B80-A342-07EF6263313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304392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1FE3C383-4107-4F90-BE6C-37EC8B396C42}" type="datetimeFigureOut">
              <a:rPr lang="ru-RU" smtClean="0"/>
              <a:t>20.01.2022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F0ADD65-22F3-4B80-A342-07EF6263313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00728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3C383-4107-4F90-BE6C-37EC8B396C42}" type="datetimeFigureOut">
              <a:rPr lang="ru-RU" smtClean="0"/>
              <a:t>20.01.2022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ADD65-22F3-4B80-A342-07EF6263313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39615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1FE3C383-4107-4F90-BE6C-37EC8B396C42}" type="datetimeFigureOut">
              <a:rPr lang="ru-RU" smtClean="0"/>
              <a:t>20.01.2022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F0ADD65-22F3-4B80-A342-07EF6263313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83217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3C383-4107-4F90-BE6C-37EC8B396C42}" type="datetimeFigureOut">
              <a:rPr lang="ru-RU" smtClean="0"/>
              <a:t>20.01.2022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ADD65-22F3-4B80-A342-07EF6263313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28884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3C383-4107-4F90-BE6C-37EC8B396C42}" type="datetimeFigureOut">
              <a:rPr lang="ru-RU" smtClean="0"/>
              <a:t>20.01.2022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ADD65-22F3-4B80-A342-07EF6263313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6053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3C383-4107-4F90-BE6C-37EC8B396C42}" type="datetimeFigureOut">
              <a:rPr lang="ru-RU" smtClean="0"/>
              <a:t>20.01.2022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ADD65-22F3-4B80-A342-07EF6263313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3924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3C383-4107-4F90-BE6C-37EC8B396C42}" type="datetimeFigureOut">
              <a:rPr lang="ru-RU" smtClean="0"/>
              <a:t>20.01.2022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ADD65-22F3-4B80-A342-07EF6263313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22497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3C383-4107-4F90-BE6C-37EC8B396C42}" type="datetimeFigureOut">
              <a:rPr lang="ru-RU" smtClean="0"/>
              <a:t>20.01.2022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ADD65-22F3-4B80-A342-07EF6263313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44593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3C383-4107-4F90-BE6C-37EC8B396C42}" type="datetimeFigureOut">
              <a:rPr lang="ru-RU" smtClean="0"/>
              <a:t>20.01.2022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ADD65-22F3-4B80-A342-07EF6263313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34052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E3C383-4107-4F90-BE6C-37EC8B396C42}" type="datetimeFigureOut">
              <a:rPr lang="ru-RU" smtClean="0"/>
              <a:t>20.01.2022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0ADD65-22F3-4B80-A342-07EF6263313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2485807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  <p:sldLayoutId id="2147483746" r:id="rId14"/>
    <p:sldLayoutId id="2147483747" r:id="rId15"/>
    <p:sldLayoutId id="2147483748" r:id="rId16"/>
    <p:sldLayoutId id="214748374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Валютний ринок та валютні системи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141527" y="4918364"/>
            <a:ext cx="1891145" cy="1380837"/>
          </a:xfrm>
        </p:spPr>
        <p:txBody>
          <a:bodyPr>
            <a:normAutofit lnSpcReduction="10000"/>
          </a:bodyPr>
          <a:lstStyle/>
          <a:p>
            <a:r>
              <a:rPr lang="uk-UA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Виконала: студентка групи 6.0750-з Волошина Катерина</a:t>
            </a: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43195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32509"/>
            <a:ext cx="12192000" cy="1295400"/>
          </a:xfrm>
        </p:spPr>
        <p:txBody>
          <a:bodyPr/>
          <a:lstStyle/>
          <a:p>
            <a:pPr algn="ctr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формою конвертації валюти поділяються на: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Резервні</a:t>
            </a:r>
            <a:endParaRPr lang="ru-RU" dirty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Називаються валюти, які переважно використовуються для міжнародних розрахунків і накопичуються в золотовалютних резервах центральними банками країн для підтримки міжнародної ліквідності.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Клірингові</a:t>
            </a:r>
            <a:endParaRPr lang="ru-RU" dirty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Розрахункові валютні одиниці, які існують лише як розрахункові гроші у вигляді бухгалтерських записів банківських операцій за взаємними поставками товарів та наданням послуг між країнами-учасницями клірингових розрахунків на основі клірингових угод.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36946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0700" y="-136172"/>
            <a:ext cx="8610600" cy="1293028"/>
          </a:xfrm>
        </p:spPr>
        <p:txBody>
          <a:bodyPr/>
          <a:lstStyle/>
          <a:p>
            <a:pPr algn="ctr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Валютний курс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4963" y="1335578"/>
            <a:ext cx="10820400" cy="40241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Валютний курс- є ціною грошової одиниці однієї країни, яка виражена в грошових одиницях іншої країни або в міжнародних валютних одиницях.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1308" y="3347640"/>
            <a:ext cx="7647709" cy="3371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58823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16182" y="-152400"/>
            <a:ext cx="8610600" cy="1295400"/>
          </a:xfrm>
        </p:spPr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валютного курсу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Біржовий або плаваючий валютний курс</a:t>
            </a:r>
            <a:endParaRPr lang="ru-RU" dirty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Встановлюється внаслідок ринкових коливань в умовах вільної купівлі-продажу валюти на біржових торгах.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400800" y="1879002"/>
            <a:ext cx="5105400" cy="823912"/>
          </a:xfrm>
        </p:spPr>
        <p:txBody>
          <a:bodyPr/>
          <a:lstStyle/>
          <a:p>
            <a:r>
              <a:rPr lang="uk-UA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Фіксований</a:t>
            </a:r>
            <a:endParaRPr lang="ru-RU" dirty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Встановлюється міжнародними установами або державою на основі валютного паритету, обмінного співвідношення.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84701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16182" y="429491"/>
            <a:ext cx="8610600" cy="1295400"/>
          </a:xfrm>
        </p:spPr>
        <p:txBody>
          <a:bodyPr/>
          <a:lstStyle/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Види валютного курсу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Номінальний курс</a:t>
            </a:r>
            <a:endParaRPr lang="ru-RU" dirty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Розрахований як співвідношення вартості валют на валютних ринках.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Реальний обмінний курс</a:t>
            </a:r>
            <a:endParaRPr lang="ru-RU" dirty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Віддзеркалює товарне співвідношення на одні й ті ж товари, які виражені в різних валютах.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3144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0472" y="265609"/>
            <a:ext cx="8610600" cy="1293028"/>
          </a:xfrm>
        </p:spPr>
        <p:txBody>
          <a:bodyPr/>
          <a:lstStyle/>
          <a:p>
            <a:pPr algn="ctr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Режими валютних курсів у центральних банках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Центральні банки застосовують такі режими валютних курсів:</a:t>
            </a:r>
          </a:p>
          <a:p>
            <a:pPr>
              <a:buFontTx/>
              <a:buChar char="-"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Фіксований валютний курс</a:t>
            </a:r>
          </a:p>
          <a:p>
            <a:pPr>
              <a:buFontTx/>
              <a:buChar char="-"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«Вільно плаваючий» курс</a:t>
            </a:r>
          </a:p>
          <a:p>
            <a:pPr>
              <a:buFontTx/>
              <a:buChar char="-"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«Регульований плаваючий» валютний курс</a:t>
            </a:r>
          </a:p>
          <a:p>
            <a:pPr>
              <a:buFontTx/>
              <a:buChar char="-"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Систему множинних валютних курсів</a:t>
            </a:r>
          </a:p>
          <a:p>
            <a:pPr>
              <a:buFontTx/>
              <a:buChar char="-"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Подвійний валютний курс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8800" y="3220749"/>
            <a:ext cx="5006109" cy="3167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55195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08909" y="154773"/>
            <a:ext cx="8610600" cy="1293028"/>
          </a:xfrm>
        </p:spPr>
        <p:txBody>
          <a:bodyPr/>
          <a:lstStyle/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Фіксований валютний курс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uk-UA" sz="4000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Фіксований валютний курс </a:t>
            </a:r>
            <a:r>
              <a:rPr lang="uk-UA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це офіційно встановлене центральним банком фіксоване співвідношення між національною грошовою одиницею та валютою іншої країни.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28250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4509" y="528846"/>
            <a:ext cx="8610600" cy="1293028"/>
          </a:xfrm>
        </p:spPr>
        <p:txBody>
          <a:bodyPr/>
          <a:lstStyle/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Вільно плаваючі курси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uk-UA" sz="3600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Вільно плаваючі курси </a:t>
            </a:r>
            <a: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являють собою співвідношення між національною грошовою одиницею та валютами інших країн, яке складається залежно від попиту та пропозиції валют на валютному ринку країни.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9290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2087" y="227660"/>
            <a:ext cx="9607826" cy="1293028"/>
          </a:xfrm>
        </p:spPr>
        <p:txBody>
          <a:bodyPr/>
          <a:lstStyle/>
          <a:p>
            <a:pPr algn="ctr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Регульоване плавання валют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uk-UA" sz="3600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Регульоване плавання валют </a:t>
            </a:r>
            <a: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такий режим характеризується тим, що у процесі встановлення валютного курсу на валютному ринку відчутний вплив центрального банку країни, який згладжує різкі короткострокові, а іноді й середньострокові коливання курсу з метою зробити його більш передбачуваним та таким, що стимулює зовнішню торгівлю.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12473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78765" y="386686"/>
            <a:ext cx="8610600" cy="1293028"/>
          </a:xfrm>
        </p:spPr>
        <p:txBody>
          <a:bodyPr/>
          <a:lstStyle/>
          <a:p>
            <a:pPr algn="ctr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Валютний коридор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uk-UA" sz="4000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Валютний коридор </a:t>
            </a:r>
            <a:r>
              <a:rPr lang="uk-UA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можливе мінімальне та максимальне відхилення офіційного курсу національної грошової одиниці до іноземних валют.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48651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8174" y="227660"/>
            <a:ext cx="11589026" cy="1293028"/>
          </a:xfrm>
        </p:spPr>
        <p:txBody>
          <a:bodyPr/>
          <a:lstStyle/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Методика визначення валютних курсів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обміну валют може використовуватися крос-курс, коди дві валюти порівнюються з третьою, потім через неї – одна з одною.</a:t>
            </a:r>
          </a:p>
          <a:p>
            <a:pPr>
              <a:buFontTx/>
              <a:buChar char="-"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Співвідношення купівельної спроможності різних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нац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алют. Для цього зіставляють рівень цін стандартного набору.</a:t>
            </a:r>
          </a:p>
          <a:p>
            <a:pPr>
              <a:buFontTx/>
              <a:buChar char="-"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Зіставлення ефективних витрат виробництва.</a:t>
            </a:r>
          </a:p>
          <a:p>
            <a:pPr>
              <a:buFontTx/>
              <a:buChar char="-"/>
            </a:pP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uk-UA" sz="3600" dirty="0">
                <a:solidFill>
                  <a:srgbClr val="92D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Б=W</a:t>
            </a:r>
            <a:r>
              <a:rPr lang="ru-RU" sz="3600" baseline="-25000" dirty="0">
                <a:solidFill>
                  <a:srgbClr val="92D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uk-UA" sz="3600" dirty="0">
                <a:solidFill>
                  <a:srgbClr val="92D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/W</a:t>
            </a:r>
            <a:r>
              <a:rPr lang="en-US" sz="3600" baseline="-25000" dirty="0">
                <a:solidFill>
                  <a:srgbClr val="92D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3600" dirty="0">
                <a:solidFill>
                  <a:srgbClr val="92D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en-US" sz="3600" dirty="0">
                <a:solidFill>
                  <a:srgbClr val="92D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</a:t>
            </a:r>
            <a:r>
              <a:rPr lang="uk-UA" sz="3600" baseline="-25000" dirty="0">
                <a:solidFill>
                  <a:srgbClr val="92D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3600" dirty="0">
                <a:solidFill>
                  <a:srgbClr val="92D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dirty="0">
                <a:solidFill>
                  <a:srgbClr val="92D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</a:t>
            </a:r>
            <a:r>
              <a:rPr lang="uk-UA" sz="3600" baseline="-25000" dirty="0">
                <a:solidFill>
                  <a:srgbClr val="92D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endParaRPr lang="ru-RU" sz="3600" dirty="0">
              <a:solidFill>
                <a:srgbClr val="92D05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89186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19200" y="277090"/>
            <a:ext cx="9448800" cy="1093119"/>
          </a:xfrm>
        </p:spPr>
        <p:txBody>
          <a:bodyPr/>
          <a:lstStyle/>
          <a:p>
            <a:pPr algn="ctr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12618" y="1565563"/>
            <a:ext cx="11055928" cy="4752109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1.Сутність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валюти та валютних відносин.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2.Конвертованість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валюти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3.Валютний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курс: поняття, функції, види.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4.Котирування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валют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/>
            <a:r>
              <a:rPr lang="ru-RU" sz="28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5.Валютний </a:t>
            </a:r>
            <a:r>
              <a:rPr lang="ru-RU" sz="28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ринок</a:t>
            </a:r>
            <a:r>
              <a:rPr lang="ru-RU" sz="28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Види</a:t>
            </a:r>
            <a:r>
              <a:rPr lang="ru-RU" sz="28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валютних</a:t>
            </a:r>
            <a:r>
              <a:rPr lang="ru-RU" sz="28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операцій</a:t>
            </a:r>
            <a:r>
              <a:rPr lang="ru-RU" sz="28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.Валютна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система.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.Види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валютних систем та їх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еволюція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3916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0700" y="459572"/>
            <a:ext cx="8610600" cy="1293028"/>
          </a:xfrm>
        </p:spPr>
        <p:txBody>
          <a:bodyPr/>
          <a:lstStyle/>
          <a:p>
            <a:pPr algn="ctr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Чинники формування валютного курсу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Ступінь використання валюти на міжнародних розрахунках.</a:t>
            </a:r>
          </a:p>
          <a:p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Стан національного фінансового ринку.</a:t>
            </a:r>
          </a:p>
          <a:p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Темпи інфляції.</a:t>
            </a:r>
          </a:p>
          <a:p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Національне та міжнародне регулювання валютних ресурсів.</a:t>
            </a:r>
          </a:p>
          <a:p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Конкурентоспроможність товарів на світових ринках.</a:t>
            </a:r>
          </a:p>
          <a:p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Стан і розвиток платіжного балансу країни.</a:t>
            </a:r>
          </a:p>
          <a:p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Валютні обмеження.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01639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3235" y="178226"/>
            <a:ext cx="11693237" cy="1295400"/>
          </a:xfrm>
        </p:spPr>
        <p:txBody>
          <a:bodyPr/>
          <a:lstStyle/>
          <a:p>
            <a:pPr algn="ctr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Вплив держави на валютний курс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Дисконтна політика</a:t>
            </a:r>
            <a:endParaRPr lang="ru-RU" dirty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Зміна облікової ставки центрального банку з метою регулювання валютного курсу шляхом впливу на рух короткострокових капіталів.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Валютна інтервенція</a:t>
            </a:r>
            <a:endParaRPr lang="ru-RU" dirty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 пряме втручання центрального банку країни у функціонування валютного ринку шляхом купівлі-продажу іноземної валюти з метою впливу на курс національної грошової одиниці.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56889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66900" y="360218"/>
            <a:ext cx="8610600" cy="1295400"/>
          </a:xfrm>
        </p:spPr>
        <p:txBody>
          <a:bodyPr/>
          <a:lstStyle/>
          <a:p>
            <a:pPr algn="ctr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Дисконтна політика поділяється: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Політика </a:t>
            </a:r>
            <a:r>
              <a:rPr lang="uk-UA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девальтації</a:t>
            </a:r>
            <a:endParaRPr lang="ru-RU" dirty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Зниження валютного курсу щодо іноземної валюти.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Політика </a:t>
            </a:r>
            <a:r>
              <a:rPr lang="uk-UA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ревальтації</a:t>
            </a:r>
            <a:endParaRPr lang="ru-RU" dirty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Підвищення валютного курсу щодо іноземної валюти.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50426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0735"/>
            <a:ext cx="11270673" cy="1295400"/>
          </a:xfrm>
        </p:spPr>
        <p:txBody>
          <a:bodyPr/>
          <a:lstStyle/>
          <a:p>
            <a:pPr algn="ctr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Котирування валют –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 встановлення курсів іноземних валют відповідно до чинного законодавства та існуючої практики.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Офіційні</a:t>
            </a:r>
            <a:endParaRPr lang="ru-RU" dirty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Здійснюються уповноваженими банками, державними органами, спеціальними підрозділами на валютних, фондових і товарних біржах.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Ринкові</a:t>
            </a:r>
            <a:endParaRPr lang="ru-RU" dirty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Здійснюються великими компаніями та банками на неофіційному ринку.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55881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5500" y="178226"/>
            <a:ext cx="8610600" cy="1295400"/>
          </a:xfrm>
        </p:spPr>
        <p:txBody>
          <a:bodyPr/>
          <a:lstStyle/>
          <a:p>
            <a:pPr algn="ctr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 котирування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89004" y="1359890"/>
            <a:ext cx="5079991" cy="823912"/>
          </a:xfrm>
        </p:spPr>
        <p:txBody>
          <a:bodyPr/>
          <a:lstStyle/>
          <a:p>
            <a:pPr algn="ctr"/>
            <a:r>
              <a:rPr lang="uk-UA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Пряме котирування</a:t>
            </a:r>
            <a:endParaRPr lang="ru-RU" dirty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57220" y="2512805"/>
            <a:ext cx="5311775" cy="30860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Ціна одиниці іноземної валюти обчислюється у національній валюті. Пряме котирування є найпоширенішим.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362700" y="1479234"/>
            <a:ext cx="5105400" cy="823912"/>
          </a:xfrm>
        </p:spPr>
        <p:txBody>
          <a:bodyPr>
            <a:normAutofit lnSpcReduction="10000"/>
          </a:bodyPr>
          <a:lstStyle/>
          <a:p>
            <a:pPr algn="ctr"/>
            <a:r>
              <a:rPr lang="uk-UA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Непряме (зворотне) котирування</a:t>
            </a:r>
            <a:endParaRPr lang="ru-RU" dirty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12805"/>
            <a:ext cx="5334000" cy="30860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Ціна одиниці національної валюти обчислюється у певній кількості іноземної валюти.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5654" y="3977930"/>
            <a:ext cx="6373091" cy="2660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6894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61322" y="202950"/>
            <a:ext cx="8610599" cy="1303867"/>
          </a:xfrm>
        </p:spPr>
        <p:txBody>
          <a:bodyPr/>
          <a:lstStyle/>
          <a:p>
            <a:pPr algn="ctr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Котирування буває: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799" y="1884206"/>
            <a:ext cx="3456432" cy="617320"/>
          </a:xfrm>
        </p:spPr>
        <p:txBody>
          <a:bodyPr/>
          <a:lstStyle/>
          <a:p>
            <a:pPr algn="ctr"/>
            <a:r>
              <a:rPr lang="uk-UA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Тверде котирування</a:t>
            </a:r>
            <a:endParaRPr lang="ru-RU" dirty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15"/>
          </p:nvPr>
        </p:nvSpPr>
        <p:spPr/>
        <p:txBody>
          <a:bodyPr>
            <a:noAutofit/>
          </a:bodyPr>
          <a:lstStyle/>
          <a:p>
            <a: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Зобовʼязує</a:t>
            </a:r>
            <a: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того, хто його здійснює, виконувати угоду відповідно до нього.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366858" y="1892175"/>
            <a:ext cx="3456432" cy="626534"/>
          </a:xfrm>
        </p:spPr>
        <p:txBody>
          <a:bodyPr/>
          <a:lstStyle/>
          <a:p>
            <a:pPr algn="ctr"/>
            <a:r>
              <a:rPr lang="uk-UA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Номінальне котирування</a:t>
            </a:r>
            <a:endParaRPr lang="ru-RU" dirty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sz="half" idx="16"/>
          </p:nvPr>
        </p:nvSpPr>
        <p:spPr/>
        <p:txBody>
          <a:bodyPr>
            <a:normAutofit/>
          </a:bodyPr>
          <a:lstStyle/>
          <a:p>
            <a: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Є лише орієнтованим і не </a:t>
            </a:r>
            <a: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обовʼязковим</a:t>
            </a:r>
            <a: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для учасників угоди.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3"/>
          </p:nvPr>
        </p:nvSpPr>
        <p:spPr>
          <a:xfrm>
            <a:off x="8047917" y="1886775"/>
            <a:ext cx="3456432" cy="626534"/>
          </a:xfrm>
        </p:spPr>
        <p:txBody>
          <a:bodyPr/>
          <a:lstStyle/>
          <a:p>
            <a:pPr algn="ctr"/>
            <a:r>
              <a:rPr lang="uk-UA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Крос-курс</a:t>
            </a:r>
            <a:endParaRPr lang="ru-RU" dirty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Текст 7"/>
          <p:cNvSpPr>
            <a:spLocks noGrp="1"/>
          </p:cNvSpPr>
          <p:nvPr>
            <p:ph type="body" sz="half" idx="17"/>
          </p:nvPr>
        </p:nvSpPr>
        <p:spPr/>
        <p:txBody>
          <a:bodyPr>
            <a:noAutofit/>
          </a:bodyPr>
          <a:lstStyle/>
          <a:p>
            <a: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 співвідношення між двома валютами, яке випливає з їх курсів щодо третьої валюти.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04124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7127" y="196337"/>
            <a:ext cx="8610600" cy="1293028"/>
          </a:xfrm>
        </p:spPr>
        <p:txBody>
          <a:bodyPr/>
          <a:lstStyle/>
          <a:p>
            <a:pPr algn="ctr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Маржа (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спред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0382" y="1765069"/>
            <a:ext cx="10820400" cy="44833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Різниця між курсами продавця і покупця створює маржу (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спред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яка використовується для:</a:t>
            </a:r>
          </a:p>
          <a:p>
            <a:pPr>
              <a:buFontTx/>
              <a:buChar char="-"/>
            </a:pP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Покриття видатків того, хто здійснює котирування.</a:t>
            </a:r>
          </a:p>
          <a:p>
            <a:pPr>
              <a:buFontTx/>
              <a:buChar char="-"/>
            </a:pP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отримання прибутків і певною мірою для страхування валютних ризиків.</a:t>
            </a:r>
          </a:p>
          <a:p>
            <a:pPr>
              <a:buFontTx/>
              <a:buChar char="-"/>
            </a:pPr>
            <a:endParaRPr lang="uk-UA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uk-UA" sz="2800" i="1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Кпрод</a:t>
            </a:r>
            <a:r>
              <a:rPr lang="uk-UA" sz="2800" i="1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uk-UA" sz="2800" i="1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Кпок</a:t>
            </a:r>
            <a:r>
              <a:rPr lang="uk-UA" sz="2800" i="1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uk-UA" sz="2800" i="1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Кпрод</a:t>
            </a:r>
            <a:r>
              <a:rPr lang="uk-UA" sz="2800" i="1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*100% = маржа</a:t>
            </a:r>
            <a:endParaRPr lang="ru-RU" sz="2800" i="1" dirty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70291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372487"/>
            <a:ext cx="8610600" cy="1293028"/>
          </a:xfrm>
        </p:spPr>
        <p:txBody>
          <a:bodyPr/>
          <a:lstStyle/>
          <a:p>
            <a:pPr algn="ctr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Валютний ринок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uk-UA" sz="3200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Валютний ринок </a:t>
            </a: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це система стійких економічних та організаційних відносин </a:t>
            </a: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повʼязаних</a:t>
            </a: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 операціями купівлі-продажу іноземних валют та платіжних документів в іноземних валютах.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655" y="3713278"/>
            <a:ext cx="5853545" cy="2853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83163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33600" y="194483"/>
            <a:ext cx="8610599" cy="1303867"/>
          </a:xfrm>
        </p:spPr>
        <p:txBody>
          <a:bodyPr/>
          <a:lstStyle/>
          <a:p>
            <a:pPr algn="ctr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Валютний ринок поділяється: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1915" y="2519207"/>
            <a:ext cx="3456432" cy="617320"/>
          </a:xfrm>
        </p:spPr>
        <p:txBody>
          <a:bodyPr/>
          <a:lstStyle/>
          <a:p>
            <a:pPr algn="ctr"/>
            <a:r>
              <a:rPr lang="uk-UA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uk-UA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обʼємом</a:t>
            </a:r>
            <a:r>
              <a:rPr lang="uk-UA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валютних операцій</a:t>
            </a:r>
            <a:endParaRPr lang="ru-RU" dirty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15"/>
          </p:nvPr>
        </p:nvSpPr>
        <p:spPr>
          <a:xfrm>
            <a:off x="681915" y="4109910"/>
            <a:ext cx="3456432" cy="3314132"/>
          </a:xfrm>
        </p:spPr>
        <p:txBody>
          <a:bodyPr>
            <a:normAutofit/>
          </a:bodyPr>
          <a:lstStyle/>
          <a:p>
            <a:pPr marL="285750" indent="-285750">
              <a:buFontTx/>
              <a:buChar char="-"/>
            </a:pP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Світовий</a:t>
            </a:r>
          </a:p>
          <a:p>
            <a:pPr marL="285750" indent="-285750">
              <a:buFontTx/>
              <a:buChar char="-"/>
            </a:pP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Регіональний</a:t>
            </a:r>
          </a:p>
          <a:p>
            <a:pPr marL="285750" indent="-285750">
              <a:buFontTx/>
              <a:buChar char="-"/>
            </a:pP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Національний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368800" y="2823260"/>
            <a:ext cx="3456432" cy="626534"/>
          </a:xfrm>
        </p:spPr>
        <p:txBody>
          <a:bodyPr/>
          <a:lstStyle/>
          <a:p>
            <a:pPr algn="ctr"/>
            <a:r>
              <a:rPr lang="uk-UA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uk-UA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субʼєктами</a:t>
            </a:r>
            <a:r>
              <a:rPr lang="uk-UA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які проводять операції з валютою</a:t>
            </a:r>
            <a:endParaRPr lang="ru-RU" dirty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sz="half" idx="16"/>
          </p:nvPr>
        </p:nvSpPr>
        <p:spPr>
          <a:xfrm>
            <a:off x="4368800" y="4109910"/>
            <a:ext cx="3456432" cy="3314618"/>
          </a:xfrm>
        </p:spPr>
        <p:txBody>
          <a:bodyPr>
            <a:normAutofit/>
          </a:bodyPr>
          <a:lstStyle/>
          <a:p>
            <a:pPr marL="285750" indent="-285750">
              <a:buFontTx/>
              <a:buChar char="-"/>
            </a:pP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Міжбанківськ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ий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Клієнтський</a:t>
            </a:r>
          </a:p>
          <a:p>
            <a:pPr marL="285750" indent="-285750">
              <a:buFontTx/>
              <a:buChar char="-"/>
            </a:pP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Біржовий</a:t>
            </a: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3"/>
          </p:nvPr>
        </p:nvSpPr>
        <p:spPr>
          <a:xfrm>
            <a:off x="8051801" y="2440328"/>
            <a:ext cx="3456432" cy="626534"/>
          </a:xfrm>
        </p:spPr>
        <p:txBody>
          <a:bodyPr/>
          <a:lstStyle/>
          <a:p>
            <a:pPr algn="ctr"/>
            <a:r>
              <a:rPr lang="uk-UA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ступенем законності операцій</a:t>
            </a:r>
            <a:endParaRPr lang="ru-RU" dirty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Текст 7"/>
          <p:cNvSpPr>
            <a:spLocks noGrp="1"/>
          </p:cNvSpPr>
          <p:nvPr>
            <p:ph type="body" sz="half" idx="17"/>
          </p:nvPr>
        </p:nvSpPr>
        <p:spPr>
          <a:xfrm>
            <a:off x="8051801" y="4109910"/>
            <a:ext cx="3456432" cy="3314132"/>
          </a:xfrm>
        </p:spPr>
        <p:txBody>
          <a:bodyPr>
            <a:normAutofit/>
          </a:bodyPr>
          <a:lstStyle/>
          <a:p>
            <a:pPr marL="285750" indent="-285750">
              <a:buFontTx/>
              <a:buChar char="-"/>
            </a:pP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Офіційний</a:t>
            </a:r>
          </a:p>
          <a:p>
            <a:pPr marL="285750" indent="-285750">
              <a:buFontTx/>
              <a:buChar char="-"/>
            </a:pP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Нелегальний</a:t>
            </a:r>
          </a:p>
          <a:p>
            <a:pPr marL="285750" indent="-285750">
              <a:buFontTx/>
              <a:buChar char="-"/>
            </a:pP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«Сірий»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7887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89774" y="304799"/>
            <a:ext cx="8610599" cy="1303867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Валютний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ринок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поділяється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відношенню до валютних обмежень</a:t>
            </a:r>
            <a:endParaRPr lang="ru-RU" dirty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type="body" sz="half" idx="15"/>
          </p:nvPr>
        </p:nvSpPr>
        <p:spPr/>
        <p:txBody>
          <a:bodyPr>
            <a:normAutofit/>
          </a:bodyPr>
          <a:lstStyle/>
          <a:p>
            <a:pPr lvl="0">
              <a:buFontTx/>
              <a:buChar char="-"/>
            </a:pPr>
            <a:r>
              <a:rPr lang="uk-UA" sz="20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Вільний валютний ринок</a:t>
            </a:r>
          </a:p>
          <a:p>
            <a:pPr lvl="0"/>
            <a:r>
              <a:rPr lang="uk-UA" sz="20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Регульований валютний ринок</a:t>
            </a:r>
            <a:endParaRPr lang="ru-RU" sz="2000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видами валютних операцій</a:t>
            </a:r>
            <a:endParaRPr lang="ru-RU" dirty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sz="half" idx="16"/>
          </p:nvPr>
        </p:nvSpPr>
        <p:spPr/>
        <p:txBody>
          <a:bodyPr>
            <a:noAutofit/>
          </a:bodyPr>
          <a:lstStyle/>
          <a:p>
            <a:pPr marL="285750" indent="-285750">
              <a:buFontTx/>
              <a:buChar char="-"/>
            </a:pP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типом валют : ринок безготівкової валюти; ринок готівкової валюти</a:t>
            </a:r>
          </a:p>
          <a:p>
            <a:pPr marL="285750" indent="-285750">
              <a:buFontTx/>
              <a:buChar char="-"/>
            </a:pP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терміновістю : СПОТ-ринок; опціонний ринок</a:t>
            </a:r>
          </a:p>
          <a:p>
            <a:pPr marL="285750" indent="-285750">
              <a:buFontTx/>
              <a:buChar char="-"/>
            </a:pP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призначенням: ринок, який обслуговує міжнародну торгівлю; ринок, який здійснює фінансові трансфери</a:t>
            </a:r>
          </a:p>
          <a:p>
            <a:pPr marL="285750" indent="-285750">
              <a:buFontTx/>
              <a:buChar char="-"/>
            </a:pP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терміновістю: форвардний;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фʼючерсний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uk-UA" sz="22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видами використання валютних </a:t>
            </a:r>
            <a:r>
              <a:rPr lang="uk-UA" sz="2200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ресурсів</a:t>
            </a:r>
            <a:endParaRPr lang="ru-RU" sz="2200" dirty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Текст 7"/>
          <p:cNvSpPr>
            <a:spLocks noGrp="1"/>
          </p:cNvSpPr>
          <p:nvPr>
            <p:ph type="body" sz="half" idx="17"/>
          </p:nvPr>
        </p:nvSpPr>
        <p:spPr/>
        <p:txBody>
          <a:bodyPr/>
          <a:lstStyle/>
          <a:p>
            <a:pPr lvl="0">
              <a:buFontTx/>
              <a:buChar char="-"/>
            </a:pPr>
            <a:r>
              <a:rPr lang="uk-UA" sz="20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Ринок з одним режимом ВК</a:t>
            </a:r>
          </a:p>
          <a:p>
            <a:pPr lvl="0">
              <a:buFontTx/>
              <a:buChar char="-"/>
            </a:pPr>
            <a:r>
              <a:rPr lang="uk-UA" sz="20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Ринок з двома режимами ВК</a:t>
            </a:r>
            <a:endParaRPr lang="ru-RU" sz="2000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ru-RU" sz="2000" dirty="0">
              <a:solidFill>
                <a:prstClr val="white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682116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0108" y="-330656"/>
            <a:ext cx="11748655" cy="1825096"/>
          </a:xfrm>
        </p:spPr>
        <p:txBody>
          <a:bodyPr>
            <a:normAutofit/>
          </a:bodyPr>
          <a:lstStyle/>
          <a:p>
            <a:pPr lvl="0">
              <a:spcBef>
                <a:spcPts val="1000"/>
              </a:spcBef>
            </a:pPr>
            <a:r>
              <a:rPr lang="uk-UA" sz="2000" cap="none" dirty="0">
                <a:solidFill>
                  <a:prstClr val="white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Термін «валюта» італійською означає вартість (цінність).</a:t>
            </a:r>
            <a:br>
              <a:rPr lang="uk-UA" sz="2000" cap="none" dirty="0">
                <a:solidFill>
                  <a:prstClr val="white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uk-UA" sz="2000" cap="none" dirty="0">
                <a:solidFill>
                  <a:prstClr val="white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До поняття «валюта» включаються не тільки кошти у вигляді законних платіжних засобів (готівки) чи депозитів у грошах тієї чи іншої країни, а й інші валютні цінності:</a:t>
            </a:r>
            <a:r>
              <a:rPr lang="ru-RU" sz="2000" cap="none" dirty="0">
                <a:solidFill>
                  <a:prstClr val="white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2000" cap="none" dirty="0">
                <a:solidFill>
                  <a:prstClr val="white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39436" y="2863965"/>
            <a:ext cx="2078182" cy="109450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Платіжні документи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498272" y="2927461"/>
            <a:ext cx="1995055" cy="103101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Фондові цінності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9518071" y="2927461"/>
            <a:ext cx="2299854" cy="103101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Платіжні документи та фондові цінності національного походження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414656" y="2927461"/>
            <a:ext cx="2147454" cy="103101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Інші фінансові інструменти іноземного походження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 flipH="1">
            <a:off x="1378527" y="1513721"/>
            <a:ext cx="910937" cy="11523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H="1">
            <a:off x="4433452" y="1513721"/>
            <a:ext cx="69273" cy="11360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7174920" y="1513721"/>
            <a:ext cx="148938" cy="10954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9351816" y="1513721"/>
            <a:ext cx="1316182" cy="8776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Овал 19"/>
          <p:cNvSpPr/>
          <p:nvPr/>
        </p:nvSpPr>
        <p:spPr>
          <a:xfrm>
            <a:off x="178376" y="4897581"/>
            <a:ext cx="2473037" cy="139930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Чеки, векселі, сертифікати, акредитиви тощо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Овал 20"/>
          <p:cNvSpPr/>
          <p:nvPr/>
        </p:nvSpPr>
        <p:spPr>
          <a:xfrm>
            <a:off x="3681844" y="4889153"/>
            <a:ext cx="1627909" cy="1219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Акції, облігації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Овал 21"/>
          <p:cNvSpPr/>
          <p:nvPr/>
        </p:nvSpPr>
        <p:spPr>
          <a:xfrm>
            <a:off x="8160327" y="5001489"/>
            <a:ext cx="4031673" cy="15932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Якщо вони перетинають митний кордон чи переходять у власність нерезидентів всередині країни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4" name="Прямая со стрелкой 23"/>
          <p:cNvCxnSpPr/>
          <p:nvPr/>
        </p:nvCxnSpPr>
        <p:spPr>
          <a:xfrm>
            <a:off x="1326572" y="4156364"/>
            <a:ext cx="3463" cy="5348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>
            <a:off x="4502725" y="4156364"/>
            <a:ext cx="0" cy="5348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>
            <a:off x="10446325" y="4215995"/>
            <a:ext cx="0" cy="6026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35661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89774" y="202950"/>
            <a:ext cx="8610599" cy="1303867"/>
          </a:xfrm>
        </p:spPr>
        <p:txBody>
          <a:bodyPr/>
          <a:lstStyle/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Операції валютного ринку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Депозитні</a:t>
            </a:r>
            <a:endParaRPr lang="ru-RU" dirty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15"/>
          </p:nvPr>
        </p:nvSpPr>
        <p:spPr/>
        <p:txBody>
          <a:bodyPr>
            <a:normAutofit/>
          </a:bodyPr>
          <a:lstStyle/>
          <a:p>
            <a:pPr marL="285750" indent="-285750">
              <a:buFontTx/>
              <a:buChar char="-"/>
            </a:pP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 запитання</a:t>
            </a:r>
          </a:p>
          <a:p>
            <a:pPr marL="285750" indent="-285750">
              <a:buFontTx/>
              <a:buChar char="-"/>
            </a:pP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Короткострокові</a:t>
            </a:r>
          </a:p>
          <a:p>
            <a:pPr marL="285750" indent="-285750">
              <a:buFontTx/>
              <a:buChar char="-"/>
            </a:pP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Строкові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Конверсійні</a:t>
            </a:r>
            <a:endParaRPr lang="ru-RU" dirty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sz="half" idx="16"/>
          </p:nvPr>
        </p:nvSpPr>
        <p:spPr/>
        <p:txBody>
          <a:bodyPr>
            <a:normAutofit lnSpcReduction="10000"/>
          </a:bodyPr>
          <a:lstStyle/>
          <a:p>
            <a:pPr marL="285750" indent="-285750">
              <a:buFontTx/>
              <a:buChar char="-"/>
            </a:pP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Касові</a:t>
            </a:r>
          </a:p>
          <a:p>
            <a:pPr marL="285750" indent="-285750">
              <a:buFontTx/>
              <a:buChar char="-"/>
            </a:pP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Форвардні</a:t>
            </a:r>
          </a:p>
          <a:p>
            <a:pPr marL="285750" indent="-285750">
              <a:buFontTx/>
              <a:buChar char="-"/>
            </a:pP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Фʼючерсні</a:t>
            </a:r>
            <a:endParaRPr lang="uk-UA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Опціонні</a:t>
            </a:r>
          </a:p>
          <a:p>
            <a:pPr marL="285750" indent="-285750">
              <a:buFontTx/>
              <a:buChar char="-"/>
            </a:pP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Арбітражні</a:t>
            </a:r>
          </a:p>
          <a:p>
            <a:pPr marL="285750" indent="-285750">
              <a:buFontTx/>
              <a:buChar char="-"/>
            </a:pP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СПОТ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Кредитні</a:t>
            </a:r>
            <a:endParaRPr lang="ru-RU" dirty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Текст 7"/>
          <p:cNvSpPr>
            <a:spLocks noGrp="1"/>
          </p:cNvSpPr>
          <p:nvPr>
            <p:ph type="body" sz="half" idx="17"/>
          </p:nvPr>
        </p:nvSpPr>
        <p:spPr/>
        <p:txBody>
          <a:bodyPr>
            <a:normAutofit/>
          </a:bodyPr>
          <a:lstStyle/>
          <a:p>
            <a:pPr marL="285750" indent="-285750">
              <a:buFontTx/>
              <a:buChar char="-"/>
            </a:pP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Довгострокові</a:t>
            </a:r>
          </a:p>
          <a:p>
            <a:pPr marL="285750" indent="-285750">
              <a:buFontTx/>
              <a:buChar char="-"/>
            </a:pP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Середньострокові</a:t>
            </a:r>
          </a:p>
          <a:p>
            <a:pPr marL="285750" indent="-285750">
              <a:buFontTx/>
              <a:buChar char="-"/>
            </a:pP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Короткострокові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53995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0700" y="528846"/>
            <a:ext cx="8610600" cy="1293028"/>
          </a:xfrm>
        </p:spPr>
        <p:txBody>
          <a:bodyPr/>
          <a:lstStyle/>
          <a:p>
            <a:pPr algn="ctr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Функції валютного ринку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умов та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механізмів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реалізації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валютної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політики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 передумов для своєчасного здійснення міжнародних платежів та сприяння розвитку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зовн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оргівлі.</a:t>
            </a:r>
          </a:p>
          <a:p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 прибутку учасникам валютних відносин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 та врівноваження попиту та пропозиції валюти і регулювання валютних курсів.</a:t>
            </a:r>
          </a:p>
          <a:p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Диверсифікація валютних резервів.</a:t>
            </a:r>
          </a:p>
          <a:p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Страхування валютних резервів.</a:t>
            </a:r>
          </a:p>
        </p:txBody>
      </p:sp>
    </p:spTree>
    <p:extLst>
      <p:ext uri="{BB962C8B-B14F-4D97-AF65-F5344CB8AC3E}">
        <p14:creationId xmlns:p14="http://schemas.microsoft.com/office/powerpoint/2010/main" val="2946032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46515" y="546658"/>
            <a:ext cx="8610600" cy="1293028"/>
          </a:xfrm>
        </p:spPr>
        <p:txBody>
          <a:bodyPr/>
          <a:lstStyle/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Субʼєкти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валютного ринку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Державні установи</a:t>
            </a:r>
          </a:p>
          <a:p>
            <a: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Юридичні та фізичні особи</a:t>
            </a:r>
          </a:p>
          <a:p>
            <a: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Валютні біржі та валютні відділи товарних та фондових бірж</a:t>
            </a:r>
          </a:p>
          <a:p>
            <a: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Комерційні банківські установи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73994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09215" y="202950"/>
            <a:ext cx="8610599" cy="1303867"/>
          </a:xfrm>
        </p:spPr>
        <p:txBody>
          <a:bodyPr/>
          <a:lstStyle/>
          <a:p>
            <a:pPr algn="ctr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Валютні системи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Національна валютна система</a:t>
            </a:r>
            <a:endParaRPr lang="ru-RU" dirty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15"/>
          </p:nvPr>
        </p:nvSpPr>
        <p:spPr/>
        <p:txBody>
          <a:bodyPr>
            <a:normAutofit/>
          </a:bodyPr>
          <a:lstStyle/>
          <a:p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 державно-правова форма організації валютних відносин країни яка регламентована національним законодавством і становить частину грошово-кредитної системи держави, що обслуговує переважно зовнішньоекономічний оборот товарів, послуг і капіталів.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Регіональна валютна система</a:t>
            </a:r>
            <a:endParaRPr lang="ru-RU" dirty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sz="half" idx="16"/>
          </p:nvPr>
        </p:nvSpPr>
        <p:spPr/>
        <p:txBody>
          <a:bodyPr>
            <a:noAutofit/>
          </a:bodyPr>
          <a:lstStyle/>
          <a:p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Являє собою договірно-правову форму організації валютних відносин групи країн.</a:t>
            </a:r>
          </a:p>
          <a:p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Елементи </a:t>
            </a:r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</a:t>
            </a:r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валютної системи:</a:t>
            </a:r>
          </a:p>
          <a:p>
            <a:pPr marL="285750" indent="-285750">
              <a:buFontTx/>
              <a:buChar char="-"/>
            </a:pPr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</a:t>
            </a:r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міжнародна розрахункова одиниця</a:t>
            </a:r>
          </a:p>
          <a:p>
            <a:pPr marL="285750" indent="-285750">
              <a:buFontTx/>
              <a:buChar char="-"/>
            </a:pPr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Спеціальний режим регулювання валютних курсів</a:t>
            </a:r>
          </a:p>
          <a:p>
            <a:pPr marL="285750" indent="-285750">
              <a:buFontTx/>
              <a:buChar char="-"/>
            </a:pPr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Спільні валютні фонди</a:t>
            </a:r>
          </a:p>
          <a:p>
            <a:pPr marL="285750" indent="-285750">
              <a:buFontTx/>
              <a:buChar char="-"/>
            </a:pPr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Регіональні кредитно-розрахункові одиниці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Світова валютна система</a:t>
            </a:r>
            <a:endParaRPr lang="ru-RU" dirty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Текст 7"/>
          <p:cNvSpPr>
            <a:spLocks noGrp="1"/>
          </p:cNvSpPr>
          <p:nvPr>
            <p:ph type="body" sz="half" idx="17"/>
          </p:nvPr>
        </p:nvSpPr>
        <p:spPr/>
        <p:txBody>
          <a:bodyPr>
            <a:normAutofit/>
          </a:bodyPr>
          <a:lstStyle/>
          <a:p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 закріплена міжурядовими угодами форма організації валютних відносин.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80939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799" y="0"/>
            <a:ext cx="10338815" cy="1303867"/>
          </a:xfrm>
        </p:spPr>
        <p:txBody>
          <a:bodyPr>
            <a:normAutofit/>
          </a:bodyPr>
          <a:lstStyle/>
          <a:p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Українське законодавство до валютних цінностей відносить: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sz="3600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Валюта України </a:t>
            </a:r>
            <a:endParaRPr lang="ru-RU" sz="3600" dirty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15"/>
          </p:nvPr>
        </p:nvSpPr>
        <p:spPr/>
        <p:txBody>
          <a:bodyPr>
            <a:normAutofit/>
          </a:bodyPr>
          <a:lstStyle/>
          <a:p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 власне валюта України, так і платіжні документи та інші цінні папери, виражені в ній.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uk-UA" sz="3600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Іноземна валюта</a:t>
            </a:r>
            <a:endParaRPr lang="ru-RU" sz="3600" dirty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sz="half" idx="16"/>
          </p:nvPr>
        </p:nvSpPr>
        <p:spPr/>
        <p:txBody>
          <a:bodyPr/>
          <a:lstStyle/>
          <a:p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 власне іноземна валюта, так і платіжні документи та інші цінні папери, виражені в іноземній валюті.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3"/>
          </p:nvPr>
        </p:nvSpPr>
        <p:spPr>
          <a:xfrm>
            <a:off x="8051799" y="2192866"/>
            <a:ext cx="3946237" cy="626534"/>
          </a:xfrm>
        </p:spPr>
        <p:txBody>
          <a:bodyPr/>
          <a:lstStyle/>
          <a:p>
            <a:r>
              <a:rPr lang="uk-UA" sz="3600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Монетарні</a:t>
            </a:r>
            <a:r>
              <a:rPr lang="uk-UA" sz="3200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600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метали</a:t>
            </a:r>
            <a:endParaRPr lang="ru-RU" sz="3600" dirty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Текст 7"/>
          <p:cNvSpPr>
            <a:spLocks noGrp="1"/>
          </p:cNvSpPr>
          <p:nvPr>
            <p:ph type="body" sz="half" idx="17"/>
          </p:nvPr>
        </p:nvSpPr>
        <p:spPr/>
        <p:txBody>
          <a:bodyPr>
            <a:noAutofit/>
          </a:bodyPr>
          <a:lstStyle/>
          <a:p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Золото, срібло, платина та метали іридієво-платинової групи у будь-якому вигляді та стані за винятком ювелірних, промислових і побутових виробів з цих металів і брухту цих металів.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58988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7077" y="178226"/>
            <a:ext cx="11350487" cy="1295400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Валюта класифікується за кількома критеріями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емітентською належністю валюти виділяють:</a:t>
            </a:r>
            <a:endParaRPr lang="ru-RU" dirty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Національну валюту, що емітується в грошових знаках певної країни (гривня- в Україні, долар – в США, фунт стерлінгів – у Великобританії і т.і.); іноземну валюту, виражену в грошах, що емітуються банківськими системами інших країн; міждународну (колективну) валюту (євро, СПЗ (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SDR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lnSpcReduction="10000"/>
          </a:bodyPr>
          <a:lstStyle/>
          <a:p>
            <a:r>
              <a:rPr lang="uk-UA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режимом використання валюти поділяються на:</a:t>
            </a:r>
            <a:endParaRPr lang="ru-RU" dirty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Конвертовані - валюти,які здатні вільно обмінюватись на валюти інших країн за курсом, що формується у встановленому порядку на валютному ринку, і вільно переміщуються через кордон.</a:t>
            </a: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Неконвертовані (замкнені)- не обмінюється на інші іноземні валюти за ринкових курсом і застосовується лише на території певної країни.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70263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487018" y="0"/>
            <a:ext cx="12221817" cy="1295400"/>
          </a:xfrm>
        </p:spPr>
        <p:txBody>
          <a:bodyPr>
            <a:normAutofit/>
          </a:bodyPr>
          <a:lstStyle/>
          <a:p>
            <a: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повнотою конвертації розрізняють: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Повна конвертованість</a:t>
            </a:r>
            <a:endParaRPr lang="ru-RU" dirty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Означає відсутність будь-яких валютних обмежень у поточних і фінансових операціях, тобто вільний обмін національної валюти на іноземну валюту для всіх категорій власників і за всіма операціями (платежі за поточними операціями, платежі за рухом капіталу і переказами).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Часткова конвертованість</a:t>
            </a:r>
            <a:endParaRPr lang="ru-RU" dirty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Означає збереження тих чи інших обмежень, тобто для одних видів операцій та осіб обмін національної валюти дозволений, а для інших – ні.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36952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" y="178226"/>
            <a:ext cx="11956473" cy="1295400"/>
          </a:xfrm>
        </p:spPr>
        <p:txBody>
          <a:bodyPr/>
          <a:lstStyle/>
          <a:p>
            <a:pPr algn="ctr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видами субʼєктів конвертація поділяється на: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Зовнішню</a:t>
            </a:r>
            <a:endParaRPr lang="ru-RU" dirty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Конвертація національної валюти дозволена тільки для нерезидентів</a:t>
            </a: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</a:t>
            </a:r>
            <a:r>
              <a:rPr lang="uk-UA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</a:t>
            </a:r>
            <a:endParaRPr lang="ru-RU" dirty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uk-UA" sz="32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Конвертація національної валюти дозволена тільки для </a:t>
            </a:r>
            <a:r>
              <a:rPr lang="uk-UA" sz="32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резидентів.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2007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4691" y="178226"/>
            <a:ext cx="12067309" cy="1295400"/>
          </a:xfrm>
        </p:spPr>
        <p:txBody>
          <a:bodyPr>
            <a:normAutofit/>
          </a:bodyPr>
          <a:lstStyle/>
          <a:p>
            <a:pPr algn="ctr"/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характером економічних операцій, що обслуговуються конвертованою валютою конвертація буває: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1479234"/>
            <a:ext cx="5079991" cy="823912"/>
          </a:xfrm>
        </p:spPr>
        <p:txBody>
          <a:bodyPr/>
          <a:lstStyle/>
          <a:p>
            <a:r>
              <a:rPr lang="uk-UA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поточними операціями</a:t>
            </a:r>
            <a:endParaRPr lang="ru-RU" dirty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4016" y="2412230"/>
            <a:ext cx="5311775" cy="4237952"/>
          </a:xfrm>
        </p:spPr>
        <p:txBody>
          <a:bodyPr>
            <a:normAutofit fontScale="92500" lnSpcReduction="10000"/>
          </a:bodyPr>
          <a:lstStyle/>
          <a:p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Конвертація поширюється тільки на платежі за поточними операціями:</a:t>
            </a:r>
          </a:p>
          <a:p>
            <a:pPr>
              <a:buFontTx/>
              <a:buChar char="-"/>
            </a:pP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Перекази в Україну або з України іноземної валюти для здійснення розрахунків без відстрочки платежу за експорт і імпорт товарів(робіт, послуг).</a:t>
            </a:r>
          </a:p>
          <a:p>
            <a:pPr>
              <a:buFontTx/>
              <a:buChar char="-"/>
            </a:pP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Отримання та надання фінансових кредитів на строк, що не перевищує 180 днів.</a:t>
            </a:r>
          </a:p>
          <a:p>
            <a:pPr>
              <a:buFontTx/>
              <a:buChar char="-"/>
            </a:pPr>
            <a:r>
              <a:rPr lang="uk-UA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Перекази в Україну та з України процентів, дивідендів та інших доходів за вкладами, інвестиціями, кредитами.</a:t>
            </a:r>
          </a:p>
          <a:p>
            <a:pPr>
              <a:buFontTx/>
              <a:buChar char="-"/>
            </a:pPr>
            <a:r>
              <a:rPr lang="uk-UA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Перекази неторгового характеру в Україну та з України, включаючи перекази сум заробітної плати, пенсій, аліментів, спадщини, а також інші аналогічні операції.</a:t>
            </a:r>
            <a:endParaRPr lang="ru-RU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400800" y="1588318"/>
            <a:ext cx="5105400" cy="823912"/>
          </a:xfrm>
        </p:spPr>
        <p:txBody>
          <a:bodyPr>
            <a:normAutofit lnSpcReduction="10000"/>
          </a:bodyPr>
          <a:lstStyle/>
          <a:p>
            <a:r>
              <a:rPr lang="uk-UA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операціями з переміщення капіталу</a:t>
            </a:r>
            <a:endParaRPr lang="ru-RU" dirty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58344" y="2412230"/>
            <a:ext cx="5825837" cy="4861406"/>
          </a:xfrm>
        </p:spPr>
        <p:txBody>
          <a:bodyPr>
            <a:noAutofit/>
          </a:bodyPr>
          <a:lstStyle/>
          <a:p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Конвертація поширюється тільки на платежі за рухом капіталу:</a:t>
            </a:r>
          </a:p>
          <a:p>
            <a:pPr>
              <a:buFontTx/>
              <a:buChar char="-"/>
            </a:pP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Прямі інвестиції, тобто вкладення в статутний капітал підприємства з метою отримання доходу і прав на участь в управлінні підприємством.</a:t>
            </a:r>
          </a:p>
          <a:p>
            <a:pPr>
              <a:buFontTx/>
              <a:buChar char="-"/>
            </a:pP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Портфельні інвестиції, тобто придбання цінних паперів.</a:t>
            </a:r>
          </a:p>
          <a:p>
            <a:pPr>
              <a:buFontTx/>
              <a:buChar char="-"/>
            </a:pP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Переведення в оплату споруд та іншого нерухомого майна.</a:t>
            </a:r>
          </a:p>
          <a:p>
            <a:pPr>
              <a:buFontTx/>
              <a:buChar char="-"/>
            </a:pP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Надання і отримання відстрочки платежу за експортом та імпортом на термін, що перевищує 180 днів, а також надання і отримання фінансових кредитів на такий же термін.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33080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295400"/>
          </a:xfrm>
        </p:spPr>
        <p:txBody>
          <a:bodyPr/>
          <a:lstStyle/>
          <a:p>
            <a:pPr algn="ctr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формою конвертації валюти поділяються на: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7584" y="1838424"/>
            <a:ext cx="5079991" cy="823912"/>
          </a:xfrm>
        </p:spPr>
        <p:txBody>
          <a:bodyPr/>
          <a:lstStyle/>
          <a:p>
            <a:r>
              <a:rPr lang="uk-UA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Вільно конвертовані</a:t>
            </a:r>
            <a:endParaRPr lang="ru-RU" dirty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85800" y="2855575"/>
            <a:ext cx="5311775" cy="3086019"/>
          </a:xfrm>
        </p:spPr>
        <p:txBody>
          <a:bodyPr/>
          <a:lstStyle/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Валюта, що вільно та без обмежень обмінюється на валюти інших країн і застосовується у всіх видах міжнародного обігу. Вільна конвертованість в першу чергу свідчить про стійкість економіки країни, можливості її економічного зростання і, як наслідок, довіру до її національної валюти з боку іноземних партнерів.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286500" y="1838424"/>
            <a:ext cx="5105400" cy="823912"/>
          </a:xfrm>
        </p:spPr>
        <p:txBody>
          <a:bodyPr/>
          <a:lstStyle/>
          <a:p>
            <a:r>
              <a:rPr lang="uk-UA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Частково конвертовані</a:t>
            </a:r>
            <a:endParaRPr lang="ru-RU" dirty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855575"/>
            <a:ext cx="5334000" cy="3086019"/>
          </a:xfrm>
        </p:spPr>
        <p:txBody>
          <a:bodyPr/>
          <a:lstStyle/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Обмінюється на обмежену кількість іноземних валют, у міжнародних розрахунках застосовується з обмеженнями.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33716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лед самолета">
  <a:themeElements>
    <a:clrScheme name="След самолета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01D17D"/>
      </a:accent1>
      <a:accent2>
        <a:srgbClr val="84C72A"/>
      </a:accent2>
      <a:accent3>
        <a:srgbClr val="E1D126"/>
      </a:accent3>
      <a:accent4>
        <a:srgbClr val="E29932"/>
      </a:accent4>
      <a:accent5>
        <a:srgbClr val="E56526"/>
      </a:accent5>
      <a:accent6>
        <a:srgbClr val="D63731"/>
      </a:accent6>
      <a:hlink>
        <a:srgbClr val="35FA7F"/>
      </a:hlink>
      <a:folHlink>
        <a:srgbClr val="BAFC85"/>
      </a:folHlink>
    </a:clrScheme>
    <a:fontScheme name="След самолета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лед самолета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2B2A868B-6BC2-4B3E-98B9-1258F41035DE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След самолета</Template>
  <TotalTime>2537</TotalTime>
  <Words>1642</Words>
  <Application>Microsoft Office PowerPoint</Application>
  <PresentationFormat>Широкоэкранный</PresentationFormat>
  <Paragraphs>207</Paragraphs>
  <Slides>33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38" baseType="lpstr">
      <vt:lpstr>Arial</vt:lpstr>
      <vt:lpstr>Calibri</vt:lpstr>
      <vt:lpstr>Century Gothic</vt:lpstr>
      <vt:lpstr>Times New Roman</vt:lpstr>
      <vt:lpstr>След самолета</vt:lpstr>
      <vt:lpstr>Валютний ринок та валютні системи</vt:lpstr>
      <vt:lpstr>План:</vt:lpstr>
      <vt:lpstr>Термін «валюта» італійською означає вартість (цінність). До поняття «валюта» включаються не тільки кошти у вигляді законних платіжних засобів (готівки) чи депозитів у грошах тієї чи іншої країни, а й інші валютні цінності: </vt:lpstr>
      <vt:lpstr>Українське законодавство до валютних цінностей відносить:</vt:lpstr>
      <vt:lpstr>Валюта класифікується за кількома критеріями</vt:lpstr>
      <vt:lpstr>За повнотою конвертації розрізняють:</vt:lpstr>
      <vt:lpstr>За видами субʼєктів конвертація поділяється на:</vt:lpstr>
      <vt:lpstr>За характером економічних операцій, що обслуговуються конвертованою валютою конвертація буває:</vt:lpstr>
      <vt:lpstr>За формою конвертації валюти поділяються на:</vt:lpstr>
      <vt:lpstr>За формою конвертації валюти поділяються на:</vt:lpstr>
      <vt:lpstr>Валютний курс</vt:lpstr>
      <vt:lpstr>Види валютного курсу</vt:lpstr>
      <vt:lpstr>Види валютного курсу</vt:lpstr>
      <vt:lpstr>Режими валютних курсів у центральних банках</vt:lpstr>
      <vt:lpstr>Фіксований валютний курс</vt:lpstr>
      <vt:lpstr>Вільно плаваючі курси</vt:lpstr>
      <vt:lpstr>Регульоване плавання валют</vt:lpstr>
      <vt:lpstr>Валютний коридор</vt:lpstr>
      <vt:lpstr>Методика визначення валютних курсів</vt:lpstr>
      <vt:lpstr>Чинники формування валютного курсу</vt:lpstr>
      <vt:lpstr>Вплив держави на валютний курс</vt:lpstr>
      <vt:lpstr>Дисконтна політика поділяється:</vt:lpstr>
      <vt:lpstr>Котирування валют – це встановлення курсів іноземних валют відповідно до чинного законодавства та існуючої практики.</vt:lpstr>
      <vt:lpstr>Методи котирування</vt:lpstr>
      <vt:lpstr>Котирування буває:</vt:lpstr>
      <vt:lpstr>Маржа (спред)</vt:lpstr>
      <vt:lpstr>Валютний ринок</vt:lpstr>
      <vt:lpstr>Валютний ринок поділяється:</vt:lpstr>
      <vt:lpstr>Валютний ринок поділяється:</vt:lpstr>
      <vt:lpstr>Операції валютного ринку</vt:lpstr>
      <vt:lpstr>Функції валютного ринку</vt:lpstr>
      <vt:lpstr>Субʼєкти валютного ринку</vt:lpstr>
      <vt:lpstr>Валютні системи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Валютний ринок та валютні системи</dc:title>
  <dc:creator>пользователь</dc:creator>
  <cp:lastModifiedBy>пользователь</cp:lastModifiedBy>
  <cp:revision>63</cp:revision>
  <dcterms:created xsi:type="dcterms:W3CDTF">2022-01-18T13:26:14Z</dcterms:created>
  <dcterms:modified xsi:type="dcterms:W3CDTF">2022-01-21T15:37:43Z</dcterms:modified>
</cp:coreProperties>
</file>