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5984" y="2519974"/>
            <a:ext cx="8361229" cy="2098226"/>
          </a:xfrm>
        </p:spPr>
        <p:txBody>
          <a:bodyPr/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Спеціальні розділи електродинаміки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8129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21506" y="327398"/>
            <a:ext cx="38236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latin typeface="TimesNewRomanPS-BoldMT"/>
                <a:ea typeface="Calibri" panose="020F0502020204030204" pitchFamily="34" charset="0"/>
                <a:cs typeface="TimesNewRomanPS-BoldMT"/>
              </a:rPr>
              <a:t>Рівняння</a:t>
            </a:r>
            <a:r>
              <a:rPr lang="ru-RU" b="1" dirty="0">
                <a:latin typeface="TimesNewRomanPS-BoldMT"/>
                <a:ea typeface="Calibri" panose="020F0502020204030204" pitchFamily="34" charset="0"/>
                <a:cs typeface="TimesNewRomanPS-BoldMT"/>
              </a:rPr>
              <a:t> </a:t>
            </a:r>
            <a:r>
              <a:rPr lang="ru-RU" b="1" dirty="0" err="1">
                <a:latin typeface="TimesNewRomanPS-BoldMT"/>
                <a:ea typeface="Calibri" panose="020F0502020204030204" pitchFamily="34" charset="0"/>
                <a:cs typeface="TimesNewRomanPS-BoldMT"/>
              </a:rPr>
              <a:t>неперервності</a:t>
            </a:r>
            <a:r>
              <a:rPr lang="ru-RU" b="1" dirty="0">
                <a:latin typeface="TimesNewRomanPS-BoldMT"/>
                <a:ea typeface="Calibri" panose="020F0502020204030204" pitchFamily="34" charset="0"/>
                <a:cs typeface="TimesNewRomanPS-BoldMT"/>
              </a:rPr>
              <a:t> заряду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36320" y="924731"/>
            <a:ext cx="9488424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Розглянемо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речовину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в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якій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тече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струм.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Виберемо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ній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довільну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замкнуту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поверхню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як показано. Сила струму через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цю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поверхню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буде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дорівнювати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потоку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117" y="1773783"/>
            <a:ext cx="2835910" cy="2332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Рисунок 1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282" y="2233231"/>
            <a:ext cx="1069340" cy="58102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Прямоугольник 14"/>
          <p:cNvSpPr/>
          <p:nvPr/>
        </p:nvSpPr>
        <p:spPr>
          <a:xfrm>
            <a:off x="1036320" y="3095167"/>
            <a:ext cx="6096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Заряд, перенесений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струмом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через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цю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замкнуту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поверхню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 час </a:t>
            </a:r>
            <a:r>
              <a:rPr lang="ru-RU" dirty="0" err="1"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Δ</a:t>
            </a:r>
            <a:r>
              <a:rPr lang="ru-RU" i="1" dirty="0" err="1">
                <a:latin typeface="TimesNewRomanPS-ItalicMT"/>
                <a:ea typeface="Calibri" panose="020F0502020204030204" pitchFamily="34" charset="0"/>
                <a:cs typeface="TimesNewRomanPS-ItalicMT"/>
              </a:rPr>
              <a:t>t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 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буде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рівним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951" y="4019912"/>
            <a:ext cx="1790065" cy="52705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/>
        </p:nvSpPr>
        <p:spPr>
          <a:xfrm>
            <a:off x="1042416" y="4786648"/>
            <a:ext cx="6096000" cy="160710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У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відповідності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до закону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збереження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заряду,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речовина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обмежена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поверхнею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набуде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заряду </a:t>
            </a:r>
            <a:r>
              <a:rPr lang="ru-RU" dirty="0" err="1"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Δ</a:t>
            </a:r>
            <a:r>
              <a:rPr lang="ru-RU" i="1" dirty="0" err="1">
                <a:latin typeface="TimesNewRomanPS-ItalicMT"/>
                <a:ea typeface="Calibri" panose="020F0502020204030204" pitchFamily="34" charset="0"/>
                <a:cs typeface="TimesNewRomanPS-ItalicMT"/>
              </a:rPr>
              <a:t>q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 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рівного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абсолютним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значенням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але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протилежного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 знаком до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перенесеного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sz="1050" i="1" dirty="0" smtClean="0">
                <a:latin typeface="TimesNewRomanPS-ItalicMT"/>
                <a:ea typeface="Calibri" panose="020F0502020204030204" pitchFamily="34" charset="0"/>
                <a:cs typeface="TimesNewRomanPS-ItalicMT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Δ</a:t>
            </a:r>
            <a:r>
              <a:rPr lang="ru-RU" sz="2000" i="1" dirty="0" err="1">
                <a:latin typeface="TimesNewRomanPS-ItalicMT"/>
                <a:ea typeface="Calibri" panose="020F0502020204030204" pitchFamily="34" charset="0"/>
                <a:cs typeface="TimesNewRomanPS-ItalicMT"/>
              </a:rPr>
              <a:t>q</a:t>
            </a:r>
            <a:r>
              <a:rPr lang="ru-RU" sz="2000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 </a:t>
            </a:r>
            <a:r>
              <a:rPr lang="ru-RU" sz="2000" dirty="0">
                <a:latin typeface="SymbolMT"/>
                <a:ea typeface="Calibri" panose="020F0502020204030204" pitchFamily="34" charset="0"/>
                <a:cs typeface="SymbolMT"/>
              </a:rPr>
              <a:t>= -</a:t>
            </a:r>
            <a:r>
              <a:rPr lang="ru-RU" sz="2000" dirty="0" err="1"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Δ</a:t>
            </a:r>
            <a:r>
              <a:rPr lang="ru-RU" sz="2000" i="1" dirty="0" err="1">
                <a:latin typeface="TimesNewRomanPS-ItalicMT"/>
                <a:ea typeface="Calibri" panose="020F0502020204030204" pitchFamily="34" charset="0"/>
                <a:cs typeface="TimesNewRomanPS-ItalicMT"/>
              </a:rPr>
              <a:t>q</a:t>
            </a:r>
            <a:r>
              <a:rPr lang="en-US" sz="2000" i="1" baseline="-25000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s</a:t>
            </a:r>
            <a:r>
              <a:rPr lang="en-US" sz="2000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 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. Таким чином,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отримаємо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рівняння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117" y="4786648"/>
            <a:ext cx="1619885" cy="503555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Прямоугольник 18"/>
          <p:cNvSpPr/>
          <p:nvPr/>
        </p:nvSpPr>
        <p:spPr>
          <a:xfrm>
            <a:off x="7420928" y="5405535"/>
            <a:ext cx="4372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яке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перепишемо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у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наступному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вигляді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:</a:t>
            </a:r>
            <a:endParaRPr lang="ru-RU" dirty="0"/>
          </a:p>
        </p:txBody>
      </p:sp>
      <p:pic>
        <p:nvPicPr>
          <p:cNvPr id="20" name="Рисунок 19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511" y="5901615"/>
            <a:ext cx="1395095" cy="5734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7448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036320" y="334127"/>
            <a:ext cx="6096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Коли </a:t>
            </a:r>
            <a:r>
              <a:rPr lang="ru-RU" dirty="0" err="1"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Δ</a:t>
            </a:r>
            <a:r>
              <a:rPr lang="ru-RU" i="1" dirty="0" err="1">
                <a:latin typeface="TimesNewRomanPS-ItalicMT"/>
                <a:ea typeface="Calibri" panose="020F0502020204030204" pitchFamily="34" charset="0"/>
                <a:cs typeface="TimesNewRomanPS-ItalicMT"/>
              </a:rPr>
              <a:t>t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→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0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прямує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до нуля,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отримаємо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рівняння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i="1" dirty="0" err="1">
                <a:latin typeface="TimesNewRomanPS-ItalicMT"/>
                <a:ea typeface="Calibri" panose="020F0502020204030204" pitchFamily="34" charset="0"/>
                <a:cs typeface="TimesNewRomanPS-ItalicMT"/>
              </a:rPr>
              <a:t>неперервності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 в </a:t>
            </a:r>
            <a:r>
              <a:rPr lang="ru-RU" i="1" dirty="0" err="1">
                <a:latin typeface="TimesNewRomanPS-ItalicMT"/>
                <a:ea typeface="Calibri" panose="020F0502020204030204" pitchFamily="34" charset="0"/>
                <a:cs typeface="TimesNewRomanPS-ItalicMT"/>
              </a:rPr>
              <a:t>інтегральній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 </a:t>
            </a:r>
            <a:r>
              <a:rPr lang="ru-RU" i="1" dirty="0" err="1">
                <a:latin typeface="TimesNewRomanPS-ItalicMT"/>
                <a:ea typeface="Calibri" panose="020F0502020204030204" pitchFamily="34" charset="0"/>
                <a:cs typeface="TimesNewRomanPS-ItalicMT"/>
              </a:rPr>
              <a:t>формі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244" y="1171575"/>
            <a:ext cx="1386840" cy="67437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1102269" y="1998334"/>
            <a:ext cx="558005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Заряд можна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знайти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інтегруванням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об’єму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479" y="2539419"/>
            <a:ext cx="999490" cy="54229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Прямоугольник 10"/>
          <p:cNvSpPr/>
          <p:nvPr/>
        </p:nvSpPr>
        <p:spPr>
          <a:xfrm>
            <a:off x="1411224" y="3234098"/>
            <a:ext cx="9488424" cy="718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>
                <a:latin typeface="TimesNewRomanPSMT"/>
                <a:ea typeface="Calibri" panose="020F0502020204030204" pitchFamily="34" charset="0"/>
                <a:cs typeface="TimesNewRomanPSMT"/>
              </a:rPr>
              <a:t>де </a:t>
            </a:r>
            <a:r>
              <a:rPr lang="ru-RU" sz="2000"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ρ</a:t>
            </a:r>
            <a:r>
              <a:rPr lang="ru-RU" sz="2000">
                <a:latin typeface="SymbolMT"/>
                <a:ea typeface="Calibri" panose="020F0502020204030204" pitchFamily="34" charset="0"/>
                <a:cs typeface="SymbolMT"/>
              </a:rPr>
              <a:t> </a:t>
            </a:r>
            <a:r>
              <a:rPr lang="ru-RU">
                <a:latin typeface="TimesNewRomanPSMT"/>
                <a:ea typeface="Calibri" panose="020F0502020204030204" pitchFamily="34" charset="0"/>
                <a:cs typeface="TimesNewRomanPSMT"/>
              </a:rPr>
              <a:t>–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густина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заряду в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об’ємі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V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обмеженому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замкнутою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поверхнею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S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Тепер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i="1" dirty="0" err="1">
                <a:latin typeface="TimesNewRomanPS-ItalicMT"/>
                <a:ea typeface="Calibri" panose="020F0502020204030204" pitchFamily="34" charset="0"/>
                <a:cs typeface="TimesNewRomanPS-ItalicMT"/>
              </a:rPr>
              <a:t>інтегральне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 </a:t>
            </a:r>
            <a:r>
              <a:rPr lang="ru-RU" i="1" dirty="0" err="1">
                <a:latin typeface="TimesNewRomanPS-ItalicMT"/>
                <a:ea typeface="Calibri" panose="020F0502020204030204" pitchFamily="34" charset="0"/>
                <a:cs typeface="TimesNewRomanPS-ItalicMT"/>
              </a:rPr>
              <a:t>рівняння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 </a:t>
            </a:r>
            <a:r>
              <a:rPr lang="ru-RU" i="1" dirty="0" err="1">
                <a:latin typeface="TimesNewRomanPS-ItalicMT"/>
                <a:ea typeface="Calibri" panose="020F0502020204030204" pitchFamily="34" charset="0"/>
                <a:cs typeface="TimesNewRomanPS-ItalicMT"/>
              </a:rPr>
              <a:t>неперервності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 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можна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записати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у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вигляді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244" y="4104504"/>
            <a:ext cx="1937385" cy="68961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Прямоугольник 12"/>
          <p:cNvSpPr/>
          <p:nvPr/>
        </p:nvSpPr>
        <p:spPr>
          <a:xfrm>
            <a:off x="1036320" y="4744192"/>
            <a:ext cx="10841736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Математично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інтеграл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потоку вектора по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замкнутій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поверхні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дорівнює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інтегралу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по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об’єму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від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дивергенції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цього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вектора (теорема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Остроградського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-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Гауса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).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Якщо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 часом не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змінюється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форма та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розміри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поверхні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то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похідну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за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часом 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можна внести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під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знак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інтеграла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.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Здійснимо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ці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математичні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дії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тоді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отримаємо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рівняння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154" y="6021978"/>
            <a:ext cx="2022475" cy="6743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2330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35736" y="185701"/>
            <a:ext cx="9598152" cy="1574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Внесена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під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знак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інтеграла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часова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похідна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стає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частинною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 часом,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бо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густина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заряду є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функцією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багатьох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змінних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: часу та координат. Це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інтегральне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рівняння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виконується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для будь-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якої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довільної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поверхні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Тому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рівність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нулю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суми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інтегралів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можлива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якщо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сума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підінтегральних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виразів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дорівнює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нулю, тобто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009" y="1844929"/>
            <a:ext cx="2859405" cy="53467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Прямоугольник 10"/>
          <p:cNvSpPr/>
          <p:nvPr/>
        </p:nvSpPr>
        <p:spPr>
          <a:xfrm>
            <a:off x="1118616" y="2614494"/>
            <a:ext cx="10055352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Це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рівняння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називають </a:t>
            </a:r>
            <a:r>
              <a:rPr lang="ru-RU" i="1" dirty="0" err="1">
                <a:latin typeface="TimesNewRomanPS-ItalicMT"/>
                <a:ea typeface="Calibri" panose="020F0502020204030204" pitchFamily="34" charset="0"/>
                <a:cs typeface="TimesNewRomanPS-ItalicMT"/>
              </a:rPr>
              <a:t>рівнянням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 </a:t>
            </a:r>
            <a:r>
              <a:rPr lang="ru-RU" i="1" dirty="0" err="1">
                <a:latin typeface="TimesNewRomanPS-ItalicMT"/>
                <a:ea typeface="Calibri" panose="020F0502020204030204" pitchFamily="34" charset="0"/>
                <a:cs typeface="TimesNewRomanPS-ItalicMT"/>
              </a:rPr>
              <a:t>неперервності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 в </a:t>
            </a:r>
            <a:r>
              <a:rPr lang="ru-RU" i="1" dirty="0" err="1">
                <a:latin typeface="TimesNewRomanPS-ItalicMT"/>
                <a:ea typeface="Calibri" panose="020F0502020204030204" pitchFamily="34" charset="0"/>
                <a:cs typeface="TimesNewRomanPS-ItalicMT"/>
              </a:rPr>
              <a:t>диференційній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 </a:t>
            </a:r>
            <a:r>
              <a:rPr lang="ru-RU" i="1" dirty="0" err="1">
                <a:latin typeface="TimesNewRomanPS-ItalicMT"/>
                <a:ea typeface="Calibri" panose="020F0502020204030204" pitchFamily="34" charset="0"/>
                <a:cs typeface="TimesNewRomanPS-ItalicMT"/>
              </a:rPr>
              <a:t>формі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Воно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означає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що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зміна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заряду в будь-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якій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точці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середовища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відбувається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рахунок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струму.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4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Закон Ома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2312" y="1428750"/>
            <a:ext cx="6096000" cy="216687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Закон Ома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виконується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для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металевих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лінійних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однорідних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провідників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коли до них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прикладена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напруга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. Закон Ома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було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отримано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експериментальним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шляхом.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Згідно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 законом Ома, сила струму 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I 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в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провіднику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прямо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пропорційна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прикладеній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напрузі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U 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і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обернено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пропорційна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опору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провідника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375" y="3716337"/>
            <a:ext cx="713105" cy="70548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972312" y="4542534"/>
            <a:ext cx="6096000" cy="160710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С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трум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тече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від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більшого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потенціалу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до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меншого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sz="2000" dirty="0"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φ</a:t>
            </a:r>
            <a:r>
              <a:rPr lang="ru-RU" sz="2000" baseline="-25000" dirty="0">
                <a:latin typeface="Calibri" panose="020F0502020204030204" pitchFamily="34" charset="0"/>
                <a:ea typeface="SymbolMT"/>
                <a:cs typeface="SymbolMT"/>
              </a:rPr>
              <a:t>1</a:t>
            </a:r>
            <a:r>
              <a:rPr lang="ru-RU" sz="1050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&gt; 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φ</a:t>
            </a:r>
            <a:r>
              <a:rPr lang="ru-RU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Для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лінійного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однорідного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провідника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опір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пропорційний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його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довжині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d 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і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обернено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пропорційний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площі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перерізу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провідника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S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876" y="3221416"/>
            <a:ext cx="3568764" cy="33714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992" y="6149641"/>
            <a:ext cx="914400" cy="6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7982712" y="1275827"/>
            <a:ext cx="3685032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В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системі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СІ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опір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провідника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вимірюється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 омах, [R]=Ом, а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питомий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опір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має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розмірність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[</a:t>
            </a:r>
            <a:r>
              <a:rPr lang="ru-RU" dirty="0"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ρ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]=Ом</a:t>
            </a:r>
            <a:r>
              <a:rPr lang="ru-RU" dirty="0">
                <a:latin typeface="SymbolMT"/>
                <a:ea typeface="Calibri" panose="020F0502020204030204" pitchFamily="34" charset="0"/>
                <a:cs typeface="SymbolMT"/>
              </a:rPr>
              <a:t>*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м.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41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08888" y="191090"/>
            <a:ext cx="9589008" cy="1870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>
                <a:latin typeface="TimesNewRomanPSMT"/>
                <a:ea typeface="Calibri" panose="020F0502020204030204" pitchFamily="34" charset="0"/>
                <a:cs typeface="TimesNewRomanPSMT"/>
              </a:rPr>
              <a:t>В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лінійному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однорідному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провіднику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завдяки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прикладеній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напрузі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утворюється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однорідне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електричне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поле.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Напруга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дорівнює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U </a:t>
            </a:r>
            <a:r>
              <a:rPr lang="ru-RU" dirty="0">
                <a:latin typeface="SymbolMT"/>
                <a:ea typeface="Calibri" panose="020F0502020204030204" pitchFamily="34" charset="0"/>
                <a:cs typeface="SymbolMT"/>
              </a:rPr>
              <a:t>= </a:t>
            </a:r>
            <a:r>
              <a:rPr lang="ru-RU" i="1" dirty="0" err="1">
                <a:latin typeface="TimesNewRomanPS-ItalicMT"/>
                <a:ea typeface="Calibri" panose="020F0502020204030204" pitchFamily="34" charset="0"/>
                <a:cs typeface="TimesNewRomanPS-ItalicMT"/>
              </a:rPr>
              <a:t>Ed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 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де 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E 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–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напруженість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електричного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поля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всередині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провідника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струмом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до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якого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прикладено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напругу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U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. Сила струму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дорівнює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добутку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густини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струму на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площу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перерізу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провідника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I </a:t>
            </a:r>
            <a:r>
              <a:rPr lang="ru-RU" dirty="0">
                <a:latin typeface="Calibri" panose="020F0502020204030204" pitchFamily="34" charset="0"/>
                <a:ea typeface="SymbolMT"/>
                <a:cs typeface="SymbolMT"/>
              </a:rPr>
              <a:t>=</a:t>
            </a:r>
            <a:r>
              <a:rPr lang="ru-RU" dirty="0">
                <a:latin typeface="SymbolMT"/>
                <a:ea typeface="Calibri" panose="020F0502020204030204" pitchFamily="34" charset="0"/>
                <a:cs typeface="SymbolMT"/>
              </a:rPr>
              <a:t> </a:t>
            </a:r>
            <a:r>
              <a:rPr lang="ru-RU" i="1" dirty="0" err="1">
                <a:latin typeface="TimesNewRomanPS-ItalicMT"/>
                <a:ea typeface="Calibri" panose="020F0502020204030204" pitchFamily="34" charset="0"/>
                <a:cs typeface="TimesNewRomanPS-ItalicMT"/>
              </a:rPr>
              <a:t>jS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. 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Підставимо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ці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формули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також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формулу для опору, в формулу закону Ома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440" y="2211324"/>
            <a:ext cx="914400" cy="89916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1100328" y="3260206"/>
            <a:ext cx="3070456" cy="1574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Після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скорочення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множників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отримаємо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що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густина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струму прямо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пропорційна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напруженості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електричного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поля: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087" y="5165792"/>
            <a:ext cx="713105" cy="51943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Прямоугольник 18"/>
          <p:cNvSpPr/>
          <p:nvPr/>
        </p:nvSpPr>
        <p:spPr>
          <a:xfrm>
            <a:off x="4170784" y="2079800"/>
            <a:ext cx="814562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запис</a:t>
            </a:r>
            <a:r>
              <a:rPr lang="ru-RU" dirty="0"/>
              <a:t> закону Ома </a:t>
            </a:r>
            <a:r>
              <a:rPr lang="ru-RU" dirty="0" err="1"/>
              <a:t>здійснено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локальних характеристик, </a:t>
            </a:r>
            <a:r>
              <a:rPr lang="ru-RU" dirty="0" err="1"/>
              <a:t>якими</a:t>
            </a:r>
            <a:r>
              <a:rPr lang="ru-RU" dirty="0"/>
              <a:t> є </a:t>
            </a:r>
            <a:r>
              <a:rPr lang="ru-RU" dirty="0" err="1"/>
              <a:t>густина</a:t>
            </a:r>
            <a:r>
              <a:rPr lang="ru-RU" dirty="0"/>
              <a:t> струму та </a:t>
            </a:r>
            <a:r>
              <a:rPr lang="ru-RU" dirty="0" err="1"/>
              <a:t>напруженість</a:t>
            </a:r>
            <a:r>
              <a:rPr lang="ru-RU" dirty="0"/>
              <a:t> </a:t>
            </a:r>
            <a:r>
              <a:rPr lang="ru-RU" dirty="0" err="1"/>
              <a:t>електричного</a:t>
            </a:r>
            <a:r>
              <a:rPr lang="ru-RU" dirty="0"/>
              <a:t> </a:t>
            </a:r>
            <a:r>
              <a:rPr lang="ru-RU" dirty="0" smtClean="0"/>
              <a:t>поля. В </a:t>
            </a:r>
            <a:r>
              <a:rPr lang="ru-RU" dirty="0" err="1"/>
              <a:t>загальному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закон Ома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векторний</a:t>
            </a:r>
            <a:r>
              <a:rPr lang="ru-RU" dirty="0"/>
              <a:t> </a:t>
            </a:r>
            <a:r>
              <a:rPr lang="ru-RU" dirty="0" err="1"/>
              <a:t>вигляд</a:t>
            </a:r>
            <a:r>
              <a:rPr lang="ru-RU" dirty="0"/>
              <a:t>:</a:t>
            </a:r>
          </a:p>
          <a:p>
            <a:r>
              <a:rPr lang="ru-RU" dirty="0"/>
              <a:t> </a:t>
            </a:r>
          </a:p>
          <a:p>
            <a:endParaRPr lang="ru-RU" dirty="0" smtClean="0"/>
          </a:p>
          <a:p>
            <a:r>
              <a:rPr lang="ru-RU" dirty="0" smtClean="0"/>
              <a:t>де </a:t>
            </a:r>
            <a:r>
              <a:rPr lang="el-GR" dirty="0"/>
              <a:t>σ – </a:t>
            </a:r>
            <a:r>
              <a:rPr lang="ru-RU" dirty="0"/>
              <a:t>характеристика </a:t>
            </a:r>
            <a:r>
              <a:rPr lang="ru-RU" dirty="0" err="1"/>
              <a:t>речовини</a:t>
            </a:r>
            <a:r>
              <a:rPr lang="ru-RU" dirty="0"/>
              <a:t>, яку називають </a:t>
            </a:r>
            <a:r>
              <a:rPr lang="ru-RU" dirty="0" err="1"/>
              <a:t>питома</a:t>
            </a:r>
            <a:r>
              <a:rPr lang="ru-RU" dirty="0"/>
              <a:t> </a:t>
            </a:r>
            <a:r>
              <a:rPr lang="ru-RU" dirty="0" err="1" smtClean="0"/>
              <a:t>електропровідність</a:t>
            </a:r>
            <a:r>
              <a:rPr lang="ru-RU" dirty="0" smtClean="0"/>
              <a:t>, величина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обернено</a:t>
            </a:r>
            <a:r>
              <a:rPr lang="ru-RU" dirty="0"/>
              <a:t> </a:t>
            </a:r>
            <a:r>
              <a:rPr lang="ru-RU" dirty="0" err="1"/>
              <a:t>пропорційна</a:t>
            </a:r>
            <a:r>
              <a:rPr lang="ru-RU" dirty="0"/>
              <a:t> </a:t>
            </a:r>
            <a:r>
              <a:rPr lang="ru-RU" dirty="0" err="1"/>
              <a:t>величині</a:t>
            </a:r>
            <a:r>
              <a:rPr lang="ru-RU" dirty="0"/>
              <a:t> </a:t>
            </a:r>
            <a:r>
              <a:rPr lang="ru-RU" dirty="0" err="1"/>
              <a:t>питомого</a:t>
            </a:r>
            <a:r>
              <a:rPr lang="ru-RU" dirty="0"/>
              <a:t> опору </a:t>
            </a:r>
            <a:r>
              <a:rPr lang="el-GR" dirty="0"/>
              <a:t>σ=1/ ρ</a:t>
            </a:r>
          </a:p>
          <a:p>
            <a:r>
              <a:rPr lang="ru-RU" dirty="0" err="1"/>
              <a:t>Порівняємо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вираз</a:t>
            </a:r>
            <a:r>
              <a:rPr lang="ru-RU" dirty="0"/>
              <a:t> для вектора </a:t>
            </a:r>
            <a:r>
              <a:rPr lang="ru-RU" dirty="0" err="1"/>
              <a:t>густини</a:t>
            </a:r>
            <a:r>
              <a:rPr lang="ru-RU" dirty="0"/>
              <a:t> струму з </a:t>
            </a:r>
            <a:r>
              <a:rPr lang="ru-RU" dirty="0" err="1"/>
              <a:t>виразом</a:t>
            </a:r>
            <a:r>
              <a:rPr lang="ru-RU" dirty="0"/>
              <a:t> для </a:t>
            </a:r>
            <a:r>
              <a:rPr lang="ru-RU" dirty="0" err="1"/>
              <a:t>густини</a:t>
            </a:r>
            <a:r>
              <a:rPr lang="ru-RU" dirty="0"/>
              <a:t> </a:t>
            </a:r>
            <a:r>
              <a:rPr lang="ru-RU" dirty="0" err="1"/>
              <a:t>електричного</a:t>
            </a:r>
            <a:r>
              <a:rPr lang="ru-RU" dirty="0"/>
              <a:t> струму, </a:t>
            </a:r>
            <a:r>
              <a:rPr lang="ru-RU" dirty="0" err="1"/>
              <a:t>записаним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швидкості</a:t>
            </a:r>
            <a:r>
              <a:rPr lang="ru-RU" dirty="0"/>
              <a:t> </a:t>
            </a:r>
            <a:r>
              <a:rPr lang="ru-RU" dirty="0" err="1"/>
              <a:t>впорядкованого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</a:t>
            </a:r>
            <a:r>
              <a:rPr lang="ru-RU" dirty="0" err="1"/>
              <a:t>носіїв</a:t>
            </a:r>
            <a:r>
              <a:rPr lang="ru-RU" dirty="0"/>
              <a:t>, </a:t>
            </a:r>
            <a:r>
              <a:rPr lang="ru-RU" dirty="0" err="1"/>
              <a:t>тоді</a:t>
            </a:r>
            <a:r>
              <a:rPr lang="ru-RU" dirty="0"/>
              <a:t> </a:t>
            </a:r>
            <a:r>
              <a:rPr lang="ru-RU" dirty="0" err="1"/>
              <a:t>отримаємо</a:t>
            </a:r>
            <a:r>
              <a:rPr lang="ru-RU" dirty="0"/>
              <a:t>:</a:t>
            </a:r>
          </a:p>
          <a:p>
            <a:r>
              <a:rPr lang="ru-RU" dirty="0"/>
              <a:t> </a:t>
            </a:r>
          </a:p>
          <a:p>
            <a:r>
              <a:rPr lang="ru-RU" dirty="0"/>
              <a:t>З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рівності</a:t>
            </a:r>
            <a:r>
              <a:rPr lang="ru-RU" dirty="0"/>
              <a:t> </a:t>
            </a:r>
            <a:r>
              <a:rPr lang="ru-RU" dirty="0" err="1"/>
              <a:t>маємо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, коли в </a:t>
            </a:r>
            <a:r>
              <a:rPr lang="ru-RU" dirty="0" err="1"/>
              <a:t>провіднику</a:t>
            </a:r>
            <a:r>
              <a:rPr lang="ru-RU" dirty="0"/>
              <a:t> </a:t>
            </a:r>
            <a:r>
              <a:rPr lang="ru-RU" dirty="0" err="1"/>
              <a:t>тече</a:t>
            </a:r>
            <a:r>
              <a:rPr lang="ru-RU" dirty="0"/>
              <a:t> струм, </a:t>
            </a:r>
            <a:r>
              <a:rPr lang="ru-RU" dirty="0" err="1"/>
              <a:t>швидкість</a:t>
            </a:r>
            <a:endParaRPr lang="ru-RU" dirty="0"/>
          </a:p>
          <a:p>
            <a:r>
              <a:rPr lang="ru-RU" dirty="0" err="1"/>
              <a:t>впорядкованого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</a:t>
            </a:r>
            <a:r>
              <a:rPr lang="ru-RU" dirty="0" err="1"/>
              <a:t>носіїв</a:t>
            </a:r>
            <a:r>
              <a:rPr lang="ru-RU" dirty="0"/>
              <a:t> прямо </a:t>
            </a:r>
            <a:r>
              <a:rPr lang="ru-RU" dirty="0" err="1"/>
              <a:t>пропорційна</a:t>
            </a:r>
            <a:r>
              <a:rPr lang="ru-RU" dirty="0"/>
              <a:t> </a:t>
            </a:r>
            <a:r>
              <a:rPr lang="ru-RU" dirty="0" err="1"/>
              <a:t>напруженості</a:t>
            </a:r>
            <a:r>
              <a:rPr lang="ru-RU" dirty="0"/>
              <a:t> </a:t>
            </a:r>
            <a:r>
              <a:rPr lang="ru-RU" dirty="0" err="1"/>
              <a:t>електричного</a:t>
            </a:r>
            <a:endParaRPr lang="ru-RU" dirty="0"/>
          </a:p>
          <a:p>
            <a:r>
              <a:rPr lang="ru-RU" dirty="0"/>
              <a:t>поля:</a:t>
            </a:r>
          </a:p>
          <a:p>
            <a:endParaRPr lang="ru-RU" dirty="0" smtClean="0"/>
          </a:p>
          <a:p>
            <a:r>
              <a:rPr lang="ru-RU" dirty="0" smtClean="0"/>
              <a:t>де </a:t>
            </a:r>
            <a:r>
              <a:rPr lang="ru-RU" dirty="0" err="1"/>
              <a:t>коефіцієнт</a:t>
            </a:r>
            <a:r>
              <a:rPr lang="ru-RU" dirty="0"/>
              <a:t> </a:t>
            </a:r>
            <a:r>
              <a:rPr lang="el-GR" dirty="0"/>
              <a:t>γ </a:t>
            </a:r>
            <a:r>
              <a:rPr lang="ru-RU" dirty="0"/>
              <a:t>називають </a:t>
            </a:r>
            <a:r>
              <a:rPr lang="ru-RU" dirty="0" err="1"/>
              <a:t>рухливістю</a:t>
            </a:r>
            <a:r>
              <a:rPr lang="ru-RU" dirty="0"/>
              <a:t> </a:t>
            </a:r>
            <a:r>
              <a:rPr lang="ru-RU" dirty="0" err="1"/>
              <a:t>носіїв</a:t>
            </a:r>
            <a:r>
              <a:rPr lang="ru-RU" dirty="0"/>
              <a:t>, величина </a:t>
            </a:r>
            <a:endParaRPr lang="ru-RU" dirty="0" smtClean="0"/>
          </a:p>
          <a:p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пропорційна</a:t>
            </a:r>
            <a:r>
              <a:rPr lang="ru-RU" dirty="0"/>
              <a:t> </a:t>
            </a:r>
            <a:r>
              <a:rPr lang="ru-RU" dirty="0" smtClean="0"/>
              <a:t>провідності </a:t>
            </a:r>
            <a:r>
              <a:rPr lang="ru-RU" dirty="0" err="1"/>
              <a:t>речовини</a:t>
            </a:r>
            <a:endParaRPr lang="ru-RU" dirty="0"/>
          </a:p>
          <a:p>
            <a:r>
              <a:rPr lang="ru-RU" dirty="0"/>
              <a:t> </a:t>
            </a:r>
          </a:p>
        </p:txBody>
      </p:sp>
      <p:pic>
        <p:nvPicPr>
          <p:cNvPr id="24" name="Рисунок 2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121" y="3110484"/>
            <a:ext cx="794099" cy="33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Рисунок 2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596" y="4719478"/>
            <a:ext cx="1143000" cy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948" y="5804094"/>
            <a:ext cx="728345" cy="3949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9236" y="6388137"/>
            <a:ext cx="990600" cy="457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67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МОДУЛЬ </a:t>
            </a:r>
            <a:r>
              <a:rPr lang="uk-UA" dirty="0"/>
              <a:t>3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Електричний струм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Сила струму</a:t>
            </a:r>
            <a:endParaRPr lang="ru-RU" dirty="0"/>
          </a:p>
          <a:p>
            <a:r>
              <a:rPr lang="ru-RU" b="1" dirty="0" err="1"/>
              <a:t>Густина</a:t>
            </a:r>
            <a:r>
              <a:rPr lang="ru-RU" b="1" dirty="0"/>
              <a:t> </a:t>
            </a:r>
            <a:r>
              <a:rPr lang="ru-RU" b="1" dirty="0" err="1"/>
              <a:t>електричного</a:t>
            </a:r>
            <a:r>
              <a:rPr lang="ru-RU" b="1" dirty="0"/>
              <a:t> струму</a:t>
            </a:r>
            <a:endParaRPr lang="ru-RU" dirty="0"/>
          </a:p>
          <a:p>
            <a:r>
              <a:rPr lang="ru-RU" b="1" dirty="0" err="1"/>
              <a:t>Рівняння</a:t>
            </a:r>
            <a:r>
              <a:rPr lang="ru-RU" b="1" dirty="0"/>
              <a:t> </a:t>
            </a:r>
            <a:r>
              <a:rPr lang="ru-RU" b="1" dirty="0" err="1"/>
              <a:t>неперервності</a:t>
            </a:r>
            <a:r>
              <a:rPr lang="ru-RU" b="1" dirty="0"/>
              <a:t> заряду</a:t>
            </a:r>
            <a:endParaRPr lang="ru-RU" dirty="0"/>
          </a:p>
          <a:p>
            <a:r>
              <a:rPr lang="ru-RU" b="1" dirty="0"/>
              <a:t> Закон Ома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0599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912" y="447847"/>
            <a:ext cx="9601200" cy="1485900"/>
          </a:xfrm>
        </p:spPr>
        <p:txBody>
          <a:bodyPr/>
          <a:lstStyle/>
          <a:p>
            <a:pPr marL="0" indent="0"/>
            <a:r>
              <a:rPr lang="ru-RU" b="1" i="1" dirty="0" err="1" smtClean="0"/>
              <a:t>Електричний</a:t>
            </a:r>
            <a:r>
              <a:rPr lang="ru-RU" b="1" i="1" dirty="0" smtClean="0"/>
              <a:t> струм</a:t>
            </a:r>
            <a:endParaRPr lang="ru-RU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9160" y="1568323"/>
            <a:ext cx="6096000" cy="216687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Електричним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струмом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називають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явище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перенесення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електричного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заряду в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провідниках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. В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провідниках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перенесення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заряду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електричним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струмом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здійснюється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завдяки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впорядкованому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руху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носіїв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струму. В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металах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носіями струму є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електрони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в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розчинах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електролітів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носіями є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іони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в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плазмі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–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іони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та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електрони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в напівпровідниках –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електрони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та дірки.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Електричний струм у металах — урок. Фізика, 8 клас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307"/>
          <a:stretch/>
        </p:blipFill>
        <p:spPr bwMode="auto">
          <a:xfrm>
            <a:off x="7764589" y="1040650"/>
            <a:ext cx="3641038" cy="2051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Магнітні бурі в липні - в Україні очікується магнітна буря 10 липня — УНІА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912" y="4544651"/>
            <a:ext cx="4336979" cy="2201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zvidusil.in.ua/wp-content/uploads/2020/02/%D0%BF%D0%BE%D0%BB%D1%8F%D1%80%D0%BD%D0%B5-%D1%81%D1%8F%D0%B9%D0%B2%D0%B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308" y="3401568"/>
            <a:ext cx="5504692" cy="334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45234" y="381675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Загальною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ознакою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електричного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струму у будь-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якому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провіднику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є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утворення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струмом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магнітного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4603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Повідомлення про природне явище блискавка. Реферат: Природні явища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942"/>
          <a:stretch/>
        </p:blipFill>
        <p:spPr bwMode="auto">
          <a:xfrm>
            <a:off x="768095" y="677366"/>
            <a:ext cx="4570036" cy="5522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516880" y="225544"/>
            <a:ext cx="6096000" cy="511556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В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середньому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на Землі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кожну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секунду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відбувається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біля 10</a:t>
            </a:r>
            <a:r>
              <a:rPr lang="uk-UA" baseline="30000" dirty="0">
                <a:latin typeface="TimesNewRomanPSMT"/>
                <a:ea typeface="Calibri" panose="020F0502020204030204" pitchFamily="34" charset="0"/>
                <a:cs typeface="TimesNewRomanPSMT"/>
              </a:rPr>
              <a:t>2</a:t>
            </a:r>
            <a:r>
              <a:rPr lang="uk-UA" sz="1050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блискавок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 основному в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екваторіальній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частині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Землі. </a:t>
            </a:r>
            <a:r>
              <a:rPr lang="uk-UA" dirty="0">
                <a:latin typeface="TimesNewRomanPSMT"/>
                <a:ea typeface="Calibri" panose="020F0502020204030204" pitchFamily="34" charset="0"/>
                <a:cs typeface="TimesNewRomanPSMT"/>
              </a:rPr>
              <a:t>Блискавки заряджають Землю від’ємним зарядом, тому між поверхнею землі та іоносферою існує різниця потенціалів біля 500 кВ, а біля поверхні землі в умовах «спокійної» незабрудненої атмосфери є електричне поле, напруженість якого має величину приблизно 100 В/м. Під грозовою хмарою величина напруженості атмосферного електричного поля може зростати до декількох кіловольт на метр.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Атмосферне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електричне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поле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концентрується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на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вістрях-провідниках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наприклад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, на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щоглах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кораблів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чи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шпилях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соборів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, де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воно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зростає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по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величині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і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призводить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до ще одного феноменального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природного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явища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–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вогнів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Ельма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6" name="Picture 8" descr="Огни святого Эльма: как возникает природное явление и его научное объясн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165" y="4440554"/>
            <a:ext cx="3761464" cy="2344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942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28852" y="227752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 dirty="0" smtClean="0"/>
              <a:t>Сила струму</a:t>
            </a:r>
            <a:endParaRPr lang="ru-RU" sz="2400" b="1" i="1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115568" y="2057400"/>
            <a:ext cx="9308592" cy="914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207008" y="3316208"/>
            <a:ext cx="0" cy="1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115568" y="3410448"/>
            <a:ext cx="946785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115568" y="5099040"/>
            <a:ext cx="946785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826008" y="784186"/>
            <a:ext cx="6096000" cy="127778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Електричний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струм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характеризують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фізичною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величиною, яку називають 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силою струму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– вона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визначається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як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швидкість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перенесення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заряду через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переріз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провідника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568" y="2325570"/>
            <a:ext cx="2807208" cy="85299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4639056" y="2161313"/>
            <a:ext cx="6096000" cy="98142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де </a:t>
            </a:r>
            <a:r>
              <a:rPr lang="ru-RU" dirty="0" err="1"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Δ</a:t>
            </a:r>
            <a:r>
              <a:rPr lang="ru-RU" i="1" dirty="0" err="1">
                <a:latin typeface="TimesNewRomanPS-ItalicMT"/>
                <a:ea typeface="Calibri" panose="020F0502020204030204" pitchFamily="34" charset="0"/>
                <a:cs typeface="TimesNewRomanPS-ItalicMT"/>
              </a:rPr>
              <a:t>q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 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– величина заряду,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перенесеного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через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переріз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провідника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dirty="0" err="1"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Δ</a:t>
            </a:r>
            <a:r>
              <a:rPr lang="ru-RU" i="1" dirty="0" err="1">
                <a:latin typeface="TimesNewRomanPS-ItalicMT"/>
                <a:ea typeface="Calibri" panose="020F0502020204030204" pitchFamily="34" charset="0"/>
                <a:cs typeface="TimesNewRomanPS-ItalicMT"/>
              </a:rPr>
              <a:t>t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 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– час, за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який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було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перенесено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цей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заряд.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30248" y="3539987"/>
            <a:ext cx="5687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Величина заряду,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перенесеного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струмом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дорівнює</a:t>
            </a:r>
            <a:endParaRPr lang="ru-RU" dirty="0"/>
          </a:p>
        </p:txBody>
      </p:sp>
      <p:pic>
        <p:nvPicPr>
          <p:cNvPr id="20" name="Рисунок 1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852" y="4046962"/>
            <a:ext cx="2580640" cy="83693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Прямоугольник 18"/>
          <p:cNvSpPr/>
          <p:nvPr/>
        </p:nvSpPr>
        <p:spPr>
          <a:xfrm>
            <a:off x="1030248" y="5099040"/>
            <a:ext cx="6096000" cy="98142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Середня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величина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сили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струму 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I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визначається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відношення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перенесеного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заряду до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проміжку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часу,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протягом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якого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було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перенесено заряд: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6" name="Рисунок 2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48" y="6044565"/>
            <a:ext cx="4703445" cy="8134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2754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4024" y="114407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>
                <a:latin typeface="TimesNewRomanPSMT"/>
                <a:ea typeface="Calibri" panose="020F0502020204030204" pitchFamily="34" charset="0"/>
                <a:cs typeface="TimesNewRomanPSMT"/>
              </a:rPr>
              <a:t>Для </a:t>
            </a:r>
            <a:r>
              <a:rPr lang="ru-RU" i="1" dirty="0" err="1">
                <a:latin typeface="TimesNewRomanPS-ItalicMT"/>
                <a:ea typeface="Calibri" panose="020F0502020204030204" pitchFamily="34" charset="0"/>
                <a:cs typeface="TimesNewRomanPS-ItalicMT"/>
              </a:rPr>
              <a:t>постійного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 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(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стаціонарного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) струму величина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сили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струму 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постійна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</a:t>
            </a:r>
            <a:r>
              <a:rPr lang="uk-UA" dirty="0">
                <a:latin typeface="TimesNewRomanPSMT"/>
                <a:ea typeface="Calibri" panose="020F0502020204030204" pitchFamily="34" charset="0"/>
                <a:cs typeface="TimesNewRomanPSMT"/>
              </a:rPr>
              <a:t> 	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I 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(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t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) </a:t>
            </a:r>
            <a:r>
              <a:rPr lang="ru-RU" dirty="0">
                <a:latin typeface="SymbolMT"/>
                <a:cs typeface="SymbolMT"/>
              </a:rPr>
              <a:t>= </a:t>
            </a:r>
            <a:r>
              <a:rPr lang="ru-RU" i="1" dirty="0" err="1">
                <a:latin typeface="TimesNewRomanPS-ItalicMT"/>
                <a:ea typeface="Calibri" panose="020F0502020204030204" pitchFamily="34" charset="0"/>
                <a:cs typeface="TimesNewRomanPS-ItalicMT"/>
              </a:rPr>
              <a:t>const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 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тому перенесений заряд прямо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пропорційний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часу</a:t>
            </a:r>
            <a:endParaRPr lang="ru-RU" dirty="0"/>
          </a:p>
        </p:txBody>
      </p:sp>
      <p:pic>
        <p:nvPicPr>
          <p:cNvPr id="9" name="Рисунок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511" y="1183259"/>
            <a:ext cx="2503170" cy="39497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954024" y="1578229"/>
            <a:ext cx="6096000" cy="275960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Напрямок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струму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визначається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напрямком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перенесення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додатного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заряду. Коли струм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відбувається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при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впорядкованому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русі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електронів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які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є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від’ємно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зарядженими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частинками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то струм направлений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протилежно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до їх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руху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Математично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це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означає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що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коли в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провіднику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заряд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переносять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додатні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і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від’ємні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носії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і коли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вклади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 струм від них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співпадають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напрямком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то сила струму буде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дорівнювати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сумі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904" y="4466101"/>
            <a:ext cx="1371600" cy="5334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1040511" y="5341283"/>
            <a:ext cx="6096000" cy="12777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де в другому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доданку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цієї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суми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стоїть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модуль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від’ємного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заряду,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який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під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час струму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рухається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протилежно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руху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додатного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заряду.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В СІ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одиницею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сили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струму є ампер, 1 А = 1 Кл/с.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41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21736" y="41642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err="1"/>
              <a:t>Густина</a:t>
            </a:r>
            <a:r>
              <a:rPr lang="ru-RU" b="1" dirty="0"/>
              <a:t> </a:t>
            </a:r>
            <a:r>
              <a:rPr lang="ru-RU" b="1" dirty="0" err="1"/>
              <a:t>електричного</a:t>
            </a:r>
            <a:r>
              <a:rPr lang="ru-RU" b="1" dirty="0"/>
              <a:t> струму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807720" y="913710"/>
            <a:ext cx="10933176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Розглянемо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провідник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в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якому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тече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постійний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електричний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струм.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Площа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перерізу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провідника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S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а сила струму 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I 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. Через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переріз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провідника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 час </a:t>
            </a:r>
            <a:r>
              <a:rPr lang="ru-RU" dirty="0" err="1"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Δ</a:t>
            </a:r>
            <a:r>
              <a:rPr lang="ru-RU" i="1" dirty="0" err="1">
                <a:latin typeface="TimesNewRomanPS-ItalicMT"/>
                <a:ea typeface="Calibri" panose="020F0502020204030204" pitchFamily="34" charset="0"/>
                <a:cs typeface="TimesNewRomanPS-ItalicMT"/>
              </a:rPr>
              <a:t>t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 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буде перенесено заряд </a:t>
            </a:r>
            <a:r>
              <a:rPr lang="ru-RU" dirty="0" err="1"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Δ</a:t>
            </a:r>
            <a:r>
              <a:rPr lang="ru-RU" i="1" dirty="0" err="1">
                <a:latin typeface="TimesNewRomanPS-ItalicMT"/>
                <a:ea typeface="Calibri" panose="020F0502020204030204" pitchFamily="34" charset="0"/>
                <a:cs typeface="TimesNewRomanPS-ItalicMT"/>
              </a:rPr>
              <a:t>q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 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. Величина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перенесеного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заряду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дорівнює</a:t>
            </a:r>
            <a:r>
              <a:rPr lang="uk-UA" dirty="0">
                <a:latin typeface="TimesNewRomanPSMT"/>
                <a:ea typeface="Calibri" panose="020F0502020204030204" pitchFamily="34" charset="0"/>
                <a:cs typeface="TimesNewRomanPSMT"/>
              </a:rPr>
              <a:t>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556" y="2289048"/>
            <a:ext cx="8382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871728" y="2670923"/>
            <a:ext cx="10869168" cy="2496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Врахуємо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що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заряд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переносять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носії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струму. Нехай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носії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мають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додатний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заряд,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який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позначимо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i="1" dirty="0" smtClean="0">
                <a:latin typeface="TimesNewRomanPS-ItalicMT"/>
                <a:ea typeface="Calibri" panose="020F0502020204030204" pitchFamily="34" charset="0"/>
                <a:cs typeface="TimesNewRomanPS-ItalicMT"/>
              </a:rPr>
              <a:t>q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sz="1050" dirty="0" smtClean="0">
                <a:latin typeface="TimesNewRomanPSMT"/>
                <a:ea typeface="Calibri" panose="020F0502020204030204" pitchFamily="34" charset="0"/>
                <a:cs typeface="TimesNewRomanPSMT"/>
              </a:rPr>
              <a:t>0 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.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Швидкість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впорядкованого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руху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носіїв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позначимо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v 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.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Переріз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S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перетнуть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тільки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ті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носії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що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знаходяться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від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перерізу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на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відстані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меншій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 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l </a:t>
            </a:r>
            <a:r>
              <a:rPr lang="ru-RU" dirty="0">
                <a:latin typeface="SymbolMT"/>
                <a:ea typeface="Calibri" panose="020F0502020204030204" pitchFamily="34" charset="0"/>
                <a:cs typeface="SymbolMT"/>
              </a:rPr>
              <a:t>= </a:t>
            </a:r>
            <a:r>
              <a:rPr lang="ru-RU" i="1" dirty="0" err="1">
                <a:latin typeface="TimesNewRomanPS-ItalicMT"/>
                <a:ea typeface="Calibri" panose="020F0502020204030204" pitchFamily="34" charset="0"/>
                <a:cs typeface="TimesNewRomanPS-ItalicMT"/>
              </a:rPr>
              <a:t>v</a:t>
            </a:r>
            <a:r>
              <a:rPr lang="ru-RU" dirty="0" err="1"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Δ</a:t>
            </a:r>
            <a:r>
              <a:rPr lang="ru-RU" i="1" dirty="0" err="1">
                <a:latin typeface="TimesNewRomanPS-ItalicMT"/>
                <a:ea typeface="Calibri" panose="020F0502020204030204" pitchFamily="34" charset="0"/>
                <a:cs typeface="TimesNewRomanPS-ItalicMT"/>
              </a:rPr>
              <a:t>t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 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.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Кількість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таких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носіїв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дорівнює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endParaRPr lang="ru-RU" dirty="0" smtClean="0">
              <a:latin typeface="TimesNewRomanPSMT"/>
              <a:ea typeface="Calibri" panose="020F0502020204030204" pitchFamily="34" charset="0"/>
              <a:cs typeface="TimesNewRomanPSMT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ru-RU" i="1" dirty="0" smtClean="0">
                <a:latin typeface="TimesNewRomanPS-ItalicMT"/>
                <a:ea typeface="Calibri" panose="020F0502020204030204" pitchFamily="34" charset="0"/>
                <a:cs typeface="TimesNewRomanPS-ItalicMT"/>
              </a:rPr>
              <a:t>N </a:t>
            </a:r>
            <a:r>
              <a:rPr lang="ru-RU" dirty="0">
                <a:latin typeface="SymbolMT"/>
                <a:ea typeface="Calibri" panose="020F0502020204030204" pitchFamily="34" charset="0"/>
                <a:cs typeface="SymbolMT"/>
              </a:rPr>
              <a:t>= </a:t>
            </a:r>
            <a:r>
              <a:rPr lang="ru-RU" i="1" dirty="0" err="1">
                <a:latin typeface="TimesNewRomanPS-ItalicMT"/>
                <a:ea typeface="Calibri" panose="020F0502020204030204" pitchFamily="34" charset="0"/>
                <a:cs typeface="TimesNewRomanPS-ItalicMT"/>
              </a:rPr>
              <a:t>nSl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 </a:t>
            </a:r>
            <a:r>
              <a:rPr lang="ru-RU" dirty="0">
                <a:latin typeface="SymbolMT"/>
                <a:ea typeface="Calibri" panose="020F0502020204030204" pitchFamily="34" charset="0"/>
                <a:cs typeface="SymbolMT"/>
              </a:rPr>
              <a:t>=</a:t>
            </a:r>
            <a:r>
              <a:rPr lang="ru-RU" i="1" dirty="0" err="1">
                <a:latin typeface="TimesNewRomanPS-ItalicMT"/>
                <a:ea typeface="Calibri" panose="020F0502020204030204" pitchFamily="34" charset="0"/>
                <a:cs typeface="TimesNewRomanPS-ItalicMT"/>
              </a:rPr>
              <a:t>nSv</a:t>
            </a:r>
            <a:r>
              <a:rPr lang="ru-RU" dirty="0" err="1"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Δ</a:t>
            </a:r>
            <a:r>
              <a:rPr lang="ru-RU" i="1" dirty="0" err="1">
                <a:latin typeface="TimesNewRomanPS-ItalicMT"/>
                <a:ea typeface="Calibri" panose="020F0502020204030204" pitchFamily="34" charset="0"/>
                <a:cs typeface="TimesNewRomanPS-ItalicMT"/>
              </a:rPr>
              <a:t>t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де 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n 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–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концентрація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носіїв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. Перенесений за час </a:t>
            </a:r>
            <a:r>
              <a:rPr lang="ru-RU" dirty="0" err="1"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Δ</a:t>
            </a:r>
            <a:r>
              <a:rPr lang="ru-RU" i="1" dirty="0" err="1">
                <a:latin typeface="TimesNewRomanPS-ItalicMT"/>
                <a:ea typeface="Calibri" panose="020F0502020204030204" pitchFamily="34" charset="0"/>
                <a:cs typeface="TimesNewRomanPS-ItalicMT"/>
              </a:rPr>
              <a:t>t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 </a:t>
            </a:r>
            <a:endParaRPr lang="ru-RU" i="1" dirty="0" smtClean="0">
              <a:latin typeface="TimesNewRomanPS-ItalicMT"/>
              <a:ea typeface="Calibri" panose="020F0502020204030204" pitchFamily="34" charset="0"/>
              <a:cs typeface="TimesNewRomanPS-ItalicMT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струмом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заряд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дорівнює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добутку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заряду одного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носія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на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кількість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носіїв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endParaRPr lang="ru-RU" dirty="0" smtClean="0">
              <a:latin typeface="TimesNewRomanPSMT"/>
              <a:ea typeface="Calibri" panose="020F0502020204030204" pitchFamily="34" charset="0"/>
              <a:cs typeface="TimesNewRomanPSMT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що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пройшли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через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переріз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636" y="5467096"/>
            <a:ext cx="1689100" cy="294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370" y="3993261"/>
            <a:ext cx="3355340" cy="25107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7131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2896" y="215255"/>
            <a:ext cx="9653016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З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порівняння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правих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частин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виразів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для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перенесеного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струмом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заряду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отримаємо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419" y="810641"/>
            <a:ext cx="1441450" cy="37211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319784" y="1285103"/>
            <a:ext cx="9049512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Після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скорочення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множника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Δ</a:t>
            </a:r>
            <a:r>
              <a:rPr lang="ru-RU" i="1" dirty="0" err="1">
                <a:latin typeface="TimesNewRomanPS-ItalicMT"/>
                <a:ea typeface="Calibri" panose="020F0502020204030204" pitchFamily="34" charset="0"/>
                <a:cs typeface="TimesNewRomanPS-ItalicMT"/>
              </a:rPr>
              <a:t>t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отримаємо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вираз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для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величини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сили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 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струму: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916" y="1863903"/>
            <a:ext cx="1100455" cy="3873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1246632" y="2543219"/>
            <a:ext cx="8930640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Відношення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сили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струму до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площі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перпендикулярного до струму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перерізу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називається </a:t>
            </a:r>
            <a:r>
              <a:rPr lang="ru-RU" i="1" dirty="0" err="1">
                <a:latin typeface="TimesNewRomanPS-ItalicMT"/>
                <a:ea typeface="Calibri" panose="020F0502020204030204" pitchFamily="34" charset="0"/>
                <a:cs typeface="TimesNewRomanPS-ItalicMT"/>
              </a:rPr>
              <a:t>густиною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 </a:t>
            </a:r>
            <a:r>
              <a:rPr lang="ru-RU" i="1" dirty="0" err="1">
                <a:latin typeface="TimesNewRomanPS-ItalicMT"/>
                <a:ea typeface="Calibri" panose="020F0502020204030204" pitchFamily="34" charset="0"/>
                <a:cs typeface="TimesNewRomanPS-ItalicMT"/>
              </a:rPr>
              <a:t>електричного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 струму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. З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попереднього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виразу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маємо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916" y="3367844"/>
            <a:ext cx="9144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246632" y="3755168"/>
            <a:ext cx="9698736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Вираз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для вектора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густини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електричного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струму можна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записати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у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вигляді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561" y="4332622"/>
            <a:ext cx="960755" cy="37211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Прямоугольник 12"/>
          <p:cNvSpPr/>
          <p:nvPr/>
        </p:nvSpPr>
        <p:spPr>
          <a:xfrm>
            <a:off x="1488948" y="5167546"/>
            <a:ext cx="9214104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Величина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сили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струму через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довільну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елементарну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поверхню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дорівнює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скалярному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добутку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вектора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елементарної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ділянки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поверхні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на вектор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густини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струму, або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добутку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площі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ділянки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на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нормальну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до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неї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складову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вектора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густини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сили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струму: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274" y="6140703"/>
            <a:ext cx="2360486" cy="4775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5867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418" y="2414016"/>
            <a:ext cx="3189542" cy="349300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5151120" y="103014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Для будь-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якої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довільної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поверхні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величину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сили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струму можна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знайти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інтегруванням</a:t>
            </a:r>
            <a:endParaRPr lang="ru-RU" dirty="0"/>
          </a:p>
        </p:txBody>
      </p:sp>
      <p:pic>
        <p:nvPicPr>
          <p:cNvPr id="11" name="Рисунок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4016" y="1973234"/>
            <a:ext cx="3541776" cy="1025997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4251960" y="3339111"/>
            <a:ext cx="7662672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Таким чином, силу струму можна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розглядати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як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потік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вектора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густини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електричного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струму через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поверхню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В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системі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СІ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одиницею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густини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електричного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струму є 1 А/м</a:t>
            </a:r>
            <a:r>
              <a:rPr lang="uk-UA" sz="1050" baseline="30000" dirty="0">
                <a:latin typeface="TimesNewRomanPSMT"/>
                <a:ea typeface="Calibri" panose="020F0502020204030204" pitchFamily="34" charset="0"/>
                <a:cs typeface="TimesNewRomanPSMT"/>
              </a:rPr>
              <a:t>2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81426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1654</TotalTime>
  <Words>1152</Words>
  <Application>Microsoft Office PowerPoint</Application>
  <PresentationFormat>Широкоэкранный</PresentationFormat>
  <Paragraphs>75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Calibri</vt:lpstr>
      <vt:lpstr>Franklin Gothic Book</vt:lpstr>
      <vt:lpstr>SymbolMT</vt:lpstr>
      <vt:lpstr>Times New Roman</vt:lpstr>
      <vt:lpstr>TimesNewRomanPS-BoldMT</vt:lpstr>
      <vt:lpstr>TimesNewRomanPS-ItalicMT</vt:lpstr>
      <vt:lpstr>TimesNewRomanPSMT</vt:lpstr>
      <vt:lpstr>Crop</vt:lpstr>
      <vt:lpstr>   Спеціальні розділи електродинаміки</vt:lpstr>
      <vt:lpstr>МОДУЛЬ 3 Електричний струм</vt:lpstr>
      <vt:lpstr>Електричний струм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Закон Ома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Спеціальні розділи електродинаміки</dc:title>
  <dc:creator>Алина</dc:creator>
  <cp:lastModifiedBy>Алина</cp:lastModifiedBy>
  <cp:revision>52</cp:revision>
  <dcterms:created xsi:type="dcterms:W3CDTF">2021-09-05T15:12:34Z</dcterms:created>
  <dcterms:modified xsi:type="dcterms:W3CDTF">2021-10-26T07:59:27Z</dcterms:modified>
</cp:coreProperties>
</file>