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9" r:id="rId7"/>
    <p:sldId id="270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213" autoAdjust="0"/>
    <p:restoredTop sz="94660"/>
  </p:normalViewPr>
  <p:slideViewPr>
    <p:cSldViewPr>
      <p:cViewPr varScale="1">
        <p:scale>
          <a:sx n="76" d="100"/>
          <a:sy n="76" d="100"/>
        </p:scale>
        <p:origin x="19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8786874" cy="1643074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Перетравлення білків </a:t>
            </a:r>
            <a:b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у шлунково-кишковому тракті </a:t>
            </a:r>
            <a:b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на моделі </a:t>
            </a:r>
            <a:r>
              <a:rPr lang="uk-UA" sz="3600" b="1" i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uk-UA" sz="3600" b="1" i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i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vitro</a:t>
            </a:r>
            <a:endParaRPr lang="ru-RU" sz="36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3429000"/>
            <a:ext cx="8786874" cy="32147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Практичне значення роботи: </a:t>
            </a:r>
          </a:p>
          <a:p>
            <a:pPr>
              <a:spcBef>
                <a:spcPts val="0"/>
              </a:spcBef>
            </a:pP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дослідження проводиться для визначення активності отриманих ферментів лікарських засобів із підшлункової залози та зі слизової кишечника (трипсин, </a:t>
            </a:r>
            <a:r>
              <a:rPr lang="uk-UA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хімотрипсин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панкреатин, фестал та ін.)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126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628654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Принцип методу:</a:t>
            </a:r>
            <a:r>
              <a:rPr lang="uk-U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сечовина з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діацетилмонооксимом</a:t>
            </a:r>
            <a:r>
              <a:rPr lang="uk-UA" dirty="0">
                <a:latin typeface="Arial" pitchFamily="34" charset="0"/>
                <a:cs typeface="Arial" pitchFamily="34" charset="0"/>
              </a:rPr>
              <a:t>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у присутності іонів Fe</a:t>
            </a:r>
            <a:r>
              <a:rPr lang="uk-UA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uk-UA" dirty="0">
                <a:latin typeface="Arial" pitchFamily="34" charset="0"/>
                <a:cs typeface="Arial" pitchFamily="34" charset="0"/>
              </a:rPr>
              <a:t>, та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тіосемікарбазиду</a:t>
            </a:r>
            <a:r>
              <a:rPr lang="uk-UA" dirty="0">
                <a:latin typeface="Arial" pitchFamily="34" charset="0"/>
                <a:cs typeface="Arial" pitchFamily="34" charset="0"/>
              </a:rPr>
              <a:t> утворює комплекс </a:t>
            </a:r>
            <a:r>
              <a:rPr lang="uk-UA" b="1" i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червоно-рожевого кольору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dirty="0">
                <a:latin typeface="Arial" pitchFamily="34" charset="0"/>
                <a:cs typeface="Arial" pitchFamily="34" charset="0"/>
              </a:rPr>
              <a:t>що визначається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фотометрично</a:t>
            </a:r>
            <a:r>
              <a:rPr lang="uk-UA" dirty="0">
                <a:latin typeface="Arial" pitchFamily="34" charset="0"/>
                <a:cs typeface="Arial" pitchFamily="34" charset="0"/>
              </a:rPr>
              <a:t> при довжині хвилі 520 нм.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C091AA-34C3-B42A-5CA7-0697E3370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" y="3374329"/>
            <a:ext cx="3672408" cy="2757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29BE4E-ECDE-F99E-DD99-B8BBF2298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02" y="3620422"/>
            <a:ext cx="2579546" cy="2265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A245BB-908D-53F1-9BBD-02C6FD427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710" y="4985647"/>
            <a:ext cx="2755631" cy="18472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928670"/>
          </a:xfrm>
        </p:spPr>
        <p:txBody>
          <a:bodyPr>
            <a:normAutofit fontScale="90000"/>
          </a:bodyPr>
          <a:lstStyle/>
          <a:p>
            <a:b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b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Робоча схема проведення досліду з визначення концентрації сечовини в біологічних рідинах </a:t>
            </a:r>
            <a:r>
              <a:rPr lang="uk-UA" sz="2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діацетилмонооксимним</a:t>
            </a:r>
            <a: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методом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313" y="928688"/>
          <a:ext cx="8715406" cy="57925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2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50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Фізіоло-гічний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 розчин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Arial" pitchFamily="34" charset="0"/>
                          <a:cs typeface="Arial" pitchFamily="34" charset="0"/>
                        </a:rPr>
                        <a:t>Калібру-вальний </a:t>
                      </a:r>
                      <a:endParaRPr lang="ru-RU" sz="14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Arial" pitchFamily="34" charset="0"/>
                          <a:cs typeface="Arial" pitchFamily="34" charset="0"/>
                        </a:rPr>
                        <a:t>розчин сечовини </a:t>
                      </a:r>
                      <a:endParaRPr lang="ru-RU" sz="14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Arial" pitchFamily="34" charset="0"/>
                          <a:cs typeface="Arial" pitchFamily="34" charset="0"/>
                        </a:rPr>
                        <a:t>(мл)</a:t>
                      </a:r>
                      <a:endParaRPr lang="ru-RU" sz="14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Матеріал, 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що 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аналі-зується</a:t>
                      </a:r>
                      <a:endParaRPr lang="uk-UA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(сироватка)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Розчин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тіосемі-карбазиду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Розчин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діацетил-монооксиму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Показники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оптичної щільності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калібру-вальної</a:t>
                      </a: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проби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дослідної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проби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015">
                <a:tc gridSpan="7">
                  <a:txBody>
                    <a:bodyPr/>
                    <a:lstStyle/>
                    <a:p>
                      <a:pPr algn="ctr"/>
                      <a:r>
                        <a:rPr lang="uk-UA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Холоста проба (контрольна проба)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46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Калібрувальна проба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9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0,23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905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Дослідна проба (1, 2, 3, … 10)*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0,11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0041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Примітка. * − кількість дослідних проб має коливатися від 3-х до 10-и відповідно до достовірності результатів; мінімум 1, 2, 3.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endParaRPr lang="uk-UA" sz="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Окремо пробірки холостої проби (контрольної проби), калібрувальної проби, дослідної проби закривають ковпачком (або накривають алюмінієвою фольгою), перемішують вміст і одночасно поміщають у 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бурхливо киплячу водяну баню на 10 хвилин</a:t>
                      </a:r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br>
                        <a:rPr lang="uk-UA" sz="1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Потім пробірки швидко 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охолоджують</a:t>
                      </a:r>
                      <a:r>
                        <a:rPr lang="uk-UA" sz="14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під струменем проточної води.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</p:spPr>
        <p:txBody>
          <a:bodyPr>
            <a:normAutofit fontScale="90000"/>
          </a:bodyPr>
          <a:lstStyle/>
          <a:p>
            <a:br>
              <a:rPr lang="uk-UA" sz="27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Розрахунок концентрації сечовини (С, </a:t>
            </a:r>
            <a:r>
              <a:rPr lang="uk-UA" sz="27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ммоль</a:t>
            </a:r>
            <a:r>
              <a:rPr lang="uk-UA" sz="27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/л)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86874" cy="5643602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4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= 16,65 ∙ Е дослідної проби </a:t>
            </a:r>
            <a:r>
              <a:rPr lang="uk-UA" sz="4600" b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/ </a:t>
            </a:r>
            <a:br>
              <a:rPr lang="uk-UA" sz="4600" b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4600" b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Е </a:t>
            </a:r>
            <a:r>
              <a:rPr lang="uk-UA" sz="4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калібрувальної проби,</a:t>
            </a:r>
          </a:p>
          <a:p>
            <a:pPr algn="ctr">
              <a:lnSpc>
                <a:spcPct val="120000"/>
              </a:lnSpc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де 16,65 – концентрація сечовини в калібрувальному розчині,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ммоль</a:t>
            </a:r>
            <a:r>
              <a:rPr lang="uk-UA" dirty="0">
                <a:latin typeface="Arial" pitchFamily="34" charset="0"/>
                <a:cs typeface="Arial" pitchFamily="34" charset="0"/>
              </a:rPr>
              <a:t>/л;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Е дослідної проби – оптична щільність дослідної проби;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Е калібрувальної проби – оптична щільність калібрувальної проби.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У нормі концентрація сечовини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в сироватці венозної крові становить 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3,53-8,3 </a:t>
            </a:r>
            <a:r>
              <a:rPr lang="uk-UA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ммоль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/л.</a:t>
            </a:r>
            <a:endParaRPr lang="ru-RU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uk-UA" dirty="0" err="1">
                <a:latin typeface="Arial" pitchFamily="34" charset="0"/>
                <a:cs typeface="Arial" pitchFamily="34" charset="0"/>
              </a:rPr>
              <a:t>С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сечовини</a:t>
            </a:r>
            <a:r>
              <a:rPr lang="uk-UA" dirty="0">
                <a:latin typeface="Arial" pitchFamily="34" charset="0"/>
                <a:cs typeface="Arial" pitchFamily="34" charset="0"/>
              </a:rPr>
              <a:t> = 16,65 ∙ 0,11 / 0,230 =</a:t>
            </a:r>
          </a:p>
          <a:p>
            <a:pPr algn="ctr">
              <a:buNone/>
            </a:pPr>
            <a:r>
              <a:rPr lang="uk-UA">
                <a:latin typeface="Arial" pitchFamily="34" charset="0"/>
                <a:cs typeface="Arial" pitchFamily="34" charset="0"/>
              </a:rPr>
              <a:t>= 7,96 ммоль</a:t>
            </a:r>
            <a:r>
              <a:rPr lang="uk-UA" dirty="0">
                <a:latin typeface="Arial" pitchFamily="34" charset="0"/>
                <a:cs typeface="Arial" pitchFamily="34" charset="0"/>
              </a:rPr>
              <a:t>/л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sz="60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uk-UA" sz="60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60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4727" y="2571744"/>
            <a:ext cx="65345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ДЯКУЮ ЗА УВАГУ!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Препарат Панкреатин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є продукт екстрагування підшлункової залози великої рогатої худоби. </a:t>
            </a:r>
            <a:b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4340" name="Picture 4" descr="https://polimed.ua/image/cache/catalog/images/product/%D0%91%D0%90-00007402-800x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000240"/>
            <a:ext cx="671517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8"/>
            <a:ext cx="9144000" cy="683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43438" cy="53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16"/>
            <a:ext cx="44291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39850"/>
          </a:xfrm>
        </p:spPr>
        <p:txBody>
          <a:bodyPr>
            <a:noAutofit/>
          </a:bodyPr>
          <a:lstStyle/>
          <a:p>
            <a: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Визначення концентрації сечовини </a:t>
            </a:r>
            <a:b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в біологічних рідинах </a:t>
            </a:r>
            <a:r>
              <a:rPr lang="uk-UA" sz="34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діацетилмонооксимним</a:t>
            </a:r>
            <a: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методом</a:t>
            </a:r>
            <a:endParaRPr lang="ru-RU" sz="34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4A4FD-91C7-1635-456A-4A6D06057B77}"/>
              </a:ext>
            </a:extLst>
          </p:cNvPr>
          <p:cNvSpPr txBox="1"/>
          <p:nvPr/>
        </p:nvSpPr>
        <p:spPr>
          <a:xfrm>
            <a:off x="215516" y="1988840"/>
            <a:ext cx="871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UA" dirty="0" err="1">
                <a:latin typeface="Arial" panose="020B0604020202020204" pitchFamily="34" charset="0"/>
                <a:cs typeface="Arial" panose="020B0604020202020204" pitchFamily="34" charset="0"/>
              </a:rPr>
              <a:t>Перегляньте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b="1" dirty="0">
                <a:latin typeface="Arial" panose="020B0604020202020204" pitchFamily="34" charset="0"/>
                <a:cs typeface="Arial" panose="020B0604020202020204" pitchFamily="34" charset="0"/>
              </a:rPr>
              <a:t>ОБОВ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UA" b="1" dirty="0">
                <a:latin typeface="Arial" panose="020B0604020202020204" pitchFamily="34" charset="0"/>
                <a:cs typeface="Arial" panose="020B0604020202020204" pitchFamily="34" charset="0"/>
              </a:rPr>
              <a:t>ЯЗКОВО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dirty="0" err="1">
                <a:latin typeface="Arial" panose="020B0604020202020204" pitchFamily="34" charset="0"/>
                <a:cs typeface="Arial" panose="020B0604020202020204" pitchFamily="34" charset="0"/>
              </a:rPr>
              <a:t>попередньо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dirty="0" err="1"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Кількісне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визначення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сечовини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сироватці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крові</a:t>
            </a:r>
            <a:r>
              <a:rPr lang="ru-UA" b="1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UA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UA" dirty="0" err="1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посиланням</a:t>
            </a:r>
            <a:r>
              <a:rPr lang="ru-UA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https://www.youtube.com/watch?v=jc18zl-3zrk</a:t>
            </a:r>
            <a:endParaRPr lang="ru-UA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66ED6-B81A-D788-C42E-349D3EC41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4984"/>
            <a:ext cx="4764021" cy="35730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AD388E-F77E-55A6-22ED-BDB3EA13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725" y="3284984"/>
            <a:ext cx="4283968" cy="35730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BC98A4-6B31-01A4-D612-B9627D47D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B7ADF-5DCF-7B1B-3486-1C6DDE97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B31CA0-F161-52BE-97AB-EAB22E885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839371-6CFF-1F19-3C8D-165B7351E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8643998" cy="61436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Практичне значення роботи: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найчастіше показником білкового обміну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та функціонального стану нирок і печінки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з діагностичною метою є вміст сечовини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в крові й сечі.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Підвищення концентрації сечовини</a:t>
            </a:r>
            <a:r>
              <a:rPr lang="uk-U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atin typeface="Arial" pitchFamily="34" charset="0"/>
                <a:cs typeface="Arial" pitchFamily="34" charset="0"/>
              </a:rPr>
              <a:t>в крові спостерігається при порушенні видільної функції нирок, посиленому розкладі білків, надлишковому білковому харчуванні. 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Зниження рівня сечовини</a:t>
            </a:r>
            <a:r>
              <a:rPr lang="uk-U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atin typeface="Arial" pitchFamily="34" charset="0"/>
                <a:cs typeface="Arial" pitchFamily="34" charset="0"/>
              </a:rPr>
              <a:t>в крові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та виділення її із сечею спостерігається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при цирозі печінки.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57227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Приготування робочих розчинів.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</a:t>
            </a:r>
            <a:r>
              <a:rPr lang="uk-UA" sz="45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діацетилмонооксиму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В мірну колбу на 100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переносять вміст 1 ампули реагенту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діацетилмонооксиму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, об’єм доводять до мітки дистильованою водою.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стійкий при температурі від 0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до +25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</a:t>
            </a:r>
            <a:b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протягом не більше ніж 2 місяці.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сульфатної кислоти.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В мірну колбу на 200 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наливають 60-80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дистильованої води і додають </a:t>
            </a:r>
            <a:br>
              <a:rPr lang="uk-UA" sz="4500" dirty="0">
                <a:latin typeface="Arial" pitchFamily="34" charset="0"/>
                <a:cs typeface="Arial" pitchFamily="34" charset="0"/>
              </a:rPr>
            </a:br>
            <a:r>
              <a:rPr lang="uk-UA" sz="4500" dirty="0">
                <a:latin typeface="Arial" pitchFamily="34" charset="0"/>
                <a:cs typeface="Arial" pitchFamily="34" charset="0"/>
              </a:rPr>
              <a:t>при перемішуванні вміст флакона із сульфатною кислотою.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Після охолодження об’єм розчину доводять до мітки дистильованою водою.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стійкий.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</a:t>
            </a:r>
            <a:r>
              <a:rPr lang="uk-UA" sz="45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тіосемікарбазиду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В мірну колбу на 100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переносять вміст 1 ампули реагенту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тіосемікарбазиду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</a:t>
            </a:r>
            <a:br>
              <a:rPr lang="uk-UA" sz="4500" dirty="0">
                <a:latin typeface="Arial" pitchFamily="34" charset="0"/>
                <a:cs typeface="Arial" pitchFamily="34" charset="0"/>
              </a:rPr>
            </a:br>
            <a:r>
              <a:rPr lang="uk-UA" sz="4500" dirty="0">
                <a:latin typeface="Arial" pitchFamily="34" charset="0"/>
                <a:cs typeface="Arial" pitchFamily="34" charset="0"/>
              </a:rPr>
              <a:t>й доводять розчином сульфатної кислоти до мітки.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стійкий при температурі від 0 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до +25 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</a:t>
            </a:r>
            <a:b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протягом не більше ніж 2 місяці.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Калібрувальний розчин сечовини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– готовий до роботи.</a:t>
            </a: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573</Words>
  <Application>Microsoft Office PowerPoint</Application>
  <PresentationFormat>Экран (4:3)</PresentationFormat>
  <Paragraphs>95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Перетравлення білків  у шлунково-кишковому тракті  на моделі in vitro</vt:lpstr>
      <vt:lpstr>Препарат Панкреатин є продукт екстрагування підшлункової залози великої рогатої худоби.  </vt:lpstr>
      <vt:lpstr>Презентация PowerPoint</vt:lpstr>
      <vt:lpstr>Презентация PowerPoint</vt:lpstr>
      <vt:lpstr>Визначення концентрації сечовини  в біологічних рідинах діацетилмонооксимним методом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Робоча схема проведення досліду з визначення концентрації сечовини в біологічних рідинах діацетилмонооксимним методом </vt:lpstr>
      <vt:lpstr> Розрахунок концентрації сечовини (С, ммоль/л) 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Viktoriia Gencheva</cp:lastModifiedBy>
  <cp:revision>12</cp:revision>
  <dcterms:created xsi:type="dcterms:W3CDTF">2020-04-19T14:19:15Z</dcterms:created>
  <dcterms:modified xsi:type="dcterms:W3CDTF">2022-10-13T20:11:17Z</dcterms:modified>
</cp:coreProperties>
</file>