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38"/>
  </p:notesMasterIdLst>
  <p:handoutMasterIdLst>
    <p:handoutMasterId r:id="rId39"/>
  </p:handoutMasterIdLst>
  <p:sldIdLst>
    <p:sldId id="461" r:id="rId2"/>
    <p:sldId id="256" r:id="rId3"/>
    <p:sldId id="383" r:id="rId4"/>
    <p:sldId id="322" r:id="rId5"/>
    <p:sldId id="433" r:id="rId6"/>
    <p:sldId id="384" r:id="rId7"/>
    <p:sldId id="434" r:id="rId8"/>
    <p:sldId id="435" r:id="rId9"/>
    <p:sldId id="405" r:id="rId10"/>
    <p:sldId id="436" r:id="rId11"/>
    <p:sldId id="438" r:id="rId12"/>
    <p:sldId id="437" r:id="rId13"/>
    <p:sldId id="439" r:id="rId14"/>
    <p:sldId id="403" r:id="rId15"/>
    <p:sldId id="404" r:id="rId16"/>
    <p:sldId id="406" r:id="rId17"/>
    <p:sldId id="407" r:id="rId18"/>
    <p:sldId id="408" r:id="rId19"/>
    <p:sldId id="440" r:id="rId20"/>
    <p:sldId id="453" r:id="rId21"/>
    <p:sldId id="452" r:id="rId22"/>
    <p:sldId id="443" r:id="rId23"/>
    <p:sldId id="451" r:id="rId24"/>
    <p:sldId id="444" r:id="rId25"/>
    <p:sldId id="450" r:id="rId26"/>
    <p:sldId id="409" r:id="rId27"/>
    <p:sldId id="441" r:id="rId28"/>
    <p:sldId id="442" r:id="rId29"/>
    <p:sldId id="449" r:id="rId30"/>
    <p:sldId id="445" r:id="rId31"/>
    <p:sldId id="446" r:id="rId32"/>
    <p:sldId id="447" r:id="rId33"/>
    <p:sldId id="448" r:id="rId34"/>
    <p:sldId id="459" r:id="rId35"/>
    <p:sldId id="460" r:id="rId36"/>
    <p:sldId id="304" r:id="rId3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07" autoAdjust="0"/>
    <p:restoredTop sz="70624" autoAdjust="0"/>
  </p:normalViewPr>
  <p:slideViewPr>
    <p:cSldViewPr>
      <p:cViewPr>
        <p:scale>
          <a:sx n="66" d="100"/>
          <a:sy n="66" d="100"/>
        </p:scale>
        <p:origin x="-1896" y="-330"/>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5257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A06E01A1-44EC-4E71-9592-CC288D2173A9}" type="datetimeFigureOut">
              <a:rPr lang="ru-RU"/>
              <a:pPr/>
              <a:t>06.12.2015</a:t>
            </a:fld>
            <a:endParaRPr lang="ru-RU"/>
          </a:p>
        </p:txBody>
      </p:sp>
      <p:sp>
        <p:nvSpPr>
          <p:cNvPr id="15258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5258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C11BDB5F-7FE9-43D3-9388-E260EC6BE12A}" type="slidenum">
              <a:rPr lang="ru-RU"/>
              <a:pPr/>
              <a:t>‹#›</a:t>
            </a:fld>
            <a:endParaRPr lang="ru-RU"/>
          </a:p>
        </p:txBody>
      </p:sp>
    </p:spTree>
    <p:extLst>
      <p:ext uri="{BB962C8B-B14F-4D97-AF65-F5344CB8AC3E}">
        <p14:creationId xmlns:p14="http://schemas.microsoft.com/office/powerpoint/2010/main" val="328388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93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42BC46D-8ED3-4D35-BA43-9C1041B0AA4B}" type="slidenum">
              <a:rPr lang="ru-RU"/>
              <a:pPr>
                <a:defRPr/>
              </a:pPr>
              <a:t>‹#›</a:t>
            </a:fld>
            <a:endParaRPr lang="ru-RU"/>
          </a:p>
        </p:txBody>
      </p:sp>
    </p:spTree>
    <p:extLst>
      <p:ext uri="{BB962C8B-B14F-4D97-AF65-F5344CB8AC3E}">
        <p14:creationId xmlns:p14="http://schemas.microsoft.com/office/powerpoint/2010/main" val="3977820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E316FE9-680C-41CC-A1E1-DF186959D826}" type="slidenum">
              <a:rPr lang="ru-RU" smtClean="0">
                <a:latin typeface="Arial" charset="0"/>
              </a:rPr>
              <a:pPr eaLnBrk="1" hangingPunct="1"/>
              <a:t>2</a:t>
            </a:fld>
            <a:endParaRPr lang="ru-RU"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sz="1000" b="1" i="1" u="sng"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E316FE9-680C-41CC-A1E1-DF186959D826}" type="slidenum">
              <a:rPr lang="ru-RU" smtClean="0">
                <a:latin typeface="Arial" charset="0"/>
              </a:rPr>
              <a:pPr eaLnBrk="1" hangingPunct="1"/>
              <a:t>3</a:t>
            </a:fld>
            <a:endParaRPr lang="ru-RU"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sz="1000" b="1" i="1" u="sng"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uk-UA" sz="1000" smtClean="0"/>
              <a:t>Інтер'єр будинку складається із сукупності приміщень (монопросторів) з додаванням “комунікаційних просторів”. Організація структури поліпростору у функціональному відношенні виражається в пошуку раціональної схеми зв'язків між приміщеннями. В архітектурних системах групи різних діяльних циклів стосовно визначального процесу позначаються як </a:t>
            </a:r>
            <a:r>
              <a:rPr lang="uk-UA" sz="1000" i="1" smtClean="0"/>
              <a:t>основні приміщення, додаткові та допоміжні. Основні</a:t>
            </a:r>
            <a:r>
              <a:rPr lang="uk-UA" sz="1000" smtClean="0"/>
              <a:t> - ті, які містять головний процес даного об'єкта: промислові цехи, дослідницькі лабораторії, театральні зали, готельні номери, лікарняні палати і т.д. Звичайно основні приміщення становлять найбільшу частину будинку. </a:t>
            </a:r>
            <a:r>
              <a:rPr lang="uk-UA" sz="1000" i="1" smtClean="0"/>
              <a:t>Додаткові</a:t>
            </a:r>
            <a:r>
              <a:rPr lang="uk-UA" sz="1000" smtClean="0"/>
              <a:t> приміщення необхідні для супутніх процесів. Вони безпосередньо пов'язані з основними просторами: заготівельні і складські приміщення, виробничі майстерні НДІ, фойє, зали чекання та кафе в готелі і т.д. </a:t>
            </a:r>
            <a:r>
              <a:rPr lang="uk-UA" sz="1000" i="1" smtClean="0"/>
              <a:t>Допоміжні</a:t>
            </a:r>
            <a:r>
              <a:rPr lang="uk-UA" sz="1000" smtClean="0"/>
              <a:t> приміщення містять санітарно-гігієнічні та технічні пристрої для життєзабезпечення людей і процесів у будинку: санвузли, душі, курильні, кондиціонери і т.д. Графічна модель структурної побудови об'єкта (будинку) звичайно представляється у вигляді схеми функціонального зв'язку приміщень”.</a:t>
            </a:r>
          </a:p>
          <a:p>
            <a:r>
              <a:rPr lang="uk-UA" sz="1000" smtClean="0"/>
              <a:t>Інтер'єр ансамблю опирається на функціональний зв'язок між сформованими поліпросторами - окремими будинками та спорудами. Виникають складні відносини між закритими та відкритими, внутрішніми і зовнішніми просторами. Вирішальну роль тут здобуває комплекс зовнішніх, відкритих просторів у системі: ансамблю або міста - эспланада, площі, вулиці, двори, по яких здійснюються підходи і під'їзди до об'єктів.</a:t>
            </a:r>
          </a:p>
          <a:p>
            <a:r>
              <a:rPr lang="uk-UA" sz="1000" smtClean="0"/>
              <a:t>Загальні принципи просторового розміщення діяльних процесів показують єдині закономірності типологічної організації архітектурних об'єктів.</a:t>
            </a:r>
            <a:endParaRPr lang="ru-RU" sz="10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uk-UA" sz="1000" smtClean="0"/>
              <a:t>Інтер'єр будинку складається із сукупності приміщень (монопросторів) з додаванням “комунікаційних просторів”. Організація структури поліпростору у функціональному відношенні виражається в пошуку раціональної схеми зв'язків між приміщеннями. В архітектурних системах групи різних діяльних циклів стосовно визначального процесу позначаються як </a:t>
            </a:r>
            <a:r>
              <a:rPr lang="uk-UA" sz="1000" i="1" smtClean="0"/>
              <a:t>основні приміщення, додаткові та допоміжні. Основні</a:t>
            </a:r>
            <a:r>
              <a:rPr lang="uk-UA" sz="1000" smtClean="0"/>
              <a:t> - ті, які містять головний процес даного об'єкта: промислові цехи, дослідницькі лабораторії, театральні зали, готельні номери, лікарняні палати і т.д. Звичайно основні приміщення становлять найбільшу частину будинку. </a:t>
            </a:r>
            <a:r>
              <a:rPr lang="uk-UA" sz="1000" i="1" smtClean="0"/>
              <a:t>Додаткові</a:t>
            </a:r>
            <a:r>
              <a:rPr lang="uk-UA" sz="1000" smtClean="0"/>
              <a:t> приміщення необхідні для супутніх процесів. Вони безпосередньо пов'язані з основними просторами: заготівельні і складські приміщення, виробничі майстерні НДІ, фойє, зали чекання та кафе в готелі і т.д. </a:t>
            </a:r>
            <a:r>
              <a:rPr lang="uk-UA" sz="1000" i="1" smtClean="0"/>
              <a:t>Допоміжні</a:t>
            </a:r>
            <a:r>
              <a:rPr lang="uk-UA" sz="1000" smtClean="0"/>
              <a:t> приміщення містять санітарно-гігієнічні та технічні пристрої для життєзабезпечення людей і процесів у будинку: санвузли, душі, курильні, кондиціонери і т.д. Графічна модель структурної побудови об'єкта (будинку) звичайно представляється у вигляді схеми функціонального зв'язку приміщень”.</a:t>
            </a:r>
          </a:p>
          <a:p>
            <a:r>
              <a:rPr lang="uk-UA" sz="1000" smtClean="0"/>
              <a:t>Інтер'єр ансамблю опирається на функціональний зв'язок між сформованими поліпросторами - окремими будинками та спорудами. Виникають складні відносини між закритими та відкритими, внутрішніми і зовнішніми просторами. Вирішальну роль тут здобуває комплекс зовнішніх, відкритих просторів у системі: ансамблю або міста - эспланада, площі, вулиці, двори, по яких здійснюються підходи і під'їзди до об'єктів.</a:t>
            </a:r>
          </a:p>
          <a:p>
            <a:r>
              <a:rPr lang="uk-UA" sz="1000" smtClean="0"/>
              <a:t>Загальні принципи просторового розміщення діяльних процесів показують єдині закономірності типологічної організації архітектурних об'єктів.</a:t>
            </a:r>
            <a:endParaRPr lang="ru-RU" sz="1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endParaRPr lang="ru-RU"/>
          </a:p>
        </p:txBody>
      </p:sp>
      <p:sp>
        <p:nvSpPr>
          <p:cNvPr id="19" name="Нижний колонтитул 18"/>
          <p:cNvSpPr>
            <a:spLocks noGrp="1"/>
          </p:cNvSpPr>
          <p:nvPr>
            <p:ph type="ftr" sz="quarter" idx="11"/>
          </p:nvPr>
        </p:nvSpPr>
        <p:spPr/>
        <p:txBody>
          <a:bodyPr/>
          <a:lstStyle/>
          <a:p>
            <a:pPr>
              <a:defRPr/>
            </a:pPr>
            <a:endParaRPr lang="ru-RU"/>
          </a:p>
        </p:txBody>
      </p:sp>
      <p:sp>
        <p:nvSpPr>
          <p:cNvPr id="27" name="Номер слайда 26"/>
          <p:cNvSpPr>
            <a:spLocks noGrp="1"/>
          </p:cNvSpPr>
          <p:nvPr>
            <p:ph type="sldNum" sz="quarter" idx="12"/>
          </p:nvPr>
        </p:nvSpPr>
        <p:spPr/>
        <p:txBody>
          <a:bodyPr/>
          <a:lstStyle/>
          <a:p>
            <a:pPr>
              <a:defRPr/>
            </a:pPr>
            <a:fld id="{F07C7404-6EC6-4D8C-9B64-FE081EE66644}"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525794BF-2DE4-4390-A1B0-72AF0FDCA058}"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BE15432-9A07-4741-BFA9-02A2721DB67B}"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51E5B03-E025-447C-9B95-CB6646C46A64}"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8D94C27-0489-4B38-9B9D-5F2AFFCD02A0}"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1AB040F-0915-47B7-9244-FAFFBF78ABD7}"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397FA976-E3CD-4A0E-A931-C0FA3AD5E3FB}"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CA14B33C-771A-4DAB-BAC5-4903E963E3C5}"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371D5A5C-C2BD-444E-A5FC-59346235847A}"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3E0BC3F3-9AB9-4D63-9E2F-25BEBD7E9756}"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077200" y="6356350"/>
            <a:ext cx="609600" cy="365125"/>
          </a:xfrm>
        </p:spPr>
        <p:txBody>
          <a:bodyPr/>
          <a:lstStyle/>
          <a:p>
            <a:pPr>
              <a:defRPr/>
            </a:pPr>
            <a:fld id="{B2780A00-7C3A-4EEF-BE57-DB69E381EDA6}" type="slidenum">
              <a:rPr lang="ru-RU" smtClean="0"/>
              <a:pPr>
                <a:defRPr/>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FBA64FFD-9754-42AF-8B62-18083392DB07}" type="slidenum">
              <a:rPr lang="ru-RU" smtClean="0"/>
              <a:pPr>
                <a:defRPr/>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582300"/>
          </a:xfrm>
        </p:spPr>
        <p:txBody>
          <a:bodyPr>
            <a:normAutofit fontScale="90000"/>
          </a:bodyPr>
          <a:lstStyle/>
          <a:p>
            <a:pPr algn="ctr"/>
            <a:r>
              <a:rPr lang="ru-RU" sz="9600" dirty="0" smtClean="0">
                <a:latin typeface="Arial" pitchFamily="34" charset="0"/>
                <a:cs typeface="Arial" pitchFamily="34" charset="0"/>
              </a:rPr>
              <a:t>ЖИТЛО,</a:t>
            </a:r>
            <a:br>
              <a:rPr lang="ru-RU" sz="9600" dirty="0" smtClean="0">
                <a:latin typeface="Arial" pitchFamily="34" charset="0"/>
                <a:cs typeface="Arial" pitchFamily="34" charset="0"/>
              </a:rPr>
            </a:br>
            <a:r>
              <a:rPr lang="uk-UA" sz="9600" dirty="0" smtClean="0">
                <a:latin typeface="Arial" pitchFamily="34" charset="0"/>
                <a:cs typeface="Arial" pitchFamily="34" charset="0"/>
              </a:rPr>
              <a:t>ІСТОРІЯ ТА КЛАСИФІКАЦІЯ</a:t>
            </a:r>
            <a:endParaRPr lang="ru-RU" sz="9600" dirty="0">
              <a:latin typeface="Arial" pitchFamily="34" charset="0"/>
              <a:cs typeface="Arial" pitchFamily="34" charset="0"/>
            </a:endParaRPr>
          </a:p>
        </p:txBody>
      </p:sp>
      <p:sp>
        <p:nvSpPr>
          <p:cNvPr id="3" name="Содержимое 2"/>
          <p:cNvSpPr>
            <a:spLocks noGrp="1"/>
          </p:cNvSpPr>
          <p:nvPr>
            <p:ph idx="1"/>
          </p:nvPr>
        </p:nvSpPr>
        <p:spPr>
          <a:xfrm flipV="1">
            <a:off x="-5429320" y="6857999"/>
            <a:ext cx="142876" cy="45719"/>
          </a:xfrm>
        </p:spPr>
        <p:txBody>
          <a:bodyPr>
            <a:normAutofit fontScale="25000" lnSpcReduction="20000"/>
          </a:bodyPr>
          <a:lstStyle/>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0"/>
            <a:ext cx="82296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err="1" smtClean="0">
                <a:latin typeface="Arial" pitchFamily="34" charset="0"/>
                <a:cs typeface="Arial" pitchFamily="34" charset="0"/>
              </a:rPr>
              <a:t>Вітрувій</a:t>
            </a:r>
            <a:r>
              <a:rPr lang="uk-UA" sz="3200" dirty="0" smtClean="0">
                <a:latin typeface="Arial" pitchFamily="34" charset="0"/>
                <a:cs typeface="Arial" pitchFamily="34" charset="0"/>
              </a:rPr>
              <a:t>: вибір місця будівництва</a:t>
            </a:r>
            <a:endParaRPr lang="uk-UA" sz="3200" dirty="0" smtClean="0">
              <a:effectLs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47" y="476672"/>
            <a:ext cx="7943850" cy="36004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69" y="4057170"/>
            <a:ext cx="7981950" cy="131604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69" y="5384095"/>
            <a:ext cx="7959328" cy="1473905"/>
          </a:xfrm>
          <a:prstGeom prst="rect">
            <a:avLst/>
          </a:prstGeom>
        </p:spPr>
      </p:pic>
    </p:spTree>
    <p:extLst>
      <p:ext uri="{BB962C8B-B14F-4D97-AF65-F5344CB8AC3E}">
        <p14:creationId xmlns:p14="http://schemas.microsoft.com/office/powerpoint/2010/main" val="578781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980728"/>
            <a:ext cx="82296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err="1" smtClean="0">
                <a:latin typeface="Arial" pitchFamily="34" charset="0"/>
                <a:cs typeface="Arial" pitchFamily="34" charset="0"/>
              </a:rPr>
              <a:t>Вітрувій</a:t>
            </a:r>
            <a:r>
              <a:rPr lang="uk-UA" sz="3200" dirty="0" smtClean="0">
                <a:latin typeface="Arial" pitchFamily="34" charset="0"/>
                <a:cs typeface="Arial" pitchFamily="34" charset="0"/>
              </a:rPr>
              <a:t>: планування міста</a:t>
            </a:r>
            <a:endParaRPr lang="uk-UA" sz="3200" dirty="0" smtClean="0">
              <a:effectLs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5" y="1844824"/>
            <a:ext cx="7905750" cy="3419475"/>
          </a:xfrm>
          <a:prstGeom prst="rect">
            <a:avLst/>
          </a:prstGeom>
        </p:spPr>
      </p:pic>
    </p:spTree>
    <p:extLst>
      <p:ext uri="{BB962C8B-B14F-4D97-AF65-F5344CB8AC3E}">
        <p14:creationId xmlns:p14="http://schemas.microsoft.com/office/powerpoint/2010/main" val="3009494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40432" y="230222"/>
            <a:ext cx="82296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err="1" smtClean="0">
                <a:latin typeface="Arial" pitchFamily="34" charset="0"/>
                <a:cs typeface="Arial" pitchFamily="34" charset="0"/>
              </a:rPr>
              <a:t>Вітрувій</a:t>
            </a:r>
            <a:r>
              <a:rPr lang="uk-UA" sz="3200" dirty="0" smtClean="0">
                <a:latin typeface="Arial" pitchFamily="34" charset="0"/>
                <a:cs typeface="Arial" pitchFamily="34" charset="0"/>
              </a:rPr>
              <a:t>: планування житла</a:t>
            </a:r>
            <a:endParaRPr lang="uk-UA" sz="3200" dirty="0" smtClean="0">
              <a:effectLst/>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58390"/>
          <a:stretch/>
        </p:blipFill>
        <p:spPr>
          <a:xfrm>
            <a:off x="537360" y="836712"/>
            <a:ext cx="7991475" cy="1989630"/>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t="70367"/>
          <a:stretch/>
        </p:blipFill>
        <p:spPr>
          <a:xfrm>
            <a:off x="537359" y="2826342"/>
            <a:ext cx="7991475" cy="141694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87" y="4243282"/>
            <a:ext cx="8067675" cy="2524125"/>
          </a:xfrm>
          <a:prstGeom prst="rect">
            <a:avLst/>
          </a:prstGeom>
        </p:spPr>
      </p:pic>
    </p:spTree>
    <p:extLst>
      <p:ext uri="{BB962C8B-B14F-4D97-AF65-F5344CB8AC3E}">
        <p14:creationId xmlns:p14="http://schemas.microsoft.com/office/powerpoint/2010/main" val="3310220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199" y="148343"/>
            <a:ext cx="82296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err="1" smtClean="0">
                <a:latin typeface="Arial" pitchFamily="34" charset="0"/>
                <a:cs typeface="Arial" pitchFamily="34" charset="0"/>
              </a:rPr>
              <a:t>Вітрувій</a:t>
            </a:r>
            <a:r>
              <a:rPr lang="uk-UA" sz="3200" dirty="0" smtClean="0">
                <a:latin typeface="Arial" pitchFamily="34" charset="0"/>
                <a:cs typeface="Arial" pitchFamily="34" charset="0"/>
              </a:rPr>
              <a:t>: розташування приміщень</a:t>
            </a:r>
            <a:endParaRPr lang="uk-UA" sz="3200" dirty="0" smtClean="0">
              <a:effectLst/>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 y="908720"/>
            <a:ext cx="8039100" cy="5857875"/>
          </a:xfrm>
          <a:prstGeom prst="rect">
            <a:avLst/>
          </a:prstGeom>
        </p:spPr>
      </p:pic>
    </p:spTree>
    <p:extLst>
      <p:ext uri="{BB962C8B-B14F-4D97-AF65-F5344CB8AC3E}">
        <p14:creationId xmlns:p14="http://schemas.microsoft.com/office/powerpoint/2010/main" val="2439791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23664" y="4327"/>
            <a:ext cx="8229600" cy="7780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smtClean="0">
                <a:latin typeface="Arial" pitchFamily="34" charset="0"/>
                <a:cs typeface="Arial" pitchFamily="34" charset="0"/>
              </a:rPr>
              <a:t>Античність: Херсонес</a:t>
            </a:r>
            <a:endParaRPr lang="uk-UA" sz="3200" dirty="0" smtClean="0">
              <a:effectLst/>
            </a:endParaRPr>
          </a:p>
        </p:txBody>
      </p:sp>
      <p:sp>
        <p:nvSpPr>
          <p:cNvPr id="2" name="Rectangle 1"/>
          <p:cNvSpPr>
            <a:spLocks noChangeArrowheads="1"/>
          </p:cNvSpPr>
          <p:nvPr/>
        </p:nvSpPr>
        <p:spPr bwMode="auto">
          <a:xfrm>
            <a:off x="-23260" y="3789040"/>
            <a:ext cx="326190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Заснований грецькими колоністами у </a:t>
            </a:r>
            <a:r>
              <a:rPr lang="en-US" sz="2000" dirty="0" smtClean="0">
                <a:latin typeface="Arial" pitchFamily="34" charset="0"/>
                <a:cs typeface="Arial" pitchFamily="34" charset="0"/>
              </a:rPr>
              <a:t>V</a:t>
            </a:r>
            <a:r>
              <a:rPr lang="uk-UA" sz="2000" dirty="0" smtClean="0">
                <a:latin typeface="Arial" pitchFamily="34" charset="0"/>
                <a:cs typeface="Arial" pitchFamily="34" charset="0"/>
              </a:rPr>
              <a:t>І ст. до нашої ери. Пізніше входив до складу </a:t>
            </a:r>
            <a:r>
              <a:rPr lang="uk-UA" sz="2000" dirty="0" err="1" smtClean="0">
                <a:latin typeface="Arial" pitchFamily="34" charset="0"/>
                <a:cs typeface="Arial" pitchFamily="34" charset="0"/>
              </a:rPr>
              <a:t>Понтійського</a:t>
            </a:r>
            <a:r>
              <a:rPr lang="uk-UA" sz="2000" dirty="0" smtClean="0">
                <a:latin typeface="Arial" pitchFamily="34" charset="0"/>
                <a:cs typeface="Arial" pitchFamily="34" charset="0"/>
              </a:rPr>
              <a:t> царства, Римської імперії, Візантії. Зберігав значення візантійського форпосту до </a:t>
            </a:r>
            <a:r>
              <a:rPr lang="en-US" sz="2000" dirty="0" smtClean="0">
                <a:latin typeface="Arial" pitchFamily="34" charset="0"/>
                <a:cs typeface="Arial" pitchFamily="34" charset="0"/>
              </a:rPr>
              <a:t>XIII</a:t>
            </a:r>
            <a:r>
              <a:rPr lang="uk-UA" sz="2000" dirty="0" smtClean="0">
                <a:latin typeface="Arial" pitchFamily="34" charset="0"/>
                <a:cs typeface="Arial" pitchFamily="34" charset="0"/>
              </a:rPr>
              <a:t> ст.</a:t>
            </a:r>
            <a:endParaRPr lang="uk-UA" sz="2000" dirty="0">
              <a:latin typeface="Arial" pitchFamily="34" charset="0"/>
              <a:cs typeface="Arial"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710793"/>
            <a:ext cx="4094187" cy="283560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2303" y="4286567"/>
            <a:ext cx="2243150" cy="2250730"/>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110" y="701189"/>
            <a:ext cx="4392361" cy="3294271"/>
          </a:xfrm>
          <a:prstGeom prst="rect">
            <a:avLst/>
          </a:prstGeom>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l="9121" t="4384" r="10117" b="8711"/>
          <a:stretch/>
        </p:blipFill>
        <p:spPr>
          <a:xfrm>
            <a:off x="6516216" y="4178934"/>
            <a:ext cx="1789488" cy="2493672"/>
          </a:xfrm>
          <a:prstGeom prst="rect">
            <a:avLst/>
          </a:prstGeom>
        </p:spPr>
      </p:pic>
    </p:spTree>
    <p:extLst>
      <p:ext uri="{BB962C8B-B14F-4D97-AF65-F5344CB8AC3E}">
        <p14:creationId xmlns:p14="http://schemas.microsoft.com/office/powerpoint/2010/main" val="1319513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4327"/>
            <a:ext cx="91440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smtClean="0">
                <a:latin typeface="Arial" pitchFamily="34" charset="0"/>
                <a:cs typeface="Arial" pitchFamily="34" charset="0"/>
              </a:rPr>
              <a:t>Херсонес: будівлі і дороги</a:t>
            </a:r>
            <a:endParaRPr lang="uk-UA" sz="3200" dirty="0" smtClean="0">
              <a:effectLs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1813" y="3861044"/>
            <a:ext cx="4026024" cy="285205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12" y="620688"/>
            <a:ext cx="4026024" cy="301951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605" y="3861046"/>
            <a:ext cx="4513809" cy="285205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984" y="620688"/>
            <a:ext cx="4539853" cy="2990960"/>
          </a:xfrm>
          <a:prstGeom prst="rect">
            <a:avLst/>
          </a:prstGeom>
        </p:spPr>
      </p:pic>
    </p:spTree>
    <p:extLst>
      <p:ext uri="{BB962C8B-B14F-4D97-AF65-F5344CB8AC3E}">
        <p14:creationId xmlns:p14="http://schemas.microsoft.com/office/powerpoint/2010/main" val="2428309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2264" y="85008"/>
            <a:ext cx="82296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smtClean="0">
                <a:latin typeface="Arial" pitchFamily="34" charset="0"/>
                <a:cs typeface="Arial" pitchFamily="34" charset="0"/>
              </a:rPr>
              <a:t>Середньовіччя: замки</a:t>
            </a:r>
            <a:endParaRPr lang="uk-UA" sz="3200" dirty="0" smtClean="0">
              <a:effectLs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2696"/>
            <a:ext cx="4762500" cy="301942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502" y="692696"/>
            <a:ext cx="4344497" cy="301942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502" y="3861048"/>
            <a:ext cx="3900092" cy="281851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221" y="3861049"/>
            <a:ext cx="3794058" cy="2818512"/>
          </a:xfrm>
          <a:prstGeom prst="rect">
            <a:avLst/>
          </a:prstGeom>
        </p:spPr>
      </p:pic>
    </p:spTree>
    <p:extLst>
      <p:ext uri="{BB962C8B-B14F-4D97-AF65-F5344CB8AC3E}">
        <p14:creationId xmlns:p14="http://schemas.microsoft.com/office/powerpoint/2010/main" val="2035321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611438" y="0"/>
            <a:ext cx="6514103"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smtClean="0">
                <a:latin typeface="Arial" pitchFamily="34" charset="0"/>
                <a:cs typeface="Arial" pitchFamily="34" charset="0"/>
              </a:rPr>
              <a:t>Відродження: вілла «Ротонда»</a:t>
            </a:r>
            <a:endParaRPr lang="uk-UA" sz="3200" dirty="0" smtClean="0">
              <a:effectLst/>
            </a:endParaRPr>
          </a:p>
        </p:txBody>
      </p:sp>
      <p:pic>
        <p:nvPicPr>
          <p:cNvPr id="2049" name="Picture 1" descr="4roto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82" y="0"/>
            <a:ext cx="2339752" cy="351383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55973541_800pxLa_Roton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655365"/>
            <a:ext cx="4220666"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55972970_800pxVillaCapra_2007_07_18_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710" y="3648071"/>
            <a:ext cx="29829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55973185_450pxRotonda_ceil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6442" y="655364"/>
            <a:ext cx="2141454"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205430" y="5652014"/>
            <a:ext cx="2973040" cy="1015663"/>
          </a:xfrm>
          <a:prstGeom prst="rect">
            <a:avLst/>
          </a:prstGeom>
        </p:spPr>
        <p:txBody>
          <a:bodyPr wrap="square">
            <a:spAutoFit/>
          </a:bodyPr>
          <a:lstStyle/>
          <a:p>
            <a:r>
              <a:rPr lang="ru-RU" sz="2000" dirty="0" err="1">
                <a:latin typeface="Arial" pitchFamily="34" charset="0"/>
                <a:cs typeface="Arial" pitchFamily="34" charset="0"/>
              </a:rPr>
              <a:t>Андреа</a:t>
            </a:r>
            <a:r>
              <a:rPr lang="ru-RU" sz="2000" dirty="0">
                <a:latin typeface="Arial" pitchFamily="34" charset="0"/>
                <a:cs typeface="Arial" pitchFamily="34" charset="0"/>
              </a:rPr>
              <a:t> </a:t>
            </a:r>
            <a:r>
              <a:rPr lang="ru-RU" sz="2000" dirty="0" err="1">
                <a:latin typeface="Arial" pitchFamily="34" charset="0"/>
                <a:cs typeface="Arial" pitchFamily="34" charset="0"/>
              </a:rPr>
              <a:t>Палладио</a:t>
            </a:r>
            <a:r>
              <a:rPr lang="ru-RU" sz="2000" dirty="0">
                <a:latin typeface="Arial" pitchFamily="34" charset="0"/>
                <a:cs typeface="Arial" pitchFamily="34" charset="0"/>
              </a:rPr>
              <a:t> </a:t>
            </a:r>
            <a:r>
              <a:rPr lang="ru-RU" sz="2000" dirty="0" smtClean="0">
                <a:latin typeface="Arial" pitchFamily="34" charset="0"/>
                <a:cs typeface="Arial" pitchFamily="34" charset="0"/>
              </a:rPr>
              <a:t>Вилла </a:t>
            </a:r>
            <a:r>
              <a:rPr lang="ru-RU" sz="2000" dirty="0">
                <a:latin typeface="Arial" pitchFamily="34" charset="0"/>
                <a:cs typeface="Arial" pitchFamily="34" charset="0"/>
              </a:rPr>
              <a:t>«Ротонда», г. </a:t>
            </a:r>
            <a:r>
              <a:rPr lang="ru-RU" sz="2000" dirty="0" err="1" smtClean="0">
                <a:latin typeface="Arial" pitchFamily="34" charset="0"/>
                <a:cs typeface="Arial" pitchFamily="34" charset="0"/>
              </a:rPr>
              <a:t>Виченца</a:t>
            </a:r>
            <a:r>
              <a:rPr lang="ru-RU" sz="2000" dirty="0">
                <a:latin typeface="Arial" pitchFamily="34" charset="0"/>
                <a:cs typeface="Arial" pitchFamily="34" charset="0"/>
              </a:rPr>
              <a:t>.</a:t>
            </a:r>
            <a:endParaRPr lang="uk-UA" sz="2000" dirty="0">
              <a:latin typeface="Arial" pitchFamily="34" charset="0"/>
              <a:cs typeface="Arial" pitchFamily="34" charset="0"/>
            </a:endParaRPr>
          </a:p>
        </p:txBody>
      </p:sp>
      <p:sp>
        <p:nvSpPr>
          <p:cNvPr id="8" name="Прямоугольник 7"/>
          <p:cNvSpPr/>
          <p:nvPr/>
        </p:nvSpPr>
        <p:spPr>
          <a:xfrm>
            <a:off x="3275856" y="3475694"/>
            <a:ext cx="5868144" cy="3416320"/>
          </a:xfrm>
          <a:prstGeom prst="rect">
            <a:avLst/>
          </a:prstGeom>
        </p:spPr>
        <p:txBody>
          <a:bodyPr wrap="square">
            <a:spAutoFit/>
          </a:bodyPr>
          <a:lstStyle/>
          <a:p>
            <a:r>
              <a:rPr lang="ru-RU" dirty="0"/>
              <a:t>К квадратному в плане зданию с каждой из четырех сторон пристроены шестиколонные портики, увенчанные пирамидальной кровлей, с  завершением в виде купола, вырастающего из пирамиды. В центре дома – круглый зал-вестибюль, откуда можно попасть в любое помещение, окруженный прямоугольными комнатами. План «Ротонды» объединяет геометрические фигуры с символическим значением: квадрат, олицетворяющий власть земную, и круг – воплощение духовного начала </a:t>
            </a:r>
            <a:r>
              <a:rPr lang="ru-RU" dirty="0" smtClean="0"/>
              <a:t>Здание </a:t>
            </a:r>
            <a:r>
              <a:rPr lang="ru-RU" dirty="0"/>
              <a:t>стоит на холме, открытое всем ветрам</a:t>
            </a:r>
            <a:endParaRPr lang="uk-UA" dirty="0"/>
          </a:p>
        </p:txBody>
      </p:sp>
    </p:spTree>
    <p:extLst>
      <p:ext uri="{BB962C8B-B14F-4D97-AF65-F5344CB8AC3E}">
        <p14:creationId xmlns:p14="http://schemas.microsoft.com/office/powerpoint/2010/main" val="3722921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13001"/>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Сучасність: міста</a:t>
            </a:r>
            <a:endParaRPr lang="uk-UA" sz="3200" dirty="0">
              <a:latin typeface="Arial" pitchFamily="34" charset="0"/>
              <a:cs typeface="Arial" pitchFamily="34" charset="0"/>
            </a:endParaRPr>
          </a:p>
        </p:txBody>
      </p:sp>
      <p:pic>
        <p:nvPicPr>
          <p:cNvPr id="3074" name="Picture 2" descr="574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8" y="692697"/>
            <a:ext cx="2674144" cy="381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43" descr="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863" y="692697"/>
            <a:ext cx="6188876" cy="381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254" y="4526319"/>
            <a:ext cx="9106091" cy="1200329"/>
          </a:xfrm>
          <a:prstGeom prst="rect">
            <a:avLst/>
          </a:prstGeom>
        </p:spPr>
        <p:txBody>
          <a:bodyPr wrap="square">
            <a:spAutoFit/>
          </a:bodyPr>
          <a:lstStyle/>
          <a:p>
            <a:r>
              <a:rPr lang="ru-RU" dirty="0"/>
              <a:t>В архитектуре начала XX в. присутствовала недооценка эффекта </a:t>
            </a:r>
            <a:r>
              <a:rPr lang="ru-RU" dirty="0" smtClean="0"/>
              <a:t>масштаба. </a:t>
            </a:r>
            <a:r>
              <a:rPr lang="ru-RU" dirty="0"/>
              <a:t>Высотные здания проектировались как увеличенные варианты </a:t>
            </a:r>
            <a:r>
              <a:rPr lang="ru-RU" dirty="0" smtClean="0"/>
              <a:t>небольших, </a:t>
            </a:r>
            <a:r>
              <a:rPr lang="ru-RU" dirty="0"/>
              <a:t>в результате </a:t>
            </a:r>
            <a:r>
              <a:rPr lang="ru-RU" dirty="0" smtClean="0"/>
              <a:t>образовывались </a:t>
            </a:r>
            <a:r>
              <a:rPr lang="ru-RU" dirty="0"/>
              <a:t>дисгармоничные участки застройки, лишенные света солнца и неба. Человек ощущал эту дисгармонию и чувствовал себя </a:t>
            </a:r>
            <a:r>
              <a:rPr lang="ru-RU" dirty="0" smtClean="0"/>
              <a:t>неуютно. </a:t>
            </a:r>
            <a:endParaRPr lang="uk-UA" dirty="0"/>
          </a:p>
        </p:txBody>
      </p:sp>
      <p:sp>
        <p:nvSpPr>
          <p:cNvPr id="4" name="Прямоугольник 3"/>
          <p:cNvSpPr/>
          <p:nvPr/>
        </p:nvSpPr>
        <p:spPr>
          <a:xfrm>
            <a:off x="-3877" y="5657671"/>
            <a:ext cx="9118352" cy="1200329"/>
          </a:xfrm>
          <a:prstGeom prst="rect">
            <a:avLst/>
          </a:prstGeom>
        </p:spPr>
        <p:txBody>
          <a:bodyPr wrap="square">
            <a:spAutoFit/>
          </a:bodyPr>
          <a:lstStyle/>
          <a:p>
            <a:r>
              <a:rPr lang="ru-RU" dirty="0"/>
              <a:t>Высокие здания испытывали воздействие нового ветрового режима: </a:t>
            </a:r>
            <a:r>
              <a:rPr lang="ru-RU" dirty="0" smtClean="0"/>
              <a:t>вихри</a:t>
            </a:r>
            <a:r>
              <a:rPr lang="ru-RU" dirty="0"/>
              <a:t>, </a:t>
            </a:r>
            <a:r>
              <a:rPr lang="ru-RU" dirty="0" smtClean="0"/>
              <a:t>турбулентность, </a:t>
            </a:r>
            <a:r>
              <a:rPr lang="ru-RU" dirty="0"/>
              <a:t>«</a:t>
            </a:r>
            <a:r>
              <a:rPr lang="ru-RU" dirty="0" smtClean="0"/>
              <a:t>косые» дожди. </a:t>
            </a:r>
            <a:r>
              <a:rPr lang="ru-RU" dirty="0"/>
              <a:t>Здания </a:t>
            </a:r>
            <a:r>
              <a:rPr lang="ru-RU" dirty="0" smtClean="0"/>
              <a:t>изменяли </a:t>
            </a:r>
            <a:r>
              <a:rPr lang="ru-RU" dirty="0"/>
              <a:t>микроклимат – появлялись не защищенные от дождя и ветра пустыри и создавались условия для эффекта аэродинамической трубы. </a:t>
            </a:r>
            <a:endParaRPr lang="uk-UA" dirty="0"/>
          </a:p>
        </p:txBody>
      </p:sp>
    </p:spTree>
    <p:extLst>
      <p:ext uri="{BB962C8B-B14F-4D97-AF65-F5344CB8AC3E}">
        <p14:creationId xmlns:p14="http://schemas.microsoft.com/office/powerpoint/2010/main" val="4151445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13001"/>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Сучасність: будинки</a:t>
            </a:r>
            <a:endParaRPr lang="uk-UA" sz="3200" dirty="0">
              <a:latin typeface="Arial" pitchFamily="34" charset="0"/>
              <a:cs typeface="Arial" pitchFamily="34" charset="0"/>
            </a:endParaRPr>
          </a:p>
        </p:txBody>
      </p:sp>
      <p:pic>
        <p:nvPicPr>
          <p:cNvPr id="4098" name="Picture 2" descr="Зобе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20688"/>
            <a:ext cx="22018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d0b4d0bed0bc-r-128-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10" y="2144234"/>
            <a:ext cx="22018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Вернер Зобек дом в Штудгарт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629759"/>
            <a:ext cx="4303712"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p:cNvSpPr>
            <a:spLocks noChangeArrowheads="1"/>
          </p:cNvSpPr>
          <p:nvPr/>
        </p:nvSpPr>
        <p:spPr bwMode="auto">
          <a:xfrm>
            <a:off x="0" y="3661053"/>
            <a:ext cx="914399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Ле</a:t>
            </a: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Корбюзье вначале недооценивал значение климата. В 1929 г. он описывает здание будущего так: «Стеклянная стена и три несущие стены являются идеальным вариантом офиса: этот тип конструкции практичен, если офис рассчитан на тысячу человек. Таким образом, сверху донизу фасады новых административных зданий города представляют собой единые стеклянные пространства ... Эти прозрачные призмы, которые как бы плывут в воздухе, не прикрепленные к земле, сверкающие при летнем солнце, мягко мерцающие под серым зимним небом, таинственно светящиеся в ночи, явля­ются единым огромным кварталом офисов». Некоторые современные здания даже превзошли эти ожидания.</a:t>
            </a:r>
            <a:r>
              <a:rPr kumimoji="0" lang="uk-UA" sz="2000" b="0" i="0" u="none" strike="noStrike" cap="none" normalizeH="0" baseline="0" dirty="0" smtClean="0">
                <a:ln>
                  <a:noFill/>
                </a:ln>
                <a:solidFill>
                  <a:schemeClr val="tx1"/>
                </a:solidFill>
                <a:effectLst/>
                <a:latin typeface="Arial" pitchFamily="34" charset="0"/>
                <a:cs typeface="Arial" pitchFamily="34" charset="0"/>
              </a:rPr>
              <a:t> </a:t>
            </a:r>
          </a:p>
        </p:txBody>
      </p:sp>
      <p:sp>
        <p:nvSpPr>
          <p:cNvPr id="5" name="Прямоугольник 4"/>
          <p:cNvSpPr/>
          <p:nvPr/>
        </p:nvSpPr>
        <p:spPr>
          <a:xfrm>
            <a:off x="6787480" y="620688"/>
            <a:ext cx="2334748" cy="1323439"/>
          </a:xfrm>
          <a:prstGeom prst="rect">
            <a:avLst/>
          </a:prstGeom>
        </p:spPr>
        <p:txBody>
          <a:bodyPr wrap="square">
            <a:spAutoFit/>
          </a:bodyPr>
          <a:lstStyle/>
          <a:p>
            <a:r>
              <a:rPr lang="ru-RU" sz="2000" dirty="0">
                <a:latin typeface="Arial" pitchFamily="34" charset="0"/>
                <a:cs typeface="Arial" pitchFamily="34" charset="0"/>
              </a:rPr>
              <a:t>Вернер </a:t>
            </a:r>
            <a:r>
              <a:rPr lang="ru-RU" sz="2000" dirty="0" err="1">
                <a:latin typeface="Arial" pitchFamily="34" charset="0"/>
                <a:cs typeface="Arial" pitchFamily="34" charset="0"/>
              </a:rPr>
              <a:t>Зобек</a:t>
            </a:r>
            <a:r>
              <a:rPr lang="ru-RU" sz="2000" dirty="0">
                <a:latin typeface="Arial" pitchFamily="34" charset="0"/>
                <a:cs typeface="Arial" pitchFamily="34" charset="0"/>
              </a:rPr>
              <a:t>. Стеклянный дом в Штутгарте, Германия</a:t>
            </a:r>
            <a:endParaRPr lang="uk-UA" sz="2000" dirty="0">
              <a:latin typeface="Arial" pitchFamily="34" charset="0"/>
              <a:cs typeface="Arial" pitchFamily="34" charset="0"/>
            </a:endParaRPr>
          </a:p>
        </p:txBody>
      </p:sp>
    </p:spTree>
    <p:extLst>
      <p:ext uri="{BB962C8B-B14F-4D97-AF65-F5344CB8AC3E}">
        <p14:creationId xmlns:p14="http://schemas.microsoft.com/office/powerpoint/2010/main" val="2522568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261" y="116632"/>
            <a:ext cx="9131739" cy="576064"/>
          </a:xfrm>
        </p:spPr>
        <p:txBody>
          <a:bodyPr>
            <a:noAutofit/>
          </a:bodyPr>
          <a:lstStyle/>
          <a:p>
            <a:pPr eaLnBrk="1" hangingPunct="1"/>
            <a:r>
              <a:rPr lang="uk-UA" sz="3200" b="1" dirty="0" smtClean="0">
                <a:latin typeface="Arial" pitchFamily="34" charset="0"/>
                <a:cs typeface="Arial" pitchFamily="34" charset="0"/>
              </a:rPr>
              <a:t> ЖИТЛОВЕ СЕРЕДОВИЩЕ</a:t>
            </a:r>
            <a:endParaRPr lang="ru-RU" sz="3200" dirty="0" smtClean="0">
              <a:effectLst/>
              <a:latin typeface="Arial" pitchFamily="34" charset="0"/>
              <a:cs typeface="Arial" pitchFamily="34" charset="0"/>
            </a:endParaRPr>
          </a:p>
        </p:txBody>
      </p:sp>
      <p:sp>
        <p:nvSpPr>
          <p:cNvPr id="2051" name="Rectangle 3"/>
          <p:cNvSpPr>
            <a:spLocks noGrp="1" noChangeArrowheads="1"/>
          </p:cNvSpPr>
          <p:nvPr>
            <p:ph type="subTitle" idx="1"/>
          </p:nvPr>
        </p:nvSpPr>
        <p:spPr>
          <a:xfrm>
            <a:off x="0" y="692696"/>
            <a:ext cx="9144000" cy="6165304"/>
          </a:xfrm>
        </p:spPr>
        <p:txBody>
          <a:bodyPr>
            <a:noAutofit/>
          </a:bodyPr>
          <a:lstStyle/>
          <a:p>
            <a:pPr marL="342900" indent="-342900" algn="l">
              <a:spcBef>
                <a:spcPts val="0"/>
              </a:spcBef>
              <a:buFont typeface="Arial" pitchFamily="34" charset="0"/>
              <a:buChar char="•"/>
            </a:pPr>
            <a:r>
              <a:rPr lang="uk-UA" sz="2200" dirty="0" smtClean="0">
                <a:solidFill>
                  <a:schemeClr val="tx1"/>
                </a:solidFill>
                <a:latin typeface="Arial" pitchFamily="34" charset="0"/>
                <a:cs typeface="Arial" pitchFamily="34" charset="0"/>
              </a:rPr>
              <a:t>Визначення;</a:t>
            </a:r>
          </a:p>
          <a:p>
            <a:pPr marL="342900" indent="-342900" algn="l">
              <a:spcBef>
                <a:spcPts val="0"/>
              </a:spcBef>
              <a:buFont typeface="Arial" pitchFamily="34" charset="0"/>
              <a:buChar char="•"/>
            </a:pPr>
            <a:r>
              <a:rPr lang="uk-UA" sz="2200" dirty="0" err="1" smtClean="0">
                <a:solidFill>
                  <a:schemeClr val="tx1"/>
                </a:solidFill>
                <a:latin typeface="Arial" pitchFamily="34" charset="0"/>
                <a:cs typeface="Arial" pitchFamily="34" charset="0"/>
              </a:rPr>
              <a:t>Протоцивілізації</a:t>
            </a:r>
            <a:r>
              <a:rPr lang="uk-UA" sz="2200" dirty="0" smtClean="0">
                <a:solidFill>
                  <a:schemeClr val="tx1"/>
                </a:solidFill>
                <a:latin typeface="Arial" pitchFamily="34" charset="0"/>
                <a:cs typeface="Arial" pitchFamily="34" charset="0"/>
              </a:rPr>
              <a:t>;</a:t>
            </a:r>
            <a:endParaRPr lang="uk-UA" sz="2200" dirty="0">
              <a:solidFill>
                <a:schemeClr val="tx1"/>
              </a:solidFill>
              <a:latin typeface="Arial" pitchFamily="34" charset="0"/>
              <a:cs typeface="Arial" pitchFamily="34" charset="0"/>
            </a:endParaRPr>
          </a:p>
          <a:p>
            <a:pPr marL="342900" indent="-342900" algn="l" eaLnBrk="1" hangingPunct="1">
              <a:spcBef>
                <a:spcPts val="0"/>
              </a:spcBef>
              <a:buFont typeface="Arial" pitchFamily="34" charset="0"/>
              <a:buChar char="•"/>
            </a:pPr>
            <a:r>
              <a:rPr lang="uk-UA" sz="2200" dirty="0" smtClean="0">
                <a:solidFill>
                  <a:schemeClr val="tx1"/>
                </a:solidFill>
                <a:latin typeface="Arial" pitchFamily="34" charset="0"/>
                <a:cs typeface="Arial" pitchFamily="34" charset="0"/>
              </a:rPr>
              <a:t>Давній Світ;</a:t>
            </a:r>
          </a:p>
          <a:p>
            <a:pPr marL="342900" indent="-342900" algn="l" eaLnBrk="1" hangingPunct="1">
              <a:spcBef>
                <a:spcPts val="0"/>
              </a:spcBef>
              <a:buFont typeface="Arial" pitchFamily="34" charset="0"/>
              <a:buChar char="•"/>
            </a:pPr>
            <a:r>
              <a:rPr lang="uk-UA" sz="2200" dirty="0" smtClean="0">
                <a:solidFill>
                  <a:schemeClr val="tx1"/>
                </a:solidFill>
                <a:latin typeface="Arial" pitchFamily="34" charset="0"/>
                <a:cs typeface="Arial" pitchFamily="34" charset="0"/>
              </a:rPr>
              <a:t>Античність;</a:t>
            </a:r>
          </a:p>
          <a:p>
            <a:pPr marL="342900" indent="-342900" algn="l" eaLnBrk="1" hangingPunct="1">
              <a:spcBef>
                <a:spcPts val="0"/>
              </a:spcBef>
              <a:buFont typeface="Arial" pitchFamily="34" charset="0"/>
              <a:buChar char="•"/>
            </a:pPr>
            <a:r>
              <a:rPr lang="uk-UA" sz="2200" dirty="0" smtClean="0">
                <a:solidFill>
                  <a:schemeClr val="tx1"/>
                </a:solidFill>
                <a:latin typeface="Arial" pitchFamily="34" charset="0"/>
                <a:cs typeface="Arial" pitchFamily="34" charset="0"/>
              </a:rPr>
              <a:t>Середньовіччя;</a:t>
            </a:r>
          </a:p>
          <a:p>
            <a:pPr marL="342900" indent="-342900" algn="l" eaLnBrk="1" hangingPunct="1">
              <a:spcBef>
                <a:spcPts val="0"/>
              </a:spcBef>
              <a:buFont typeface="Arial" pitchFamily="34" charset="0"/>
              <a:buChar char="•"/>
            </a:pPr>
            <a:r>
              <a:rPr lang="uk-UA" sz="2200" dirty="0" smtClean="0">
                <a:solidFill>
                  <a:schemeClr val="tx1"/>
                </a:solidFill>
                <a:latin typeface="Arial" pitchFamily="34" charset="0"/>
                <a:cs typeface="Arial" pitchFamily="34" charset="0"/>
              </a:rPr>
              <a:t>Відродження;</a:t>
            </a:r>
          </a:p>
          <a:p>
            <a:pPr marL="342900" indent="-342900" algn="l" eaLnBrk="1" hangingPunct="1">
              <a:spcBef>
                <a:spcPts val="0"/>
              </a:spcBef>
              <a:buFont typeface="Arial" pitchFamily="34" charset="0"/>
              <a:buChar char="•"/>
            </a:pPr>
            <a:r>
              <a:rPr lang="uk-UA" sz="2200" dirty="0" smtClean="0">
                <a:solidFill>
                  <a:schemeClr val="tx1"/>
                </a:solidFill>
                <a:latin typeface="Arial" pitchFamily="34" charset="0"/>
                <a:cs typeface="Arial" pitchFamily="34" charset="0"/>
              </a:rPr>
              <a:t>Сучасність;</a:t>
            </a:r>
          </a:p>
          <a:p>
            <a:pPr marL="342900" indent="-342900" algn="l">
              <a:spcBef>
                <a:spcPts val="0"/>
              </a:spcBef>
              <a:buFont typeface="Arial" pitchFamily="34" charset="0"/>
              <a:buChar char="•"/>
            </a:pPr>
            <a:r>
              <a:rPr lang="uk-UA" sz="2200" dirty="0" smtClean="0">
                <a:solidFill>
                  <a:schemeClr val="tx1"/>
                </a:solidFill>
                <a:latin typeface="Arial" pitchFamily="34" charset="0"/>
                <a:cs typeface="Arial" pitchFamily="34" charset="0"/>
              </a:rPr>
              <a:t>Класифікація:</a:t>
            </a:r>
          </a:p>
          <a:p>
            <a:pPr marL="342900" indent="-342900" algn="l">
              <a:spcBef>
                <a:spcPts val="0"/>
              </a:spcBef>
              <a:buFont typeface="Wingdings" pitchFamily="2" charset="2"/>
              <a:buChar char="Ø"/>
            </a:pPr>
            <a:r>
              <a:rPr lang="uk-UA" sz="2200" dirty="0" smtClean="0">
                <a:solidFill>
                  <a:schemeClr val="tx1"/>
                </a:solidFill>
                <a:latin typeface="Arial" pitchFamily="34" charset="0"/>
                <a:cs typeface="Arial" pitchFamily="34" charset="0"/>
              </a:rPr>
              <a:t>постійного проживання: </a:t>
            </a:r>
          </a:p>
          <a:p>
            <a:pPr marL="252000" algn="l">
              <a:spcBef>
                <a:spcPts val="0"/>
              </a:spcBef>
            </a:pPr>
            <a:r>
              <a:rPr lang="uk-UA" sz="2200" dirty="0" smtClean="0">
                <a:solidFill>
                  <a:schemeClr val="tx1"/>
                </a:solidFill>
                <a:latin typeface="Arial" pitchFamily="34" charset="0"/>
                <a:cs typeface="Arial" pitchFamily="34" charset="0"/>
              </a:rPr>
              <a:t>одноквартирний </a:t>
            </a:r>
            <a:r>
              <a:rPr lang="uk-UA" sz="2200" dirty="0">
                <a:solidFill>
                  <a:schemeClr val="tx1"/>
                </a:solidFill>
                <a:latin typeface="Arial" pitchFamily="34" charset="0"/>
                <a:cs typeface="Arial" pitchFamily="34" charset="0"/>
              </a:rPr>
              <a:t>садибний будинок</a:t>
            </a:r>
            <a:r>
              <a:rPr lang="uk-UA" sz="2200" dirty="0" smtClean="0">
                <a:solidFill>
                  <a:schemeClr val="tx1"/>
                </a:solidFill>
                <a:latin typeface="Arial" pitchFamily="34" charset="0"/>
                <a:cs typeface="Arial" pitchFamily="34" charset="0"/>
              </a:rPr>
              <a:t>; двох </a:t>
            </a:r>
            <a:r>
              <a:rPr lang="uk-UA" sz="2200" dirty="0">
                <a:solidFill>
                  <a:schemeClr val="tx1"/>
                </a:solidFill>
                <a:latin typeface="Arial" pitchFamily="34" charset="0"/>
                <a:cs typeface="Arial" pitchFamily="34" charset="0"/>
              </a:rPr>
              <a:t>- чотириквартирний </a:t>
            </a:r>
            <a:r>
              <a:rPr lang="uk-UA" sz="2200" dirty="0" smtClean="0">
                <a:solidFill>
                  <a:schemeClr val="tx1"/>
                </a:solidFill>
                <a:latin typeface="Arial" pitchFamily="34" charset="0"/>
                <a:cs typeface="Arial" pitchFamily="34" charset="0"/>
              </a:rPr>
              <a:t>садибний </a:t>
            </a:r>
            <a:r>
              <a:rPr lang="uk-UA" sz="2200" dirty="0">
                <a:solidFill>
                  <a:schemeClr val="tx1"/>
                </a:solidFill>
                <a:latin typeface="Arial" pitchFamily="34" charset="0"/>
                <a:cs typeface="Arial" pitchFamily="34" charset="0"/>
              </a:rPr>
              <a:t>будинок</a:t>
            </a:r>
            <a:r>
              <a:rPr lang="uk-UA" sz="2200" dirty="0" smtClean="0">
                <a:solidFill>
                  <a:schemeClr val="tx1"/>
                </a:solidFill>
                <a:latin typeface="Arial" pitchFamily="34" charset="0"/>
                <a:cs typeface="Arial" pitchFamily="34" charset="0"/>
              </a:rPr>
              <a:t>; багатоквартирний </a:t>
            </a:r>
            <a:r>
              <a:rPr lang="uk-UA" sz="2200" dirty="0">
                <a:solidFill>
                  <a:schemeClr val="tx1"/>
                </a:solidFill>
                <a:latin typeface="Arial" pitchFamily="34" charset="0"/>
                <a:cs typeface="Arial" pitchFamily="34" charset="0"/>
              </a:rPr>
              <a:t>блокований </a:t>
            </a:r>
            <a:r>
              <a:rPr lang="uk-UA" sz="2200" dirty="0" smtClean="0">
                <a:solidFill>
                  <a:schemeClr val="tx1"/>
                </a:solidFill>
                <a:latin typeface="Arial" pitchFamily="34" charset="0"/>
                <a:cs typeface="Arial" pitchFamily="34" charset="0"/>
              </a:rPr>
              <a:t>малоповерховий </a:t>
            </a:r>
            <a:r>
              <a:rPr lang="uk-UA" sz="2200" dirty="0">
                <a:solidFill>
                  <a:schemeClr val="tx1"/>
                </a:solidFill>
                <a:latin typeface="Arial" pitchFamily="34" charset="0"/>
                <a:cs typeface="Arial" pitchFamily="34" charset="0"/>
              </a:rPr>
              <a:t>будинок</a:t>
            </a:r>
            <a:r>
              <a:rPr lang="uk-UA" sz="2200" dirty="0" smtClean="0">
                <a:solidFill>
                  <a:schemeClr val="tx1"/>
                </a:solidFill>
                <a:latin typeface="Arial" pitchFamily="34" charset="0"/>
                <a:cs typeface="Arial" pitchFamily="34" charset="0"/>
              </a:rPr>
              <a:t>; багатоквартирний </a:t>
            </a:r>
            <a:r>
              <a:rPr lang="uk-UA" sz="2200" dirty="0">
                <a:solidFill>
                  <a:schemeClr val="tx1"/>
                </a:solidFill>
                <a:latin typeface="Arial" pitchFamily="34" charset="0"/>
                <a:cs typeface="Arial" pitchFamily="34" charset="0"/>
              </a:rPr>
              <a:t>будинок середньої та великої </a:t>
            </a:r>
            <a:r>
              <a:rPr lang="uk-UA" sz="2200" dirty="0" smtClean="0">
                <a:solidFill>
                  <a:schemeClr val="tx1"/>
                </a:solidFill>
                <a:latin typeface="Arial" pitchFamily="34" charset="0"/>
                <a:cs typeface="Arial" pitchFamily="34" charset="0"/>
              </a:rPr>
              <a:t>поверховості;</a:t>
            </a:r>
          </a:p>
          <a:p>
            <a:pPr marL="342900" indent="-342900" algn="l">
              <a:spcBef>
                <a:spcPts val="0"/>
              </a:spcBef>
              <a:buFont typeface="Wingdings" pitchFamily="2" charset="2"/>
              <a:buChar char="Ø"/>
            </a:pPr>
            <a:r>
              <a:rPr lang="uk-UA" sz="2200" dirty="0" smtClean="0">
                <a:solidFill>
                  <a:schemeClr val="tx1"/>
                </a:solidFill>
                <a:latin typeface="Arial" pitchFamily="34" charset="0"/>
                <a:cs typeface="Arial" pitchFamily="34" charset="0"/>
              </a:rPr>
              <a:t>тимчасового проживання:</a:t>
            </a:r>
            <a:endParaRPr lang="uk-UA" sz="2200" dirty="0">
              <a:solidFill>
                <a:schemeClr val="tx1"/>
              </a:solidFill>
              <a:latin typeface="Arial" pitchFamily="34" charset="0"/>
              <a:cs typeface="Arial" pitchFamily="34" charset="0"/>
            </a:endParaRPr>
          </a:p>
          <a:p>
            <a:pPr marL="252000" algn="l">
              <a:spcBef>
                <a:spcPts val="0"/>
              </a:spcBef>
            </a:pPr>
            <a:r>
              <a:rPr lang="uk-UA" sz="2200" dirty="0" smtClean="0">
                <a:solidFill>
                  <a:schemeClr val="tx1"/>
                </a:solidFill>
                <a:latin typeface="Arial" pitchFamily="34" charset="0"/>
                <a:cs typeface="Arial" pitchFamily="34" charset="0"/>
              </a:rPr>
              <a:t>готелі; гуртожитки; інтернати; спальні </a:t>
            </a:r>
            <a:r>
              <a:rPr lang="uk-UA" sz="2200" dirty="0">
                <a:solidFill>
                  <a:schemeClr val="tx1"/>
                </a:solidFill>
                <a:latin typeface="Arial" pitchFamily="34" charset="0"/>
                <a:cs typeface="Arial" pitchFamily="34" charset="0"/>
              </a:rPr>
              <a:t>корпуси пансіонатів, будинків відпочинку, </a:t>
            </a:r>
            <a:r>
              <a:rPr lang="uk-UA" sz="2200" dirty="0" smtClean="0">
                <a:solidFill>
                  <a:schemeClr val="tx1"/>
                </a:solidFill>
                <a:latin typeface="Arial" pitchFamily="34" charset="0"/>
                <a:cs typeface="Arial" pitchFamily="34" charset="0"/>
              </a:rPr>
              <a:t>санаторіїв</a:t>
            </a:r>
          </a:p>
          <a:p>
            <a:pPr marL="342900" indent="-342900" algn="l" eaLnBrk="1" hangingPunct="1">
              <a:spcBef>
                <a:spcPts val="0"/>
              </a:spcBef>
              <a:buFont typeface="Arial" pitchFamily="34" charset="0"/>
              <a:buChar char="•"/>
            </a:pPr>
            <a:r>
              <a:rPr lang="uk-UA" sz="2200" dirty="0" smtClean="0">
                <a:solidFill>
                  <a:schemeClr val="tx1"/>
                </a:solidFill>
                <a:latin typeface="Arial" pitchFamily="34" charset="0"/>
                <a:cs typeface="Arial" pitchFamily="34" charset="0"/>
              </a:rPr>
              <a:t>Література</a:t>
            </a:r>
            <a:endParaRPr lang="ru-RU" sz="2200" b="1" i="1"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Функції житла</a:t>
            </a:r>
            <a:endParaRPr lang="uk-UA" sz="3200" dirty="0">
              <a:latin typeface="Arial" pitchFamily="34" charset="0"/>
              <a:cs typeface="Arial" pitchFamily="34" charset="0"/>
            </a:endParaRPr>
          </a:p>
        </p:txBody>
      </p:sp>
      <p:sp>
        <p:nvSpPr>
          <p:cNvPr id="2" name="Прямоугольник 1"/>
          <p:cNvSpPr/>
          <p:nvPr/>
        </p:nvSpPr>
        <p:spPr>
          <a:xfrm>
            <a:off x="-4936" y="692696"/>
            <a:ext cx="9144000" cy="6247864"/>
          </a:xfrm>
          <a:prstGeom prst="rect">
            <a:avLst/>
          </a:prstGeom>
        </p:spPr>
        <p:txBody>
          <a:bodyPr wrap="square">
            <a:spAutoFit/>
          </a:bodyPr>
          <a:lstStyle/>
          <a:p>
            <a:r>
              <a:rPr lang="uk-UA" sz="2000" u="sng" dirty="0" smtClean="0">
                <a:latin typeface="Arial" pitchFamily="34" charset="0"/>
                <a:cs typeface="Arial" pitchFamily="34" charset="0"/>
              </a:rPr>
              <a:t>Сон. </a:t>
            </a:r>
            <a:r>
              <a:rPr lang="uk-UA" sz="2000" dirty="0" smtClean="0">
                <a:latin typeface="Arial" pitchFamily="34" charset="0"/>
                <a:cs typeface="Arial" pitchFamily="34" charset="0"/>
              </a:rPr>
              <a:t>Зона </a:t>
            </a:r>
            <a:r>
              <a:rPr lang="uk-UA" sz="2000" dirty="0">
                <a:latin typeface="Arial" pitchFamily="34" charset="0"/>
                <a:cs typeface="Arial" pitchFamily="34" charset="0"/>
              </a:rPr>
              <a:t>сну потребує </a:t>
            </a:r>
            <a:r>
              <a:rPr lang="uk-UA" sz="2000" dirty="0" smtClean="0">
                <a:latin typeface="Arial" pitchFamily="34" charset="0"/>
                <a:cs typeface="Arial" pitchFamily="34" charset="0"/>
              </a:rPr>
              <a:t>зорової</a:t>
            </a:r>
            <a:r>
              <a:rPr lang="uk-UA" sz="2000" dirty="0">
                <a:latin typeface="Arial" pitchFamily="34" charset="0"/>
                <a:cs typeface="Arial" pitchFamily="34" charset="0"/>
              </a:rPr>
              <a:t>, акустичної і психологічної ізоляції. Ідеально - одне спальне місце в одній кімнаті. </a:t>
            </a:r>
          </a:p>
          <a:p>
            <a:r>
              <a:rPr lang="uk-UA" sz="2000" u="sng" dirty="0" smtClean="0">
                <a:latin typeface="Arial" pitchFamily="34" charset="0"/>
                <a:cs typeface="Arial" pitchFamily="34" charset="0"/>
              </a:rPr>
              <a:t>Відпочинок.</a:t>
            </a:r>
            <a:r>
              <a:rPr lang="uk-UA" sz="2000" dirty="0" smtClean="0">
                <a:latin typeface="Arial" pitchFamily="34" charset="0"/>
                <a:cs typeface="Arial" pitchFamily="34" charset="0"/>
              </a:rPr>
              <a:t> </a:t>
            </a:r>
            <a:r>
              <a:rPr lang="uk-UA" sz="2000" dirty="0">
                <a:latin typeface="Arial" pitchFamily="34" charset="0"/>
                <a:cs typeface="Arial" pitchFamily="34" charset="0"/>
              </a:rPr>
              <a:t>Враховується положення людини сидячи у вільній позі. </a:t>
            </a:r>
            <a:r>
              <a:rPr lang="uk-UA" sz="2000" dirty="0" smtClean="0">
                <a:latin typeface="Arial" pitchFamily="34" charset="0"/>
                <a:cs typeface="Arial" pitchFamily="34" charset="0"/>
              </a:rPr>
              <a:t>Меблі</a:t>
            </a:r>
            <a:r>
              <a:rPr lang="uk-UA" sz="2000" dirty="0">
                <a:latin typeface="Arial" pitchFamily="34" charset="0"/>
                <a:cs typeface="Arial" pitchFamily="34" charset="0"/>
              </a:rPr>
              <a:t>: стілець, крісло, диван, </a:t>
            </a:r>
            <a:r>
              <a:rPr lang="uk-UA" sz="2000" dirty="0" smtClean="0">
                <a:latin typeface="Arial" pitchFamily="34" charset="0"/>
                <a:cs typeface="Arial" pitchFamily="34" charset="0"/>
              </a:rPr>
              <a:t>шезлонг. </a:t>
            </a:r>
            <a:r>
              <a:rPr lang="uk-UA" sz="2000" dirty="0">
                <a:latin typeface="Arial" pitchFamily="34" charset="0"/>
                <a:cs typeface="Arial" pitchFamily="34" charset="0"/>
              </a:rPr>
              <a:t>Додатково можуть </a:t>
            </a:r>
            <a:r>
              <a:rPr lang="uk-UA" sz="2000" dirty="0" smtClean="0">
                <a:latin typeface="Arial" pitchFamily="34" charset="0"/>
                <a:cs typeface="Arial" pitchFamily="34" charset="0"/>
              </a:rPr>
              <a:t>бути </a:t>
            </a:r>
            <a:r>
              <a:rPr lang="uk-UA" sz="2000" dirty="0">
                <a:latin typeface="Arial" pitchFamily="34" charset="0"/>
                <a:cs typeface="Arial" pitchFamily="34" charset="0"/>
              </a:rPr>
              <a:t>полиці, бар, світильник, телевізор і т.д. Існують певні габарити проходів.</a:t>
            </a:r>
          </a:p>
          <a:p>
            <a:r>
              <a:rPr lang="uk-UA" sz="2000" u="sng" dirty="0" smtClean="0">
                <a:latin typeface="Arial" pitchFamily="34" charset="0"/>
                <a:cs typeface="Arial" pitchFamily="34" charset="0"/>
              </a:rPr>
              <a:t>Індивідуальна робота. </a:t>
            </a:r>
            <a:r>
              <a:rPr lang="uk-UA" sz="2000" dirty="0">
                <a:latin typeface="Arial" pitchFamily="34" charset="0"/>
                <a:cs typeface="Arial" pitchFamily="34" charset="0"/>
              </a:rPr>
              <a:t>Процес підготовки </a:t>
            </a:r>
            <a:r>
              <a:rPr lang="uk-UA" sz="2000" dirty="0" smtClean="0">
                <a:latin typeface="Arial" pitchFamily="34" charset="0"/>
                <a:cs typeface="Arial" pitchFamily="34" charset="0"/>
              </a:rPr>
              <a:t>завдань</a:t>
            </a:r>
            <a:r>
              <a:rPr lang="uk-UA" sz="2000" dirty="0">
                <a:latin typeface="Arial" pitchFamily="34" charset="0"/>
                <a:cs typeface="Arial" pitchFamily="34" charset="0"/>
              </a:rPr>
              <a:t>, самоосвіта, творчість, професійна </a:t>
            </a:r>
            <a:r>
              <a:rPr lang="uk-UA" sz="2000" dirty="0" smtClean="0">
                <a:latin typeface="Arial" pitchFamily="34" charset="0"/>
                <a:cs typeface="Arial" pitchFamily="34" charset="0"/>
              </a:rPr>
              <a:t>діяльність, </a:t>
            </a:r>
            <a:r>
              <a:rPr lang="uk-UA" sz="2000" dirty="0">
                <a:latin typeface="Arial" pitchFamily="34" charset="0"/>
                <a:cs typeface="Arial" pitchFamily="34" charset="0"/>
              </a:rPr>
              <a:t>вимога - відсутність шуму, якісне освітлення. </a:t>
            </a:r>
            <a:r>
              <a:rPr lang="uk-UA" sz="2000" dirty="0" smtClean="0">
                <a:latin typeface="Arial" pitchFamily="34" charset="0"/>
                <a:cs typeface="Arial" pitchFamily="34" charset="0"/>
              </a:rPr>
              <a:t>Письмовий </a:t>
            </a:r>
            <a:r>
              <a:rPr lang="uk-UA" sz="2000" dirty="0">
                <a:latin typeface="Arial" pitchFamily="34" charset="0"/>
                <a:cs typeface="Arial" pitchFamily="34" charset="0"/>
              </a:rPr>
              <a:t>стіл (комп'ютер, мольберт, музичний інструмент), крісло.</a:t>
            </a:r>
          </a:p>
          <a:p>
            <a:r>
              <a:rPr lang="uk-UA" sz="2000" u="sng" dirty="0" smtClean="0">
                <a:latin typeface="Arial" pitchFamily="34" charset="0"/>
                <a:cs typeface="Arial" pitchFamily="34" charset="0"/>
              </a:rPr>
              <a:t>Готування </a:t>
            </a:r>
            <a:r>
              <a:rPr lang="uk-UA" sz="2000" u="sng" dirty="0">
                <a:latin typeface="Arial" pitchFamily="34" charset="0"/>
                <a:cs typeface="Arial" pitchFamily="34" charset="0"/>
              </a:rPr>
              <a:t>їжі.</a:t>
            </a:r>
            <a:r>
              <a:rPr lang="uk-UA" sz="2000" dirty="0">
                <a:latin typeface="Arial" pitchFamily="34" charset="0"/>
                <a:cs typeface="Arial" pitchFamily="34" charset="0"/>
              </a:rPr>
              <a:t> Процес може супроводжуватися погіршенням </a:t>
            </a:r>
            <a:r>
              <a:rPr lang="uk-UA" sz="2000" dirty="0" smtClean="0">
                <a:latin typeface="Arial" pitchFamily="34" charset="0"/>
                <a:cs typeface="Arial" pitchFamily="34" charset="0"/>
              </a:rPr>
              <a:t>мікроклімату. </a:t>
            </a:r>
            <a:r>
              <a:rPr lang="uk-UA" sz="2000" dirty="0">
                <a:latin typeface="Arial" pitchFamily="34" charset="0"/>
                <a:cs typeface="Arial" pitchFamily="34" charset="0"/>
              </a:rPr>
              <a:t>Необхідна вентиляція, освітлення, обробка. Сучасне кухонне обладнання.</a:t>
            </a:r>
          </a:p>
          <a:p>
            <a:r>
              <a:rPr lang="uk-UA" sz="2000" u="sng" dirty="0" smtClean="0">
                <a:latin typeface="Arial" pitchFamily="34" charset="0"/>
                <a:cs typeface="Arial" pitchFamily="34" charset="0"/>
              </a:rPr>
              <a:t>Прийом </a:t>
            </a:r>
            <a:r>
              <a:rPr lang="uk-UA" sz="2000" u="sng" dirty="0">
                <a:latin typeface="Arial" pitchFamily="34" charset="0"/>
                <a:cs typeface="Arial" pitchFamily="34" charset="0"/>
              </a:rPr>
              <a:t>їжі.</a:t>
            </a:r>
            <a:r>
              <a:rPr lang="uk-UA" sz="2000" dirty="0">
                <a:latin typeface="Arial" pitchFamily="34" charset="0"/>
                <a:cs typeface="Arial" pitchFamily="34" charset="0"/>
              </a:rPr>
              <a:t> Для економії </a:t>
            </a:r>
            <a:r>
              <a:rPr lang="uk-UA" sz="2000" dirty="0" smtClean="0">
                <a:latin typeface="Arial" pitchFamily="34" charset="0"/>
                <a:cs typeface="Arial" pitchFamily="34" charset="0"/>
              </a:rPr>
              <a:t>часу, який </a:t>
            </a:r>
            <a:r>
              <a:rPr lang="uk-UA" sz="2000" dirty="0">
                <a:latin typeface="Arial" pitchFamily="34" charset="0"/>
                <a:cs typeface="Arial" pitchFamily="34" charset="0"/>
              </a:rPr>
              <a:t>витрачаються на </a:t>
            </a:r>
            <a:r>
              <a:rPr lang="uk-UA" sz="2000" dirty="0" smtClean="0">
                <a:latin typeface="Arial" pitchFamily="34" charset="0"/>
                <a:cs typeface="Arial" pitchFamily="34" charset="0"/>
              </a:rPr>
              <a:t>процес </a:t>
            </a:r>
            <a:r>
              <a:rPr lang="uk-UA" sz="2000" dirty="0">
                <a:latin typeface="Arial" pitchFamily="34" charset="0"/>
                <a:cs typeface="Arial" pitchFamily="34" charset="0"/>
              </a:rPr>
              <a:t>прийому їжі, важливий фактор близького взаємного розташування зон прийому та готування їжі. Меблі для прийому їжі: обідній стіл і місця для сидіння.</a:t>
            </a:r>
          </a:p>
          <a:p>
            <a:r>
              <a:rPr lang="uk-UA" sz="2000" u="sng" dirty="0" smtClean="0">
                <a:latin typeface="Arial" pitchFamily="34" charset="0"/>
                <a:cs typeface="Arial" pitchFamily="34" charset="0"/>
              </a:rPr>
              <a:t>Санітарна гігієна.</a:t>
            </a:r>
            <a:r>
              <a:rPr lang="uk-UA" sz="2000" dirty="0" smtClean="0">
                <a:latin typeface="Arial" pitchFamily="34" charset="0"/>
                <a:cs typeface="Arial" pitchFamily="34" charset="0"/>
              </a:rPr>
              <a:t> </a:t>
            </a:r>
            <a:r>
              <a:rPr lang="uk-UA" sz="2000" dirty="0">
                <a:latin typeface="Arial" pitchFamily="34" charset="0"/>
                <a:cs typeface="Arial" pitchFamily="34" charset="0"/>
              </a:rPr>
              <a:t>Має індивідуальний характер - ізоляція, спеціальне санітарно-технічне устаткування. Стандартне обладнання - ванна, душ, умивальник, унітаз, </a:t>
            </a:r>
            <a:r>
              <a:rPr lang="uk-UA" sz="2000" dirty="0" smtClean="0">
                <a:latin typeface="Arial" pitchFamily="34" charset="0"/>
                <a:cs typeface="Arial" pitchFamily="34" charset="0"/>
              </a:rPr>
              <a:t>біде. </a:t>
            </a:r>
            <a:r>
              <a:rPr lang="uk-UA" sz="2000" dirty="0">
                <a:latin typeface="Arial" pitchFamily="34" charset="0"/>
                <a:cs typeface="Arial" pitchFamily="34" charset="0"/>
              </a:rPr>
              <a:t>Приміщення санвузлів </a:t>
            </a:r>
            <a:r>
              <a:rPr lang="uk-UA" sz="2000" dirty="0" smtClean="0">
                <a:latin typeface="Arial" pitchFamily="34" charset="0"/>
                <a:cs typeface="Arial" pitchFamily="34" charset="0"/>
              </a:rPr>
              <a:t> окремі </a:t>
            </a:r>
            <a:r>
              <a:rPr lang="uk-UA" sz="2000" dirty="0">
                <a:latin typeface="Arial" pitchFamily="34" charset="0"/>
                <a:cs typeface="Arial" pitchFamily="34" charset="0"/>
              </a:rPr>
              <a:t>та суміщені.</a:t>
            </a:r>
          </a:p>
          <a:p>
            <a:r>
              <a:rPr lang="uk-UA" sz="2000" u="sng" dirty="0" smtClean="0">
                <a:latin typeface="Arial" pitchFamily="34" charset="0"/>
                <a:cs typeface="Arial" pitchFamily="34" charset="0"/>
              </a:rPr>
              <a:t>Побутова робота.</a:t>
            </a:r>
            <a:r>
              <a:rPr lang="uk-UA" sz="2000" dirty="0" smtClean="0">
                <a:latin typeface="Arial" pitchFamily="34" charset="0"/>
                <a:cs typeface="Arial" pitchFamily="34" charset="0"/>
              </a:rPr>
              <a:t> </a:t>
            </a:r>
            <a:r>
              <a:rPr lang="uk-UA" sz="2000" dirty="0">
                <a:latin typeface="Arial" pitchFamily="34" charset="0"/>
                <a:cs typeface="Arial" pitchFamily="34" charset="0"/>
              </a:rPr>
              <a:t>Зона догляду за платтям, білизною, речами, прибирання приміщень. Бажані окремі приміщення.</a:t>
            </a:r>
          </a:p>
          <a:p>
            <a:r>
              <a:rPr lang="uk-UA" sz="2000" u="sng" dirty="0" smtClean="0">
                <a:latin typeface="Arial" pitchFamily="34" charset="0"/>
                <a:cs typeface="Arial" pitchFamily="34" charset="0"/>
              </a:rPr>
              <a:t>Зберігання</a:t>
            </a:r>
            <a:r>
              <a:rPr lang="uk-UA" sz="2000" u="sng" dirty="0">
                <a:latin typeface="Arial" pitchFamily="34" charset="0"/>
                <a:cs typeface="Arial" pitchFamily="34" charset="0"/>
              </a:rPr>
              <a:t>. </a:t>
            </a:r>
            <a:r>
              <a:rPr lang="uk-UA" sz="2000" dirty="0">
                <a:latin typeface="Arial" pitchFamily="34" charset="0"/>
                <a:cs typeface="Arial" pitchFamily="34" charset="0"/>
              </a:rPr>
              <a:t>Меблі-шафи, стелажі, антресолі, сьогодні - вбудовані шафи, окремі кімнати. Передпокій </a:t>
            </a:r>
            <a:r>
              <a:rPr lang="uk-UA" sz="2000" dirty="0" smtClean="0">
                <a:latin typeface="Arial" pitchFamily="34" charset="0"/>
                <a:cs typeface="Arial" pitchFamily="34" charset="0"/>
              </a:rPr>
              <a:t>- </a:t>
            </a:r>
            <a:r>
              <a:rPr lang="uk-UA" sz="2000" dirty="0">
                <a:latin typeface="Arial" pitchFamily="34" charset="0"/>
                <a:cs typeface="Arial" pitchFamily="34" charset="0"/>
              </a:rPr>
              <a:t>вішалка, дзеркало, шафи, полки.</a:t>
            </a:r>
          </a:p>
        </p:txBody>
      </p:sp>
    </p:spTree>
    <p:extLst>
      <p:ext uri="{BB962C8B-B14F-4D97-AF65-F5344CB8AC3E}">
        <p14:creationId xmlns:p14="http://schemas.microsoft.com/office/powerpoint/2010/main" val="4151997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2" name="Прямоугольник 1"/>
          <p:cNvSpPr/>
          <p:nvPr/>
        </p:nvSpPr>
        <p:spPr>
          <a:xfrm>
            <a:off x="0" y="980728"/>
            <a:ext cx="9144000" cy="4708981"/>
          </a:xfrm>
          <a:prstGeom prst="rect">
            <a:avLst/>
          </a:prstGeom>
        </p:spPr>
        <p:txBody>
          <a:bodyPr wrap="square">
            <a:spAutoFit/>
          </a:bodyPr>
          <a:lstStyle/>
          <a:p>
            <a:r>
              <a:rPr lang="uk-UA" sz="2000" dirty="0">
                <a:latin typeface="Arial" pitchFamily="34" charset="0"/>
                <a:cs typeface="Arial" pitchFamily="34" charset="0"/>
              </a:rPr>
              <a:t>Сприятливий мікроклімат створюється архітектурно-планувальними засобами (освітлення, інсоляція, провітрювання, внутрішній об'єм, шумозахист та ін.). Кімната - найпростіша структурна одиниця житлового осередку. Габарити (довжина та ширина) визначаються, виходячи з функціональних процесів. Висота визначена емпірично від 2,5 до 3м. Розміри площі пов'язані з відстанню необхідного обладнання з урахуванням психологічного фактору «відчуття простору» у кімнаті. Меблями зайнято в середньому 30-40% площі у квартирі та 40-50% у номері. Робочі місця по групах: для сну, відпочинку, індивідуальної роботи, їжі, готування їжі, особистої гігієни. </a:t>
            </a:r>
          </a:p>
          <a:p>
            <a:r>
              <a:rPr lang="uk-UA" sz="2000" dirty="0">
                <a:latin typeface="Arial" pitchFamily="34" charset="0"/>
                <a:cs typeface="Arial" pitchFamily="34" charset="0"/>
              </a:rPr>
              <a:t>Для раціональної експлуатації приміщення використовуються нормативні рекомендації (нормалі). Для житлових приміщень характерне поєднання деяких операцій в одній кімнаті. Наприклад, відпочинок, робота і сон - у кімнаті-спальні; готування їжі і їжа - у кухні-їдальні. Чим менше різнорідних операцій виконується в окремому приміщенні, тим вище ступінь комфорту.</a:t>
            </a:r>
          </a:p>
        </p:txBody>
      </p:sp>
    </p:spTree>
    <p:extLst>
      <p:ext uri="{BB962C8B-B14F-4D97-AF65-F5344CB8AC3E}">
        <p14:creationId xmlns:p14="http://schemas.microsoft.com/office/powerpoint/2010/main" val="1390493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3" name="Прямоугольник 2"/>
          <p:cNvSpPr/>
          <p:nvPr/>
        </p:nvSpPr>
        <p:spPr>
          <a:xfrm>
            <a:off x="1262" y="764704"/>
            <a:ext cx="9144000" cy="3477875"/>
          </a:xfrm>
          <a:prstGeom prst="rect">
            <a:avLst/>
          </a:prstGeom>
        </p:spPr>
        <p:txBody>
          <a:bodyPr wrap="square">
            <a:spAutoFit/>
          </a:bodyPr>
          <a:lstStyle/>
          <a:p>
            <a:r>
              <a:rPr lang="uk-UA" sz="2000" dirty="0" smtClean="0">
                <a:latin typeface="Arial" pitchFamily="34" charset="0"/>
                <a:cs typeface="Arial" pitchFamily="34" charset="0"/>
              </a:rPr>
              <a:t>В Україні </a:t>
            </a:r>
            <a:r>
              <a:rPr lang="uk-UA" sz="2000" dirty="0">
                <a:latin typeface="Arial" pitchFamily="34" charset="0"/>
                <a:cs typeface="Arial" pitchFamily="34" charset="0"/>
              </a:rPr>
              <a:t>за рівнем комфортності виділяються три основні групи </a:t>
            </a:r>
            <a:r>
              <a:rPr lang="uk-UA" sz="2000" dirty="0" smtClean="0">
                <a:latin typeface="Arial" pitchFamily="34" charset="0"/>
                <a:cs typeface="Arial" pitchFamily="34" charset="0"/>
              </a:rPr>
              <a:t>житла:</a:t>
            </a:r>
          </a:p>
          <a:p>
            <a:pPr marL="342900" indent="-342900">
              <a:buFont typeface="Arial" pitchFamily="34" charset="0"/>
              <a:buChar char="•"/>
            </a:pPr>
            <a:r>
              <a:rPr lang="uk-UA" sz="2000" dirty="0" smtClean="0">
                <a:latin typeface="Arial" pitchFamily="34" charset="0"/>
                <a:cs typeface="Arial" pitchFamily="34" charset="0"/>
              </a:rPr>
              <a:t>соціальне </a:t>
            </a:r>
            <a:r>
              <a:rPr lang="uk-UA" sz="2000" dirty="0">
                <a:latin typeface="Arial" pitchFamily="34" charset="0"/>
                <a:cs typeface="Arial" pitchFamily="34" charset="0"/>
              </a:rPr>
              <a:t>житло, де приймаються мінімальні площі приміщень для забезпечення необхідних функціональних процесів. Прикладами можуть бути малосімейні будинки та житловий фонд </a:t>
            </a:r>
            <a:r>
              <a:rPr lang="uk-UA" sz="2000" dirty="0" smtClean="0">
                <a:latin typeface="Arial" pitchFamily="34" charset="0"/>
                <a:cs typeface="Arial" pitchFamily="34" charset="0"/>
              </a:rPr>
              <a:t>«хрущовського» </a:t>
            </a:r>
            <a:r>
              <a:rPr lang="uk-UA" sz="2000" dirty="0">
                <a:latin typeface="Arial" pitchFamily="34" charset="0"/>
                <a:cs typeface="Arial" pitchFamily="34" charset="0"/>
              </a:rPr>
              <a:t>періоду будівництва. </a:t>
            </a:r>
            <a:endParaRPr lang="uk-UA" sz="2000" dirty="0" smtClean="0">
              <a:latin typeface="Arial" pitchFamily="34" charset="0"/>
              <a:cs typeface="Arial" pitchFamily="34" charset="0"/>
            </a:endParaRPr>
          </a:p>
          <a:p>
            <a:pPr marL="342900" indent="-342900">
              <a:buFont typeface="Arial" pitchFamily="34" charset="0"/>
              <a:buChar char="•"/>
            </a:pPr>
            <a:r>
              <a:rPr lang="uk-UA" sz="2000" dirty="0" smtClean="0">
                <a:latin typeface="Arial" pitchFamily="34" charset="0"/>
                <a:cs typeface="Arial" pitchFamily="34" charset="0"/>
              </a:rPr>
              <a:t>доступне </a:t>
            </a:r>
            <a:r>
              <a:rPr lang="uk-UA" sz="2000" dirty="0">
                <a:latin typeface="Arial" pitchFamily="34" charset="0"/>
                <a:cs typeface="Arial" pitchFamily="34" charset="0"/>
              </a:rPr>
              <a:t>житло, коли в основу проектування приймаються площі приміщень, нормовані </a:t>
            </a:r>
            <a:r>
              <a:rPr lang="uk-UA" sz="2000" dirty="0" smtClean="0">
                <a:latin typeface="Arial" pitchFamily="34" charset="0"/>
                <a:cs typeface="Arial" pitchFamily="34" charset="0"/>
              </a:rPr>
              <a:t>у </a:t>
            </a:r>
            <a:r>
              <a:rPr lang="uk-UA" sz="2000" dirty="0">
                <a:latin typeface="Arial" pitchFamily="34" charset="0"/>
                <a:cs typeface="Arial" pitchFamily="34" charset="0"/>
              </a:rPr>
              <a:t>ДБН (забудова мікрорайонів Києва - </a:t>
            </a:r>
            <a:r>
              <a:rPr lang="uk-UA" sz="2000" dirty="0" err="1" smtClean="0">
                <a:latin typeface="Arial" pitchFamily="34" charset="0"/>
                <a:cs typeface="Arial" pitchFamily="34" charset="0"/>
              </a:rPr>
              <a:t>Позняки</a:t>
            </a:r>
            <a:r>
              <a:rPr lang="uk-UA" sz="2000" dirty="0">
                <a:latin typeface="Arial" pitchFamily="34" charset="0"/>
                <a:cs typeface="Arial" pitchFamily="34" charset="0"/>
              </a:rPr>
              <a:t>, </a:t>
            </a:r>
            <a:r>
              <a:rPr lang="uk-UA" sz="2000" dirty="0" err="1">
                <a:latin typeface="Arial" pitchFamily="34" charset="0"/>
                <a:cs typeface="Arial" pitchFamily="34" charset="0"/>
              </a:rPr>
              <a:t>Осокорки</a:t>
            </a:r>
            <a:r>
              <a:rPr lang="uk-UA" sz="2000" dirty="0">
                <a:latin typeface="Arial" pitchFamily="34" charset="0"/>
                <a:cs typeface="Arial" pitchFamily="34" charset="0"/>
              </a:rPr>
              <a:t>, Харківське шосе</a:t>
            </a:r>
            <a:r>
              <a:rPr lang="uk-UA" sz="2000" dirty="0" smtClean="0">
                <a:latin typeface="Arial" pitchFamily="34" charset="0"/>
                <a:cs typeface="Arial" pitchFamily="34" charset="0"/>
              </a:rPr>
              <a:t>);</a:t>
            </a:r>
          </a:p>
          <a:p>
            <a:pPr marL="342900" indent="-342900">
              <a:buFont typeface="Arial" pitchFamily="34" charset="0"/>
              <a:buChar char="•"/>
            </a:pPr>
            <a:r>
              <a:rPr lang="uk-UA" sz="2000" dirty="0" smtClean="0">
                <a:latin typeface="Arial" pitchFamily="34" charset="0"/>
                <a:cs typeface="Arial" pitchFamily="34" charset="0"/>
              </a:rPr>
              <a:t>комерційне (елітне) житло</a:t>
            </a:r>
            <a:r>
              <a:rPr lang="uk-UA" sz="2000" dirty="0">
                <a:latin typeface="Arial" pitchFamily="34" charset="0"/>
                <a:cs typeface="Arial" pitchFamily="34" charset="0"/>
              </a:rPr>
              <a:t>, коли немає обмежень стосовно площі приміщень та проектування ведеться виходячи з матеріальних можливостей замовника.</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242578"/>
            <a:ext cx="3903081" cy="260609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1940"/>
            <a:ext cx="3965097" cy="2986060"/>
          </a:xfrm>
          <a:prstGeom prst="rect">
            <a:avLst/>
          </a:prstGeom>
        </p:spPr>
      </p:pic>
    </p:spTree>
    <p:extLst>
      <p:ext uri="{BB962C8B-B14F-4D97-AF65-F5344CB8AC3E}">
        <p14:creationId xmlns:p14="http://schemas.microsoft.com/office/powerpoint/2010/main" val="2143040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043608" y="85008"/>
            <a:ext cx="675394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2" name="Rectangle 1"/>
          <p:cNvSpPr>
            <a:spLocks noChangeArrowheads="1"/>
          </p:cNvSpPr>
          <p:nvPr/>
        </p:nvSpPr>
        <p:spPr bwMode="auto">
          <a:xfrm>
            <a:off x="0" y="958113"/>
            <a:ext cx="60841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Приватний садибний будинок (котедж) - екстер'єр</a:t>
            </a:r>
            <a:endParaRPr lang="uk-UA" sz="2000" dirty="0">
              <a:latin typeface="Arial" pitchFamily="34" charset="0"/>
              <a:cs typeface="Arial" pitchFamily="34"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676214"/>
            <a:ext cx="5631668" cy="436966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3861048"/>
            <a:ext cx="2757782" cy="275778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3" y="764704"/>
            <a:ext cx="2757781" cy="2757781"/>
          </a:xfrm>
          <a:prstGeom prst="rect">
            <a:avLst/>
          </a:prstGeom>
        </p:spPr>
      </p:pic>
    </p:spTree>
    <p:extLst>
      <p:ext uri="{BB962C8B-B14F-4D97-AF65-F5344CB8AC3E}">
        <p14:creationId xmlns:p14="http://schemas.microsoft.com/office/powerpoint/2010/main" val="2457671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2" name="Rectangle 1"/>
          <p:cNvSpPr>
            <a:spLocks noChangeArrowheads="1"/>
          </p:cNvSpPr>
          <p:nvPr/>
        </p:nvSpPr>
        <p:spPr bwMode="auto">
          <a:xfrm>
            <a:off x="0" y="764704"/>
            <a:ext cx="58247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Приватний садибний будинок - приміщення</a:t>
            </a:r>
            <a:endParaRPr lang="uk-UA" sz="2000" dirty="0">
              <a:latin typeface="Arial" pitchFamily="34" charset="0"/>
              <a:cs typeface="Arial"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066" t="6049" r="4286" b="14508"/>
          <a:stretch/>
        </p:blipFill>
        <p:spPr>
          <a:xfrm>
            <a:off x="-2683" y="1164814"/>
            <a:ext cx="4790706" cy="347962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4754" y="4635055"/>
            <a:ext cx="3311072" cy="224292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925" y="4635055"/>
            <a:ext cx="2896829" cy="2222946"/>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127" y="692696"/>
            <a:ext cx="2830323" cy="175431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3" y="4644437"/>
            <a:ext cx="2952447" cy="224045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412" y="2447015"/>
            <a:ext cx="2800029" cy="2086562"/>
          </a:xfrm>
          <a:prstGeom prst="rect">
            <a:avLst/>
          </a:prstGeom>
        </p:spPr>
      </p:pic>
    </p:spTree>
    <p:extLst>
      <p:ext uri="{BB962C8B-B14F-4D97-AF65-F5344CB8AC3E}">
        <p14:creationId xmlns:p14="http://schemas.microsoft.com/office/powerpoint/2010/main" val="2688127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2" name="Rectangle 1"/>
          <p:cNvSpPr>
            <a:spLocks noChangeArrowheads="1"/>
          </p:cNvSpPr>
          <p:nvPr/>
        </p:nvSpPr>
        <p:spPr bwMode="auto">
          <a:xfrm>
            <a:off x="0" y="764704"/>
            <a:ext cx="6876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Приватний садибний будинок  - групи, вузли, деталі</a:t>
            </a:r>
            <a:endParaRPr lang="uk-UA" sz="2000" dirty="0">
              <a:latin typeface="Arial" pitchFamily="34" charset="0"/>
              <a:cs typeface="Arial" pitchFamily="34"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 y="1256444"/>
            <a:ext cx="3242602" cy="282062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8263" y="1256443"/>
            <a:ext cx="2857913" cy="282063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5" y="4371551"/>
            <a:ext cx="3353153" cy="2327234"/>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5378" y="1256444"/>
            <a:ext cx="2908622" cy="2202835"/>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3574104"/>
            <a:ext cx="2081038" cy="3124681"/>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3887" y="4371551"/>
            <a:ext cx="3106977" cy="2327234"/>
          </a:xfrm>
          <a:prstGeom prst="rect">
            <a:avLst/>
          </a:prstGeom>
        </p:spPr>
      </p:pic>
    </p:spTree>
    <p:extLst>
      <p:ext uri="{BB962C8B-B14F-4D97-AF65-F5344CB8AC3E}">
        <p14:creationId xmlns:p14="http://schemas.microsoft.com/office/powerpoint/2010/main" val="4244221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0"/>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проживання</a:t>
            </a:r>
            <a:endParaRPr lang="uk-UA" sz="3200" dirty="0">
              <a:latin typeface="Arial" pitchFamily="34" charset="0"/>
              <a:cs typeface="Arial" pitchFamily="34" charset="0"/>
            </a:endParaRPr>
          </a:p>
        </p:txBody>
      </p:sp>
      <p:sp>
        <p:nvSpPr>
          <p:cNvPr id="2" name="Rectangle 1"/>
          <p:cNvSpPr>
            <a:spLocks noChangeArrowheads="1"/>
          </p:cNvSpPr>
          <p:nvPr/>
        </p:nvSpPr>
        <p:spPr bwMode="auto">
          <a:xfrm>
            <a:off x="-11000" y="603639"/>
            <a:ext cx="46540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Садибний будинок квартирного типу</a:t>
            </a:r>
            <a:endParaRPr lang="uk-UA" sz="2000" dirty="0">
              <a:latin typeface="Arial" pitchFamily="34" charset="0"/>
              <a:cs typeface="Arial"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 y="1170382"/>
            <a:ext cx="4654015" cy="26822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 y="4028655"/>
            <a:ext cx="4654015" cy="28293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5850" y="964759"/>
            <a:ext cx="4248150" cy="285412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5850" y="4027415"/>
            <a:ext cx="4248150" cy="2830585"/>
          </a:xfrm>
          <a:prstGeom prst="rect">
            <a:avLst/>
          </a:prstGeom>
        </p:spPr>
      </p:pic>
    </p:spTree>
    <p:extLst>
      <p:ext uri="{BB962C8B-B14F-4D97-AF65-F5344CB8AC3E}">
        <p14:creationId xmlns:p14="http://schemas.microsoft.com/office/powerpoint/2010/main" val="1827039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116632"/>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2" name="Rectangle 1"/>
          <p:cNvSpPr>
            <a:spLocks noChangeArrowheads="1"/>
          </p:cNvSpPr>
          <p:nvPr/>
        </p:nvSpPr>
        <p:spPr bwMode="auto">
          <a:xfrm>
            <a:off x="0" y="964759"/>
            <a:ext cx="70111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Багатоквартирний </a:t>
            </a:r>
            <a:r>
              <a:rPr lang="uk-UA" sz="2000" dirty="0">
                <a:latin typeface="Arial" pitchFamily="34" charset="0"/>
                <a:cs typeface="Arial" pitchFamily="34" charset="0"/>
              </a:rPr>
              <a:t>блокований малоповерховий будинок</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7" y="1484784"/>
            <a:ext cx="5652120" cy="447280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852" y="1506983"/>
            <a:ext cx="3514147" cy="232791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9854" y="3815069"/>
            <a:ext cx="3514146" cy="2142523"/>
          </a:xfrm>
          <a:prstGeom prst="rect">
            <a:avLst/>
          </a:prstGeom>
        </p:spPr>
      </p:pic>
    </p:spTree>
    <p:extLst>
      <p:ext uri="{BB962C8B-B14F-4D97-AF65-F5344CB8AC3E}">
        <p14:creationId xmlns:p14="http://schemas.microsoft.com/office/powerpoint/2010/main" val="455017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15032"/>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постійного </a:t>
            </a:r>
            <a:r>
              <a:rPr lang="uk-UA" sz="3200" dirty="0">
                <a:latin typeface="Arial" pitchFamily="34" charset="0"/>
                <a:cs typeface="Arial" pitchFamily="34" charset="0"/>
              </a:rPr>
              <a:t>проживання</a:t>
            </a:r>
          </a:p>
        </p:txBody>
      </p:sp>
      <p:sp>
        <p:nvSpPr>
          <p:cNvPr id="2" name="Rectangle 1"/>
          <p:cNvSpPr>
            <a:spLocks noChangeArrowheads="1"/>
          </p:cNvSpPr>
          <p:nvPr/>
        </p:nvSpPr>
        <p:spPr bwMode="auto">
          <a:xfrm>
            <a:off x="-33536" y="482769"/>
            <a:ext cx="592171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Багатоквартирний </a:t>
            </a:r>
            <a:r>
              <a:rPr lang="uk-UA" sz="2000" dirty="0">
                <a:latin typeface="Arial" pitchFamily="34" charset="0"/>
                <a:cs typeface="Arial" pitchFamily="34" charset="0"/>
              </a:rPr>
              <a:t>будинок середньої та великої поверховості</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5999"/>
            <a:ext cx="3024714" cy="458112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024" y="1053220"/>
            <a:ext cx="2865159" cy="382021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2690" y="2759934"/>
            <a:ext cx="3251310" cy="4100433"/>
          </a:xfrm>
          <a:prstGeom prst="rect">
            <a:avLst/>
          </a:prstGeom>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142"/>
          <a:stretch/>
        </p:blipFill>
        <p:spPr bwMode="auto">
          <a:xfrm>
            <a:off x="3419872" y="4873432"/>
            <a:ext cx="2088232" cy="198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04" b="13589"/>
          <a:stretch/>
        </p:blipFill>
        <p:spPr bwMode="auto">
          <a:xfrm>
            <a:off x="6216677" y="563114"/>
            <a:ext cx="2603924" cy="213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868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0852" y="51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тимчасового проживання:</a:t>
            </a:r>
            <a:endParaRPr lang="uk-UA" sz="3200" dirty="0">
              <a:latin typeface="Arial" pitchFamily="34" charset="0"/>
              <a:cs typeface="Arial" pitchFamily="34" charset="0"/>
            </a:endParaRPr>
          </a:p>
        </p:txBody>
      </p:sp>
      <p:sp>
        <p:nvSpPr>
          <p:cNvPr id="2" name="Прямоугольник 1"/>
          <p:cNvSpPr/>
          <p:nvPr/>
        </p:nvSpPr>
        <p:spPr>
          <a:xfrm>
            <a:off x="0" y="610136"/>
            <a:ext cx="9144000" cy="6247864"/>
          </a:xfrm>
          <a:prstGeom prst="rect">
            <a:avLst/>
          </a:prstGeom>
        </p:spPr>
        <p:txBody>
          <a:bodyPr wrap="square">
            <a:spAutoFit/>
          </a:bodyPr>
          <a:lstStyle/>
          <a:p>
            <a:pPr marL="342900" indent="-342900">
              <a:buFont typeface="Arial" pitchFamily="34" charset="0"/>
              <a:buChar char="•"/>
            </a:pPr>
            <a:r>
              <a:rPr lang="uk-UA" sz="2000" dirty="0" smtClean="0">
                <a:latin typeface="Arial" pitchFamily="34" charset="0"/>
                <a:cs typeface="Arial" pitchFamily="34" charset="0"/>
              </a:rPr>
              <a:t>комунальне</a:t>
            </a:r>
            <a:r>
              <a:rPr lang="uk-UA" sz="2000" dirty="0">
                <a:latin typeface="Arial" pitchFamily="34" charset="0"/>
                <a:cs typeface="Arial" pitchFamily="34" charset="0"/>
              </a:rPr>
              <a:t>, тимчасове, тривалістю до 5 - 6 років - в осередку квартирного типу, гуртожитку, інтернаті для старих, інтернаті для учнів; </a:t>
            </a:r>
            <a:endParaRPr lang="uk-UA" sz="2000" dirty="0" smtClean="0">
              <a:latin typeface="Arial" pitchFamily="34" charset="0"/>
              <a:cs typeface="Arial" pitchFamily="34" charset="0"/>
            </a:endParaRPr>
          </a:p>
          <a:p>
            <a:pPr marL="342900" indent="-342900">
              <a:buFont typeface="Arial" pitchFamily="34" charset="0"/>
              <a:buChar char="•"/>
            </a:pPr>
            <a:r>
              <a:rPr lang="uk-UA" sz="2000" dirty="0" smtClean="0">
                <a:latin typeface="Arial" pitchFamily="34" charset="0"/>
                <a:cs typeface="Arial" pitchFamily="34" charset="0"/>
              </a:rPr>
              <a:t>тривале </a:t>
            </a:r>
            <a:r>
              <a:rPr lang="uk-UA" sz="2000" dirty="0">
                <a:latin typeface="Arial" pitchFamily="34" charset="0"/>
                <a:cs typeface="Arial" pitchFamily="34" charset="0"/>
              </a:rPr>
              <a:t>14 - 30 днів - палаті лікарні, номері санаторію, готелю, бази відпочинку, табору; </a:t>
            </a:r>
            <a:endParaRPr lang="uk-UA" sz="2000" dirty="0" smtClean="0">
              <a:latin typeface="Arial" pitchFamily="34" charset="0"/>
              <a:cs typeface="Arial" pitchFamily="34" charset="0"/>
            </a:endParaRPr>
          </a:p>
          <a:p>
            <a:pPr marL="342900" indent="-342900">
              <a:buFont typeface="Arial" pitchFamily="34" charset="0"/>
              <a:buChar char="•"/>
            </a:pPr>
            <a:r>
              <a:rPr lang="uk-UA" sz="2000" dirty="0" smtClean="0">
                <a:latin typeface="Arial" pitchFamily="34" charset="0"/>
                <a:cs typeface="Arial" pitchFamily="34" charset="0"/>
              </a:rPr>
              <a:t>короткочасне </a:t>
            </a:r>
            <a:r>
              <a:rPr lang="uk-UA" sz="2000" dirty="0">
                <a:latin typeface="Arial" pitchFamily="34" charset="0"/>
                <a:cs typeface="Arial" pitchFamily="34" charset="0"/>
              </a:rPr>
              <a:t>1 - 14 днів - номері готелю, турбази, мотелю.</a:t>
            </a:r>
          </a:p>
          <a:p>
            <a:r>
              <a:rPr lang="uk-UA" sz="2000" dirty="0" smtClean="0">
                <a:latin typeface="Arial" pitchFamily="34" charset="0"/>
                <a:cs typeface="Arial" pitchFamily="34" charset="0"/>
              </a:rPr>
              <a:t>Житловий </a:t>
            </a:r>
            <a:r>
              <a:rPr lang="uk-UA" sz="2000" dirty="0">
                <a:latin typeface="Arial" pitchFamily="34" charset="0"/>
                <a:cs typeface="Arial" pitchFamily="34" charset="0"/>
              </a:rPr>
              <a:t>осередок типу </a:t>
            </a:r>
            <a:r>
              <a:rPr lang="uk-UA" sz="2000" dirty="0" smtClean="0">
                <a:latin typeface="Arial" pitchFamily="34" charset="0"/>
                <a:cs typeface="Arial" pitchFamily="34" charset="0"/>
              </a:rPr>
              <a:t>«гуртожиток» вміщує </a:t>
            </a:r>
            <a:r>
              <a:rPr lang="uk-UA" sz="2000" dirty="0">
                <a:latin typeface="Arial" pitchFamily="34" charset="0"/>
                <a:cs typeface="Arial" pitchFamily="34" charset="0"/>
              </a:rPr>
              <a:t>процес спільного проживання колективу людей, що мають загальний виробничий інтерес (навчання, робота), з'єднання особистих і спільних інтересів. У просторі осередку є кімнати індивідуальних інтересів (сон, робота) і колективних (готування їжі, відпочинок, сангігієна). Кількість проживаючих від 3 до 10 чол.</a:t>
            </a:r>
          </a:p>
          <a:p>
            <a:r>
              <a:rPr lang="uk-UA" sz="2000" dirty="0">
                <a:latin typeface="Arial" pitchFamily="34" charset="0"/>
                <a:cs typeface="Arial" pitchFamily="34" charset="0"/>
              </a:rPr>
              <a:t>У житловому осередку типу </a:t>
            </a:r>
            <a:r>
              <a:rPr lang="uk-UA" sz="2000" dirty="0" smtClean="0">
                <a:latin typeface="Arial" pitchFamily="34" charset="0"/>
                <a:cs typeface="Arial" pitchFamily="34" charset="0"/>
              </a:rPr>
              <a:t>«готельний номер» </a:t>
            </a:r>
            <a:r>
              <a:rPr lang="uk-UA" sz="2000" dirty="0">
                <a:latin typeface="Arial" pitchFamily="34" charset="0"/>
                <a:cs typeface="Arial" pitchFamily="34" charset="0"/>
              </a:rPr>
              <a:t>необхідно лише відновити життєдіяльний тонус мешканця. Простір та обладнання номера відповідає завданню створення нормальних, комфортних розумів на обмеженій площі однієї кімнати (сон, відпочинок, робота). Побут і харчування відійшли в громадське обслуговування. Кількість мешканців 1-4.</a:t>
            </a:r>
          </a:p>
          <a:p>
            <a:r>
              <a:rPr lang="uk-UA" sz="2000" dirty="0">
                <a:latin typeface="Arial" pitchFamily="34" charset="0"/>
                <a:cs typeface="Arial" pitchFamily="34" charset="0"/>
              </a:rPr>
              <a:t>Лікарняна палата (кімната на 1-4 чол.) </a:t>
            </a:r>
            <a:r>
              <a:rPr lang="uk-UA" sz="2000" dirty="0" smtClean="0">
                <a:latin typeface="Arial" pitchFamily="34" charset="0"/>
                <a:cs typeface="Arial" pitchFamily="34" charset="0"/>
              </a:rPr>
              <a:t>зорганізується </a:t>
            </a:r>
            <a:r>
              <a:rPr lang="uk-UA" sz="2000" dirty="0">
                <a:latin typeface="Arial" pitchFamily="34" charset="0"/>
                <a:cs typeface="Arial" pitchFamily="34" charset="0"/>
              </a:rPr>
              <a:t>на умові створення максимального спокою. Єдиний інтерес - успішне лікування. У палаті переважають місця для сну. Всі інші операції винесені в загальні приміщення житлового осередку - відділення на 30 чол.</a:t>
            </a:r>
          </a:p>
        </p:txBody>
      </p:sp>
    </p:spTree>
    <p:extLst>
      <p:ext uri="{BB962C8B-B14F-4D97-AF65-F5344CB8AC3E}">
        <p14:creationId xmlns:p14="http://schemas.microsoft.com/office/powerpoint/2010/main" val="713152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261" y="153368"/>
            <a:ext cx="9131739" cy="679354"/>
          </a:xfrm>
        </p:spPr>
        <p:txBody>
          <a:bodyPr>
            <a:normAutofit/>
          </a:bodyPr>
          <a:lstStyle/>
          <a:p>
            <a:pPr>
              <a:lnSpc>
                <a:spcPts val="3000"/>
              </a:lnSpc>
            </a:pPr>
            <a:r>
              <a:rPr lang="uk-UA" sz="3200" dirty="0" smtClean="0">
                <a:latin typeface="Arial" pitchFamily="34" charset="0"/>
                <a:cs typeface="Arial" pitchFamily="34" charset="0"/>
              </a:rPr>
              <a:t>Житлове середовище</a:t>
            </a:r>
            <a:endParaRPr lang="ru-RU" sz="3200" dirty="0" smtClean="0">
              <a:effectLst/>
              <a:latin typeface="Arial" pitchFamily="34" charset="0"/>
              <a:cs typeface="Arial" pitchFamily="34" charset="0"/>
            </a:endParaRPr>
          </a:p>
        </p:txBody>
      </p:sp>
      <p:sp>
        <p:nvSpPr>
          <p:cNvPr id="30" name="Содержимое 2"/>
          <p:cNvSpPr txBox="1">
            <a:spLocks/>
          </p:cNvSpPr>
          <p:nvPr/>
        </p:nvSpPr>
        <p:spPr>
          <a:xfrm>
            <a:off x="0" y="978946"/>
            <a:ext cx="9144000" cy="5879054"/>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600"/>
              </a:spcAft>
            </a:pPr>
            <a:r>
              <a:rPr lang="uk-UA" sz="2000" b="1" dirty="0" smtClean="0">
                <a:solidFill>
                  <a:schemeClr val="tx1"/>
                </a:solidFill>
                <a:latin typeface="Arial" pitchFamily="34" charset="0"/>
                <a:cs typeface="Arial" pitchFamily="34" charset="0"/>
              </a:rPr>
              <a:t>Житлове середовище </a:t>
            </a:r>
            <a:r>
              <a:rPr lang="uk-UA" sz="2000" dirty="0" smtClean="0">
                <a:solidFill>
                  <a:schemeClr val="tx1"/>
                </a:solidFill>
                <a:latin typeface="Arial" pitchFamily="34" charset="0"/>
                <a:cs typeface="Arial" pitchFamily="34" charset="0"/>
              </a:rPr>
              <a:t>- комплекс відкритих і закритих просторів, призначених для проживання людини, обладнаних відповідно до образу життя, соціальних і особистих інтересів користувачів житла.</a:t>
            </a:r>
          </a:p>
          <a:p>
            <a:pPr algn="l">
              <a:spcBef>
                <a:spcPts val="0"/>
              </a:spcBef>
              <a:spcAft>
                <a:spcPts val="0"/>
              </a:spcAft>
            </a:pPr>
            <a:r>
              <a:rPr lang="uk-UA" sz="2000" dirty="0" smtClean="0">
                <a:solidFill>
                  <a:schemeClr val="tx1"/>
                </a:solidFill>
                <a:latin typeface="Arial" pitchFamily="34" charset="0"/>
                <a:cs typeface="Arial" pitchFamily="34" charset="0"/>
              </a:rPr>
              <a:t>Виділяються:</a:t>
            </a:r>
          </a:p>
          <a:p>
            <a:pPr marL="342900" indent="-342900" algn="l">
              <a:spcBef>
                <a:spcPts val="0"/>
              </a:spcBef>
              <a:spcAft>
                <a:spcPts val="0"/>
              </a:spcAft>
              <a:buFont typeface="Arial" pitchFamily="34" charset="0"/>
              <a:buChar char="•"/>
            </a:pPr>
            <a:r>
              <a:rPr lang="uk-UA" sz="2000" dirty="0" smtClean="0">
                <a:solidFill>
                  <a:schemeClr val="tx1"/>
                </a:solidFill>
                <a:latin typeface="Arial" pitchFamily="34" charset="0"/>
                <a:cs typeface="Arial" pitchFamily="34" charset="0"/>
              </a:rPr>
              <a:t>особисті приміщення (індивідуальні, сімейні, групові осередки - кімнати, квартири, дортуари та ін.); </a:t>
            </a:r>
          </a:p>
          <a:p>
            <a:pPr marL="342900" indent="-342900" algn="l">
              <a:spcBef>
                <a:spcPts val="0"/>
              </a:spcBef>
              <a:spcAft>
                <a:spcPts val="0"/>
              </a:spcAft>
              <a:buFont typeface="Arial" pitchFamily="34" charset="0"/>
              <a:buChar char="•"/>
            </a:pPr>
            <a:r>
              <a:rPr lang="uk-UA" sz="2000" dirty="0" smtClean="0">
                <a:solidFill>
                  <a:schemeClr val="tx1"/>
                </a:solidFill>
                <a:latin typeface="Arial" pitchFamily="34" charset="0"/>
                <a:cs typeface="Arial" pitchFamily="34" charset="0"/>
              </a:rPr>
              <a:t>комплекси особистих приміщень (житлові будинки, готелі, гуртожитки);</a:t>
            </a:r>
          </a:p>
          <a:p>
            <a:pPr marL="342900" indent="-342900" algn="l">
              <a:spcBef>
                <a:spcPts val="0"/>
              </a:spcBef>
              <a:spcAft>
                <a:spcPts val="0"/>
              </a:spcAft>
              <a:buFont typeface="Arial" pitchFamily="34" charset="0"/>
              <a:buChar char="•"/>
            </a:pPr>
            <a:r>
              <a:rPr lang="uk-UA" sz="2000" dirty="0" smtClean="0">
                <a:solidFill>
                  <a:schemeClr val="tx1"/>
                </a:solidFill>
                <a:latin typeface="Arial" pitchFamily="34" charset="0"/>
                <a:cs typeface="Arial" pitchFamily="34" charset="0"/>
              </a:rPr>
              <a:t>громадські приміщення  (установи культури, охорони здоров'я, побутового й торговельного обслуговування). </a:t>
            </a:r>
          </a:p>
          <a:p>
            <a:pPr algn="l">
              <a:spcAft>
                <a:spcPts val="600"/>
              </a:spcAft>
            </a:pPr>
            <a:r>
              <a:rPr lang="uk-UA" sz="2000" dirty="0" smtClean="0">
                <a:solidFill>
                  <a:schemeClr val="tx1"/>
                </a:solidFill>
                <a:latin typeface="Arial" pitchFamily="34" charset="0"/>
                <a:cs typeface="Arial" pitchFamily="34" charset="0"/>
              </a:rPr>
              <a:t>Забезпечення основних функцій житла (їжа, сон, побутові процеси, спілкування, виховання й навчання дітей, індивідуальна праця, відпочинок, самоосвіта й т.п.) розподіляються по різних просторових зонах і осередках.</a:t>
            </a:r>
          </a:p>
          <a:p>
            <a:pPr algn="l">
              <a:spcBef>
                <a:spcPts val="0"/>
              </a:spcBef>
              <a:spcAft>
                <a:spcPts val="0"/>
              </a:spcAft>
            </a:pPr>
            <a:r>
              <a:rPr lang="uk-UA" sz="2000" dirty="0" smtClean="0">
                <a:solidFill>
                  <a:schemeClr val="tx1"/>
                </a:solidFill>
                <a:latin typeface="Arial" pitchFamily="34" charset="0"/>
                <a:cs typeface="Arial" pitchFamily="34" charset="0"/>
              </a:rPr>
              <a:t>Процес проживання містить три сторони: </a:t>
            </a:r>
          </a:p>
          <a:p>
            <a:pPr marL="342900" indent="-342900" algn="l">
              <a:spcBef>
                <a:spcPts val="0"/>
              </a:spcBef>
              <a:spcAft>
                <a:spcPts val="0"/>
              </a:spcAft>
              <a:buFont typeface="Arial" pitchFamily="34" charset="0"/>
              <a:buChar char="•"/>
            </a:pPr>
            <a:r>
              <a:rPr lang="uk-UA" sz="2000" dirty="0" smtClean="0">
                <a:solidFill>
                  <a:schemeClr val="tx1"/>
                </a:solidFill>
                <a:latin typeface="Arial" pitchFamily="34" charset="0"/>
                <a:cs typeface="Arial" pitchFamily="34" charset="0"/>
              </a:rPr>
              <a:t>громадсько-соціальну (спілкування, відпочинок, індивідуальна праця);</a:t>
            </a:r>
          </a:p>
          <a:p>
            <a:pPr marL="342900" indent="-342900" algn="l">
              <a:spcBef>
                <a:spcPts val="0"/>
              </a:spcBef>
              <a:spcAft>
                <a:spcPts val="0"/>
              </a:spcAft>
              <a:buFont typeface="Arial" pitchFamily="34" charset="0"/>
              <a:buChar char="•"/>
            </a:pPr>
            <a:r>
              <a:rPr lang="uk-UA" sz="2000" dirty="0" smtClean="0">
                <a:solidFill>
                  <a:schemeClr val="tx1"/>
                </a:solidFill>
                <a:latin typeface="Arial" pitchFamily="34" charset="0"/>
                <a:cs typeface="Arial" pitchFamily="34" charset="0"/>
              </a:rPr>
              <a:t>побутову (готування їжі, прибирання, прання, дрібний ремонт і зберігання особистих речей);</a:t>
            </a:r>
          </a:p>
          <a:p>
            <a:pPr marL="342900" indent="-342900" algn="l">
              <a:spcBef>
                <a:spcPts val="0"/>
              </a:spcBef>
              <a:spcAft>
                <a:spcPts val="0"/>
              </a:spcAft>
              <a:buFont typeface="Arial" pitchFamily="34" charset="0"/>
              <a:buChar char="•"/>
            </a:pPr>
            <a:r>
              <a:rPr lang="uk-UA" sz="2000" dirty="0" err="1" smtClean="0">
                <a:solidFill>
                  <a:schemeClr val="tx1"/>
                </a:solidFill>
                <a:latin typeface="Arial" pitchFamily="34" charset="0"/>
                <a:cs typeface="Arial" pitchFamily="34" charset="0"/>
              </a:rPr>
              <a:t>життєзабезпечувальну</a:t>
            </a:r>
            <a:r>
              <a:rPr lang="uk-UA" sz="2000" dirty="0" smtClean="0">
                <a:solidFill>
                  <a:schemeClr val="tx1"/>
                </a:solidFill>
                <a:latin typeface="Arial" pitchFamily="34" charset="0"/>
                <a:cs typeface="Arial" pitchFamily="34" charset="0"/>
              </a:rPr>
              <a:t> (прийняття їжі, сон, особиста гігієна, фізкультура, лікування). </a:t>
            </a:r>
            <a:endParaRPr lang="uk-UA"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01598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тимчасового </a:t>
            </a:r>
            <a:r>
              <a:rPr lang="uk-UA" sz="3200" dirty="0">
                <a:latin typeface="Arial" pitchFamily="34" charset="0"/>
                <a:cs typeface="Arial" pitchFamily="34" charset="0"/>
              </a:rPr>
              <a:t>проживання</a:t>
            </a:r>
          </a:p>
        </p:txBody>
      </p:sp>
      <p:sp>
        <p:nvSpPr>
          <p:cNvPr id="2" name="Прямоугольник 1"/>
          <p:cNvSpPr/>
          <p:nvPr/>
        </p:nvSpPr>
        <p:spPr>
          <a:xfrm>
            <a:off x="323528" y="836712"/>
            <a:ext cx="3024336" cy="400110"/>
          </a:xfrm>
          <a:prstGeom prst="rect">
            <a:avLst/>
          </a:prstGeom>
        </p:spPr>
        <p:txBody>
          <a:bodyPr wrap="square">
            <a:spAutoFit/>
          </a:bodyPr>
          <a:lstStyle/>
          <a:p>
            <a:r>
              <a:rPr lang="uk-UA" sz="2000" dirty="0" smtClean="0">
                <a:latin typeface="Arial" pitchFamily="34" charset="0"/>
                <a:cs typeface="Arial" pitchFamily="34" charset="0"/>
              </a:rPr>
              <a:t>Готелі (проекти)</a:t>
            </a:r>
            <a:endParaRPr lang="uk-UA" sz="20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9793"/>
            <a:ext cx="3956283" cy="267326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33056"/>
            <a:ext cx="3956283" cy="292494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8243" y="728546"/>
            <a:ext cx="4783088" cy="3582227"/>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7558" y="4509120"/>
            <a:ext cx="2537250" cy="2240338"/>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9787" y="4509120"/>
            <a:ext cx="2523007" cy="2227761"/>
          </a:xfrm>
          <a:prstGeom prst="rect">
            <a:avLst/>
          </a:prstGeom>
        </p:spPr>
      </p:pic>
    </p:spTree>
    <p:extLst>
      <p:ext uri="{BB962C8B-B14F-4D97-AF65-F5344CB8AC3E}">
        <p14:creationId xmlns:p14="http://schemas.microsoft.com/office/powerpoint/2010/main" val="3475098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4148" y="0"/>
            <a:ext cx="9165704" cy="677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тимчасового </a:t>
            </a:r>
            <a:r>
              <a:rPr lang="uk-UA" sz="3200" dirty="0">
                <a:latin typeface="Arial" pitchFamily="34" charset="0"/>
                <a:cs typeface="Arial" pitchFamily="34" charset="0"/>
              </a:rPr>
              <a:t>проживання</a:t>
            </a:r>
          </a:p>
        </p:txBody>
      </p:sp>
      <p:sp>
        <p:nvSpPr>
          <p:cNvPr id="2" name="Прямоугольник 1"/>
          <p:cNvSpPr/>
          <p:nvPr/>
        </p:nvSpPr>
        <p:spPr>
          <a:xfrm>
            <a:off x="134811" y="717499"/>
            <a:ext cx="1509324" cy="400110"/>
          </a:xfrm>
          <a:prstGeom prst="rect">
            <a:avLst/>
          </a:prstGeom>
        </p:spPr>
        <p:txBody>
          <a:bodyPr wrap="none">
            <a:spAutoFit/>
          </a:bodyPr>
          <a:lstStyle/>
          <a:p>
            <a:r>
              <a:rPr lang="uk-UA" sz="2000" dirty="0" smtClean="0">
                <a:latin typeface="Arial" pitchFamily="34" charset="0"/>
                <a:cs typeface="Arial" pitchFamily="34" charset="0"/>
              </a:rPr>
              <a:t>Гуртожитки</a:t>
            </a:r>
            <a:endParaRPr lang="uk-UA" sz="20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916888"/>
            <a:ext cx="4036819" cy="2941112"/>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2292" t="3469" r="2587" b="5588"/>
          <a:stretch/>
        </p:blipFill>
        <p:spPr>
          <a:xfrm>
            <a:off x="4107396" y="3916888"/>
            <a:ext cx="5036604" cy="2941112"/>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395" y="677487"/>
            <a:ext cx="5050604" cy="3039545"/>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08830"/>
            <a:ext cx="1778947" cy="2408202"/>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0986" y="677487"/>
            <a:ext cx="2265833" cy="1586083"/>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0844" y="2347141"/>
            <a:ext cx="2275975" cy="1369892"/>
          </a:xfrm>
          <a:prstGeom prst="rect">
            <a:avLst/>
          </a:prstGeom>
        </p:spPr>
      </p:pic>
    </p:spTree>
    <p:extLst>
      <p:ext uri="{BB962C8B-B14F-4D97-AF65-F5344CB8AC3E}">
        <p14:creationId xmlns:p14="http://schemas.microsoft.com/office/powerpoint/2010/main" val="39294136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85008"/>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тимчасового </a:t>
            </a:r>
            <a:r>
              <a:rPr lang="uk-UA" sz="3200" dirty="0">
                <a:latin typeface="Arial" pitchFamily="34" charset="0"/>
                <a:cs typeface="Arial" pitchFamily="34" charset="0"/>
              </a:rPr>
              <a:t>проживання</a:t>
            </a:r>
          </a:p>
        </p:txBody>
      </p:sp>
      <p:sp>
        <p:nvSpPr>
          <p:cNvPr id="2" name="Прямоугольник 1"/>
          <p:cNvSpPr/>
          <p:nvPr/>
        </p:nvSpPr>
        <p:spPr>
          <a:xfrm>
            <a:off x="1012952" y="708665"/>
            <a:ext cx="1320683" cy="400110"/>
          </a:xfrm>
          <a:prstGeom prst="rect">
            <a:avLst/>
          </a:prstGeom>
        </p:spPr>
        <p:txBody>
          <a:bodyPr wrap="none">
            <a:spAutoFit/>
          </a:bodyPr>
          <a:lstStyle/>
          <a:p>
            <a:r>
              <a:rPr lang="uk-UA" sz="2000" dirty="0" smtClean="0">
                <a:latin typeface="Arial" pitchFamily="34" charset="0"/>
                <a:cs typeface="Arial" pitchFamily="34" charset="0"/>
              </a:rPr>
              <a:t>Інтернати</a:t>
            </a:r>
            <a:endParaRPr lang="uk-UA" sz="20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8775"/>
            <a:ext cx="3346589" cy="320029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557" y="4702471"/>
            <a:ext cx="2109539" cy="2155529"/>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09121"/>
            <a:ext cx="3326557" cy="236884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4702471"/>
            <a:ext cx="3700578" cy="2175491"/>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7904" y="859532"/>
            <a:ext cx="5082141" cy="3649588"/>
          </a:xfrm>
          <a:prstGeom prst="rect">
            <a:avLst/>
          </a:prstGeom>
        </p:spPr>
      </p:pic>
    </p:spTree>
    <p:extLst>
      <p:ext uri="{BB962C8B-B14F-4D97-AF65-F5344CB8AC3E}">
        <p14:creationId xmlns:p14="http://schemas.microsoft.com/office/powerpoint/2010/main" val="3294259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17699"/>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Житло для тимчасового </a:t>
            </a:r>
            <a:r>
              <a:rPr lang="uk-UA" sz="3200" dirty="0">
                <a:latin typeface="Arial" pitchFamily="34" charset="0"/>
                <a:cs typeface="Arial" pitchFamily="34" charset="0"/>
              </a:rPr>
              <a:t>проживання</a:t>
            </a:r>
          </a:p>
        </p:txBody>
      </p:sp>
      <p:sp>
        <p:nvSpPr>
          <p:cNvPr id="2" name="Прямоугольник 1"/>
          <p:cNvSpPr/>
          <p:nvPr/>
        </p:nvSpPr>
        <p:spPr>
          <a:xfrm>
            <a:off x="179512" y="764704"/>
            <a:ext cx="5382344" cy="707886"/>
          </a:xfrm>
          <a:prstGeom prst="rect">
            <a:avLst/>
          </a:prstGeom>
        </p:spPr>
        <p:txBody>
          <a:bodyPr wrap="square">
            <a:spAutoFit/>
          </a:bodyPr>
          <a:lstStyle/>
          <a:p>
            <a:r>
              <a:rPr lang="uk-UA" sz="2000" dirty="0" smtClean="0">
                <a:latin typeface="Arial" pitchFamily="34" charset="0"/>
                <a:cs typeface="Arial" pitchFamily="34" charset="0"/>
              </a:rPr>
              <a:t>Спальні </a:t>
            </a:r>
            <a:r>
              <a:rPr lang="uk-UA" sz="2000" dirty="0">
                <a:latin typeface="Arial" pitchFamily="34" charset="0"/>
                <a:cs typeface="Arial" pitchFamily="34" charset="0"/>
              </a:rPr>
              <a:t>корпуси пансіонатів, будинків відпочинку, санаторіїв</a:t>
            </a:r>
            <a:endParaRPr lang="uk-UA" sz="20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3" y="1472591"/>
            <a:ext cx="4316849" cy="274849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4" y="4221090"/>
            <a:ext cx="4316849" cy="263691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009" y="4509120"/>
            <a:ext cx="3131991" cy="2348993"/>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682363"/>
            <a:ext cx="3132832" cy="2349624"/>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7450" y="2510490"/>
            <a:ext cx="3300554" cy="2475416"/>
          </a:xfrm>
          <a:prstGeom prst="rect">
            <a:avLst/>
          </a:prstGeom>
        </p:spPr>
      </p:pic>
    </p:spTree>
    <p:extLst>
      <p:ext uri="{BB962C8B-B14F-4D97-AF65-F5344CB8AC3E}">
        <p14:creationId xmlns:p14="http://schemas.microsoft.com/office/powerpoint/2010/main" val="4142293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1704" y="556951"/>
            <a:ext cx="9165704" cy="8216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marL="342900" indent="-342900">
              <a:spcBef>
                <a:spcPts val="0"/>
              </a:spcBef>
            </a:pPr>
            <a:r>
              <a:rPr lang="uk-UA" sz="3200" dirty="0" smtClean="0">
                <a:latin typeface="Arial" pitchFamily="34" charset="0"/>
                <a:cs typeface="Arial" pitchFamily="34" charset="0"/>
              </a:rPr>
              <a:t>Житлове середовище для людей з обмеженими </a:t>
            </a:r>
            <a:br>
              <a:rPr lang="uk-UA" sz="3200" dirty="0" smtClean="0">
                <a:latin typeface="Arial" pitchFamily="34" charset="0"/>
                <a:cs typeface="Arial" pitchFamily="34" charset="0"/>
              </a:rPr>
            </a:br>
            <a:r>
              <a:rPr lang="uk-UA" sz="3200" dirty="0" smtClean="0">
                <a:latin typeface="Arial" pitchFamily="34" charset="0"/>
                <a:cs typeface="Arial" pitchFamily="34" charset="0"/>
              </a:rPr>
              <a:t>можливостями: гострота проблеми</a:t>
            </a:r>
            <a:endParaRPr lang="uk-UA" sz="3200" dirty="0">
              <a:latin typeface="Arial" pitchFamily="34" charset="0"/>
              <a:cs typeface="Arial" pitchFamily="34" charset="0"/>
            </a:endParaRPr>
          </a:p>
        </p:txBody>
      </p:sp>
      <p:sp>
        <p:nvSpPr>
          <p:cNvPr id="9" name="Прямоугольник 8"/>
          <p:cNvSpPr/>
          <p:nvPr/>
        </p:nvSpPr>
        <p:spPr>
          <a:xfrm>
            <a:off x="25219" y="1412776"/>
            <a:ext cx="9144000" cy="4401205"/>
          </a:xfrm>
          <a:prstGeom prst="rect">
            <a:avLst/>
          </a:prstGeom>
        </p:spPr>
        <p:txBody>
          <a:bodyPr wrap="square">
            <a:spAutoFit/>
          </a:bodyPr>
          <a:lstStyle/>
          <a:p>
            <a:r>
              <a:rPr lang="uk-UA" sz="2000" dirty="0">
                <a:latin typeface="Arial" pitchFamily="34" charset="0"/>
                <a:cs typeface="Arial" pitchFamily="34" charset="0"/>
              </a:rPr>
              <a:t>До осіб з обмеженими можливостями (інвалідів) відносяться люди, частково або повністю позбавлені працездатності внаслідок уроджених дефектів розвитку, хвороби або каліцтва. </a:t>
            </a:r>
            <a:r>
              <a:rPr lang="uk-UA" sz="2000" dirty="0" smtClean="0">
                <a:latin typeface="Arial" pitchFamily="34" charset="0"/>
                <a:cs typeface="Arial" pitchFamily="34" charset="0"/>
              </a:rPr>
              <a:t>Ступінь </a:t>
            </a:r>
            <a:r>
              <a:rPr lang="uk-UA" sz="2000" dirty="0">
                <a:latin typeface="Arial" pitchFamily="34" charset="0"/>
                <a:cs typeface="Arial" pitchFamily="34" charset="0"/>
              </a:rPr>
              <a:t>соціальної підтримки інвалідів пов’язана з їхнім розподілом на групи І, ІІ й ІІІ, де до першої групи </a:t>
            </a:r>
            <a:r>
              <a:rPr lang="uk-UA" sz="2000" dirty="0" err="1">
                <a:latin typeface="Arial" pitchFamily="34" charset="0"/>
                <a:cs typeface="Arial" pitchFamily="34" charset="0"/>
              </a:rPr>
              <a:t>відносятся</a:t>
            </a:r>
            <a:r>
              <a:rPr lang="uk-UA" sz="2000" dirty="0">
                <a:latin typeface="Arial" pitchFamily="34" charset="0"/>
                <a:cs typeface="Arial" pitchFamily="34" charset="0"/>
              </a:rPr>
              <a:t> люди з повною втратою працездатності, що потребують постійного догляду.</a:t>
            </a:r>
          </a:p>
          <a:p>
            <a:r>
              <a:rPr lang="uk-UA" sz="2000" dirty="0">
                <a:latin typeface="Arial" pitchFamily="34" charset="0"/>
                <a:cs typeface="Arial" pitchFamily="34" charset="0"/>
              </a:rPr>
              <a:t>Число інвалідів </a:t>
            </a:r>
            <a:r>
              <a:rPr lang="uk-UA" sz="2000" dirty="0" smtClean="0">
                <a:latin typeface="Arial" pitchFamily="34" charset="0"/>
                <a:cs typeface="Arial" pitchFamily="34" charset="0"/>
              </a:rPr>
              <a:t>становить близько </a:t>
            </a:r>
            <a:r>
              <a:rPr lang="uk-UA" sz="2000" dirty="0">
                <a:latin typeface="Arial" pitchFamily="34" charset="0"/>
                <a:cs typeface="Arial" pitchFamily="34" charset="0"/>
              </a:rPr>
              <a:t>10% усього </a:t>
            </a:r>
            <a:r>
              <a:rPr lang="uk-UA" sz="2000" dirty="0" smtClean="0">
                <a:latin typeface="Arial" pitchFamily="34" charset="0"/>
                <a:cs typeface="Arial" pitchFamily="34" charset="0"/>
              </a:rPr>
              <a:t>населення. З них </a:t>
            </a:r>
            <a:r>
              <a:rPr lang="uk-UA" sz="2000" dirty="0">
                <a:latin typeface="Arial" pitchFamily="34" charset="0"/>
                <a:cs typeface="Arial" pitchFamily="34" charset="0"/>
              </a:rPr>
              <a:t>розумово відсталих </a:t>
            </a:r>
            <a:r>
              <a:rPr lang="uk-UA" sz="2000" dirty="0" smtClean="0">
                <a:latin typeface="Arial" pitchFamily="34" charset="0"/>
                <a:cs typeface="Arial" pitchFamily="34" charset="0"/>
              </a:rPr>
              <a:t>70</a:t>
            </a:r>
            <a:r>
              <a:rPr lang="uk-UA" sz="2000" dirty="0">
                <a:latin typeface="Arial" pitchFamily="34" charset="0"/>
                <a:cs typeface="Arial" pitchFamily="34" charset="0"/>
              </a:rPr>
              <a:t>%, глухих - 10%, інвалідів з важкими порушеннями мови - 5%, сліпих та з вадами зору - 5%, людей з поразкою опорно-рухового апарату - 5%, з іншими дефектами - 5%.</a:t>
            </a:r>
          </a:p>
          <a:p>
            <a:r>
              <a:rPr lang="uk-UA" sz="2000" dirty="0">
                <a:latin typeface="Arial" pitchFamily="34" charset="0"/>
                <a:cs typeface="Arial" pitchFamily="34" charset="0"/>
              </a:rPr>
              <a:t>За рівнем фізичного ослаблення та психічних деформацій у склад інвалідів включені старі громадяни. Близько 11% світового міського населення - це люди старші 65 років, а із загального числа інвалідів 82% становлять люди старші 45-літнього віку. </a:t>
            </a:r>
          </a:p>
        </p:txBody>
      </p:sp>
    </p:spTree>
    <p:extLst>
      <p:ext uri="{BB962C8B-B14F-4D97-AF65-F5344CB8AC3E}">
        <p14:creationId xmlns:p14="http://schemas.microsoft.com/office/powerpoint/2010/main" val="3773521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0852" y="15032"/>
            <a:ext cx="9165704" cy="679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Для людей з обмеженими можливостями:</a:t>
            </a:r>
            <a:endParaRPr lang="uk-UA" sz="3200" dirty="0">
              <a:latin typeface="Arial" pitchFamily="34" charset="0"/>
              <a:cs typeface="Arial" pitchFamily="34" charset="0"/>
            </a:endParaRPr>
          </a:p>
        </p:txBody>
      </p:sp>
      <p:sp>
        <p:nvSpPr>
          <p:cNvPr id="2" name="Rectangle 1"/>
          <p:cNvSpPr>
            <a:spLocks noChangeArrowheads="1"/>
          </p:cNvSpPr>
          <p:nvPr/>
        </p:nvSpPr>
        <p:spPr bwMode="auto">
          <a:xfrm>
            <a:off x="0" y="610136"/>
            <a:ext cx="91440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tabLst>
                <a:tab pos="450850" algn="l"/>
              </a:tabLst>
            </a:pP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Шлях </a:t>
            </a:r>
            <a:r>
              <a:rPr lang="uk-UA" sz="2000" dirty="0" smtClean="0">
                <a:latin typeface="Arial" pitchFamily="34" charset="0"/>
                <a:ea typeface="Times New Roman" pitchFamily="18" charset="0"/>
                <a:cs typeface="Arial" pitchFamily="34" charset="0"/>
              </a:rPr>
              <a:t>переміщення</a:t>
            </a: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має бути безпечним за рахунок усунення виступаючих </a:t>
            </a:r>
            <a:r>
              <a:rPr kumimoji="0" lang="uk-UA"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бордюрних</a:t>
            </a: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каменів, кутів, урн, МАФ, квітників. Їх виводять із зони руху, або роблять такої висоти, щоб зустріч із ними не привела до падіння. Підпірні стінки і квіткарки - висотою не менш 90 см та уникати ухилів більше 5% на доріжках при ширині не менш 1,8 м з </a:t>
            </a:r>
            <a:r>
              <a:rPr lang="uk-UA" sz="2000" dirty="0" smtClean="0">
                <a:latin typeface="Arial" pitchFamily="34" charset="0"/>
                <a:ea typeface="Times New Roman" pitchFamily="18" charset="0"/>
                <a:cs typeface="Arial" pitchFamily="34" charset="0"/>
              </a:rPr>
              <a:t>неслизькою </a:t>
            </a: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поверхнею, без сходів і пандусів. Якщо без сходів обійтися неможливо, співвідношення розмірів сходів має бути 12 х 30 см, з кількістю сходин 3 - 10, з поручнями і рифленою поверхнею площадок і перехресть доріжок. Світильники не повинні робити сліпучої дії. Для орієнтації створюється система направленої інформації у вигляді диференційованих поверхонь руху, сигнальних знаків з чітко читабельними текстами і цифрами - білими на синьому, жовтими на чорному тлі - у рельєфному виконанні. Транзитні шляхи сполучення усередині будинку повинні забезпечувати найкоротшу доступність приміщень. З коридорів усуваються колони, виступи згладжуються, на робочих столах робляться бортики. Загальні нормативи площ приміщень збільшуються. Середня наповненість класу -12-15 чоловік при нормі 3,0-3,5 м</a:t>
            </a:r>
            <a:r>
              <a:rPr kumimoji="0" lang="uk-UA" sz="20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/чол. і висоті приміщень 3,0-3,3 м.</a:t>
            </a:r>
            <a:endParaRPr kumimoji="0" lang="uk-U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50850" algn="l"/>
              </a:tabLst>
            </a:pP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виборі кольорового рішення інтер'єрів рекомендується враховувати ефект кращого розпізнавання об'єктів червоного та жовтого кольорів на ахроматичному тлі, а ахроматичних об'єктів - на синьому і жовтому тлі.</a:t>
            </a:r>
            <a:endParaRPr kumimoji="0" lang="uk-UA"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90507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3536" y="188640"/>
            <a:ext cx="9144000" cy="836613"/>
          </a:xfrm>
        </p:spPr>
        <p:txBody>
          <a:bodyPr>
            <a:normAutofit/>
          </a:bodyPr>
          <a:lstStyle/>
          <a:p>
            <a:pPr eaLnBrk="1" hangingPunct="1">
              <a:defRPr/>
            </a:pPr>
            <a:r>
              <a:rPr lang="uk-UA" sz="3200" smtClean="0">
                <a:latin typeface="Arial" pitchFamily="34" charset="0"/>
                <a:cs typeface="Arial" pitchFamily="34" charset="0"/>
              </a:rPr>
              <a:t>Список літератури</a:t>
            </a:r>
            <a:endParaRPr lang="ru-RU" sz="3200" dirty="0" smtClean="0">
              <a:latin typeface="Arial" pitchFamily="34" charset="0"/>
              <a:cs typeface="Arial" pitchFamily="34" charset="0"/>
            </a:endParaRPr>
          </a:p>
        </p:txBody>
      </p:sp>
      <p:sp>
        <p:nvSpPr>
          <p:cNvPr id="103427" name="Rectangle 3"/>
          <p:cNvSpPr>
            <a:spLocks noGrp="1" noChangeArrowheads="1"/>
          </p:cNvSpPr>
          <p:nvPr>
            <p:ph idx="1"/>
          </p:nvPr>
        </p:nvSpPr>
        <p:spPr>
          <a:xfrm>
            <a:off x="1" y="980728"/>
            <a:ext cx="9144000" cy="5877272"/>
          </a:xfrm>
        </p:spPr>
        <p:txBody>
          <a:bodyPr>
            <a:noAutofit/>
          </a:bodyPr>
          <a:lstStyle/>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Вернеску</a:t>
            </a:r>
            <a:r>
              <a:rPr lang="uk-UA" sz="1700" i="1" dirty="0" smtClean="0">
                <a:latin typeface="Arial" pitchFamily="34" charset="0"/>
                <a:cs typeface="Arial" pitchFamily="34" charset="0"/>
              </a:rPr>
              <a:t> Д., </a:t>
            </a:r>
            <a:r>
              <a:rPr lang="uk-UA" sz="1700" i="1" dirty="0" err="1" smtClean="0">
                <a:latin typeface="Arial" pitchFamily="34" charset="0"/>
                <a:cs typeface="Arial" pitchFamily="34" charset="0"/>
              </a:rPr>
              <a:t>Зне</a:t>
            </a:r>
            <a:r>
              <a:rPr lang="uk-UA" sz="1700" i="1" dirty="0" smtClean="0">
                <a:latin typeface="Arial" pitchFamily="34" charset="0"/>
                <a:cs typeface="Arial" pitchFamily="34" charset="0"/>
              </a:rPr>
              <a:t> А. </a:t>
            </a:r>
            <a:r>
              <a:rPr lang="uk-UA" sz="1700" dirty="0" err="1" smtClean="0">
                <a:latin typeface="Arial" pitchFamily="34" charset="0"/>
                <a:cs typeface="Arial" pitchFamily="34" charset="0"/>
              </a:rPr>
              <a:t>Инсоляция</a:t>
            </a:r>
            <a:r>
              <a:rPr lang="uk-UA" sz="1700" dirty="0" smtClean="0">
                <a:latin typeface="Arial" pitchFamily="34" charset="0"/>
                <a:cs typeface="Arial" pitchFamily="34" charset="0"/>
              </a:rPr>
              <a:t> и </a:t>
            </a:r>
            <a:r>
              <a:rPr lang="uk-UA" sz="1700" dirty="0" err="1" smtClean="0">
                <a:latin typeface="Arial" pitchFamily="34" charset="0"/>
                <a:cs typeface="Arial" pitchFamily="34" charset="0"/>
              </a:rPr>
              <a:t>естественное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освещение</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архитектуре</a:t>
            </a:r>
            <a:r>
              <a:rPr lang="uk-UA" sz="1700" dirty="0" smtClean="0">
                <a:latin typeface="Arial" pitchFamily="34" charset="0"/>
                <a:cs typeface="Arial" pitchFamily="34" charset="0"/>
              </a:rPr>
              <a:t> и </a:t>
            </a:r>
            <a:r>
              <a:rPr lang="uk-UA" sz="1700" dirty="0" err="1" smtClean="0">
                <a:latin typeface="Arial" pitchFamily="34" charset="0"/>
                <a:cs typeface="Arial" pitchFamily="34" charset="0"/>
              </a:rPr>
              <a:t>градостроительстве</a:t>
            </a:r>
            <a:r>
              <a:rPr lang="uk-UA" sz="1700" dirty="0" smtClean="0">
                <a:latin typeface="Arial" pitchFamily="34" charset="0"/>
                <a:cs typeface="Arial" pitchFamily="34" charset="0"/>
              </a:rPr>
              <a:t> /Пер. с </a:t>
            </a:r>
            <a:r>
              <a:rPr lang="uk-UA" sz="1700" dirty="0" err="1" smtClean="0">
                <a:latin typeface="Arial" pitchFamily="34" charset="0"/>
                <a:cs typeface="Arial" pitchFamily="34" charset="0"/>
              </a:rPr>
              <a:t>рум</a:t>
            </a:r>
            <a:r>
              <a:rPr lang="uk-UA" sz="1700" dirty="0" smtClean="0">
                <a:latin typeface="Arial" pitchFamily="34" charset="0"/>
                <a:cs typeface="Arial" pitchFamily="34" charset="0"/>
              </a:rPr>
              <a:t>. - К.: Будівельник, 1983. - 86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dirty="0" smtClean="0">
                <a:latin typeface="Arial" pitchFamily="34" charset="0"/>
                <a:cs typeface="Arial" pitchFamily="34" charset="0"/>
              </a:rPr>
              <a:t>Дизайн /Пер. с англ. </a:t>
            </a:r>
            <a:r>
              <a:rPr lang="uk-UA" sz="1700" dirty="0" err="1" smtClean="0">
                <a:latin typeface="Arial" pitchFamily="34" charset="0"/>
                <a:cs typeface="Arial" pitchFamily="34" charset="0"/>
              </a:rPr>
              <a:t>Ред</a:t>
            </a:r>
            <a:r>
              <a:rPr lang="uk-UA" sz="1700" dirty="0" smtClean="0">
                <a:latin typeface="Arial" pitchFamily="34" charset="0"/>
                <a:cs typeface="Arial" pitchFamily="34" charset="0"/>
              </a:rPr>
              <a:t> В.А. </a:t>
            </a:r>
            <a:r>
              <a:rPr lang="uk-UA" sz="1700" dirty="0" err="1" smtClean="0">
                <a:latin typeface="Arial" pitchFamily="34" charset="0"/>
                <a:cs typeface="Arial" pitchFamily="34" charset="0"/>
              </a:rPr>
              <a:t>Питалев</a:t>
            </a:r>
            <a:r>
              <a:rPr lang="uk-UA" sz="1700" dirty="0" smtClean="0">
                <a:latin typeface="Arial" pitchFamily="34" charset="0"/>
                <a:cs typeface="Arial" pitchFamily="34" charset="0"/>
              </a:rPr>
              <a:t>, А.Ю. </a:t>
            </a:r>
            <a:r>
              <a:rPr lang="uk-UA" sz="1700" dirty="0" err="1" smtClean="0">
                <a:latin typeface="Arial" pitchFamily="34" charset="0"/>
                <a:cs typeface="Arial" pitchFamily="34" charset="0"/>
              </a:rPr>
              <a:t>Давыдов</a:t>
            </a:r>
            <a:r>
              <a:rPr lang="uk-UA" sz="1700" dirty="0" smtClean="0">
                <a:latin typeface="Arial" pitchFamily="34" charset="0"/>
                <a:cs typeface="Arial" pitchFamily="34" charset="0"/>
              </a:rPr>
              <a:t>, А.В. Молчанов. - М.: </a:t>
            </a:r>
            <a:r>
              <a:rPr lang="uk-UA" sz="1700" dirty="0" err="1" smtClean="0">
                <a:latin typeface="Arial" pitchFamily="34" charset="0"/>
                <a:cs typeface="Arial" pitchFamily="34" charset="0"/>
              </a:rPr>
              <a:t>ДеКа</a:t>
            </a:r>
            <a:r>
              <a:rPr lang="uk-UA" sz="1700" dirty="0" smtClean="0">
                <a:latin typeface="Arial" pitchFamily="34" charset="0"/>
                <a:cs typeface="Arial" pitchFamily="34" charset="0"/>
              </a:rPr>
              <a:t>, 2012. - 48 с. (</a:t>
            </a:r>
            <a:r>
              <a:rPr lang="uk-UA" sz="1700" dirty="0" err="1" smtClean="0">
                <a:latin typeface="Arial" pitchFamily="34" charset="0"/>
                <a:cs typeface="Arial" pitchFamily="34" charset="0"/>
              </a:rPr>
              <a:t>Энциклопедия</a:t>
            </a:r>
            <a:r>
              <a:rPr lang="uk-UA" sz="1700" dirty="0" smtClean="0">
                <a:latin typeface="Arial" pitchFamily="34" charset="0"/>
                <a:cs typeface="Arial" pitchFamily="34" charset="0"/>
              </a:rPr>
              <a:t> малого </a:t>
            </a:r>
            <a:r>
              <a:rPr lang="uk-UA" sz="1700" dirty="0" err="1" smtClean="0">
                <a:latin typeface="Arial" pitchFamily="34" charset="0"/>
                <a:cs typeface="Arial" pitchFamily="34" charset="0"/>
              </a:rPr>
              <a:t>бизнеса</a:t>
            </a:r>
            <a:r>
              <a:rPr lang="uk-UA" sz="1700" dirty="0" smtClean="0">
                <a:latin typeface="Arial" pitchFamily="34" charset="0"/>
                <a:cs typeface="Arial" pitchFamily="34" charset="0"/>
              </a:rPr>
              <a:t>. Т. 5. </a:t>
            </a:r>
            <a:r>
              <a:rPr lang="uk-UA" sz="1700" dirty="0" err="1" smtClean="0">
                <a:latin typeface="Arial" pitchFamily="34" charset="0"/>
                <a:cs typeface="Arial" pitchFamily="34" charset="0"/>
              </a:rPr>
              <a:t>Вспомогательные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процуссы</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малом</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бизнесе</a:t>
            </a:r>
            <a:r>
              <a:rPr lang="uk-UA" sz="1700" dirty="0" smtClean="0">
                <a:latin typeface="Arial" pitchFamily="34" charset="0"/>
                <a:cs typeface="Arial" pitchFamily="34" charset="0"/>
              </a:rPr>
              <a:t>).</a:t>
            </a: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Ефимов</a:t>
            </a:r>
            <a:r>
              <a:rPr lang="uk-UA" sz="1700" i="1" dirty="0" smtClean="0">
                <a:latin typeface="Arial" pitchFamily="34" charset="0"/>
                <a:cs typeface="Arial" pitchFamily="34" charset="0"/>
              </a:rPr>
              <a:t> А.В. </a:t>
            </a:r>
            <a:r>
              <a:rPr lang="uk-UA" sz="1700" dirty="0" err="1" smtClean="0">
                <a:latin typeface="Arial" pitchFamily="34" charset="0"/>
                <a:cs typeface="Arial" pitchFamily="34" charset="0"/>
              </a:rPr>
              <a:t>Цвет</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архитектуре</a:t>
            </a:r>
            <a:r>
              <a:rPr lang="uk-UA" sz="1700" dirty="0" smtClean="0">
                <a:latin typeface="Arial" pitchFamily="34" charset="0"/>
                <a:cs typeface="Arial" pitchFamily="34" charset="0"/>
              </a:rPr>
              <a:t> и </a:t>
            </a:r>
            <a:r>
              <a:rPr lang="uk-UA" sz="1700" dirty="0" err="1" smtClean="0">
                <a:latin typeface="Arial" pitchFamily="34" charset="0"/>
                <a:cs typeface="Arial" pitchFamily="34" charset="0"/>
              </a:rPr>
              <a:t>градостроительстве</a:t>
            </a:r>
            <a:r>
              <a:rPr lang="uk-UA" sz="1700" dirty="0" smtClean="0">
                <a:latin typeface="Arial" pitchFamily="34" charset="0"/>
                <a:cs typeface="Arial" pitchFamily="34" charset="0"/>
              </a:rPr>
              <a:t>. - М.: </a:t>
            </a:r>
            <a:r>
              <a:rPr lang="uk-UA" sz="1700" dirty="0" err="1" smtClean="0">
                <a:latin typeface="Arial" pitchFamily="34" charset="0"/>
                <a:cs typeface="Arial" pitchFamily="34" charset="0"/>
              </a:rPr>
              <a:t>Знание</a:t>
            </a:r>
            <a:r>
              <a:rPr lang="uk-UA" sz="1700" dirty="0" smtClean="0">
                <a:latin typeface="Arial" pitchFamily="34" charset="0"/>
                <a:cs typeface="Arial" pitchFamily="34" charset="0"/>
              </a:rPr>
              <a:t>, 1981. - 64 с. (</a:t>
            </a:r>
            <a:r>
              <a:rPr lang="uk-UA" sz="1700" dirty="0" err="1" smtClean="0">
                <a:latin typeface="Arial" pitchFamily="34" charset="0"/>
                <a:cs typeface="Arial" pitchFamily="34" charset="0"/>
              </a:rPr>
              <a:t>Новое</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жизни</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науке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технике</a:t>
            </a:r>
            <a:r>
              <a:rPr lang="uk-UA" sz="1700" dirty="0" smtClean="0">
                <a:latin typeface="Arial" pitchFamily="34" charset="0"/>
                <a:cs typeface="Arial" pitchFamily="34" charset="0"/>
              </a:rPr>
              <a:t>. Сер. "</a:t>
            </a:r>
            <a:r>
              <a:rPr lang="uk-UA" sz="1700" dirty="0" err="1" smtClean="0">
                <a:latin typeface="Arial" pitchFamily="34" charset="0"/>
                <a:cs typeface="Arial" pitchFamily="34" charset="0"/>
              </a:rPr>
              <a:t>Строительство</a:t>
            </a:r>
            <a:r>
              <a:rPr lang="uk-UA" sz="1700" dirty="0" smtClean="0">
                <a:latin typeface="Arial" pitchFamily="34" charset="0"/>
                <a:cs typeface="Arial" pitchFamily="34" charset="0"/>
              </a:rPr>
              <a:t> и </a:t>
            </a:r>
            <a:r>
              <a:rPr lang="uk-UA" sz="1700" dirty="0" err="1" smtClean="0">
                <a:latin typeface="Arial" pitchFamily="34" charset="0"/>
                <a:cs typeface="Arial" pitchFamily="34" charset="0"/>
              </a:rPr>
              <a:t>архитектура</a:t>
            </a:r>
            <a:r>
              <a:rPr lang="uk-UA" sz="1700" dirty="0" smtClean="0">
                <a:latin typeface="Arial" pitchFamily="34" charset="0"/>
                <a:cs typeface="Arial" pitchFamily="34" charset="0"/>
              </a:rPr>
              <a:t>", №8)</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Жоголь</a:t>
            </a:r>
            <a:r>
              <a:rPr lang="uk-UA" sz="1700" i="1" dirty="0" smtClean="0">
                <a:latin typeface="Arial" pitchFamily="34" charset="0"/>
                <a:cs typeface="Arial" pitchFamily="34" charset="0"/>
              </a:rPr>
              <a:t> Л.Е. </a:t>
            </a:r>
            <a:r>
              <a:rPr lang="uk-UA" sz="1700" dirty="0" err="1" smtClean="0">
                <a:latin typeface="Arial" pitchFamily="34" charset="0"/>
                <a:cs typeface="Arial" pitchFamily="34" charset="0"/>
              </a:rPr>
              <a:t>Декоративное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искусство</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интерьерах</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общественных</a:t>
            </a:r>
            <a:r>
              <a:rPr lang="uk-UA" sz="1700" dirty="0" smtClean="0">
                <a:latin typeface="Arial" pitchFamily="34" charset="0"/>
                <a:cs typeface="Arial" pitchFamily="34" charset="0"/>
              </a:rPr>
              <a:t> зданий. - К.: Будівельник, 1978. - 104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Иконников</a:t>
            </a:r>
            <a:r>
              <a:rPr lang="uk-UA" sz="1700" i="1" dirty="0" smtClean="0">
                <a:latin typeface="Arial" pitchFamily="34" charset="0"/>
                <a:cs typeface="Arial" pitchFamily="34" charset="0"/>
              </a:rPr>
              <a:t> А.В. </a:t>
            </a:r>
            <a:r>
              <a:rPr lang="uk-UA" sz="1700" dirty="0" err="1" smtClean="0">
                <a:latin typeface="Arial" pitchFamily="34" charset="0"/>
                <a:cs typeface="Arial" pitchFamily="34" charset="0"/>
              </a:rPr>
              <a:t>Функция</a:t>
            </a:r>
            <a:r>
              <a:rPr lang="uk-UA" sz="1700" dirty="0" smtClean="0">
                <a:latin typeface="Arial" pitchFamily="34" charset="0"/>
                <a:cs typeface="Arial" pitchFamily="34" charset="0"/>
              </a:rPr>
              <a:t>, форма, образ в </a:t>
            </a:r>
            <a:r>
              <a:rPr lang="uk-UA" sz="1700" dirty="0" err="1" smtClean="0">
                <a:latin typeface="Arial" pitchFamily="34" charset="0"/>
                <a:cs typeface="Arial" pitchFamily="34" charset="0"/>
              </a:rPr>
              <a:t>архитектуре</a:t>
            </a:r>
            <a:r>
              <a:rPr lang="uk-UA" sz="1700" dirty="0" smtClean="0">
                <a:latin typeface="Arial" pitchFamily="34" charset="0"/>
                <a:cs typeface="Arial" pitchFamily="34" charset="0"/>
              </a:rPr>
              <a:t>. - М.: </a:t>
            </a:r>
            <a:r>
              <a:rPr lang="uk-UA" sz="1700" dirty="0" err="1" smtClean="0">
                <a:latin typeface="Arial" pitchFamily="34" charset="0"/>
                <a:cs typeface="Arial" pitchFamily="34" charset="0"/>
              </a:rPr>
              <a:t>Строиз­дат</a:t>
            </a:r>
            <a:r>
              <a:rPr lang="uk-UA" sz="1700" dirty="0" smtClean="0">
                <a:latin typeface="Arial" pitchFamily="34" charset="0"/>
                <a:cs typeface="Arial" pitchFamily="34" charset="0"/>
              </a:rPr>
              <a:t>, 1986.-288 с.</a:t>
            </a:r>
            <a:endParaRPr lang="ru-RU"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Краве</a:t>
            </a:r>
            <a:r>
              <a:rPr lang="ru-RU" sz="1700" i="1" dirty="0" smtClean="0">
                <a:latin typeface="Arial" pitchFamily="34" charset="0"/>
                <a:cs typeface="Arial" pitchFamily="34" charset="0"/>
              </a:rPr>
              <a:t>ц</a:t>
            </a:r>
            <a:r>
              <a:rPr lang="uk-UA" sz="1700" i="1" dirty="0" smtClean="0">
                <a:latin typeface="Arial" pitchFamily="34" charset="0"/>
                <a:cs typeface="Arial" pitchFamily="34" charset="0"/>
              </a:rPr>
              <a:t> В.И. </a:t>
            </a:r>
            <a:r>
              <a:rPr lang="uk-UA" sz="1700" dirty="0" err="1" smtClean="0">
                <a:latin typeface="Arial" pitchFamily="34" charset="0"/>
                <a:cs typeface="Arial" pitchFamily="34" charset="0"/>
              </a:rPr>
              <a:t>Колористическое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формообразование</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архитектуре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-Харьков</a:t>
            </a:r>
            <a:r>
              <a:rPr lang="uk-UA" sz="1700" dirty="0" smtClean="0">
                <a:latin typeface="Arial" pitchFamily="34" charset="0"/>
                <a:cs typeface="Arial" pitchFamily="34" charset="0"/>
              </a:rPr>
              <a:t>: Вища школа; </a:t>
            </a:r>
            <a:r>
              <a:rPr lang="uk-UA" sz="1700" dirty="0" err="1" smtClean="0">
                <a:latin typeface="Arial" pitchFamily="34" charset="0"/>
                <a:cs typeface="Arial" pitchFamily="34" charset="0"/>
              </a:rPr>
              <a:t>Изд-во</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Харьк</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ун-та</a:t>
            </a:r>
            <a:r>
              <a:rPr lang="uk-UA" sz="1700" dirty="0" smtClean="0">
                <a:latin typeface="Arial" pitchFamily="34" charset="0"/>
                <a:cs typeface="Arial" pitchFamily="34" charset="0"/>
              </a:rPr>
              <a:t>, 1987. - 132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smtClean="0">
                <a:latin typeface="Arial" pitchFamily="34" charset="0"/>
                <a:cs typeface="Arial" pitchFamily="34" charset="0"/>
              </a:rPr>
              <a:t>Нестеренко О.И. </a:t>
            </a:r>
            <a:r>
              <a:rPr lang="uk-UA" sz="1700" dirty="0" err="1" smtClean="0">
                <a:latin typeface="Arial" pitchFamily="34" charset="0"/>
                <a:cs typeface="Arial" pitchFamily="34" charset="0"/>
              </a:rPr>
              <a:t>Краткая</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знциклопедия</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дизайна</a:t>
            </a:r>
            <a:r>
              <a:rPr lang="uk-UA" sz="1700" dirty="0" smtClean="0">
                <a:latin typeface="Arial" pitchFamily="34" charset="0"/>
                <a:cs typeface="Arial" pitchFamily="34" charset="0"/>
              </a:rPr>
              <a:t>. - М.: </a:t>
            </a:r>
            <a:r>
              <a:rPr lang="uk-UA" sz="1700" dirty="0" err="1" smtClean="0">
                <a:latin typeface="Arial" pitchFamily="34" charset="0"/>
                <a:cs typeface="Arial" pitchFamily="34" charset="0"/>
              </a:rPr>
              <a:t>Молодая</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гвардия</a:t>
            </a:r>
            <a:r>
              <a:rPr lang="uk-UA" sz="1700" dirty="0" smtClean="0">
                <a:latin typeface="Arial" pitchFamily="34" charset="0"/>
                <a:cs typeface="Arial" pitchFamily="34" charset="0"/>
              </a:rPr>
              <a:t>, 1994.-315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smtClean="0">
                <a:latin typeface="Arial" pitchFamily="34" charset="0"/>
                <a:cs typeface="Arial" pitchFamily="34" charset="0"/>
              </a:rPr>
              <a:t>М.Новикова Е.Б. </a:t>
            </a:r>
            <a:r>
              <a:rPr lang="uk-UA" sz="1700" dirty="0" err="1" smtClean="0">
                <a:latin typeface="Arial" pitchFamily="34" charset="0"/>
                <a:cs typeface="Arial" pitchFamily="34" charset="0"/>
              </a:rPr>
              <a:t>Интерьер</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общественных</a:t>
            </a:r>
            <a:r>
              <a:rPr lang="uk-UA" sz="1700" dirty="0" smtClean="0">
                <a:latin typeface="Arial" pitchFamily="34" charset="0"/>
                <a:cs typeface="Arial" pitchFamily="34" charset="0"/>
              </a:rPr>
              <a:t> зданий: </a:t>
            </a:r>
            <a:r>
              <a:rPr lang="uk-UA" sz="1700" dirty="0" err="1" smtClean="0">
                <a:latin typeface="Arial" pitchFamily="34" charset="0"/>
                <a:cs typeface="Arial" pitchFamily="34" charset="0"/>
              </a:rPr>
              <a:t>Художественные</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про­блемы</a:t>
            </a:r>
            <a:r>
              <a:rPr lang="uk-UA" sz="1700" dirty="0" smtClean="0">
                <a:latin typeface="Arial" pitchFamily="34" charset="0"/>
                <a:cs typeface="Arial" pitchFamily="34" charset="0"/>
              </a:rPr>
              <a:t>. - М.: </a:t>
            </a:r>
            <a:r>
              <a:rPr lang="uk-UA" sz="1700" dirty="0" err="1" smtClean="0">
                <a:latin typeface="Arial" pitchFamily="34" charset="0"/>
                <a:cs typeface="Arial" pitchFamily="34" charset="0"/>
              </a:rPr>
              <a:t>Стройиздат</a:t>
            </a:r>
            <a:r>
              <a:rPr lang="uk-UA" sz="1700" dirty="0" smtClean="0">
                <a:latin typeface="Arial" pitchFamily="34" charset="0"/>
                <a:cs typeface="Arial" pitchFamily="34" charset="0"/>
              </a:rPr>
              <a:t>, 2001. - 227 с.</a:t>
            </a:r>
          </a:p>
          <a:p>
            <a:pPr eaLnBrk="1" hangingPunct="1">
              <a:lnSpc>
                <a:spcPct val="80000"/>
              </a:lnSpc>
              <a:buFont typeface="Wingdings" pitchFamily="2" charset="2"/>
              <a:buAutoNum type="arabicPeriod"/>
            </a:pPr>
            <a:r>
              <a:rPr lang="uk-UA" sz="1700" dirty="0" err="1" smtClean="0">
                <a:latin typeface="Arial" pitchFamily="34" charset="0"/>
                <a:cs typeface="Arial" pitchFamily="34" charset="0"/>
              </a:rPr>
              <a:t>Психология</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цвета</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Сб</a:t>
            </a:r>
            <a:r>
              <a:rPr lang="uk-UA" sz="1700" dirty="0" smtClean="0">
                <a:latin typeface="Arial" pitchFamily="34" charset="0"/>
                <a:cs typeface="Arial" pitchFamily="34" charset="0"/>
              </a:rPr>
              <a:t>. /Пер. с англ. - М.: </a:t>
            </a:r>
            <a:r>
              <a:rPr lang="uk-UA" sz="1700" dirty="0" err="1" smtClean="0">
                <a:latin typeface="Arial" pitchFamily="34" charset="0"/>
                <a:cs typeface="Arial" pitchFamily="34" charset="0"/>
              </a:rPr>
              <a:t>Рефлбук</a:t>
            </a:r>
            <a:r>
              <a:rPr lang="uk-UA" sz="1700" dirty="0" smtClean="0">
                <a:latin typeface="Arial" pitchFamily="34" charset="0"/>
                <a:cs typeface="Arial" pitchFamily="34" charset="0"/>
              </a:rPr>
              <a:t>, К.: </a:t>
            </a:r>
            <a:r>
              <a:rPr lang="uk-UA" sz="1700" dirty="0" err="1" smtClean="0">
                <a:latin typeface="Arial" pitchFamily="34" charset="0"/>
                <a:cs typeface="Arial" pitchFamily="34" charset="0"/>
              </a:rPr>
              <a:t>Ваклер</a:t>
            </a:r>
            <a:r>
              <a:rPr lang="uk-UA" sz="1700" dirty="0" smtClean="0">
                <a:latin typeface="Arial" pitchFamily="34" charset="0"/>
                <a:cs typeface="Arial" pitchFamily="34" charset="0"/>
              </a:rPr>
              <a:t>, 1996. -352 с. - (Сер. "</a:t>
            </a:r>
            <a:r>
              <a:rPr lang="uk-UA" sz="1700" dirty="0" err="1" smtClean="0">
                <a:latin typeface="Arial" pitchFamily="34" charset="0"/>
                <a:cs typeface="Arial" pitchFamily="34" charset="0"/>
              </a:rPr>
              <a:t>Актуальная</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психология</a:t>
            </a:r>
            <a:r>
              <a:rPr lang="uk-UA" sz="1700" dirty="0" smtClean="0">
                <a:latin typeface="Arial" pitchFamily="34" charset="0"/>
                <a:cs typeface="Arial" pitchFamily="34" charset="0"/>
              </a:rPr>
              <a:t>").</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Ранев</a:t>
            </a:r>
            <a:r>
              <a:rPr lang="uk-UA" sz="1700" i="1" dirty="0" smtClean="0">
                <a:latin typeface="Arial" pitchFamily="34" charset="0"/>
                <a:cs typeface="Arial" pitchFamily="34" charset="0"/>
              </a:rPr>
              <a:t> В.Р. </a:t>
            </a:r>
            <a:r>
              <a:rPr lang="uk-UA" sz="1700" dirty="0" err="1" smtClean="0">
                <a:latin typeface="Arial" pitchFamily="34" charset="0"/>
                <a:cs typeface="Arial" pitchFamily="34" charset="0"/>
              </a:rPr>
              <a:t>Интерьер</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Учеб</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пособие</a:t>
            </a:r>
            <a:r>
              <a:rPr lang="uk-UA" sz="1700" dirty="0" smtClean="0">
                <a:latin typeface="Arial" pitchFamily="34" charset="0"/>
                <a:cs typeface="Arial" pitchFamily="34" charset="0"/>
              </a:rPr>
              <a:t> для </a:t>
            </a:r>
            <a:r>
              <a:rPr lang="uk-UA" sz="1700" dirty="0" err="1" smtClean="0">
                <a:latin typeface="Arial" pitchFamily="34" charset="0"/>
                <a:cs typeface="Arial" pitchFamily="34" charset="0"/>
              </a:rPr>
              <a:t>архит</a:t>
            </a:r>
            <a:r>
              <a:rPr lang="uk-UA" sz="1700" dirty="0" smtClean="0">
                <a:latin typeface="Arial" pitchFamily="34" charset="0"/>
                <a:cs typeface="Arial" pitchFamily="34" charset="0"/>
              </a:rPr>
              <a:t>. спец, </a:t>
            </a:r>
            <a:r>
              <a:rPr lang="uk-UA" sz="1700" dirty="0" err="1" smtClean="0">
                <a:latin typeface="Arial" pitchFamily="34" charset="0"/>
                <a:cs typeface="Arial" pitchFamily="34" charset="0"/>
              </a:rPr>
              <a:t>вузов</a:t>
            </a:r>
            <a:r>
              <a:rPr lang="uk-UA" sz="1700" dirty="0" smtClean="0">
                <a:latin typeface="Arial" pitchFamily="34" charset="0"/>
                <a:cs typeface="Arial" pitchFamily="34" charset="0"/>
              </a:rPr>
              <a:t>. - М.: </a:t>
            </a:r>
            <a:r>
              <a:rPr lang="uk-UA" sz="1700" dirty="0" err="1" smtClean="0">
                <a:latin typeface="Arial" pitchFamily="34" charset="0"/>
                <a:cs typeface="Arial" pitchFamily="34" charset="0"/>
              </a:rPr>
              <a:t>Высшая</a:t>
            </a:r>
            <a:r>
              <a:rPr lang="uk-UA" sz="1700" dirty="0" smtClean="0">
                <a:latin typeface="Arial" pitchFamily="34" charset="0"/>
                <a:cs typeface="Arial" pitchFamily="34" charset="0"/>
              </a:rPr>
              <a:t> школа, 2008. - 232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Раппопорт</a:t>
            </a:r>
            <a:r>
              <a:rPr lang="uk-UA" sz="1700" i="1" dirty="0" smtClean="0">
                <a:latin typeface="Arial" pitchFamily="34" charset="0"/>
                <a:cs typeface="Arial" pitchFamily="34" charset="0"/>
              </a:rPr>
              <a:t> А.Г., </a:t>
            </a:r>
            <a:r>
              <a:rPr lang="uk-UA" sz="1700" i="1" dirty="0" err="1" smtClean="0">
                <a:latin typeface="Arial" pitchFamily="34" charset="0"/>
                <a:cs typeface="Arial" pitchFamily="34" charset="0"/>
              </a:rPr>
              <a:t>Сомов</a:t>
            </a:r>
            <a:r>
              <a:rPr lang="uk-UA" sz="1700" i="1" dirty="0" smtClean="0">
                <a:latin typeface="Arial" pitchFamily="34" charset="0"/>
                <a:cs typeface="Arial" pitchFamily="34" charset="0"/>
              </a:rPr>
              <a:t> Г.Ю. </a:t>
            </a:r>
            <a:r>
              <a:rPr lang="uk-UA" sz="1700" dirty="0" smtClean="0">
                <a:latin typeface="Arial" pitchFamily="34" charset="0"/>
                <a:cs typeface="Arial" pitchFamily="34" charset="0"/>
              </a:rPr>
              <a:t>Форма в </a:t>
            </a:r>
            <a:r>
              <a:rPr lang="uk-UA" sz="1700" dirty="0" err="1" smtClean="0">
                <a:latin typeface="Arial" pitchFamily="34" charset="0"/>
                <a:cs typeface="Arial" pitchFamily="34" charset="0"/>
              </a:rPr>
              <a:t>архитектуре</a:t>
            </a:r>
            <a:r>
              <a:rPr lang="uk-UA" sz="1700" dirty="0" smtClean="0">
                <a:latin typeface="Arial" pitchFamily="34" charset="0"/>
                <a:cs typeface="Arial" pitchFamily="34" charset="0"/>
              </a:rPr>
              <a:t>: Проблеми </a:t>
            </a:r>
            <a:r>
              <a:rPr lang="uk-UA" sz="1700" dirty="0" err="1" smtClean="0">
                <a:latin typeface="Arial" pitchFamily="34" charset="0"/>
                <a:cs typeface="Arial" pitchFamily="34" charset="0"/>
              </a:rPr>
              <a:t>теории</a:t>
            </a:r>
            <a:r>
              <a:rPr lang="uk-UA" sz="1700" dirty="0" smtClean="0">
                <a:latin typeface="Arial" pitchFamily="34" charset="0"/>
                <a:cs typeface="Arial" pitchFamily="34" charset="0"/>
              </a:rPr>
              <a:t> и </a:t>
            </a:r>
            <a:r>
              <a:rPr lang="uk-UA" sz="1700" dirty="0" err="1" smtClean="0">
                <a:latin typeface="Arial" pitchFamily="34" charset="0"/>
                <a:cs typeface="Arial" pitchFamily="34" charset="0"/>
              </a:rPr>
              <a:t>методологии</a:t>
            </a:r>
            <a:r>
              <a:rPr lang="uk-UA" sz="1700" dirty="0" smtClean="0">
                <a:latin typeface="Arial" pitchFamily="34" charset="0"/>
                <a:cs typeface="Arial" pitchFamily="34" charset="0"/>
              </a:rPr>
              <a:t>. - М. </a:t>
            </a:r>
            <a:r>
              <a:rPr lang="uk-UA" sz="1700" dirty="0" err="1" smtClean="0">
                <a:latin typeface="Arial" pitchFamily="34" charset="0"/>
                <a:cs typeface="Arial" pitchFamily="34" charset="0"/>
              </a:rPr>
              <a:t>Стройиздат</a:t>
            </a:r>
            <a:r>
              <a:rPr lang="uk-UA" sz="1700" dirty="0" smtClean="0">
                <a:latin typeface="Arial" pitchFamily="34" charset="0"/>
                <a:cs typeface="Arial" pitchFamily="34" charset="0"/>
              </a:rPr>
              <a:t>, 2009. - 344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Степанов</a:t>
            </a:r>
            <a:r>
              <a:rPr lang="uk-UA" sz="1700" i="1" dirty="0" smtClean="0">
                <a:latin typeface="Arial" pitchFamily="34" charset="0"/>
                <a:cs typeface="Arial" pitchFamily="34" charset="0"/>
              </a:rPr>
              <a:t> Н.Н </a:t>
            </a:r>
            <a:r>
              <a:rPr lang="uk-UA" sz="1700" dirty="0" err="1" smtClean="0">
                <a:latin typeface="Arial" pitchFamily="34" charset="0"/>
                <a:cs typeface="Arial" pitchFamily="34" charset="0"/>
              </a:rPr>
              <a:t>Цвет</a:t>
            </a:r>
            <a:r>
              <a:rPr lang="uk-UA" sz="1700" dirty="0" smtClean="0">
                <a:latin typeface="Arial" pitchFamily="34" charset="0"/>
                <a:cs typeface="Arial" pitchFamily="34" charset="0"/>
              </a:rPr>
              <a:t> в </a:t>
            </a:r>
            <a:r>
              <a:rPr lang="uk-UA" sz="1700" dirty="0" err="1" smtClean="0">
                <a:latin typeface="Arial" pitchFamily="34" charset="0"/>
                <a:cs typeface="Arial" pitchFamily="34" charset="0"/>
              </a:rPr>
              <a:t>интерьере</a:t>
            </a:r>
            <a:r>
              <a:rPr lang="uk-UA" sz="1700" dirty="0" smtClean="0">
                <a:latin typeface="Arial" pitchFamily="34" charset="0"/>
                <a:cs typeface="Arial" pitchFamily="34" charset="0"/>
              </a:rPr>
              <a:t>. - К.: Вища школа, 1985. - 95 с.</a:t>
            </a:r>
            <a:endParaRPr lang="uk-UA" sz="1700" i="1" dirty="0" smtClean="0">
              <a:latin typeface="Arial" pitchFamily="34" charset="0"/>
              <a:cs typeface="Arial" pitchFamily="34" charset="0"/>
            </a:endParaRPr>
          </a:p>
          <a:p>
            <a:pPr eaLnBrk="1" hangingPunct="1">
              <a:lnSpc>
                <a:spcPct val="80000"/>
              </a:lnSpc>
              <a:buFont typeface="Wingdings" pitchFamily="2" charset="2"/>
              <a:buAutoNum type="arabicPeriod"/>
            </a:pPr>
            <a:r>
              <a:rPr lang="uk-UA" sz="1700" i="1" dirty="0" err="1" smtClean="0">
                <a:latin typeface="Arial" pitchFamily="34" charset="0"/>
                <a:cs typeface="Arial" pitchFamily="34" charset="0"/>
              </a:rPr>
              <a:t>Шевелев</a:t>
            </a:r>
            <a:r>
              <a:rPr lang="uk-UA" sz="1700" i="1" dirty="0" smtClean="0">
                <a:latin typeface="Arial" pitchFamily="34" charset="0"/>
                <a:cs typeface="Arial" pitchFamily="34" charset="0"/>
              </a:rPr>
              <a:t> И.Ш. </a:t>
            </a:r>
            <a:r>
              <a:rPr lang="uk-UA" sz="1700" dirty="0" err="1" smtClean="0">
                <a:latin typeface="Arial" pitchFamily="34" charset="0"/>
                <a:cs typeface="Arial" pitchFamily="34" charset="0"/>
              </a:rPr>
              <a:t>Формообразование</a:t>
            </a:r>
            <a:r>
              <a:rPr lang="uk-UA" sz="1700" dirty="0" smtClean="0">
                <a:latin typeface="Arial" pitchFamily="34" charset="0"/>
                <a:cs typeface="Arial" pitchFamily="34" charset="0"/>
              </a:rPr>
              <a:t> (Число. Форма. </a:t>
            </a:r>
            <a:r>
              <a:rPr lang="uk-UA" sz="1700" dirty="0" err="1" smtClean="0">
                <a:latin typeface="Arial" pitchFamily="34" charset="0"/>
                <a:cs typeface="Arial" pitchFamily="34" charset="0"/>
              </a:rPr>
              <a:t>Искусство</a:t>
            </a:r>
            <a:r>
              <a:rPr lang="uk-UA" sz="1700" dirty="0" smtClean="0">
                <a:latin typeface="Arial" pitchFamily="34" charset="0"/>
                <a:cs typeface="Arial" pitchFamily="34" charset="0"/>
              </a:rPr>
              <a:t>. </a:t>
            </a:r>
            <a:r>
              <a:rPr lang="uk-UA" sz="1700" dirty="0" err="1" smtClean="0">
                <a:latin typeface="Arial" pitchFamily="34" charset="0"/>
                <a:cs typeface="Arial" pitchFamily="34" charset="0"/>
              </a:rPr>
              <a:t>Жизнь</a:t>
            </a:r>
            <a:r>
              <a:rPr lang="uk-UA" sz="1700" dirty="0" smtClean="0">
                <a:latin typeface="Arial" pitchFamily="34" charset="0"/>
                <a:cs typeface="Arial" pitchFamily="34" charset="0"/>
              </a:rPr>
              <a:t>). - Кострома: </a:t>
            </a:r>
            <a:r>
              <a:rPr lang="uk-UA" sz="1700" dirty="0" err="1" smtClean="0">
                <a:latin typeface="Arial" pitchFamily="34" charset="0"/>
                <a:cs typeface="Arial" pitchFamily="34" charset="0"/>
              </a:rPr>
              <a:t>ДиАр</a:t>
            </a:r>
            <a:r>
              <a:rPr lang="uk-UA" sz="1700" dirty="0" smtClean="0">
                <a:latin typeface="Arial" pitchFamily="34" charset="0"/>
                <a:cs typeface="Arial" pitchFamily="34" charset="0"/>
              </a:rPr>
              <a:t>, 2010: - 166 с.</a:t>
            </a:r>
            <a:endParaRPr lang="ru-RU" sz="17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0"/>
            <a:ext cx="9144000" cy="620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err="1" smtClean="0">
                <a:latin typeface="Arial" pitchFamily="34" charset="0"/>
                <a:cs typeface="Arial" pitchFamily="34" charset="0"/>
              </a:rPr>
              <a:t>Протоцивілізації</a:t>
            </a:r>
            <a:r>
              <a:rPr lang="uk-UA" sz="3200" dirty="0" smtClean="0">
                <a:latin typeface="Arial" pitchFamily="34" charset="0"/>
                <a:cs typeface="Arial" pitchFamily="34" charset="0"/>
              </a:rPr>
              <a:t>: </a:t>
            </a:r>
            <a:r>
              <a:rPr lang="uk-UA" sz="3200" dirty="0" err="1" smtClean="0">
                <a:latin typeface="Arial" pitchFamily="34" charset="0"/>
                <a:cs typeface="Arial" pitchFamily="34" charset="0"/>
              </a:rPr>
              <a:t>Трипілля-Кукутень</a:t>
            </a:r>
            <a:endParaRPr lang="uk-UA" sz="3200" dirty="0">
              <a:latin typeface="Arial" pitchFamily="34" charset="0"/>
              <a:cs typeface="Arial" pitchFamily="34" charset="0"/>
            </a:endParaRPr>
          </a:p>
        </p:txBody>
      </p:sp>
      <p:sp>
        <p:nvSpPr>
          <p:cNvPr id="157699" name="Rectangle 3"/>
          <p:cNvSpPr>
            <a:spLocks noGrp="1" noChangeArrowheads="1"/>
          </p:cNvSpPr>
          <p:nvPr>
            <p:ph idx="1"/>
          </p:nvPr>
        </p:nvSpPr>
        <p:spPr>
          <a:xfrm>
            <a:off x="0" y="3645024"/>
            <a:ext cx="2230825" cy="3212975"/>
          </a:xfrm>
          <a:noFill/>
          <a:ln/>
          <a:extLst/>
        </p:spPr>
        <p:txBody>
          <a:bodyPr>
            <a:noAutofit/>
          </a:bodyPr>
          <a:lstStyle/>
          <a:p>
            <a:pPr marL="0" indent="0">
              <a:buNone/>
            </a:pPr>
            <a:r>
              <a:rPr lang="uk-UA" sz="2000" smtClean="0">
                <a:latin typeface="Arial" pitchFamily="34" charset="0"/>
                <a:cs typeface="Arial" pitchFamily="34" charset="0"/>
              </a:rPr>
              <a:t>Енеоліт, V – ІІІ тис. до н. е.</a:t>
            </a:r>
          </a:p>
          <a:p>
            <a:pPr marL="0" indent="0">
              <a:buNone/>
            </a:pPr>
            <a:r>
              <a:rPr lang="uk-UA" sz="2000" smtClean="0">
                <a:latin typeface="Arial" pitchFamily="34" charset="0"/>
                <a:cs typeface="Arial" pitchFamily="34" charset="0"/>
              </a:rPr>
              <a:t>Середиземноморська раса, арменоїдний тип, ареал –Східне Середиземноморьє, Мала та Передня  Азія</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115" y="3362456"/>
            <a:ext cx="2858886" cy="3495544"/>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2696"/>
            <a:ext cx="3131840" cy="2724164"/>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4794" y="872186"/>
            <a:ext cx="2880320" cy="2724165"/>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7060" y="606647"/>
            <a:ext cx="2627784" cy="2724165"/>
          </a:xfrm>
          <a:prstGeom prst="rect">
            <a:avLst/>
          </a:prstGeom>
        </p:spPr>
      </p:pic>
      <p:pic>
        <p:nvPicPr>
          <p:cNvPr id="19" name="Рисунок 18"/>
          <p:cNvPicPr>
            <a:picLocks noChangeAspect="1"/>
          </p:cNvPicPr>
          <p:nvPr/>
        </p:nvPicPr>
        <p:blipFill rotWithShape="1">
          <a:blip r:embed="rId7" cstate="print">
            <a:extLst>
              <a:ext uri="{28A0092B-C50C-407E-A947-70E740481C1C}">
                <a14:useLocalDpi xmlns:a14="http://schemas.microsoft.com/office/drawing/2010/main" val="0"/>
              </a:ext>
            </a:extLst>
          </a:blip>
          <a:srcRect b="29554"/>
          <a:stretch/>
        </p:blipFill>
        <p:spPr>
          <a:xfrm>
            <a:off x="2215746" y="3920305"/>
            <a:ext cx="4069367" cy="258250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0"/>
            <a:ext cx="9144000" cy="7647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a:spcBef>
                <a:spcPts val="0"/>
              </a:spcBef>
            </a:pPr>
            <a:r>
              <a:rPr lang="uk-UA" sz="3200" dirty="0" smtClean="0">
                <a:latin typeface="Arial" pitchFamily="34" charset="0"/>
                <a:cs typeface="Arial" pitchFamily="34" charset="0"/>
              </a:rPr>
              <a:t>Реконструкція житла та поселень</a:t>
            </a:r>
            <a:endParaRPr lang="uk-UA" sz="3200" dirty="0">
              <a:latin typeface="Arial" pitchFamily="34" charset="0"/>
              <a:cs typeface="Arial" pitchFamily="34" charset="0"/>
            </a:endParaRPr>
          </a:p>
        </p:txBody>
      </p:sp>
      <p:sp>
        <p:nvSpPr>
          <p:cNvPr id="157699" name="Rectangle 3"/>
          <p:cNvSpPr>
            <a:spLocks noGrp="1" noChangeArrowheads="1"/>
          </p:cNvSpPr>
          <p:nvPr>
            <p:ph idx="1"/>
          </p:nvPr>
        </p:nvSpPr>
        <p:spPr>
          <a:xfrm>
            <a:off x="-1" y="2879131"/>
            <a:ext cx="6493115" cy="3978868"/>
          </a:xfrm>
          <a:noFill/>
          <a:ln/>
          <a:extLst/>
        </p:spPr>
        <p:txBody>
          <a:bodyPr>
            <a:noAutofit/>
          </a:bodyPr>
          <a:lstStyle/>
          <a:p>
            <a:pPr marL="0" indent="0">
              <a:buNone/>
            </a:pPr>
            <a:r>
              <a:rPr lang="uk-UA" sz="2000" dirty="0" smtClean="0">
                <a:latin typeface="Arial" pitchFamily="34" charset="0"/>
                <a:cs typeface="Arial" pitchFamily="34" charset="0"/>
              </a:rPr>
              <a:t>Трипільські поселення складалися  із наземних глинобитних будівель, розділених перегородками, інколи двоповерхових. Приміщення для житла  опалювалися пічками або відкритими вогнищами, мали круглі вікна. В таких домах, вірогідно, мешкала одна або декілька сімей. Поселення використовувалося близько 50 років, потім спалювалося.  </a:t>
            </a:r>
          </a:p>
          <a:p>
            <a:pPr marL="0" indent="0">
              <a:buNone/>
            </a:pPr>
            <a:r>
              <a:rPr lang="uk-UA" sz="2000" dirty="0" smtClean="0">
                <a:latin typeface="Arial" pitchFamily="34" charset="0"/>
                <a:cs typeface="Arial" pitchFamily="34" charset="0"/>
              </a:rPr>
              <a:t>Трипільці у басейні Південного  Бугу створили </a:t>
            </a:r>
            <a:r>
              <a:rPr lang="uk-UA" sz="2000" dirty="0" err="1" smtClean="0">
                <a:latin typeface="Arial" pitchFamily="34" charset="0"/>
                <a:cs typeface="Arial" pitchFamily="34" charset="0"/>
              </a:rPr>
              <a:t>протоміста</a:t>
            </a:r>
            <a:r>
              <a:rPr lang="uk-UA" sz="2000" dirty="0" smtClean="0">
                <a:latin typeface="Arial" pitchFamily="34" charset="0"/>
                <a:cs typeface="Arial" pitchFamily="34" charset="0"/>
              </a:rPr>
              <a:t> до 250-400 га з населенням до 20 тис. людей (</a:t>
            </a:r>
            <a:r>
              <a:rPr lang="uk-UA" sz="2000" dirty="0" err="1" smtClean="0">
                <a:latin typeface="Arial" pitchFamily="34" charset="0"/>
                <a:cs typeface="Arial" pitchFamily="34" charset="0"/>
              </a:rPr>
              <a:t>Майданецьке</a:t>
            </a:r>
            <a:r>
              <a:rPr lang="uk-UA" sz="2000" dirty="0" smtClean="0">
                <a:latin typeface="Arial" pitchFamily="34" charset="0"/>
                <a:cs typeface="Arial" pitchFamily="34" charset="0"/>
              </a:rPr>
              <a:t> - 270 га, </a:t>
            </a:r>
            <a:r>
              <a:rPr lang="uk-UA" sz="2000" dirty="0" err="1" smtClean="0">
                <a:latin typeface="Arial" pitchFamily="34" charset="0"/>
                <a:cs typeface="Arial" pitchFamily="34" charset="0"/>
              </a:rPr>
              <a:t>Доброводи</a:t>
            </a:r>
            <a:r>
              <a:rPr lang="uk-UA" sz="2000" dirty="0" smtClean="0">
                <a:latin typeface="Arial" pitchFamily="34" charset="0"/>
                <a:cs typeface="Arial" pitchFamily="34" charset="0"/>
              </a:rPr>
              <a:t> - 250 га, Тальянки - 400 га)</a:t>
            </a:r>
            <a:endParaRPr lang="uk-UA" sz="2000" dirty="0" smtClean="0">
              <a:effectLst/>
              <a:latin typeface="Arial" pitchFamily="34" charset="0"/>
              <a:cs typeface="Arial" pitchFamily="34"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2381" r="221"/>
          <a:stretch/>
        </p:blipFill>
        <p:spPr>
          <a:xfrm>
            <a:off x="0" y="692696"/>
            <a:ext cx="5148064" cy="2056798"/>
          </a:xfrm>
          <a:prstGeom prst="rect">
            <a:avLst/>
          </a:prstGeom>
        </p:spPr>
      </p:pic>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b="8510"/>
          <a:stretch/>
        </p:blipFill>
        <p:spPr>
          <a:xfrm>
            <a:off x="6493115" y="2996952"/>
            <a:ext cx="2627784" cy="3861048"/>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988" y="692696"/>
            <a:ext cx="3756012" cy="2056798"/>
          </a:xfrm>
          <a:prstGeom prst="rect">
            <a:avLst/>
          </a:prstGeom>
        </p:spPr>
      </p:pic>
    </p:spTree>
    <p:extLst>
      <p:ext uri="{BB962C8B-B14F-4D97-AF65-F5344CB8AC3E}">
        <p14:creationId xmlns:p14="http://schemas.microsoft.com/office/powerpoint/2010/main" val="1625041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4327"/>
            <a:ext cx="91440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uk-UA" sz="3200" dirty="0" smtClean="0">
                <a:latin typeface="Arial" pitchFamily="34" charset="0"/>
                <a:cs typeface="Arial" pitchFamily="34" charset="0"/>
              </a:rPr>
              <a:t>Реконструкція захисту житла за Б. </a:t>
            </a:r>
            <a:r>
              <a:rPr lang="ru-RU" sz="3200" dirty="0" err="1" smtClean="0">
                <a:latin typeface="Arial" pitchFamily="34" charset="0"/>
                <a:cs typeface="Arial" pitchFamily="34" charset="0"/>
              </a:rPr>
              <a:t>Рибаковим</a:t>
            </a:r>
            <a:endParaRPr lang="uk-UA" sz="3200" dirty="0" smtClean="0">
              <a:effectLst/>
              <a:latin typeface="Arial" pitchFamily="34" charset="0"/>
              <a:cs typeface="Arial" pitchFamily="34" charset="0"/>
            </a:endParaRPr>
          </a:p>
        </p:txBody>
      </p:sp>
      <p:sp>
        <p:nvSpPr>
          <p:cNvPr id="2" name="Rectangle 1"/>
          <p:cNvSpPr>
            <a:spLocks noChangeArrowheads="1"/>
          </p:cNvSpPr>
          <p:nvPr/>
        </p:nvSpPr>
        <p:spPr bwMode="auto">
          <a:xfrm>
            <a:off x="0" y="624200"/>
            <a:ext cx="91440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sz="2000" dirty="0">
                <a:latin typeface="Arial" pitchFamily="34" charset="0"/>
                <a:cs typeface="Arial" pitchFamily="34" charset="0"/>
              </a:rPr>
              <a:t>Основной </a:t>
            </a:r>
            <a:r>
              <a:rPr lang="ru-RU" sz="2000" dirty="0" smtClean="0">
                <a:latin typeface="Arial" pitchFamily="34" charset="0"/>
                <a:cs typeface="Arial" pitchFamily="34" charset="0"/>
              </a:rPr>
              <a:t>мифологемой была </a:t>
            </a:r>
            <a:r>
              <a:rPr lang="ru-RU" sz="2000" dirty="0">
                <a:latin typeface="Arial" pitchFamily="34" charset="0"/>
                <a:cs typeface="Arial" pitchFamily="34" charset="0"/>
              </a:rPr>
              <a:t>теория трех </a:t>
            </a:r>
            <a:r>
              <a:rPr lang="ru-RU" sz="2000" dirty="0" smtClean="0">
                <a:latin typeface="Arial" pitchFamily="34" charset="0"/>
                <a:cs typeface="Arial" pitchFamily="34" charset="0"/>
              </a:rPr>
              <a:t>миров, соблюдавшаяся </a:t>
            </a:r>
            <a:r>
              <a:rPr lang="ru-RU" sz="2000" dirty="0">
                <a:latin typeface="Arial" pitchFamily="34" charset="0"/>
                <a:cs typeface="Arial" pitchFamily="34" charset="0"/>
              </a:rPr>
              <a:t>в системе </a:t>
            </a:r>
            <a:r>
              <a:rPr lang="ru-RU" sz="2000" dirty="0" smtClean="0">
                <a:latin typeface="Arial" pitchFamily="34" charset="0"/>
                <a:cs typeface="Arial" pitchFamily="34" charset="0"/>
              </a:rPr>
              <a:t>убранства </a:t>
            </a:r>
            <a:r>
              <a:rPr lang="ru-RU" sz="2000" dirty="0">
                <a:latin typeface="Arial" pitchFamily="34" charset="0"/>
                <a:cs typeface="Arial" pitchFamily="34" charset="0"/>
              </a:rPr>
              <a:t>жилища с удивительной строгостью. Путь солнца </a:t>
            </a:r>
            <a:r>
              <a:rPr lang="ru-RU" sz="2000" dirty="0" smtClean="0">
                <a:latin typeface="Arial" pitchFamily="34" charset="0"/>
                <a:cs typeface="Arial" pitchFamily="34" charset="0"/>
              </a:rPr>
              <a:t>был отмечен особыми досками</a:t>
            </a:r>
            <a:r>
              <a:rPr lang="ru-RU" sz="2000" dirty="0">
                <a:latin typeface="Arial" pitchFamily="34" charset="0"/>
                <a:cs typeface="Arial" pitchFamily="34" charset="0"/>
              </a:rPr>
              <a:t> – «</a:t>
            </a:r>
            <a:r>
              <a:rPr lang="ru-RU" sz="2000" dirty="0" smtClean="0">
                <a:latin typeface="Arial" pitchFamily="34" charset="0"/>
                <a:cs typeface="Arial" pitchFamily="34" charset="0"/>
              </a:rPr>
              <a:t>полотенцами», спускавшимися </a:t>
            </a:r>
            <a:r>
              <a:rPr lang="ru-RU" sz="2000" dirty="0">
                <a:latin typeface="Arial" pitchFamily="34" charset="0"/>
                <a:cs typeface="Arial" pitchFamily="34" charset="0"/>
              </a:rPr>
              <a:t>от </a:t>
            </a:r>
            <a:r>
              <a:rPr lang="ru-RU" sz="2000" dirty="0" err="1">
                <a:latin typeface="Arial" pitchFamily="34" charset="0"/>
                <a:cs typeface="Arial" pitchFamily="34" charset="0"/>
              </a:rPr>
              <a:t>причелин</a:t>
            </a:r>
            <a:r>
              <a:rPr lang="ru-RU" sz="2000" dirty="0">
                <a:latin typeface="Arial" pitchFamily="34" charset="0"/>
                <a:cs typeface="Arial" pitchFamily="34" charset="0"/>
              </a:rPr>
              <a:t> </a:t>
            </a:r>
            <a:r>
              <a:rPr lang="ru-RU" sz="2000" dirty="0" smtClean="0">
                <a:latin typeface="Arial" pitchFamily="34" charset="0"/>
                <a:cs typeface="Arial" pitchFamily="34" charset="0"/>
              </a:rPr>
              <a:t>вниз</a:t>
            </a:r>
            <a:r>
              <a:rPr lang="ru-RU" sz="2000" dirty="0">
                <a:latin typeface="Arial" pitchFamily="34" charset="0"/>
                <a:cs typeface="Arial" pitchFamily="34" charset="0"/>
              </a:rPr>
              <a:t>. Солярные знаки </a:t>
            </a:r>
            <a:r>
              <a:rPr lang="ru-RU" sz="2000" dirty="0" smtClean="0">
                <a:latin typeface="Arial" pitchFamily="34" charset="0"/>
                <a:cs typeface="Arial" pitchFamily="34" charset="0"/>
              </a:rPr>
              <a:t>размещались </a:t>
            </a:r>
            <a:r>
              <a:rPr lang="ru-RU" sz="2000" dirty="0">
                <a:latin typeface="Arial" pitchFamily="34" charset="0"/>
                <a:cs typeface="Arial" pitchFamily="34" charset="0"/>
              </a:rPr>
              <a:t>ниже зоны небес­ных вод </a:t>
            </a:r>
            <a:r>
              <a:rPr lang="ru-RU" sz="2000" dirty="0" smtClean="0">
                <a:latin typeface="Arial" pitchFamily="34" charset="0"/>
                <a:cs typeface="Arial" pitchFamily="34" charset="0"/>
              </a:rPr>
              <a:t>на </a:t>
            </a:r>
            <a:r>
              <a:rPr lang="ru-RU" sz="2000" dirty="0">
                <a:latin typeface="Arial" pitchFamily="34" charset="0"/>
                <a:cs typeface="Arial" pitchFamily="34" charset="0"/>
              </a:rPr>
              <a:t>фоне затененного кровлей фронтона. Обозначались </a:t>
            </a:r>
            <a:r>
              <a:rPr lang="ru-RU" sz="2000" dirty="0" smtClean="0">
                <a:latin typeface="Arial" pitchFamily="34" charset="0"/>
                <a:cs typeface="Arial" pitchFamily="34" charset="0"/>
              </a:rPr>
              <a:t>восход</a:t>
            </a:r>
            <a:r>
              <a:rPr lang="ru-RU" sz="2000" dirty="0">
                <a:latin typeface="Arial" pitchFamily="34" charset="0"/>
                <a:cs typeface="Arial" pitchFamily="34" charset="0"/>
              </a:rPr>
              <a:t>, полдень, за­кат. Иногда путь солнца отмечался </a:t>
            </a:r>
            <a:r>
              <a:rPr lang="ru-RU" sz="2000" dirty="0" smtClean="0">
                <a:latin typeface="Arial" pitchFamily="34" charset="0"/>
                <a:cs typeface="Arial" pitchFamily="34" charset="0"/>
              </a:rPr>
              <a:t>12 знаками. Показ </a:t>
            </a:r>
            <a:r>
              <a:rPr lang="ru-RU" sz="2000" dirty="0">
                <a:latin typeface="Arial" pitchFamily="34" charset="0"/>
                <a:cs typeface="Arial" pitchFamily="34" charset="0"/>
              </a:rPr>
              <a:t>макрокосма </a:t>
            </a:r>
            <a:r>
              <a:rPr lang="ru-RU" sz="2000" dirty="0" smtClean="0">
                <a:latin typeface="Arial" pitchFamily="34" charset="0"/>
                <a:cs typeface="Arial" pitchFamily="34" charset="0"/>
              </a:rPr>
              <a:t>был </a:t>
            </a:r>
            <a:r>
              <a:rPr lang="ru-RU" sz="2000" dirty="0">
                <a:latin typeface="Arial" pitchFamily="34" charset="0"/>
                <a:cs typeface="Arial" pitchFamily="34" charset="0"/>
              </a:rPr>
              <a:t>средством защиты </a:t>
            </a:r>
            <a:r>
              <a:rPr lang="ru-RU" sz="2000" dirty="0" smtClean="0">
                <a:latin typeface="Arial" pitchFamily="34" charset="0"/>
                <a:cs typeface="Arial" pitchFamily="34" charset="0"/>
              </a:rPr>
              <a:t>от вредоносного </a:t>
            </a:r>
            <a:r>
              <a:rPr lang="ru-RU" sz="2000" dirty="0">
                <a:latin typeface="Arial" pitchFamily="34" charset="0"/>
                <a:cs typeface="Arial" pitchFamily="34" charset="0"/>
              </a:rPr>
              <a:t>начала</a:t>
            </a:r>
            <a:r>
              <a:rPr lang="ru-RU" sz="2000" dirty="0" smtClean="0">
                <a:latin typeface="Arial" pitchFamily="34" charset="0"/>
                <a:cs typeface="Arial" pitchFamily="34" charset="0"/>
              </a:rPr>
              <a:t>. Нужно </a:t>
            </a:r>
            <a:r>
              <a:rPr lang="ru-RU" sz="2000" dirty="0">
                <a:latin typeface="Arial" pitchFamily="34" charset="0"/>
                <a:cs typeface="Arial" pitchFamily="34" charset="0"/>
              </a:rPr>
              <a:t>было </a:t>
            </a:r>
            <a:r>
              <a:rPr lang="ru-RU" sz="2000" dirty="0" smtClean="0">
                <a:latin typeface="Arial" pitchFamily="34" charset="0"/>
                <a:cs typeface="Arial" pitchFamily="34" charset="0"/>
              </a:rPr>
              <a:t>обезопасить </a:t>
            </a:r>
            <a:r>
              <a:rPr lang="ru-RU" sz="2000" dirty="0">
                <a:latin typeface="Arial" pitchFamily="34" charset="0"/>
                <a:cs typeface="Arial" pitchFamily="34" charset="0"/>
              </a:rPr>
              <a:t>все вносимое в дом и снабдить человека </a:t>
            </a:r>
            <a:r>
              <a:rPr lang="ru-RU" sz="2000" dirty="0" smtClean="0">
                <a:latin typeface="Arial" pitchFamily="34" charset="0"/>
                <a:cs typeface="Arial" pitchFamily="34" charset="0"/>
              </a:rPr>
              <a:t>арсеналом символов, </a:t>
            </a:r>
            <a:r>
              <a:rPr lang="ru-RU" sz="2000" dirty="0">
                <a:latin typeface="Arial" pitchFamily="34" charset="0"/>
                <a:cs typeface="Arial" pitchFamily="34" charset="0"/>
              </a:rPr>
              <a:t>если возникнет не­обходимость покинуть </a:t>
            </a:r>
            <a:r>
              <a:rPr lang="ru-RU" sz="2000" dirty="0" smtClean="0">
                <a:latin typeface="Arial" pitchFamily="34" charset="0"/>
                <a:cs typeface="Arial" pitchFamily="34" charset="0"/>
              </a:rPr>
              <a:t>защищенную </a:t>
            </a:r>
            <a:r>
              <a:rPr lang="ru-RU" sz="2000" dirty="0">
                <a:latin typeface="Arial" pitchFamily="34" charset="0"/>
                <a:cs typeface="Arial" pitchFamily="34" charset="0"/>
              </a:rPr>
              <a:t>хоромину. Поэтому все, что </a:t>
            </a:r>
            <a:r>
              <a:rPr lang="ru-RU" sz="2000" dirty="0" smtClean="0">
                <a:latin typeface="Arial" pitchFamily="34" charset="0"/>
                <a:cs typeface="Arial" pitchFamily="34" charset="0"/>
              </a:rPr>
              <a:t>относится </a:t>
            </a:r>
            <a:r>
              <a:rPr lang="ru-RU" sz="2000" dirty="0">
                <a:latin typeface="Arial" pitchFamily="34" charset="0"/>
                <a:cs typeface="Arial" pitchFamily="34" charset="0"/>
              </a:rPr>
              <a:t>к приготовлению и потреблению пищи, связано с изго­товлением </a:t>
            </a:r>
            <a:r>
              <a:rPr lang="ru-RU" sz="2000" dirty="0" smtClean="0">
                <a:latin typeface="Arial" pitchFamily="34" charset="0"/>
                <a:cs typeface="Arial" pitchFamily="34" charset="0"/>
              </a:rPr>
              <a:t>одежды, </a:t>
            </a:r>
            <a:r>
              <a:rPr lang="ru-RU" sz="2000" dirty="0">
                <a:latin typeface="Arial" pitchFamily="34" charset="0"/>
                <a:cs typeface="Arial" pitchFamily="34" charset="0"/>
              </a:rPr>
              <a:t>мебель </a:t>
            </a:r>
            <a:r>
              <a:rPr lang="ru-RU" sz="2000" dirty="0" smtClean="0">
                <a:latin typeface="Arial" pitchFamily="34" charset="0"/>
                <a:cs typeface="Arial" pitchFamily="34" charset="0"/>
              </a:rPr>
              <a:t>и сундуки,</a:t>
            </a:r>
            <a:r>
              <a:rPr lang="ru-RU" sz="2000" dirty="0">
                <a:latin typeface="Arial" pitchFamily="34" charset="0"/>
                <a:cs typeface="Arial" pitchFamily="34" charset="0"/>
              </a:rPr>
              <a:t> </a:t>
            </a:r>
            <a:r>
              <a:rPr lang="ru-RU" sz="2000" dirty="0" smtClean="0">
                <a:latin typeface="Arial" pitchFamily="34" charset="0"/>
                <a:cs typeface="Arial" pitchFamily="34" charset="0"/>
              </a:rPr>
              <a:t>покрывалось </a:t>
            </a:r>
            <a:r>
              <a:rPr lang="ru-RU" sz="2000" dirty="0">
                <a:latin typeface="Arial" pitchFamily="34" charset="0"/>
                <a:cs typeface="Arial" pitchFamily="34" charset="0"/>
              </a:rPr>
              <a:t>сакральной </a:t>
            </a:r>
            <a:r>
              <a:rPr lang="ru-RU" sz="2000" dirty="0" smtClean="0">
                <a:latin typeface="Arial" pitchFamily="34" charset="0"/>
                <a:cs typeface="Arial" pitchFamily="34" charset="0"/>
              </a:rPr>
              <a:t>орнаментикой. Внутри </a:t>
            </a:r>
            <a:r>
              <a:rPr lang="ru-RU" sz="2000" dirty="0">
                <a:latin typeface="Arial" pitchFamily="34" charset="0"/>
                <a:cs typeface="Arial" pitchFamily="34" charset="0"/>
              </a:rPr>
              <a:t>дома главным оберегом </a:t>
            </a:r>
            <a:r>
              <a:rPr lang="ru-RU" sz="2000" dirty="0" smtClean="0">
                <a:latin typeface="Arial" pitchFamily="34" charset="0"/>
                <a:cs typeface="Arial" pitchFamily="34" charset="0"/>
              </a:rPr>
              <a:t>была </a:t>
            </a:r>
            <a:r>
              <a:rPr lang="ru-RU" sz="2000" dirty="0">
                <a:latin typeface="Arial" pitchFamily="34" charset="0"/>
                <a:cs typeface="Arial" pitchFamily="34" charset="0"/>
              </a:rPr>
              <a:t>печь. </a:t>
            </a:r>
            <a:r>
              <a:rPr lang="ru-RU" sz="2000" dirty="0" smtClean="0">
                <a:latin typeface="Arial" pitchFamily="34" charset="0"/>
                <a:cs typeface="Arial" pitchFamily="34" charset="0"/>
              </a:rPr>
              <a:t>У </a:t>
            </a:r>
            <a:r>
              <a:rPr lang="ru-RU" sz="2000" dirty="0">
                <a:latin typeface="Arial" pitchFamily="34" charset="0"/>
                <a:cs typeface="Arial" pitchFamily="34" charset="0"/>
              </a:rPr>
              <a:t>печи дава­лись клятвы, </a:t>
            </a:r>
            <a:r>
              <a:rPr lang="ru-RU" sz="2000" dirty="0" smtClean="0">
                <a:latin typeface="Arial" pitchFamily="34" charset="0"/>
                <a:cs typeface="Arial" pitchFamily="34" charset="0"/>
              </a:rPr>
              <a:t>в </a:t>
            </a:r>
            <a:r>
              <a:rPr lang="ru-RU" sz="2000" dirty="0">
                <a:latin typeface="Arial" pitchFamily="34" charset="0"/>
                <a:cs typeface="Arial" pitchFamily="34" charset="0"/>
              </a:rPr>
              <a:t>печурки прята­ли молочные зубы детей, в </a:t>
            </a:r>
            <a:r>
              <a:rPr lang="ru-RU" sz="2000" dirty="0" err="1">
                <a:latin typeface="Arial" pitchFamily="34" charset="0"/>
                <a:cs typeface="Arial" pitchFamily="34" charset="0"/>
              </a:rPr>
              <a:t>подпечье</a:t>
            </a:r>
            <a:r>
              <a:rPr lang="ru-RU" sz="2000" dirty="0">
                <a:latin typeface="Arial" pitchFamily="34" charset="0"/>
                <a:cs typeface="Arial" pitchFamily="34" charset="0"/>
              </a:rPr>
              <a:t> обитал </a:t>
            </a:r>
            <a:r>
              <a:rPr lang="ru-RU" sz="2000" dirty="0" smtClean="0">
                <a:latin typeface="Arial" pitchFamily="34" charset="0"/>
                <a:cs typeface="Arial" pitchFamily="34" charset="0"/>
              </a:rPr>
              <a:t>домовой</a:t>
            </a:r>
            <a:r>
              <a:rPr lang="ru-RU" sz="2000" dirty="0">
                <a:latin typeface="Arial" pitchFamily="34" charset="0"/>
                <a:cs typeface="Arial" pitchFamily="34" charset="0"/>
              </a:rPr>
              <a:t>. Это был кон – начало </a:t>
            </a:r>
            <a:r>
              <a:rPr lang="ru-RU" sz="2000" dirty="0" smtClean="0">
                <a:latin typeface="Arial" pitchFamily="34" charset="0"/>
                <a:cs typeface="Arial" pitchFamily="34" charset="0"/>
              </a:rPr>
              <a:t>начал. </a:t>
            </a:r>
            <a:r>
              <a:rPr lang="ru-RU" sz="2000" dirty="0">
                <a:latin typeface="Arial" pitchFamily="34" charset="0"/>
                <a:cs typeface="Arial" pitchFamily="34" charset="0"/>
              </a:rPr>
              <a:t>Когда-то появилось </a:t>
            </a:r>
            <a:r>
              <a:rPr lang="ru-RU" sz="2000" dirty="0" smtClean="0">
                <a:latin typeface="Arial" pitchFamily="34" charset="0"/>
                <a:cs typeface="Arial" pitchFamily="34" charset="0"/>
              </a:rPr>
              <a:t>обособленное </a:t>
            </a:r>
            <a:r>
              <a:rPr lang="ru-RU" sz="2000" dirty="0">
                <a:latin typeface="Arial" pitchFamily="34" charset="0"/>
                <a:cs typeface="Arial" pitchFamily="34" charset="0"/>
              </a:rPr>
              <a:t>изображение этого понятия, которому по созвучию с </a:t>
            </a:r>
            <a:r>
              <a:rPr lang="ru-RU" sz="2000" dirty="0" smtClean="0">
                <a:latin typeface="Arial" pitchFamily="34" charset="0"/>
                <a:cs typeface="Arial" pitchFamily="34" charset="0"/>
              </a:rPr>
              <a:t>конем </a:t>
            </a:r>
            <a:r>
              <a:rPr lang="ru-RU" sz="2000" dirty="0">
                <a:latin typeface="Arial" pitchFamily="34" charset="0"/>
                <a:cs typeface="Arial" pitchFamily="34" charset="0"/>
              </a:rPr>
              <a:t>придавалась форма конской головы. </a:t>
            </a:r>
            <a:r>
              <a:rPr lang="ru-RU" sz="2000" dirty="0" smtClean="0">
                <a:latin typeface="Arial" pitchFamily="34" charset="0"/>
                <a:cs typeface="Arial" pitchFamily="34" charset="0"/>
              </a:rPr>
              <a:t>Вторым </a:t>
            </a:r>
            <a:r>
              <a:rPr lang="ru-RU" sz="2000" dirty="0">
                <a:latin typeface="Arial" pitchFamily="34" charset="0"/>
                <a:cs typeface="Arial" pitchFamily="34" charset="0"/>
              </a:rPr>
              <a:t>священным местом </a:t>
            </a:r>
            <a:r>
              <a:rPr lang="ru-RU" sz="2000" dirty="0" smtClean="0">
                <a:latin typeface="Arial" pitchFamily="34" charset="0"/>
                <a:cs typeface="Arial" pitchFamily="34" charset="0"/>
              </a:rPr>
              <a:t>была </a:t>
            </a:r>
            <a:r>
              <a:rPr lang="ru-RU" sz="2000" dirty="0">
                <a:latin typeface="Arial" pitchFamily="34" charset="0"/>
                <a:cs typeface="Arial" pitchFamily="34" charset="0"/>
              </a:rPr>
              <a:t>матица, глав­ный срединный брус </a:t>
            </a:r>
            <a:r>
              <a:rPr lang="ru-RU" sz="2000" dirty="0" smtClean="0">
                <a:latin typeface="Arial" pitchFamily="34" charset="0"/>
                <a:cs typeface="Arial" pitchFamily="34" charset="0"/>
              </a:rPr>
              <a:t>потолка, с вырезанным кругом </a:t>
            </a:r>
            <a:r>
              <a:rPr lang="ru-RU" sz="2000" dirty="0">
                <a:latin typeface="Arial" pitchFamily="34" charset="0"/>
                <a:cs typeface="Arial" pitchFamily="34" charset="0"/>
              </a:rPr>
              <a:t>с шестигранником и </a:t>
            </a:r>
            <a:r>
              <a:rPr lang="ru-RU" sz="2000" dirty="0" err="1">
                <a:latin typeface="Arial" pitchFamily="34" charset="0"/>
                <a:cs typeface="Arial" pitchFamily="34" charset="0"/>
              </a:rPr>
              <a:t>шестилучевой</a:t>
            </a:r>
            <a:r>
              <a:rPr lang="ru-RU" sz="2000" dirty="0">
                <a:latin typeface="Arial" pitchFamily="34" charset="0"/>
                <a:cs typeface="Arial" pitchFamily="34" charset="0"/>
              </a:rPr>
              <a:t> </a:t>
            </a:r>
            <a:r>
              <a:rPr lang="ru-RU" sz="2000" dirty="0" smtClean="0">
                <a:latin typeface="Arial" pitchFamily="34" charset="0"/>
                <a:cs typeface="Arial" pitchFamily="34" charset="0"/>
              </a:rPr>
              <a:t>розеткой. </a:t>
            </a:r>
            <a:r>
              <a:rPr lang="ru-RU" sz="2000" dirty="0">
                <a:latin typeface="Arial" pitchFamily="34" charset="0"/>
                <a:cs typeface="Arial" pitchFamily="34" charset="0"/>
              </a:rPr>
              <a:t>По сторонам солнечного круга </a:t>
            </a:r>
            <a:r>
              <a:rPr lang="ru-RU" sz="2000" dirty="0" smtClean="0">
                <a:latin typeface="Arial" pitchFamily="34" charset="0"/>
                <a:cs typeface="Arial" pitchFamily="34" charset="0"/>
              </a:rPr>
              <a:t>распо­лагались </a:t>
            </a:r>
            <a:r>
              <a:rPr lang="ru-RU" sz="2000" dirty="0">
                <a:latin typeface="Arial" pitchFamily="34" charset="0"/>
                <a:cs typeface="Arial" pitchFamily="34" charset="0"/>
              </a:rPr>
              <a:t>идеограммы земли или вспаханного </a:t>
            </a:r>
            <a:r>
              <a:rPr lang="ru-RU" sz="2000" dirty="0" smtClean="0">
                <a:latin typeface="Arial" pitchFamily="34" charset="0"/>
                <a:cs typeface="Arial" pitchFamily="34" charset="0"/>
              </a:rPr>
              <a:t>поля. В </a:t>
            </a:r>
            <a:r>
              <a:rPr lang="ru-RU" sz="2000" dirty="0">
                <a:latin typeface="Arial" pitchFamily="34" charset="0"/>
                <a:cs typeface="Arial" pitchFamily="34" charset="0"/>
              </a:rPr>
              <a:t>каждом доме было специальное священное </a:t>
            </a:r>
            <a:r>
              <a:rPr lang="ru-RU" sz="2000" dirty="0" smtClean="0">
                <a:latin typeface="Arial" pitchFamily="34" charset="0"/>
                <a:cs typeface="Arial" pitchFamily="34" charset="0"/>
              </a:rPr>
              <a:t>место</a:t>
            </a:r>
            <a:r>
              <a:rPr lang="ru-RU" sz="2000" dirty="0">
                <a:latin typeface="Arial" pitchFamily="34" charset="0"/>
                <a:cs typeface="Arial" pitchFamily="34" charset="0"/>
              </a:rPr>
              <a:t> – «красный угол</a:t>
            </a:r>
            <a:r>
              <a:rPr lang="ru-RU" sz="2000" dirty="0" smtClean="0">
                <a:latin typeface="Arial" pitchFamily="34" charset="0"/>
                <a:cs typeface="Arial" pitchFamily="34" charset="0"/>
              </a:rPr>
              <a:t>», украшенный </a:t>
            </a:r>
            <a:r>
              <a:rPr lang="ru-RU" sz="2000" dirty="0">
                <a:latin typeface="Arial" pitchFamily="34" charset="0"/>
                <a:cs typeface="Arial" pitchFamily="34" charset="0"/>
              </a:rPr>
              <a:t>ритуальными </a:t>
            </a:r>
            <a:r>
              <a:rPr lang="ru-RU" sz="2000" dirty="0" smtClean="0">
                <a:latin typeface="Arial" pitchFamily="34" charset="0"/>
                <a:cs typeface="Arial" pitchFamily="34" charset="0"/>
              </a:rPr>
              <a:t>полотенцами.</a:t>
            </a:r>
            <a:endParaRPr lang="uk-UA" sz="2000" dirty="0">
              <a:latin typeface="Arial" pitchFamily="34" charset="0"/>
              <a:cs typeface="Arial" pitchFamily="34" charset="0"/>
            </a:endParaRPr>
          </a:p>
        </p:txBody>
      </p:sp>
    </p:spTree>
    <p:extLst>
      <p:ext uri="{BB962C8B-B14F-4D97-AF65-F5344CB8AC3E}">
        <p14:creationId xmlns:p14="http://schemas.microsoft.com/office/powerpoint/2010/main" val="3022109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23664" y="4327"/>
            <a:ext cx="8229600" cy="7780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smtClean="0">
                <a:effectLst/>
              </a:rPr>
              <a:t>Давній Світ: </a:t>
            </a:r>
            <a:r>
              <a:rPr lang="uk-UA" sz="3200" dirty="0" err="1" smtClean="0">
                <a:effectLst/>
              </a:rPr>
              <a:t>Мохенджо-Даро</a:t>
            </a:r>
            <a:endParaRPr lang="uk-UA" sz="3200" dirty="0" smtClean="0">
              <a:effectLst/>
            </a:endParaRPr>
          </a:p>
        </p:txBody>
      </p:sp>
      <p:sp>
        <p:nvSpPr>
          <p:cNvPr id="2" name="Rectangle 1"/>
          <p:cNvSpPr>
            <a:spLocks noChangeArrowheads="1"/>
          </p:cNvSpPr>
          <p:nvPr/>
        </p:nvSpPr>
        <p:spPr bwMode="auto">
          <a:xfrm>
            <a:off x="178060" y="4899218"/>
            <a:ext cx="475398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smtClean="0">
                <a:latin typeface="Arial" pitchFamily="34" charset="0"/>
                <a:cs typeface="Arial" pitchFamily="34" charset="0"/>
              </a:rPr>
              <a:t>ІІІ-ІІ тисячоліття до н.е. </a:t>
            </a:r>
          </a:p>
          <a:p>
            <a:r>
              <a:rPr lang="uk-UA" sz="2000" dirty="0" err="1" smtClean="0">
                <a:latin typeface="Arial" pitchFamily="34" charset="0"/>
                <a:cs typeface="Arial" pitchFamily="34" charset="0"/>
              </a:rPr>
              <a:t>Дравідійський</a:t>
            </a:r>
            <a:r>
              <a:rPr lang="uk-UA" sz="2000" dirty="0" smtClean="0">
                <a:latin typeface="Arial" pitchFamily="34" charset="0"/>
                <a:cs typeface="Arial" pitchFamily="34" charset="0"/>
              </a:rPr>
              <a:t> тип населення. Можливі зв'язки із шумерами. </a:t>
            </a:r>
          </a:p>
          <a:p>
            <a:r>
              <a:rPr lang="uk-UA" sz="2000" dirty="0" smtClean="0">
                <a:latin typeface="Arial" pitchFamily="34" charset="0"/>
                <a:cs typeface="Arial" pitchFamily="34" charset="0"/>
              </a:rPr>
              <a:t>Можлива писемність (немає загальновизнаного розшифрування)</a:t>
            </a:r>
            <a:endParaRPr lang="uk-UA" sz="2000" dirty="0">
              <a:latin typeface="Arial" pitchFamily="34" charset="0"/>
              <a:cs typeface="Arial" pitchFamily="34"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811844"/>
            <a:ext cx="2972412" cy="376485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1858" y="811844"/>
            <a:ext cx="2636011" cy="3792193"/>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24" t="5437" r="14124" b="8804"/>
          <a:stretch/>
        </p:blipFill>
        <p:spPr bwMode="auto">
          <a:xfrm>
            <a:off x="7075504" y="4760293"/>
            <a:ext cx="1909068" cy="190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82" t="5171" r="9011" b="6136"/>
          <a:stretch/>
        </p:blipFill>
        <p:spPr bwMode="auto">
          <a:xfrm>
            <a:off x="179568" y="811845"/>
            <a:ext cx="2706195" cy="38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4760293"/>
            <a:ext cx="1944216" cy="190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836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23664" y="4327"/>
            <a:ext cx="8229600" cy="7780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err="1" smtClean="0">
                <a:effectLst/>
              </a:rPr>
              <a:t>Мохенджо-Даро</a:t>
            </a:r>
            <a:r>
              <a:rPr lang="uk-UA" sz="3200" dirty="0" smtClean="0">
                <a:effectLst/>
              </a:rPr>
              <a:t>: реконструкція</a:t>
            </a:r>
          </a:p>
        </p:txBody>
      </p:sp>
      <p:sp>
        <p:nvSpPr>
          <p:cNvPr id="2" name="Rectangle 1"/>
          <p:cNvSpPr>
            <a:spLocks noChangeArrowheads="1"/>
          </p:cNvSpPr>
          <p:nvPr/>
        </p:nvSpPr>
        <p:spPr bwMode="auto">
          <a:xfrm>
            <a:off x="-33537" y="4336706"/>
            <a:ext cx="535683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uk-UA" sz="2000" dirty="0" err="1"/>
              <a:t>Мохенджо-Даро</a:t>
            </a:r>
            <a:r>
              <a:rPr lang="uk-UA" sz="2000" dirty="0"/>
              <a:t> </a:t>
            </a:r>
            <a:r>
              <a:rPr lang="uk-UA" sz="2000" dirty="0" smtClean="0"/>
              <a:t>займав площу близько 259 га і являв собою мережу кварталів (найдавніший приклад такого планування), розділених </a:t>
            </a:r>
            <a:r>
              <a:rPr lang="uk-UA" sz="2000" dirty="0"/>
              <a:t>широкими </a:t>
            </a:r>
            <a:r>
              <a:rPr lang="uk-UA" sz="2000" dirty="0" smtClean="0"/>
              <a:t>вулицями із розвинутою дренажною системою і басейнами, які розділялися </a:t>
            </a:r>
            <a:r>
              <a:rPr lang="uk-UA" sz="2000" dirty="0"/>
              <a:t>на </a:t>
            </a:r>
            <a:r>
              <a:rPr lang="uk-UA" sz="2000" dirty="0" smtClean="0"/>
              <a:t>більш малі і були забудовані домами із обпаленої цегли. </a:t>
            </a:r>
            <a:endParaRPr lang="uk-UA" sz="20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9004"/>
            <a:ext cx="4355976" cy="358342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5" y="744404"/>
            <a:ext cx="4777319" cy="356181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3295" y="4306221"/>
            <a:ext cx="3810000" cy="2551779"/>
          </a:xfrm>
          <a:prstGeom prst="rect">
            <a:avLst/>
          </a:prstGeom>
        </p:spPr>
      </p:pic>
    </p:spTree>
    <p:extLst>
      <p:ext uri="{BB962C8B-B14F-4D97-AF65-F5344CB8AC3E}">
        <p14:creationId xmlns:p14="http://schemas.microsoft.com/office/powerpoint/2010/main" val="1027122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40432" y="230222"/>
            <a:ext cx="8229600" cy="6163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uk-UA" sz="3200" dirty="0" err="1" smtClean="0">
                <a:latin typeface="Arial" pitchFamily="34" charset="0"/>
                <a:cs typeface="Arial" pitchFamily="34" charset="0"/>
              </a:rPr>
              <a:t>Вітрувій</a:t>
            </a:r>
            <a:r>
              <a:rPr lang="uk-UA" sz="3200" dirty="0" smtClean="0">
                <a:latin typeface="Arial" pitchFamily="34" charset="0"/>
                <a:cs typeface="Arial" pitchFamily="34" charset="0"/>
              </a:rPr>
              <a:t>: про архітектуру</a:t>
            </a:r>
            <a:endParaRPr lang="uk-UA" sz="3200" dirty="0" smtClean="0">
              <a:effectLs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815187"/>
            <a:ext cx="6658943" cy="6042813"/>
          </a:xfrm>
          <a:prstGeom prst="rect">
            <a:avLst/>
          </a:prstGeom>
        </p:spPr>
      </p:pic>
    </p:spTree>
    <p:extLst>
      <p:ext uri="{BB962C8B-B14F-4D97-AF65-F5344CB8AC3E}">
        <p14:creationId xmlns:p14="http://schemas.microsoft.com/office/powerpoint/2010/main" val="23252589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3455</TotalTime>
  <Words>2671</Words>
  <Application>Microsoft Office PowerPoint</Application>
  <PresentationFormat>Экран (4:3)</PresentationFormat>
  <Paragraphs>131</Paragraphs>
  <Slides>36</Slides>
  <Notes>34</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Поток</vt:lpstr>
      <vt:lpstr>ЖИТЛО, ІСТОРІЯ ТА КЛАСИФІКАЦІЯ</vt:lpstr>
      <vt:lpstr> ЖИТЛОВЕ СЕРЕДОВИЩЕ</vt:lpstr>
      <vt:lpstr>Житлове середовище</vt:lpstr>
      <vt:lpstr>Протоцивілізації: Трипілля-Кукутень</vt:lpstr>
      <vt:lpstr>Реконструкція житла та поселень</vt:lpstr>
      <vt:lpstr>Реконструкція захисту житла за Б. Рибаковим</vt:lpstr>
      <vt:lpstr>Давній Світ: Мохенджо-Даро</vt:lpstr>
      <vt:lpstr>Мохенджо-Даро: реконструкція</vt:lpstr>
      <vt:lpstr>Вітрувій: про архітектуру</vt:lpstr>
      <vt:lpstr>Вітрувій: вибір місця будівництва</vt:lpstr>
      <vt:lpstr>Вітрувій: планування міста</vt:lpstr>
      <vt:lpstr>Вітрувій: планування житла</vt:lpstr>
      <vt:lpstr>Вітрувій: розташування приміщень</vt:lpstr>
      <vt:lpstr>Античність: Херсонес</vt:lpstr>
      <vt:lpstr>Херсонес: будівлі і дороги</vt:lpstr>
      <vt:lpstr>Середньовіччя: замки</vt:lpstr>
      <vt:lpstr>Відродження: вілла «Ротонда»</vt:lpstr>
      <vt:lpstr>Сучасність: міста</vt:lpstr>
      <vt:lpstr>Сучасність: будинки</vt:lpstr>
      <vt:lpstr>Функції житла</vt:lpstr>
      <vt:lpstr>Житло для постійного проживання</vt:lpstr>
      <vt:lpstr>Житло для постійного проживання</vt:lpstr>
      <vt:lpstr>Житло для постійного проживання</vt:lpstr>
      <vt:lpstr>Житло для постійного проживання</vt:lpstr>
      <vt:lpstr>Житло для постійного проживання</vt:lpstr>
      <vt:lpstr>Житло для постійного проживання</vt:lpstr>
      <vt:lpstr>Житло для постійного проживання</vt:lpstr>
      <vt:lpstr>Житло для постійного проживання</vt:lpstr>
      <vt:lpstr>Житло для тимчасового проживання:</vt:lpstr>
      <vt:lpstr>Житло для тимчасового проживання</vt:lpstr>
      <vt:lpstr>Житло для тимчасового проживання</vt:lpstr>
      <vt:lpstr>Житло для тимчасового проживання</vt:lpstr>
      <vt:lpstr>Житло для тимчасового проживання</vt:lpstr>
      <vt:lpstr>Житлове середовище для людей з обмеженими  можливостями: гострота проблеми</vt:lpstr>
      <vt:lpstr>Для людей з обмеженими можливостями:</vt:lpstr>
      <vt:lpstr>Список літератури</vt:lpstr>
    </vt:vector>
  </TitlesOfParts>
  <Company>Организация</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Comp</cp:lastModifiedBy>
  <cp:revision>347</cp:revision>
  <dcterms:created xsi:type="dcterms:W3CDTF">2012-01-21T19:39:39Z</dcterms:created>
  <dcterms:modified xsi:type="dcterms:W3CDTF">2015-12-06T15:04:59Z</dcterms:modified>
</cp:coreProperties>
</file>