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61" d="100"/>
          <a:sy n="61" d="100"/>
        </p:scale>
        <p:origin x="-78"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DE5636A-5253-4B3D-8BDB-E0AAA2CE4762}" type="datetimeFigureOut">
              <a:rPr lang="ru-RU" smtClean="0"/>
              <a:pPr/>
              <a:t>01.10.2021</a:t>
            </a:fld>
            <a:endParaRPr lang="ru-RU"/>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ru-RU"/>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9FED5C8-57A3-4467-ABE2-1CE9C3E33429}" type="slidenum">
              <a:rPr lang="ru-RU" smtClean="0"/>
              <a:pPr/>
              <a:t>‹#›</a:t>
            </a:fld>
            <a:endParaRPr lang="ru-RU"/>
          </a:p>
        </p:txBody>
      </p:sp>
    </p:spTree>
    <p:extLst>
      <p:ext uri="{BB962C8B-B14F-4D97-AF65-F5344CB8AC3E}">
        <p14:creationId xmlns:p14="http://schemas.microsoft.com/office/powerpoint/2010/main" xmlns="" val="723842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DE5636A-5253-4B3D-8BDB-E0AAA2CE4762}" type="datetimeFigureOut">
              <a:rPr lang="ru-RU" smtClean="0"/>
              <a:pPr/>
              <a:t>01.10.2021</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9FED5C8-57A3-4467-ABE2-1CE9C3E33429}" type="slidenum">
              <a:rPr lang="ru-RU" smtClean="0"/>
              <a:pPr/>
              <a:t>‹#›</a:t>
            </a:fld>
            <a:endParaRPr lang="ru-RU"/>
          </a:p>
        </p:txBody>
      </p:sp>
    </p:spTree>
    <p:extLst>
      <p:ext uri="{BB962C8B-B14F-4D97-AF65-F5344CB8AC3E}">
        <p14:creationId xmlns:p14="http://schemas.microsoft.com/office/powerpoint/2010/main" xmlns="" val="2076300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CDE5636A-5253-4B3D-8BDB-E0AAA2CE4762}" type="datetimeFigureOut">
              <a:rPr lang="ru-RU" smtClean="0"/>
              <a:pPr/>
              <a:t>01.10.2021</a:t>
            </a:fld>
            <a:endParaRPr lang="ru-RU"/>
          </a:p>
        </p:txBody>
      </p:sp>
      <p:sp>
        <p:nvSpPr>
          <p:cNvPr id="5" name="Footer Placeholder 4"/>
          <p:cNvSpPr>
            <a:spLocks noGrp="1"/>
          </p:cNvSpPr>
          <p:nvPr>
            <p:ph type="ftr" sz="quarter" idx="11"/>
          </p:nvPr>
        </p:nvSpPr>
        <p:spPr/>
        <p:txBody>
          <a:bodyPr/>
          <a:lstStyle/>
          <a:p>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9FED5C8-57A3-4467-ABE2-1CE9C3E33429}" type="slidenum">
              <a:rPr lang="ru-RU" smtClean="0"/>
              <a:pPr/>
              <a:t>‹#›</a:t>
            </a:fld>
            <a:endParaRPr lang="ru-RU"/>
          </a:p>
        </p:txBody>
      </p:sp>
    </p:spTree>
    <p:extLst>
      <p:ext uri="{BB962C8B-B14F-4D97-AF65-F5344CB8AC3E}">
        <p14:creationId xmlns:p14="http://schemas.microsoft.com/office/powerpoint/2010/main" xmlns="" val="4178438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CDE5636A-5253-4B3D-8BDB-E0AAA2CE4762}" type="datetimeFigureOut">
              <a:rPr lang="ru-RU" smtClean="0"/>
              <a:pPr/>
              <a:t>01.10.2021</a:t>
            </a:fld>
            <a:endParaRPr lang="ru-RU"/>
          </a:p>
        </p:txBody>
      </p:sp>
      <p:sp>
        <p:nvSpPr>
          <p:cNvPr id="5" name="Footer Placeholder 4"/>
          <p:cNvSpPr>
            <a:spLocks noGrp="1"/>
          </p:cNvSpPr>
          <p:nvPr>
            <p:ph type="ftr" sz="quarter" idx="11"/>
          </p:nvPr>
        </p:nvSpPr>
        <p:spPr/>
        <p:txBody>
          <a:bodyPr/>
          <a:lstStyle/>
          <a:p>
            <a:endParaRPr lang="ru-RU"/>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9FED5C8-57A3-4467-ABE2-1CE9C3E33429}" type="slidenum">
              <a:rPr lang="ru-RU" smtClean="0"/>
              <a:pPr/>
              <a:t>‹#›</a:t>
            </a:fld>
            <a:endParaRPr lang="ru-RU"/>
          </a:p>
        </p:txBody>
      </p:sp>
    </p:spTree>
    <p:extLst>
      <p:ext uri="{BB962C8B-B14F-4D97-AF65-F5344CB8AC3E}">
        <p14:creationId xmlns:p14="http://schemas.microsoft.com/office/powerpoint/2010/main" xmlns="" val="2492472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DE5636A-5253-4B3D-8BDB-E0AAA2CE4762}" type="datetimeFigureOut">
              <a:rPr lang="ru-RU" smtClean="0"/>
              <a:pPr/>
              <a:t>01.10.2021</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9FED5C8-57A3-4467-ABE2-1CE9C3E33429}" type="slidenum">
              <a:rPr lang="ru-RU" smtClean="0"/>
              <a:pPr/>
              <a:t>‹#›</a:t>
            </a:fld>
            <a:endParaRPr lang="ru-RU"/>
          </a:p>
        </p:txBody>
      </p:sp>
    </p:spTree>
    <p:extLst>
      <p:ext uri="{BB962C8B-B14F-4D97-AF65-F5344CB8AC3E}">
        <p14:creationId xmlns:p14="http://schemas.microsoft.com/office/powerpoint/2010/main" xmlns="" val="3821550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DE5636A-5253-4B3D-8BDB-E0AAA2CE4762}" type="datetimeFigureOut">
              <a:rPr lang="ru-RU" smtClean="0"/>
              <a:pPr/>
              <a:t>01.10.2021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9FED5C8-57A3-4467-ABE2-1CE9C3E33429}" type="slidenum">
              <a:rPr lang="ru-RU" smtClean="0"/>
              <a:pPr/>
              <a:t>‹#›</a:t>
            </a:fld>
            <a:endParaRPr lang="ru-RU"/>
          </a:p>
        </p:txBody>
      </p:sp>
    </p:spTree>
    <p:extLst>
      <p:ext uri="{BB962C8B-B14F-4D97-AF65-F5344CB8AC3E}">
        <p14:creationId xmlns:p14="http://schemas.microsoft.com/office/powerpoint/2010/main" xmlns="" val="329170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DE5636A-5253-4B3D-8BDB-E0AAA2CE4762}" type="datetimeFigureOut">
              <a:rPr lang="ru-RU" smtClean="0"/>
              <a:pPr/>
              <a:t>01.10.2021</a:t>
            </a:fld>
            <a:endParaRPr lang="ru-RU"/>
          </a:p>
        </p:txBody>
      </p:sp>
      <p:sp>
        <p:nvSpPr>
          <p:cNvPr id="8" name="Footer Placeholder 7"/>
          <p:cNvSpPr>
            <a:spLocks noGrp="1"/>
          </p:cNvSpPr>
          <p:nvPr>
            <p:ph type="ftr" sz="quarter" idx="11"/>
          </p:nvPr>
        </p:nvSpPr>
        <p:spPr>
          <a:xfrm>
            <a:off x="561111" y="6391838"/>
            <a:ext cx="3644282" cy="304801"/>
          </a:xfrm>
        </p:spPr>
        <p:txBody>
          <a:bodyPr/>
          <a:lstStyle/>
          <a:p>
            <a:endParaRPr lang="ru-RU"/>
          </a:p>
        </p:txBody>
      </p:sp>
      <p:sp>
        <p:nvSpPr>
          <p:cNvPr id="9" name="Slide Number Placeholder 8"/>
          <p:cNvSpPr>
            <a:spLocks noGrp="1"/>
          </p:cNvSpPr>
          <p:nvPr>
            <p:ph type="sldNum" sz="quarter" idx="12"/>
          </p:nvPr>
        </p:nvSpPr>
        <p:spPr/>
        <p:txBody>
          <a:bodyPr/>
          <a:lstStyle/>
          <a:p>
            <a:fld id="{19FED5C8-57A3-4467-ABE2-1CE9C3E33429}" type="slidenum">
              <a:rPr lang="ru-RU" smtClean="0"/>
              <a:pPr/>
              <a:t>‹#›</a:t>
            </a:fld>
            <a:endParaRPr lang="ru-RU"/>
          </a:p>
        </p:txBody>
      </p:sp>
    </p:spTree>
    <p:extLst>
      <p:ext uri="{BB962C8B-B14F-4D97-AF65-F5344CB8AC3E}">
        <p14:creationId xmlns:p14="http://schemas.microsoft.com/office/powerpoint/2010/main" xmlns="" val="2395517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DE5636A-5253-4B3D-8BDB-E0AAA2CE4762}" type="datetimeFigureOut">
              <a:rPr lang="ru-RU" smtClean="0"/>
              <a:pPr/>
              <a:t>01.10.2021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9FED5C8-57A3-4467-ABE2-1CE9C3E33429}" type="slidenum">
              <a:rPr lang="ru-RU" smtClean="0"/>
              <a:pPr/>
              <a:t>‹#›</a:t>
            </a:fld>
            <a:endParaRPr lang="ru-RU"/>
          </a:p>
        </p:txBody>
      </p:sp>
    </p:spTree>
    <p:extLst>
      <p:ext uri="{BB962C8B-B14F-4D97-AF65-F5344CB8AC3E}">
        <p14:creationId xmlns:p14="http://schemas.microsoft.com/office/powerpoint/2010/main" xmlns="" val="2940737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E5636A-5253-4B3D-8BDB-E0AAA2CE4762}" type="datetimeFigureOut">
              <a:rPr lang="ru-RU" smtClean="0"/>
              <a:pPr/>
              <a:t>01.10.2021</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9FED5C8-57A3-4467-ABE2-1CE9C3E33429}" type="slidenum">
              <a:rPr lang="ru-RU" smtClean="0"/>
              <a:pPr/>
              <a:t>‹#›</a:t>
            </a:fld>
            <a:endParaRPr lang="ru-RU"/>
          </a:p>
        </p:txBody>
      </p:sp>
    </p:spTree>
    <p:extLst>
      <p:ext uri="{BB962C8B-B14F-4D97-AF65-F5344CB8AC3E}">
        <p14:creationId xmlns:p14="http://schemas.microsoft.com/office/powerpoint/2010/main" xmlns="" val="396629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DE5636A-5253-4B3D-8BDB-E0AAA2CE4762}" type="datetimeFigureOut">
              <a:rPr lang="ru-RU" smtClean="0"/>
              <a:pPr/>
              <a:t>01.10.2021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9FED5C8-57A3-4467-ABE2-1CE9C3E33429}" type="slidenum">
              <a:rPr lang="ru-RU" smtClean="0"/>
              <a:pPr/>
              <a:t>‹#›</a:t>
            </a:fld>
            <a:endParaRPr lang="ru-RU"/>
          </a:p>
        </p:txBody>
      </p:sp>
    </p:spTree>
    <p:extLst>
      <p:ext uri="{BB962C8B-B14F-4D97-AF65-F5344CB8AC3E}">
        <p14:creationId xmlns:p14="http://schemas.microsoft.com/office/powerpoint/2010/main" xmlns="" val="1518192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DE5636A-5253-4B3D-8BDB-E0AAA2CE4762}" type="datetimeFigureOut">
              <a:rPr lang="ru-RU" smtClean="0"/>
              <a:pPr/>
              <a:t>01.10.2021</a:t>
            </a:fld>
            <a:endParaRPr lang="ru-RU"/>
          </a:p>
        </p:txBody>
      </p:sp>
      <p:sp>
        <p:nvSpPr>
          <p:cNvPr id="5" name="Footer Placeholder 4"/>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9FED5C8-57A3-4467-ABE2-1CE9C3E33429}" type="slidenum">
              <a:rPr lang="ru-RU" smtClean="0"/>
              <a:pPr/>
              <a:t>‹#›</a:t>
            </a:fld>
            <a:endParaRPr lang="ru-RU"/>
          </a:p>
        </p:txBody>
      </p:sp>
    </p:spTree>
    <p:extLst>
      <p:ext uri="{BB962C8B-B14F-4D97-AF65-F5344CB8AC3E}">
        <p14:creationId xmlns:p14="http://schemas.microsoft.com/office/powerpoint/2010/main" xmlns="" val="193409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DE5636A-5253-4B3D-8BDB-E0AAA2CE4762}" type="datetimeFigureOut">
              <a:rPr lang="ru-RU" smtClean="0"/>
              <a:pPr/>
              <a:t>01.10.2021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9FED5C8-57A3-4467-ABE2-1CE9C3E33429}" type="slidenum">
              <a:rPr lang="ru-RU" smtClean="0"/>
              <a:pPr/>
              <a:t>‹#›</a:t>
            </a:fld>
            <a:endParaRPr lang="ru-RU"/>
          </a:p>
        </p:txBody>
      </p:sp>
    </p:spTree>
    <p:extLst>
      <p:ext uri="{BB962C8B-B14F-4D97-AF65-F5344CB8AC3E}">
        <p14:creationId xmlns:p14="http://schemas.microsoft.com/office/powerpoint/2010/main" xmlns="" val="1980832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DE5636A-5253-4B3D-8BDB-E0AAA2CE4762}" type="datetimeFigureOut">
              <a:rPr lang="ru-RU" smtClean="0"/>
              <a:pPr/>
              <a:t>01.10.2021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9FED5C8-57A3-4467-ABE2-1CE9C3E33429}" type="slidenum">
              <a:rPr lang="ru-RU" smtClean="0"/>
              <a:pPr/>
              <a:t>‹#›</a:t>
            </a:fld>
            <a:endParaRPr lang="ru-RU"/>
          </a:p>
        </p:txBody>
      </p:sp>
    </p:spTree>
    <p:extLst>
      <p:ext uri="{BB962C8B-B14F-4D97-AF65-F5344CB8AC3E}">
        <p14:creationId xmlns:p14="http://schemas.microsoft.com/office/powerpoint/2010/main" xmlns="" val="185439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DE5636A-5253-4B3D-8BDB-E0AAA2CE4762}" type="datetimeFigureOut">
              <a:rPr lang="ru-RU" smtClean="0"/>
              <a:pPr/>
              <a:t>01.10.2021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9FED5C8-57A3-4467-ABE2-1CE9C3E33429}" type="slidenum">
              <a:rPr lang="ru-RU" smtClean="0"/>
              <a:pPr/>
              <a:t>‹#›</a:t>
            </a:fld>
            <a:endParaRPr lang="ru-RU"/>
          </a:p>
        </p:txBody>
      </p:sp>
    </p:spTree>
    <p:extLst>
      <p:ext uri="{BB962C8B-B14F-4D97-AF65-F5344CB8AC3E}">
        <p14:creationId xmlns:p14="http://schemas.microsoft.com/office/powerpoint/2010/main" xmlns="" val="24918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5636A-5253-4B3D-8BDB-E0AAA2CE4762}" type="datetimeFigureOut">
              <a:rPr lang="ru-RU" smtClean="0"/>
              <a:pPr/>
              <a:t>01.10.2021</a:t>
            </a:fld>
            <a:endParaRPr lang="ru-RU"/>
          </a:p>
        </p:txBody>
      </p:sp>
      <p:sp>
        <p:nvSpPr>
          <p:cNvPr id="3" name="Footer Placeholder 2"/>
          <p:cNvSpPr>
            <a:spLocks noGrp="1"/>
          </p:cNvSpPr>
          <p:nvPr>
            <p:ph type="ftr" sz="quarter" idx="11"/>
          </p:nvPr>
        </p:nvSpPr>
        <p:spPr/>
        <p:txBody>
          <a:bodyPr/>
          <a:lstStyle/>
          <a:p>
            <a:endParaRPr lang="ru-RU"/>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9FED5C8-57A3-4467-ABE2-1CE9C3E33429}" type="slidenum">
              <a:rPr lang="ru-RU" smtClean="0"/>
              <a:pPr/>
              <a:t>‹#›</a:t>
            </a:fld>
            <a:endParaRPr lang="ru-RU"/>
          </a:p>
        </p:txBody>
      </p:sp>
    </p:spTree>
    <p:extLst>
      <p:ext uri="{BB962C8B-B14F-4D97-AF65-F5344CB8AC3E}">
        <p14:creationId xmlns:p14="http://schemas.microsoft.com/office/powerpoint/2010/main" xmlns="" val="2384367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DE5636A-5253-4B3D-8BDB-E0AAA2CE4762}" type="datetimeFigureOut">
              <a:rPr lang="ru-RU" smtClean="0"/>
              <a:pPr/>
              <a:t>01.10.2021</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9FED5C8-57A3-4467-ABE2-1CE9C3E33429}" type="slidenum">
              <a:rPr lang="ru-RU" smtClean="0"/>
              <a:pPr/>
              <a:t>‹#›</a:t>
            </a:fld>
            <a:endParaRPr lang="ru-RU"/>
          </a:p>
        </p:txBody>
      </p:sp>
    </p:spTree>
    <p:extLst>
      <p:ext uri="{BB962C8B-B14F-4D97-AF65-F5344CB8AC3E}">
        <p14:creationId xmlns:p14="http://schemas.microsoft.com/office/powerpoint/2010/main" xmlns="" val="2760497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DE5636A-5253-4B3D-8BDB-E0AAA2CE4762}" type="datetimeFigureOut">
              <a:rPr lang="ru-RU" smtClean="0"/>
              <a:pPr/>
              <a:t>01.10.2021</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9FED5C8-57A3-4467-ABE2-1CE9C3E33429}" type="slidenum">
              <a:rPr lang="ru-RU" smtClean="0"/>
              <a:pPr/>
              <a:t>‹#›</a:t>
            </a:fld>
            <a:endParaRPr lang="ru-RU"/>
          </a:p>
        </p:txBody>
      </p:sp>
    </p:spTree>
    <p:extLst>
      <p:ext uri="{BB962C8B-B14F-4D97-AF65-F5344CB8AC3E}">
        <p14:creationId xmlns:p14="http://schemas.microsoft.com/office/powerpoint/2010/main" xmlns="" val="66914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DE5636A-5253-4B3D-8BDB-E0AAA2CE4762}" type="datetimeFigureOut">
              <a:rPr lang="ru-RU" smtClean="0"/>
              <a:pPr/>
              <a:t>01.10.2021</a:t>
            </a:fld>
            <a:endParaRPr lang="ru-RU"/>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ru-RU"/>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9FED5C8-57A3-4467-ABE2-1CE9C3E33429}" type="slidenum">
              <a:rPr lang="ru-RU" smtClean="0"/>
              <a:pPr/>
              <a:t>‹#›</a:t>
            </a:fld>
            <a:endParaRPr lang="ru-RU"/>
          </a:p>
        </p:txBody>
      </p:sp>
    </p:spTree>
    <p:extLst>
      <p:ext uri="{BB962C8B-B14F-4D97-AF65-F5344CB8AC3E}">
        <p14:creationId xmlns:p14="http://schemas.microsoft.com/office/powerpoint/2010/main" xmlns="" val="1322813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830511"/>
            <a:ext cx="8825658" cy="1023456"/>
          </a:xfrm>
        </p:spPr>
        <p:txBody>
          <a:bodyPr/>
          <a:lstStyle/>
          <a:p>
            <a:pPr algn="ctr"/>
            <a:r>
              <a:rPr lang="uk-UA" sz="6000" b="1" spc="50" dirty="0">
                <a:ln w="9525" cmpd="sng">
                  <a:solidFill>
                    <a:schemeClr val="accent1"/>
                  </a:solidFill>
                  <a:prstDash val="solid"/>
                </a:ln>
                <a:solidFill>
                  <a:srgbClr val="70AD47">
                    <a:tint val="1000"/>
                  </a:srgbClr>
                </a:solidFill>
                <a:effectLst>
                  <a:glow rad="38100">
                    <a:schemeClr val="accent1">
                      <a:alpha val="40000"/>
                    </a:schemeClr>
                  </a:glow>
                </a:effectLst>
              </a:rPr>
              <a:t>Ранній дитячий аутизм</a:t>
            </a:r>
            <a:endParaRPr lang="ru-RU" sz="6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Рисунок 3" descr="http://pd55.ru/upload/autizm/autism.jpg"/>
          <p:cNvPicPr/>
          <p:nvPr/>
        </p:nvPicPr>
        <p:blipFill>
          <a:blip r:embed="rId2">
            <a:extLst>
              <a:ext uri="{28A0092B-C50C-407E-A947-70E740481C1C}">
                <a14:useLocalDpi xmlns:a14="http://schemas.microsoft.com/office/drawing/2010/main" xmlns="" val="0"/>
              </a:ext>
            </a:extLst>
          </a:blip>
          <a:srcRect/>
          <a:stretch>
            <a:fillRect/>
          </a:stretch>
        </p:blipFill>
        <p:spPr bwMode="auto">
          <a:xfrm>
            <a:off x="5363361" y="1971413"/>
            <a:ext cx="5869498" cy="4035104"/>
          </a:xfrm>
          <a:prstGeom prst="rect">
            <a:avLst/>
          </a:prstGeom>
          <a:ln>
            <a:noFill/>
          </a:ln>
          <a:effectLst>
            <a:softEdge rad="112500"/>
          </a:effectLst>
        </p:spPr>
      </p:pic>
    </p:spTree>
    <p:extLst>
      <p:ext uri="{BB962C8B-B14F-4D97-AF65-F5344CB8AC3E}">
        <p14:creationId xmlns:p14="http://schemas.microsoft.com/office/powerpoint/2010/main" xmlns="" val="838537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0117" y="2399251"/>
            <a:ext cx="11249637" cy="4127384"/>
          </a:xfrm>
        </p:spPr>
        <p:txBody>
          <a:bodyPr/>
          <a:lstStyle/>
          <a:p>
            <a:pPr marL="0" indent="0" algn="just">
              <a:buNone/>
            </a:pPr>
            <a:r>
              <a:rPr lang="uk-UA" dirty="0">
                <a:latin typeface="+mj-lt"/>
              </a:rPr>
              <a:t>   </a:t>
            </a:r>
            <a:r>
              <a:rPr lang="uk-UA" sz="2000" dirty="0">
                <a:solidFill>
                  <a:schemeClr val="tx1"/>
                </a:solidFill>
                <a:latin typeface="+mj-lt"/>
              </a:rPr>
              <a:t>Поведінці дітей з раннім дитячим аутизмом характерна байдужість або захисна реакція стосовно пропозицій контакту, спілкування; напружено-боязлива прихильність до певних щоденних устроїв і процедур; однобічність, </a:t>
            </a:r>
            <a:r>
              <a:rPr lang="uk-UA" sz="2000" dirty="0" err="1">
                <a:solidFill>
                  <a:schemeClr val="tx1"/>
                </a:solidFill>
                <a:latin typeface="+mj-lt"/>
              </a:rPr>
              <a:t>самостимульовані</a:t>
            </a:r>
            <a:r>
              <a:rPr lang="uk-UA" sz="2000" dirty="0">
                <a:solidFill>
                  <a:schemeClr val="tx1"/>
                </a:solidFill>
                <a:latin typeface="+mj-lt"/>
              </a:rPr>
              <a:t> практичні підходи; недостатній розвиток засобів вираження, комунікації (мови, міміки) і неготовністю до практичних вимог життя</a:t>
            </a:r>
            <a:r>
              <a:rPr lang="uk-UA" sz="2000" dirty="0" smtClean="0">
                <a:solidFill>
                  <a:schemeClr val="tx1"/>
                </a:solidFill>
                <a:latin typeface="+mj-lt"/>
              </a:rPr>
              <a:t>.</a:t>
            </a:r>
          </a:p>
          <a:p>
            <a:pPr marL="0" indent="0" algn="just">
              <a:buNone/>
            </a:pPr>
            <a:r>
              <a:rPr lang="uk-UA" sz="2000" dirty="0" smtClean="0">
                <a:solidFill>
                  <a:schemeClr val="tx1"/>
                </a:solidFill>
                <a:latin typeface="+mj-lt"/>
              </a:rPr>
              <a:t>   </a:t>
            </a:r>
            <a:r>
              <a:rPr lang="uk-UA" sz="2000" dirty="0">
                <a:solidFill>
                  <a:schemeClr val="tx1"/>
                </a:solidFill>
                <a:latin typeface="+mj-lt"/>
              </a:rPr>
              <a:t>Звичайні по силі і тривалості сенсорні подразники викликають у дитини з синдромом раннього дитячого аутизму неадекватні реакції. Іноді </a:t>
            </a:r>
            <a:r>
              <a:rPr lang="uk-UA" sz="2000" dirty="0" err="1">
                <a:solidFill>
                  <a:schemeClr val="tx1"/>
                </a:solidFill>
                <a:latin typeface="+mj-lt"/>
              </a:rPr>
              <a:t>діти-аутисти</a:t>
            </a:r>
            <a:r>
              <a:rPr lang="uk-UA" sz="2000" dirty="0">
                <a:solidFill>
                  <a:schemeClr val="tx1"/>
                </a:solidFill>
                <a:latin typeface="+mj-lt"/>
              </a:rPr>
              <a:t> вибірково відмовляються надягати одяг певного кольору або використовувати деякі кольори в продуктивній діяльності (малюванні, аплікації та ін.).</a:t>
            </a:r>
          </a:p>
          <a:p>
            <a:pPr marL="0" indent="0" algn="just">
              <a:buNone/>
            </a:pPr>
            <a:r>
              <a:rPr lang="uk-UA" sz="2000" dirty="0" smtClean="0">
                <a:solidFill>
                  <a:schemeClr val="tx1"/>
                </a:solidFill>
                <a:latin typeface="+mj-lt"/>
              </a:rPr>
              <a:t>   Діти швидко втомлюються від діяльності, пересичуються від спілкування, схильні до </a:t>
            </a:r>
            <a:r>
              <a:rPr lang="uk-UA" sz="2000" dirty="0" err="1" smtClean="0">
                <a:solidFill>
                  <a:schemeClr val="tx1"/>
                </a:solidFill>
                <a:latin typeface="+mj-lt"/>
              </a:rPr>
              <a:t>зациклювання</a:t>
            </a:r>
            <a:r>
              <a:rPr lang="uk-UA" sz="2000" dirty="0" smtClean="0">
                <a:solidFill>
                  <a:schemeClr val="tx1"/>
                </a:solidFill>
                <a:latin typeface="+mj-lt"/>
              </a:rPr>
              <a:t> на неприємних враженнях.</a:t>
            </a:r>
          </a:p>
          <a:p>
            <a:pPr marL="0" indent="0">
              <a:buNone/>
            </a:pPr>
            <a:endParaRPr lang="ru-RU" dirty="0"/>
          </a:p>
        </p:txBody>
      </p:sp>
    </p:spTree>
    <p:extLst>
      <p:ext uri="{BB962C8B-B14F-4D97-AF65-F5344CB8AC3E}">
        <p14:creationId xmlns:p14="http://schemas.microsoft.com/office/powerpoint/2010/main" xmlns="" val="1569035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9783" y="2348917"/>
            <a:ext cx="11274803" cy="4228052"/>
          </a:xfrm>
        </p:spPr>
        <p:txBody>
          <a:bodyPr/>
          <a:lstStyle/>
          <a:p>
            <a:pPr marL="0" indent="0" algn="just">
              <a:buNone/>
            </a:pPr>
            <a:r>
              <a:rPr lang="uk-UA" dirty="0">
                <a:solidFill>
                  <a:schemeClr val="tx1"/>
                </a:solidFill>
                <a:latin typeface="+mj-lt"/>
              </a:rPr>
              <a:t>   Вважається, що </a:t>
            </a:r>
            <a:r>
              <a:rPr lang="uk-UA" dirty="0" err="1">
                <a:solidFill>
                  <a:schemeClr val="tx1"/>
                </a:solidFill>
                <a:latin typeface="+mj-lt"/>
              </a:rPr>
              <a:t>аутична</a:t>
            </a:r>
            <a:r>
              <a:rPr lang="uk-UA" dirty="0">
                <a:solidFill>
                  <a:schemeClr val="tx1"/>
                </a:solidFill>
                <a:latin typeface="+mj-lt"/>
              </a:rPr>
              <a:t> поведінка є розладом з різною етіологією і патогенезом. </a:t>
            </a:r>
            <a:r>
              <a:rPr lang="uk-UA" dirty="0" smtClean="0">
                <a:solidFill>
                  <a:schemeClr val="tx1"/>
                </a:solidFill>
                <a:latin typeface="+mj-lt"/>
              </a:rPr>
              <a:t>З'ясування у кожному конкретному випадку механізмів його розвитку на клінічному </a:t>
            </a:r>
            <a:r>
              <a:rPr lang="uk-UA" dirty="0" err="1" smtClean="0">
                <a:solidFill>
                  <a:schemeClr val="tx1"/>
                </a:solidFill>
                <a:latin typeface="+mj-lt"/>
              </a:rPr>
              <a:t>етиопатогенетичному</a:t>
            </a:r>
            <a:r>
              <a:rPr lang="uk-UA" dirty="0" smtClean="0">
                <a:solidFill>
                  <a:schemeClr val="tx1"/>
                </a:solidFill>
                <a:latin typeface="+mj-lt"/>
              </a:rPr>
              <a:t> рівні має важливе практичне і теоретичне значення. </a:t>
            </a:r>
          </a:p>
          <a:p>
            <a:pPr marL="0" indent="0" algn="just">
              <a:buNone/>
            </a:pPr>
            <a:r>
              <a:rPr lang="uk-UA" b="1" dirty="0" smtClean="0">
                <a:solidFill>
                  <a:schemeClr val="tx1"/>
                </a:solidFill>
                <a:latin typeface="+mj-lt"/>
              </a:rPr>
              <a:t>   </a:t>
            </a:r>
            <a:r>
              <a:rPr lang="uk-UA" b="1" dirty="0">
                <a:solidFill>
                  <a:schemeClr val="tx1"/>
                </a:solidFill>
                <a:latin typeface="+mj-lt"/>
              </a:rPr>
              <a:t>К.С. Лебединська та О.С. </a:t>
            </a:r>
            <a:r>
              <a:rPr lang="uk-UA" b="1" dirty="0" err="1">
                <a:solidFill>
                  <a:schemeClr val="tx1"/>
                </a:solidFill>
                <a:latin typeface="+mj-lt"/>
              </a:rPr>
              <a:t>Нікольська</a:t>
            </a:r>
            <a:r>
              <a:rPr lang="uk-UA" b="1" dirty="0">
                <a:solidFill>
                  <a:schemeClr val="tx1"/>
                </a:solidFill>
                <a:latin typeface="+mj-lt"/>
              </a:rPr>
              <a:t> виділяють чотири групи </a:t>
            </a:r>
            <a:r>
              <a:rPr lang="uk-UA" b="1" dirty="0" err="1">
                <a:solidFill>
                  <a:schemeClr val="tx1"/>
                </a:solidFill>
                <a:latin typeface="+mj-lt"/>
              </a:rPr>
              <a:t>аутичних</a:t>
            </a:r>
            <a:r>
              <a:rPr lang="uk-UA" b="1" dirty="0">
                <a:solidFill>
                  <a:schemeClr val="tx1"/>
                </a:solidFill>
                <a:latin typeface="+mj-lt"/>
              </a:rPr>
              <a:t> дітей з різними типами поведінки</a:t>
            </a:r>
            <a:r>
              <a:rPr lang="uk-UA" b="1" dirty="0" smtClean="0">
                <a:solidFill>
                  <a:schemeClr val="tx1"/>
                </a:solidFill>
                <a:latin typeface="+mj-lt"/>
              </a:rPr>
              <a:t>:</a:t>
            </a:r>
            <a:endParaRPr lang="uk-UA" dirty="0" smtClean="0">
              <a:solidFill>
                <a:schemeClr val="tx1"/>
              </a:solidFill>
              <a:latin typeface="+mj-lt"/>
            </a:endParaRPr>
          </a:p>
          <a:p>
            <a:pPr algn="just"/>
            <a:r>
              <a:rPr lang="uk-UA" b="1" dirty="0" smtClean="0">
                <a:solidFill>
                  <a:schemeClr val="tx1"/>
                </a:solidFill>
                <a:latin typeface="+mj-lt"/>
              </a:rPr>
              <a:t>Перша </a:t>
            </a:r>
            <a:r>
              <a:rPr lang="uk-UA" b="1" dirty="0">
                <a:solidFill>
                  <a:schemeClr val="tx1"/>
                </a:solidFill>
                <a:latin typeface="+mj-lt"/>
              </a:rPr>
              <a:t>група: </a:t>
            </a:r>
            <a:r>
              <a:rPr lang="uk-UA" dirty="0">
                <a:solidFill>
                  <a:schemeClr val="tx1"/>
                </a:solidFill>
                <a:latin typeface="+mj-lt"/>
              </a:rPr>
              <a:t>відрізняється відсутністю мови, майже повним відчуженим від світу, не демонструє вибірковості у контактах з оточуючим. Частина дітей починає говорити у ранньому віці, але потім мовлення поступово або в результаті стресу зникає</a:t>
            </a:r>
            <a:r>
              <a:rPr lang="uk-UA" dirty="0" smtClean="0">
                <a:solidFill>
                  <a:schemeClr val="tx1"/>
                </a:solidFill>
                <a:latin typeface="+mj-lt"/>
              </a:rPr>
              <a:t>.</a:t>
            </a:r>
          </a:p>
          <a:p>
            <a:pPr algn="just"/>
            <a:r>
              <a:rPr lang="uk-UA" b="1" dirty="0" smtClean="0">
                <a:solidFill>
                  <a:schemeClr val="tx1"/>
                </a:solidFill>
                <a:latin typeface="+mj-lt"/>
              </a:rPr>
              <a:t>Друга </a:t>
            </a:r>
            <a:r>
              <a:rPr lang="uk-UA" b="1" dirty="0" smtClean="0">
                <a:solidFill>
                  <a:schemeClr val="tx1"/>
                </a:solidFill>
                <a:latin typeface="+mj-lt"/>
              </a:rPr>
              <a:t>група: </a:t>
            </a:r>
            <a:r>
              <a:rPr lang="uk-UA" dirty="0" smtClean="0">
                <a:solidFill>
                  <a:schemeClr val="tx1"/>
                </a:solidFill>
                <a:latin typeface="+mj-lt"/>
              </a:rPr>
              <a:t>неприйняття жодних контактів і змін, які не подобаються дитині. Активне прагнення зберегти постійність навколишнього середовища, комунікативних і </a:t>
            </a:r>
            <a:r>
              <a:rPr lang="uk-UA" dirty="0" err="1" smtClean="0">
                <a:solidFill>
                  <a:schemeClr val="tx1"/>
                </a:solidFill>
                <a:latin typeface="+mj-lt"/>
              </a:rPr>
              <a:t>мовленєвих</a:t>
            </a:r>
            <a:r>
              <a:rPr lang="uk-UA" dirty="0" smtClean="0">
                <a:solidFill>
                  <a:schemeClr val="tx1"/>
                </a:solidFill>
                <a:latin typeface="+mj-lt"/>
              </a:rPr>
              <a:t> </a:t>
            </a:r>
            <a:r>
              <a:rPr lang="uk-UA" dirty="0" smtClean="0">
                <a:solidFill>
                  <a:schemeClr val="tx1"/>
                </a:solidFill>
                <a:latin typeface="+mj-lt"/>
              </a:rPr>
              <a:t>форм. </a:t>
            </a:r>
            <a:endParaRPr lang="uk-UA" dirty="0">
              <a:solidFill>
                <a:schemeClr val="tx1"/>
              </a:solidFill>
              <a:latin typeface="+mj-lt"/>
            </a:endParaRPr>
          </a:p>
        </p:txBody>
      </p:sp>
    </p:spTree>
    <p:extLst>
      <p:ext uri="{BB962C8B-B14F-4D97-AF65-F5344CB8AC3E}">
        <p14:creationId xmlns:p14="http://schemas.microsoft.com/office/powerpoint/2010/main" xmlns="" val="1831052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2062" y="2332139"/>
            <a:ext cx="11174136" cy="4219663"/>
          </a:xfrm>
        </p:spPr>
        <p:txBody>
          <a:bodyPr/>
          <a:lstStyle/>
          <a:p>
            <a:pPr marL="0" indent="0">
              <a:buNone/>
            </a:pPr>
            <a:endParaRPr lang="ru-RU" dirty="0"/>
          </a:p>
          <a:p>
            <a:pPr algn="just"/>
            <a:r>
              <a:rPr lang="uk-UA" sz="2000" b="1" dirty="0" smtClean="0">
                <a:solidFill>
                  <a:schemeClr val="tx1"/>
                </a:solidFill>
                <a:latin typeface="+mj-lt"/>
              </a:rPr>
              <a:t>Третя група</a:t>
            </a:r>
            <a:r>
              <a:rPr lang="uk-UA" sz="2000" dirty="0" smtClean="0">
                <a:solidFill>
                  <a:schemeClr val="tx1"/>
                </a:solidFill>
                <a:latin typeface="+mj-lt"/>
              </a:rPr>
              <a:t>: виглядають дуже товариськими. Ці діти занурені в одну і ту ж справу, багато і добре говорять, але звертаються до абстрактного співрозмовника. Їм не потрібен зворотній контакт, вони різко прагнуть, щоб їх зрозуміли. </a:t>
            </a:r>
          </a:p>
          <a:p>
            <a:pPr algn="just"/>
            <a:r>
              <a:rPr lang="uk-UA" sz="2000" b="1" dirty="0" smtClean="0">
                <a:solidFill>
                  <a:schemeClr val="tx1"/>
                </a:solidFill>
                <a:latin typeface="+mj-lt"/>
              </a:rPr>
              <a:t>Четверта група: </a:t>
            </a:r>
            <a:r>
              <a:rPr lang="uk-UA" sz="2000" dirty="0" smtClean="0">
                <a:solidFill>
                  <a:schemeClr val="tx1"/>
                </a:solidFill>
                <a:latin typeface="+mj-lt"/>
              </a:rPr>
              <a:t>аутизм у найбільш легкій формі, діти схожі на </a:t>
            </a:r>
            <a:r>
              <a:rPr lang="uk-UA" sz="2000" dirty="0" smtClean="0">
                <a:solidFill>
                  <a:schemeClr val="tx1"/>
                </a:solidFill>
                <a:latin typeface="+mj-lt"/>
              </a:rPr>
              <a:t>загальмованих, </a:t>
            </a:r>
            <a:r>
              <a:rPr lang="uk-UA" sz="2000" dirty="0" smtClean="0">
                <a:solidFill>
                  <a:schemeClr val="tx1"/>
                </a:solidFill>
                <a:latin typeface="+mj-lt"/>
              </a:rPr>
              <a:t>відсталих у психічному розвитку, чутливі, мовлення уповільнене. Легше встановлюють контакт очей. Етапи розвитку максимально наближені до норми</a:t>
            </a:r>
            <a:r>
              <a:rPr lang="uk-UA" dirty="0" smtClean="0">
                <a:solidFill>
                  <a:schemeClr val="tx1"/>
                </a:solidFill>
                <a:latin typeface="+mj-lt"/>
              </a:rPr>
              <a:t>.</a:t>
            </a:r>
            <a:endParaRPr lang="uk-UA" dirty="0">
              <a:solidFill>
                <a:schemeClr val="tx1"/>
              </a:solidFill>
              <a:latin typeface="+mj-lt"/>
            </a:endParaRPr>
          </a:p>
        </p:txBody>
      </p:sp>
      <p:pic>
        <p:nvPicPr>
          <p:cNvPr id="4" name="Рисунок 3" descr="http://glutenoff.com.ua/media/uploads/2016/06/01/otizm-belirtileri-neler.jpg"/>
          <p:cNvPicPr/>
          <p:nvPr/>
        </p:nvPicPr>
        <p:blipFill>
          <a:blip r:embed="rId2">
            <a:extLst>
              <a:ext uri="{28A0092B-C50C-407E-A947-70E740481C1C}">
                <a14:useLocalDpi xmlns:a14="http://schemas.microsoft.com/office/drawing/2010/main" xmlns="" val="0"/>
              </a:ext>
            </a:extLst>
          </a:blip>
          <a:srcRect/>
          <a:stretch>
            <a:fillRect/>
          </a:stretch>
        </p:blipFill>
        <p:spPr bwMode="auto">
          <a:xfrm>
            <a:off x="7851709" y="4529797"/>
            <a:ext cx="3917659" cy="2328203"/>
          </a:xfrm>
          <a:prstGeom prst="ellipse">
            <a:avLst/>
          </a:prstGeom>
          <a:ln>
            <a:noFill/>
          </a:ln>
          <a:effectLst>
            <a:softEdge rad="112500"/>
          </a:effectLst>
        </p:spPr>
      </p:pic>
    </p:spTree>
    <p:extLst>
      <p:ext uri="{BB962C8B-B14F-4D97-AF65-F5344CB8AC3E}">
        <p14:creationId xmlns:p14="http://schemas.microsoft.com/office/powerpoint/2010/main" xmlns="" val="1569095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973668"/>
            <a:ext cx="8761413" cy="706964"/>
          </a:xfrm>
        </p:spPr>
        <p:txBody>
          <a:bodyPr/>
          <a:lstStyle/>
          <a:p>
            <a:pPr algn="ctr"/>
            <a:r>
              <a:rPr lang="uk-UA" sz="6000" b="1" dirty="0">
                <a:ln w="6600">
                  <a:solidFill>
                    <a:schemeClr val="accent2"/>
                  </a:solidFill>
                  <a:prstDash val="solid"/>
                </a:ln>
                <a:solidFill>
                  <a:srgbClr val="FFFFFF"/>
                </a:solidFill>
                <a:effectLst>
                  <a:outerShdw dist="38100" dir="2700000" algn="tl" rotWithShape="0">
                    <a:schemeClr val="accent2"/>
                  </a:outerShdw>
                </a:effectLst>
              </a:rPr>
              <a:t>Діагностика</a:t>
            </a:r>
            <a:endParaRPr lang="ru-RU" sz="6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Объект 2"/>
          <p:cNvSpPr>
            <a:spLocks noGrp="1"/>
          </p:cNvSpPr>
          <p:nvPr>
            <p:ph idx="1"/>
          </p:nvPr>
        </p:nvSpPr>
        <p:spPr>
          <a:xfrm>
            <a:off x="494950" y="2416029"/>
            <a:ext cx="11266415" cy="4127384"/>
          </a:xfrm>
        </p:spPr>
        <p:txBody>
          <a:bodyPr/>
          <a:lstStyle/>
          <a:p>
            <a:pPr marL="0" indent="0" algn="just">
              <a:buNone/>
            </a:pPr>
            <a:r>
              <a:rPr lang="ru-RU" dirty="0">
                <a:solidFill>
                  <a:schemeClr val="tx1"/>
                </a:solidFill>
                <a:latin typeface="+mj-lt"/>
              </a:rPr>
              <a:t>   </a:t>
            </a:r>
            <a:r>
              <a:rPr lang="uk-UA" sz="2000" dirty="0" smtClean="0">
                <a:solidFill>
                  <a:schemeClr val="tx1"/>
                </a:solidFill>
                <a:latin typeface="+mj-lt"/>
              </a:rPr>
              <a:t>Діагноз раннього дитячого аутизму встановлюється після періоду спостереження за дитиною колегіальної комісією у складі педіатра, психолога, дитячого психіатра, невролога, логопеда та інших фахівців. Широко використовуються різні опитувальники, інструкції, тести вимірювання рівня інтелекту та </a:t>
            </a:r>
            <a:r>
              <a:rPr lang="uk-UA" sz="2000" dirty="0" smtClean="0">
                <a:solidFill>
                  <a:schemeClr val="tx1"/>
                </a:solidFill>
                <a:latin typeface="+mj-lt"/>
              </a:rPr>
              <a:t>розвитку.</a:t>
            </a:r>
          </a:p>
          <a:p>
            <a:pPr marL="0" indent="0">
              <a:buNone/>
            </a:pPr>
            <a:endParaRPr lang="ru-RU" dirty="0"/>
          </a:p>
        </p:txBody>
      </p:sp>
      <p:pic>
        <p:nvPicPr>
          <p:cNvPr id="2050" name="Picture 2" descr="http://laraklimova.ru/uploads/images/autist-igra-komnat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12888" y="3564609"/>
            <a:ext cx="5136913" cy="282791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841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000" b="1" dirty="0">
                <a:ln w="6600">
                  <a:solidFill>
                    <a:schemeClr val="accent2"/>
                  </a:solidFill>
                  <a:prstDash val="solid"/>
                </a:ln>
                <a:solidFill>
                  <a:srgbClr val="FFFFFF"/>
                </a:solidFill>
                <a:effectLst>
                  <a:outerShdw dist="38100" dir="2700000" algn="tl" rotWithShape="0">
                    <a:schemeClr val="accent2"/>
                  </a:outerShdw>
                </a:effectLst>
              </a:rPr>
              <a:t>Діагностичні </a:t>
            </a:r>
            <a:r>
              <a:rPr lang="ru-RU" sz="6000" b="1" dirty="0" err="1">
                <a:ln w="6600">
                  <a:solidFill>
                    <a:schemeClr val="accent2"/>
                  </a:solidFill>
                  <a:prstDash val="solid"/>
                </a:ln>
                <a:solidFill>
                  <a:srgbClr val="FFFFFF"/>
                </a:solidFill>
                <a:effectLst>
                  <a:outerShdw dist="38100" dir="2700000" algn="tl" rotWithShape="0">
                    <a:schemeClr val="accent2"/>
                  </a:outerShdw>
                </a:effectLst>
              </a:rPr>
              <a:t>критерії</a:t>
            </a:r>
            <a:endParaRPr lang="ru-RU" sz="6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Объект 2"/>
          <p:cNvSpPr>
            <a:spLocks noGrp="1"/>
          </p:cNvSpPr>
          <p:nvPr>
            <p:ph idx="1"/>
          </p:nvPr>
        </p:nvSpPr>
        <p:spPr>
          <a:xfrm>
            <a:off x="469783" y="2332139"/>
            <a:ext cx="11274803" cy="4362275"/>
          </a:xfrm>
        </p:spPr>
        <p:txBody>
          <a:bodyPr/>
          <a:lstStyle/>
          <a:p>
            <a:pPr marL="0" indent="0" algn="ctr">
              <a:buNone/>
            </a:pPr>
            <a:r>
              <a:rPr lang="uk-UA" b="1" dirty="0" smtClean="0">
                <a:solidFill>
                  <a:schemeClr val="tx1"/>
                </a:solidFill>
                <a:latin typeface="+mj-lt"/>
              </a:rPr>
              <a:t>Кількісні порушення в соціальній взаємодії</a:t>
            </a:r>
          </a:p>
          <a:p>
            <a:pPr marL="0" indent="0" algn="just">
              <a:buNone/>
            </a:pPr>
            <a:r>
              <a:rPr lang="uk-UA" dirty="0" smtClean="0">
                <a:solidFill>
                  <a:schemeClr val="tx1"/>
                </a:solidFill>
                <a:latin typeface="+mj-lt"/>
              </a:rPr>
              <a:t>1) </a:t>
            </a:r>
            <a:r>
              <a:rPr lang="uk-UA" dirty="0" smtClean="0">
                <a:solidFill>
                  <a:schemeClr val="tx1"/>
                </a:solidFill>
                <a:latin typeface="+mj-lt"/>
              </a:rPr>
              <a:t>нездатність адекватно використовувати погляд </a:t>
            </a:r>
            <a:r>
              <a:rPr lang="uk-UA" dirty="0" smtClean="0">
                <a:solidFill>
                  <a:schemeClr val="tx1"/>
                </a:solidFill>
                <a:latin typeface="Times New Roman"/>
                <a:cs typeface="Times New Roman"/>
              </a:rPr>
              <a:t>«</a:t>
            </a:r>
            <a:r>
              <a:rPr lang="uk-UA" dirty="0" smtClean="0">
                <a:solidFill>
                  <a:schemeClr val="tx1"/>
                </a:solidFill>
                <a:latin typeface="+mj-lt"/>
              </a:rPr>
              <a:t>очі </a:t>
            </a:r>
            <a:r>
              <a:rPr lang="uk-UA" dirty="0" smtClean="0">
                <a:solidFill>
                  <a:schemeClr val="tx1"/>
                </a:solidFill>
                <a:latin typeface="+mj-lt"/>
              </a:rPr>
              <a:t>в </a:t>
            </a:r>
            <a:r>
              <a:rPr lang="uk-UA" dirty="0" smtClean="0">
                <a:solidFill>
                  <a:schemeClr val="tx1"/>
                </a:solidFill>
                <a:latin typeface="+mj-lt"/>
              </a:rPr>
              <a:t>очі</a:t>
            </a:r>
            <a:r>
              <a:rPr lang="uk-UA" dirty="0" smtClean="0">
                <a:solidFill>
                  <a:schemeClr val="tx1"/>
                </a:solidFill>
                <a:latin typeface="Times New Roman"/>
                <a:cs typeface="Times New Roman"/>
              </a:rPr>
              <a:t>»</a:t>
            </a:r>
            <a:r>
              <a:rPr lang="uk-UA" dirty="0" smtClean="0">
                <a:solidFill>
                  <a:schemeClr val="tx1"/>
                </a:solidFill>
                <a:latin typeface="+mj-lt"/>
              </a:rPr>
              <a:t> </a:t>
            </a:r>
            <a:r>
              <a:rPr lang="uk-UA" dirty="0" smtClean="0">
                <a:solidFill>
                  <a:schemeClr val="tx1"/>
                </a:solidFill>
                <a:latin typeface="+mj-lt"/>
              </a:rPr>
              <a:t>вираз обличчя, пози і жести тіла для регулювання соціальної взаємодії;</a:t>
            </a:r>
          </a:p>
          <a:p>
            <a:pPr marL="0" indent="0" algn="just">
              <a:buNone/>
            </a:pPr>
            <a:r>
              <a:rPr lang="uk-UA" dirty="0" smtClean="0">
                <a:solidFill>
                  <a:schemeClr val="tx1"/>
                </a:solidFill>
                <a:latin typeface="+mj-lt"/>
              </a:rPr>
              <a:t>2) нездатність розвитку стосунків з однолітками з використанням взаємного обміну інтересами, емоціями чи спільною діяльністю;</a:t>
            </a:r>
          </a:p>
          <a:p>
            <a:pPr marL="0" indent="0" algn="just">
              <a:buNone/>
            </a:pPr>
            <a:r>
              <a:rPr lang="uk-UA" dirty="0" smtClean="0">
                <a:solidFill>
                  <a:schemeClr val="tx1"/>
                </a:solidFill>
                <a:latin typeface="+mj-lt"/>
              </a:rPr>
              <a:t>3) рідко шукає чи використовує підтримку інших людей для заспокоєння чи співчуття в періоди стресу чи (і) заспокоює, співчуває іншим людям, що мають ознаки стресу чи засмучення;</a:t>
            </a:r>
          </a:p>
          <a:p>
            <a:pPr marL="0" indent="0" algn="just">
              <a:buNone/>
            </a:pPr>
            <a:r>
              <a:rPr lang="uk-UA" dirty="0" smtClean="0">
                <a:solidFill>
                  <a:schemeClr val="tx1"/>
                </a:solidFill>
                <a:latin typeface="+mj-lt"/>
              </a:rPr>
              <a:t>4) відсутність спонтанного пошуку обміну радістю, інтересами чи досягненнями з іншими людьми;</a:t>
            </a:r>
          </a:p>
          <a:p>
            <a:pPr marL="0" indent="0" algn="just">
              <a:buNone/>
            </a:pPr>
            <a:r>
              <a:rPr lang="uk-UA" dirty="0" smtClean="0">
                <a:solidFill>
                  <a:schemeClr val="tx1"/>
                </a:solidFill>
                <a:latin typeface="+mj-lt"/>
              </a:rPr>
              <a:t>5) відсутність соціально-емоційної взаємності, що проявляється в порушеній реакції на емоції інших, чи відсутності модуляції поведінки у відповідності зі соціальним контекстом; чи слабка інтеграція соціальної та комунікативної поведінки.</a:t>
            </a:r>
            <a:endParaRPr lang="uk-UA" dirty="0">
              <a:solidFill>
                <a:schemeClr val="tx1"/>
              </a:solidFill>
              <a:latin typeface="+mj-lt"/>
            </a:endParaRPr>
          </a:p>
        </p:txBody>
      </p:sp>
    </p:spTree>
    <p:extLst>
      <p:ext uri="{BB962C8B-B14F-4D97-AF65-F5344CB8AC3E}">
        <p14:creationId xmlns:p14="http://schemas.microsoft.com/office/powerpoint/2010/main" xmlns="" val="671373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0117" y="2306972"/>
            <a:ext cx="11207691" cy="4278386"/>
          </a:xfrm>
        </p:spPr>
        <p:txBody>
          <a:bodyPr/>
          <a:lstStyle/>
          <a:p>
            <a:pPr marL="0" indent="0" algn="ctr">
              <a:buNone/>
            </a:pPr>
            <a:r>
              <a:rPr lang="uk-UA" sz="2400" b="1" dirty="0" smtClean="0">
                <a:solidFill>
                  <a:schemeClr val="tx1"/>
                </a:solidFill>
                <a:latin typeface="+mj-lt"/>
              </a:rPr>
              <a:t>Кількісні порушення в комунікації</a:t>
            </a:r>
          </a:p>
          <a:p>
            <a:pPr marL="0" indent="0">
              <a:buNone/>
            </a:pPr>
            <a:r>
              <a:rPr lang="uk-UA" sz="2400" dirty="0" smtClean="0">
                <a:solidFill>
                  <a:schemeClr val="tx1"/>
                </a:solidFill>
                <a:latin typeface="+mj-lt"/>
              </a:rPr>
              <a:t>1</a:t>
            </a:r>
            <a:r>
              <a:rPr lang="uk-UA" sz="2400" dirty="0" smtClean="0">
                <a:solidFill>
                  <a:schemeClr val="tx1"/>
                </a:solidFill>
                <a:latin typeface="+mj-lt"/>
              </a:rPr>
              <a:t>) відставання чи повна відсутність мовлення, яке не супроводжується спробами компенсації через використання жестів, міміки, як альтернативної моделі комунікації (якій часто передує відсутність комунікативного </a:t>
            </a:r>
            <a:r>
              <a:rPr lang="uk-UA" sz="2400" dirty="0" err="1" smtClean="0">
                <a:solidFill>
                  <a:schemeClr val="tx1"/>
                </a:solidFill>
                <a:latin typeface="+mj-lt"/>
              </a:rPr>
              <a:t>гуління</a:t>
            </a:r>
            <a:r>
              <a:rPr lang="uk-UA" sz="2400" dirty="0" smtClean="0">
                <a:solidFill>
                  <a:schemeClr val="tx1"/>
                </a:solidFill>
                <a:latin typeface="+mj-lt"/>
              </a:rPr>
              <a:t>);</a:t>
            </a:r>
          </a:p>
          <a:p>
            <a:pPr marL="0" indent="0">
              <a:buNone/>
            </a:pPr>
            <a:r>
              <a:rPr lang="uk-UA" sz="2400" dirty="0" smtClean="0">
                <a:solidFill>
                  <a:schemeClr val="tx1"/>
                </a:solidFill>
                <a:latin typeface="+mj-lt"/>
              </a:rPr>
              <a:t>2) відсутність різноманітної спонтанної уявної чи (в більш ранньому віці) соціальної гри-імітації;</a:t>
            </a:r>
          </a:p>
          <a:p>
            <a:pPr marL="0" indent="0">
              <a:buNone/>
            </a:pPr>
            <a:r>
              <a:rPr lang="uk-UA" sz="2400" dirty="0" smtClean="0">
                <a:solidFill>
                  <a:schemeClr val="tx1"/>
                </a:solidFill>
                <a:latin typeface="+mj-lt"/>
              </a:rPr>
              <a:t>3) відносна неспроможність ініціювати чи підтримувати розмову;</a:t>
            </a:r>
          </a:p>
          <a:p>
            <a:pPr marL="0" indent="0">
              <a:buNone/>
            </a:pPr>
            <a:r>
              <a:rPr lang="uk-UA" sz="2400" dirty="0" smtClean="0">
                <a:solidFill>
                  <a:schemeClr val="tx1"/>
                </a:solidFill>
                <a:latin typeface="+mj-lt"/>
              </a:rPr>
              <a:t>4) стереотипне чи повторне використання мови.</a:t>
            </a:r>
            <a:endParaRPr lang="uk-UA" sz="2400" dirty="0"/>
          </a:p>
        </p:txBody>
      </p:sp>
    </p:spTree>
    <p:extLst>
      <p:ext uri="{BB962C8B-B14F-4D97-AF65-F5344CB8AC3E}">
        <p14:creationId xmlns:p14="http://schemas.microsoft.com/office/powerpoint/2010/main" xmlns="" val="530561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7838" y="2340528"/>
            <a:ext cx="11274804" cy="4328720"/>
          </a:xfrm>
        </p:spPr>
        <p:txBody>
          <a:bodyPr/>
          <a:lstStyle/>
          <a:p>
            <a:pPr marL="0" indent="0" algn="ctr">
              <a:buNone/>
            </a:pPr>
            <a:r>
              <a:rPr lang="uk-UA" b="1" dirty="0" smtClean="0">
                <a:solidFill>
                  <a:schemeClr val="tx1"/>
                </a:solidFill>
                <a:latin typeface="+mj-lt"/>
              </a:rPr>
              <a:t>Обмежені, повторні чи стереотипні види поведінки, інтересів чи діяльності</a:t>
            </a:r>
          </a:p>
          <a:p>
            <a:pPr marL="0" indent="0">
              <a:buNone/>
            </a:pPr>
            <a:r>
              <a:rPr lang="uk-UA" dirty="0" smtClean="0">
                <a:solidFill>
                  <a:schemeClr val="tx1"/>
                </a:solidFill>
                <a:latin typeface="+mj-lt"/>
              </a:rPr>
              <a:t>1) активна діяльність за стереотипними чи обмеженими видами інтересів (зацікавлень);</a:t>
            </a:r>
          </a:p>
          <a:p>
            <a:pPr marL="0" indent="0">
              <a:buNone/>
            </a:pPr>
            <a:r>
              <a:rPr lang="uk-UA" dirty="0" smtClean="0">
                <a:solidFill>
                  <a:schemeClr val="tx1"/>
                </a:solidFill>
                <a:latin typeface="+mj-lt"/>
              </a:rPr>
              <a:t>2) явно виражене обов’язкове підтримування специфічного </a:t>
            </a:r>
            <a:r>
              <a:rPr lang="uk-UA" dirty="0" smtClean="0">
                <a:solidFill>
                  <a:schemeClr val="tx1"/>
                </a:solidFill>
                <a:latin typeface="+mj-lt"/>
              </a:rPr>
              <a:t>не функціонального </a:t>
            </a:r>
            <a:r>
              <a:rPr lang="uk-UA" dirty="0" smtClean="0">
                <a:solidFill>
                  <a:schemeClr val="tx1"/>
                </a:solidFill>
                <a:latin typeface="+mj-lt"/>
              </a:rPr>
              <a:t>розпорядку;</a:t>
            </a:r>
          </a:p>
          <a:p>
            <a:pPr marL="0" indent="0">
              <a:buNone/>
            </a:pPr>
            <a:r>
              <a:rPr lang="uk-UA" dirty="0" smtClean="0">
                <a:solidFill>
                  <a:schemeClr val="tx1"/>
                </a:solidFill>
                <a:latin typeface="+mj-lt"/>
              </a:rPr>
              <a:t>3) стереотипні та повторні механічні рухи;</a:t>
            </a:r>
          </a:p>
          <a:p>
            <a:pPr marL="0" indent="0">
              <a:buNone/>
            </a:pPr>
            <a:r>
              <a:rPr lang="uk-UA" dirty="0" smtClean="0">
                <a:solidFill>
                  <a:schemeClr val="tx1"/>
                </a:solidFill>
                <a:latin typeface="+mj-lt"/>
              </a:rPr>
              <a:t>4) дії з частинами предметів чи </a:t>
            </a:r>
            <a:r>
              <a:rPr lang="uk-UA" dirty="0" smtClean="0">
                <a:solidFill>
                  <a:schemeClr val="tx1"/>
                </a:solidFill>
                <a:latin typeface="+mj-lt"/>
              </a:rPr>
              <a:t>не функціональними </a:t>
            </a:r>
            <a:r>
              <a:rPr lang="uk-UA" dirty="0" smtClean="0">
                <a:solidFill>
                  <a:schemeClr val="tx1"/>
                </a:solidFill>
                <a:latin typeface="+mj-lt"/>
              </a:rPr>
              <a:t>елементами ігрового матеріалу.</a:t>
            </a:r>
          </a:p>
          <a:p>
            <a:pPr marL="0" indent="0">
              <a:buNone/>
            </a:pPr>
            <a:endParaRPr lang="ru-RU" dirty="0"/>
          </a:p>
        </p:txBody>
      </p:sp>
      <p:pic>
        <p:nvPicPr>
          <p:cNvPr id="4" name="Рисунок 3" descr="http://fb.ru/misc/i/gallery/13950/176031.jpg"/>
          <p:cNvPicPr/>
          <p:nvPr/>
        </p:nvPicPr>
        <p:blipFill>
          <a:blip r:embed="rId2">
            <a:extLst>
              <a:ext uri="{28A0092B-C50C-407E-A947-70E740481C1C}">
                <a14:useLocalDpi xmlns:a14="http://schemas.microsoft.com/office/drawing/2010/main" xmlns="" val="0"/>
              </a:ext>
            </a:extLst>
          </a:blip>
          <a:srcRect/>
          <a:stretch>
            <a:fillRect/>
          </a:stretch>
        </p:blipFill>
        <p:spPr bwMode="auto">
          <a:xfrm>
            <a:off x="3814161" y="4320331"/>
            <a:ext cx="3844987" cy="2451944"/>
          </a:xfrm>
          <a:prstGeom prst="rect">
            <a:avLst/>
          </a:prstGeom>
          <a:ln>
            <a:noFill/>
          </a:ln>
          <a:effectLst>
            <a:softEdge rad="112500"/>
          </a:effectLst>
        </p:spPr>
      </p:pic>
    </p:spTree>
    <p:extLst>
      <p:ext uri="{BB962C8B-B14F-4D97-AF65-F5344CB8AC3E}">
        <p14:creationId xmlns:p14="http://schemas.microsoft.com/office/powerpoint/2010/main" xmlns="" val="3716526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4000" b="1" dirty="0">
                <a:ln w="6600">
                  <a:solidFill>
                    <a:schemeClr val="accent2"/>
                  </a:solidFill>
                  <a:prstDash val="solid"/>
                </a:ln>
                <a:solidFill>
                  <a:srgbClr val="FFFFFF"/>
                </a:solidFill>
                <a:effectLst>
                  <a:outerShdw dist="38100" dir="2700000" algn="tl" rotWithShape="0">
                    <a:schemeClr val="accent2"/>
                  </a:outerShdw>
                </a:effectLst>
              </a:rPr>
              <a:t>Лікування раннього дитячого аутизму</a:t>
            </a:r>
            <a:endParaRPr lang="ru-RU" sz="4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Объект 2"/>
          <p:cNvSpPr>
            <a:spLocks noGrp="1"/>
          </p:cNvSpPr>
          <p:nvPr>
            <p:ph idx="1"/>
          </p:nvPr>
        </p:nvSpPr>
        <p:spPr>
          <a:xfrm>
            <a:off x="453005" y="2298583"/>
            <a:ext cx="11174136" cy="4303553"/>
          </a:xfrm>
        </p:spPr>
        <p:txBody>
          <a:bodyPr/>
          <a:lstStyle/>
          <a:p>
            <a:pPr marL="0" indent="0">
              <a:buNone/>
            </a:pPr>
            <a:r>
              <a:rPr lang="ru-RU" dirty="0">
                <a:solidFill>
                  <a:schemeClr val="tx1"/>
                </a:solidFill>
                <a:latin typeface="+mj-lt"/>
              </a:rPr>
              <a:t>   </a:t>
            </a:r>
            <a:r>
              <a:rPr lang="uk-UA" dirty="0" smtClean="0">
                <a:solidFill>
                  <a:schemeClr val="tx1"/>
                </a:solidFill>
                <a:latin typeface="+mj-lt"/>
              </a:rPr>
              <a:t>Медикаментів для лікування всього комплексу проявів аутизму не існує. Препарати зазвичай використовуються в складних ситуаціях для лікування депресій. Для лікування використовуються психотропні препарати, що допомагають при агресивній поведінці та надмірному збудженні. Вплив лікарських препаратів індивідуально, тому їх слід давати хворому тільки за рекомендаціями фахівця і під його регулярним контролем.</a:t>
            </a:r>
          </a:p>
          <a:p>
            <a:pPr marL="0" indent="0">
              <a:buNone/>
            </a:pPr>
            <a:r>
              <a:rPr lang="uk-UA" dirty="0" smtClean="0">
                <a:solidFill>
                  <a:schemeClr val="tx1"/>
                </a:solidFill>
                <a:latin typeface="+mj-lt"/>
              </a:rPr>
              <a:t>   На сьогоднішній день не існує універсальної спеціальної методики, яка дозволяє позбутися від проявів цього захворювання, тому лікування планується завжди в індивідуальному порядку, виходячи з особливостей конкретного випадку.</a:t>
            </a:r>
          </a:p>
          <a:p>
            <a:pPr marL="0" indent="0">
              <a:buNone/>
            </a:pPr>
            <a:r>
              <a:rPr lang="uk-UA" dirty="0" smtClean="0">
                <a:solidFill>
                  <a:schemeClr val="tx1"/>
                </a:solidFill>
                <a:latin typeface="+mj-lt"/>
              </a:rPr>
              <a:t>В лікуванні аутизму виділяються три основні корекційні методики:</a:t>
            </a:r>
          </a:p>
          <a:p>
            <a:pPr lvl="0"/>
            <a:r>
              <a:rPr lang="uk-UA" dirty="0" smtClean="0">
                <a:solidFill>
                  <a:schemeClr val="tx1"/>
                </a:solidFill>
                <a:latin typeface="+mj-lt"/>
              </a:rPr>
              <a:t>сімейна терапія</a:t>
            </a:r>
          </a:p>
          <a:p>
            <a:pPr lvl="0"/>
            <a:r>
              <a:rPr lang="uk-UA" dirty="0" err="1" smtClean="0">
                <a:solidFill>
                  <a:schemeClr val="tx1"/>
                </a:solidFill>
                <a:latin typeface="+mj-lt"/>
              </a:rPr>
              <a:t>медико-психологічна</a:t>
            </a:r>
            <a:r>
              <a:rPr lang="uk-UA" dirty="0" smtClean="0">
                <a:solidFill>
                  <a:schemeClr val="tx1"/>
                </a:solidFill>
                <a:latin typeface="+mj-lt"/>
              </a:rPr>
              <a:t> терапія</a:t>
            </a:r>
          </a:p>
          <a:p>
            <a:pPr lvl="0"/>
            <a:r>
              <a:rPr lang="uk-UA" dirty="0" smtClean="0">
                <a:solidFill>
                  <a:schemeClr val="tx1"/>
                </a:solidFill>
                <a:latin typeface="+mj-lt"/>
              </a:rPr>
              <a:t>корекція основних порушень в поведінці хворого</a:t>
            </a:r>
          </a:p>
          <a:p>
            <a:pPr marL="0" indent="0">
              <a:buNone/>
            </a:pPr>
            <a:r>
              <a:rPr lang="ru-RU" dirty="0"/>
              <a:t> </a:t>
            </a:r>
          </a:p>
          <a:p>
            <a:pPr marL="0" indent="0">
              <a:buNone/>
            </a:pPr>
            <a:endParaRPr lang="ru-RU" dirty="0"/>
          </a:p>
        </p:txBody>
      </p:sp>
    </p:spTree>
    <p:extLst>
      <p:ext uri="{BB962C8B-B14F-4D97-AF65-F5344CB8AC3E}">
        <p14:creationId xmlns:p14="http://schemas.microsoft.com/office/powerpoint/2010/main" xmlns="" val="2566127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6000" b="1" dirty="0">
                <a:ln w="6600">
                  <a:solidFill>
                    <a:schemeClr val="accent2"/>
                  </a:solidFill>
                  <a:prstDash val="solid"/>
                </a:ln>
                <a:solidFill>
                  <a:srgbClr val="FFFFFF"/>
                </a:solidFill>
                <a:effectLst>
                  <a:outerShdw dist="38100" dir="2700000" algn="tl" rotWithShape="0">
                    <a:schemeClr val="accent2"/>
                  </a:outerShdw>
                </a:effectLst>
              </a:rPr>
              <a:t>Висновки</a:t>
            </a:r>
            <a:endParaRPr lang="ru-RU" sz="6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Объект 2"/>
          <p:cNvSpPr>
            <a:spLocks noGrp="1"/>
          </p:cNvSpPr>
          <p:nvPr>
            <p:ph idx="1"/>
          </p:nvPr>
        </p:nvSpPr>
        <p:spPr>
          <a:xfrm>
            <a:off x="444617" y="2298583"/>
            <a:ext cx="11249635" cy="4345498"/>
          </a:xfrm>
        </p:spPr>
        <p:txBody>
          <a:bodyPr>
            <a:normAutofit lnSpcReduction="10000"/>
          </a:bodyPr>
          <a:lstStyle/>
          <a:p>
            <a:pPr marL="0" indent="0" algn="just">
              <a:buNone/>
            </a:pPr>
            <a:r>
              <a:rPr lang="ru-RU" sz="2000" dirty="0">
                <a:solidFill>
                  <a:schemeClr val="tx1"/>
                </a:solidFill>
                <a:latin typeface="+mj-lt"/>
              </a:rPr>
              <a:t>   </a:t>
            </a:r>
            <a:r>
              <a:rPr lang="uk-UA" sz="2000" dirty="0" smtClean="0">
                <a:solidFill>
                  <a:schemeClr val="tx1"/>
                </a:solidFill>
                <a:latin typeface="+mj-lt"/>
              </a:rPr>
              <a:t>В сучасних клінічних класифікаціях дитячий аутизм визначено як глибинний розлад, який зачіпає всю психічну структуру людини: чуттєву, емоційну і пізнавальну сфери, моторику, увагу, пам’ять, мовлення, мислення.</a:t>
            </a:r>
          </a:p>
          <a:p>
            <a:pPr marL="0" indent="0" algn="just">
              <a:buNone/>
            </a:pPr>
            <a:r>
              <a:rPr lang="uk-UA" sz="2000" dirty="0" smtClean="0">
                <a:solidFill>
                  <a:schemeClr val="tx1"/>
                </a:solidFill>
                <a:latin typeface="+mj-lt"/>
              </a:rPr>
              <a:t>На думку О.С. </a:t>
            </a:r>
            <a:r>
              <a:rPr lang="uk-UA" sz="2000" dirty="0" err="1" smtClean="0">
                <a:solidFill>
                  <a:schemeClr val="tx1"/>
                </a:solidFill>
                <a:latin typeface="+mj-lt"/>
              </a:rPr>
              <a:t>Нікольскої</a:t>
            </a:r>
            <a:r>
              <a:rPr lang="uk-UA" sz="2000" dirty="0" smtClean="0">
                <a:solidFill>
                  <a:schemeClr val="tx1"/>
                </a:solidFill>
                <a:latin typeface="+mj-lt"/>
              </a:rPr>
              <a:t>, РДА є чи не найзагадковішим типом порушення психічного розвитку. Він охоплює усі сфери психічного життя дитини, а однією з його найхарактерніших рис є суперечливість та неоднозначність проявів. Загальною ж характеристикою для усіх </a:t>
            </a:r>
            <a:r>
              <a:rPr lang="uk-UA" sz="2000" dirty="0" err="1" smtClean="0">
                <a:solidFill>
                  <a:schemeClr val="tx1"/>
                </a:solidFill>
                <a:latin typeface="+mj-lt"/>
              </a:rPr>
              <a:t>аутичних</a:t>
            </a:r>
            <a:r>
              <a:rPr lang="uk-UA" sz="2000" dirty="0" smtClean="0">
                <a:solidFill>
                  <a:schemeClr val="tx1"/>
                </a:solidFill>
                <a:latin typeface="+mj-lt"/>
              </a:rPr>
              <a:t> дітей є проблеми у соціальній та комунікативній сферах, неспроможність використовувати свої знання і вміння у реальному житті, гнучко переносити засвоєні навички в нові умови, </a:t>
            </a:r>
            <a:r>
              <a:rPr lang="uk-UA" sz="2000" dirty="0" err="1" smtClean="0">
                <a:solidFill>
                  <a:schemeClr val="tx1"/>
                </a:solidFill>
                <a:latin typeface="+mj-lt"/>
              </a:rPr>
              <a:t>стереотипізація</a:t>
            </a:r>
            <a:r>
              <a:rPr lang="uk-UA" sz="2000" dirty="0" smtClean="0">
                <a:solidFill>
                  <a:schemeClr val="tx1"/>
                </a:solidFill>
                <a:latin typeface="+mj-lt"/>
              </a:rPr>
              <a:t>. </a:t>
            </a:r>
            <a:r>
              <a:rPr lang="uk-UA" sz="2000" dirty="0">
                <a:solidFill>
                  <a:schemeClr val="tx1"/>
                </a:solidFill>
                <a:latin typeface="+mj-lt"/>
              </a:rPr>
              <a:t>Велике значення для прогнозу щодо розвитку когнітивних функцій та соціальної адаптації дітей, хворих на аутизм, має рання діагностика захворювання. Дослідження показують, що приблизно 60% дітей із розладами спектра аутизму, реабілітацію яких було розпочато у віці 2-4 роки, до досягнення шкільного віку були здатні займатися за програмою загальноосвітньої школи, 20% - за допоміжною програмою. </a:t>
            </a:r>
            <a:r>
              <a:rPr lang="uk-UA" sz="2000" dirty="0" smtClean="0">
                <a:solidFill>
                  <a:schemeClr val="tx1"/>
                </a:solidFill>
                <a:latin typeface="+mj-lt"/>
              </a:rPr>
              <a:t>Водночас серед дітей, у яких діагноз було встановлено у віці після 6 років, лише 30% були здатні навчатися в школі.</a:t>
            </a:r>
          </a:p>
          <a:p>
            <a:pPr marL="0" indent="0">
              <a:buNone/>
            </a:pPr>
            <a:endParaRPr lang="ru-RU" dirty="0"/>
          </a:p>
        </p:txBody>
      </p:sp>
    </p:spTree>
    <p:extLst>
      <p:ext uri="{BB962C8B-B14F-4D97-AF65-F5344CB8AC3E}">
        <p14:creationId xmlns:p14="http://schemas.microsoft.com/office/powerpoint/2010/main" xmlns="" val="1444698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4800" b="1" dirty="0">
                <a:ln w="6600">
                  <a:solidFill>
                    <a:schemeClr val="accent2"/>
                  </a:solidFill>
                  <a:prstDash val="solid"/>
                </a:ln>
                <a:solidFill>
                  <a:srgbClr val="FFFFFF"/>
                </a:solidFill>
                <a:effectLst>
                  <a:outerShdw dist="38100" dir="2700000" algn="tl" rotWithShape="0">
                    <a:schemeClr val="accent2"/>
                  </a:outerShdw>
                </a:effectLst>
              </a:rPr>
              <a:t>Список використаних джерел</a:t>
            </a:r>
            <a:endParaRPr lang="ru-RU" sz="4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Объект 2"/>
          <p:cNvSpPr>
            <a:spLocks noGrp="1"/>
          </p:cNvSpPr>
          <p:nvPr>
            <p:ph idx="1"/>
          </p:nvPr>
        </p:nvSpPr>
        <p:spPr>
          <a:xfrm>
            <a:off x="3613096" y="2671538"/>
            <a:ext cx="5461234" cy="3523376"/>
          </a:xfrm>
        </p:spPr>
        <p:txBody>
          <a:bodyPr>
            <a:normAutofit lnSpcReduction="10000"/>
          </a:bodyPr>
          <a:lstStyle/>
          <a:p>
            <a:pPr marL="0" indent="0">
              <a:buNone/>
            </a:pPr>
            <a:endParaRPr lang="uk-UA" dirty="0"/>
          </a:p>
          <a:p>
            <a:pPr marL="0" indent="0">
              <a:buNone/>
            </a:pPr>
            <a:r>
              <a:rPr lang="uk-UA" dirty="0">
                <a:solidFill>
                  <a:schemeClr val="tx1"/>
                </a:solidFill>
                <a:latin typeface="+mj-lt"/>
              </a:rPr>
              <a:t>1.</a:t>
            </a:r>
            <a:r>
              <a:rPr lang="ru-RU" dirty="0">
                <a:solidFill>
                  <a:schemeClr val="tx1"/>
                </a:solidFill>
                <a:latin typeface="+mj-lt"/>
              </a:rPr>
              <a:t> </a:t>
            </a:r>
            <a:r>
              <a:rPr lang="ru-RU" dirty="0" err="1">
                <a:solidFill>
                  <a:schemeClr val="tx1"/>
                </a:solidFill>
                <a:latin typeface="+mj-lt"/>
              </a:rPr>
              <a:t>adalin</a:t>
            </a:r>
            <a:r>
              <a:rPr lang="ru-RU" dirty="0">
                <a:solidFill>
                  <a:schemeClr val="tx1"/>
                </a:solidFill>
                <a:latin typeface="+mj-lt"/>
              </a:rPr>
              <a:t>. mospsy.ru (</a:t>
            </a:r>
            <a:r>
              <a:rPr lang="ru-RU" dirty="0" err="1">
                <a:solidFill>
                  <a:schemeClr val="tx1"/>
                </a:solidFill>
                <a:latin typeface="+mj-lt"/>
              </a:rPr>
              <a:t>дитяча</a:t>
            </a:r>
            <a:r>
              <a:rPr lang="ru-RU" dirty="0">
                <a:solidFill>
                  <a:schemeClr val="tx1"/>
                </a:solidFill>
                <a:latin typeface="+mj-lt"/>
              </a:rPr>
              <a:t> </a:t>
            </a:r>
            <a:r>
              <a:rPr lang="ru-RU" dirty="0" err="1">
                <a:solidFill>
                  <a:schemeClr val="tx1"/>
                </a:solidFill>
                <a:latin typeface="+mj-lt"/>
              </a:rPr>
              <a:t>патопсихологія</a:t>
            </a:r>
            <a:r>
              <a:rPr lang="ru-RU" dirty="0">
                <a:solidFill>
                  <a:schemeClr val="tx1"/>
                </a:solidFill>
                <a:latin typeface="+mj-lt"/>
              </a:rPr>
              <a:t>)</a:t>
            </a:r>
          </a:p>
          <a:p>
            <a:pPr marL="0" indent="0">
              <a:buNone/>
            </a:pPr>
            <a:r>
              <a:rPr lang="uk-UA" dirty="0">
                <a:solidFill>
                  <a:schemeClr val="tx1"/>
                </a:solidFill>
                <a:latin typeface="+mj-lt"/>
              </a:rPr>
              <a:t>2. </a:t>
            </a:r>
            <a:r>
              <a:rPr lang="ru-RU" dirty="0">
                <a:solidFill>
                  <a:schemeClr val="tx1"/>
                </a:solidFill>
                <a:latin typeface="+mj-lt"/>
              </a:rPr>
              <a:t>www.defektolog.org.ua</a:t>
            </a:r>
          </a:p>
          <a:p>
            <a:pPr marL="0" indent="0">
              <a:buNone/>
            </a:pPr>
            <a:r>
              <a:rPr lang="uk-UA" dirty="0">
                <a:solidFill>
                  <a:schemeClr val="tx1"/>
                </a:solidFill>
                <a:latin typeface="+mj-lt"/>
              </a:rPr>
              <a:t>3. </a:t>
            </a:r>
            <a:r>
              <a:rPr lang="ru-RU" dirty="0">
                <a:solidFill>
                  <a:schemeClr val="tx1"/>
                </a:solidFill>
                <a:latin typeface="+mj-lt"/>
              </a:rPr>
              <a:t>www.health-ua.com</a:t>
            </a:r>
          </a:p>
          <a:p>
            <a:pPr marL="0" indent="0">
              <a:buNone/>
            </a:pPr>
            <a:r>
              <a:rPr lang="uk-UA" dirty="0">
                <a:solidFill>
                  <a:schemeClr val="tx1"/>
                </a:solidFill>
                <a:latin typeface="+mj-lt"/>
              </a:rPr>
              <a:t>4. </a:t>
            </a:r>
            <a:r>
              <a:rPr lang="ru-RU" dirty="0">
                <a:solidFill>
                  <a:schemeClr val="tx1"/>
                </a:solidFill>
                <a:latin typeface="+mj-lt"/>
              </a:rPr>
              <a:t>www.krok.org.ua (батькам </a:t>
            </a:r>
            <a:r>
              <a:rPr lang="ru-RU" dirty="0" err="1">
                <a:solidFill>
                  <a:schemeClr val="tx1"/>
                </a:solidFill>
                <a:latin typeface="+mj-lt"/>
              </a:rPr>
              <a:t>дітей</a:t>
            </a:r>
            <a:r>
              <a:rPr lang="ru-RU" dirty="0">
                <a:solidFill>
                  <a:schemeClr val="tx1"/>
                </a:solidFill>
                <a:latin typeface="+mj-lt"/>
              </a:rPr>
              <a:t> - </a:t>
            </a:r>
            <a:r>
              <a:rPr lang="ru-RU" dirty="0" err="1">
                <a:solidFill>
                  <a:schemeClr val="tx1"/>
                </a:solidFill>
                <a:latin typeface="+mj-lt"/>
              </a:rPr>
              <a:t>аутистів</a:t>
            </a:r>
            <a:r>
              <a:rPr lang="ru-RU" dirty="0">
                <a:solidFill>
                  <a:schemeClr val="tx1"/>
                </a:solidFill>
                <a:latin typeface="+mj-lt"/>
              </a:rPr>
              <a:t>)</a:t>
            </a:r>
          </a:p>
          <a:p>
            <a:pPr marL="0" indent="0">
              <a:buNone/>
            </a:pPr>
            <a:r>
              <a:rPr lang="uk-UA" dirty="0">
                <a:solidFill>
                  <a:schemeClr val="tx1"/>
                </a:solidFill>
                <a:latin typeface="+mj-lt"/>
              </a:rPr>
              <a:t>5. </a:t>
            </a:r>
            <a:r>
              <a:rPr lang="ru-RU" dirty="0">
                <a:solidFill>
                  <a:schemeClr val="tx1"/>
                </a:solidFill>
                <a:latin typeface="+mj-lt"/>
              </a:rPr>
              <a:t>https://www.kazedu.kz/referat/140616/1</a:t>
            </a:r>
          </a:p>
          <a:p>
            <a:pPr marL="0" indent="0">
              <a:buNone/>
            </a:pPr>
            <a:r>
              <a:rPr lang="ru-RU" dirty="0">
                <a:solidFill>
                  <a:schemeClr val="tx1"/>
                </a:solidFill>
                <a:latin typeface="+mj-lt"/>
              </a:rPr>
              <a:t> </a:t>
            </a:r>
          </a:p>
          <a:p>
            <a:pPr marL="0" indent="0">
              <a:buNone/>
            </a:pPr>
            <a:r>
              <a:rPr lang="ru-RU" dirty="0"/>
              <a:t> </a:t>
            </a:r>
          </a:p>
          <a:p>
            <a:pPr marL="0" indent="0">
              <a:buNone/>
            </a:pPr>
            <a:r>
              <a:rPr lang="uk-UA" dirty="0"/>
              <a:t> </a:t>
            </a:r>
            <a:endParaRPr lang="ru-RU" dirty="0"/>
          </a:p>
          <a:p>
            <a:endParaRPr lang="ru-RU" dirty="0"/>
          </a:p>
        </p:txBody>
      </p:sp>
    </p:spTree>
    <p:extLst>
      <p:ext uri="{BB962C8B-B14F-4D97-AF65-F5344CB8AC3E}">
        <p14:creationId xmlns:p14="http://schemas.microsoft.com/office/powerpoint/2010/main" xmlns="" val="2120763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973667"/>
            <a:ext cx="8761413" cy="964189"/>
          </a:xfrm>
        </p:spPr>
        <p:txBody>
          <a:bodyPr/>
          <a:lstStyle/>
          <a:p>
            <a:pPr algn="ctr"/>
            <a:r>
              <a:rPr lang="uk-UA" sz="6000" b="1" dirty="0">
                <a:ln w="6600">
                  <a:solidFill>
                    <a:schemeClr val="accent2"/>
                  </a:solidFill>
                  <a:prstDash val="solid"/>
                </a:ln>
                <a:solidFill>
                  <a:srgbClr val="FFFFFF"/>
                </a:solidFill>
                <a:effectLst>
                  <a:outerShdw dist="38100" dir="2700000" algn="tl" rotWithShape="0">
                    <a:schemeClr val="accent2"/>
                  </a:outerShdw>
                </a:effectLst>
              </a:rPr>
              <a:t>План</a:t>
            </a:r>
            <a:endParaRPr lang="ru-RU" sz="6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Объект 2"/>
          <p:cNvSpPr>
            <a:spLocks noGrp="1"/>
          </p:cNvSpPr>
          <p:nvPr>
            <p:ph idx="1"/>
          </p:nvPr>
        </p:nvSpPr>
        <p:spPr>
          <a:xfrm>
            <a:off x="3126367" y="3011648"/>
            <a:ext cx="5782741" cy="2919369"/>
          </a:xfrm>
        </p:spPr>
        <p:txBody>
          <a:bodyPr>
            <a:normAutofit lnSpcReduction="10000"/>
          </a:bodyPr>
          <a:lstStyle/>
          <a:p>
            <a:r>
              <a:rPr lang="uk-UA" sz="2400" dirty="0">
                <a:solidFill>
                  <a:schemeClr val="tx1"/>
                </a:solidFill>
                <a:latin typeface="+mj-lt"/>
              </a:rPr>
              <a:t>Вступ</a:t>
            </a:r>
          </a:p>
          <a:p>
            <a:r>
              <a:rPr lang="uk-UA" sz="2400" dirty="0">
                <a:solidFill>
                  <a:schemeClr val="tx1"/>
                </a:solidFill>
                <a:latin typeface="+mj-lt"/>
              </a:rPr>
              <a:t>Патогенез</a:t>
            </a:r>
          </a:p>
          <a:p>
            <a:r>
              <a:rPr lang="uk-UA" sz="2400" dirty="0">
                <a:solidFill>
                  <a:schemeClr val="tx1"/>
                </a:solidFill>
                <a:latin typeface="+mj-lt"/>
              </a:rPr>
              <a:t>Симптоматика</a:t>
            </a:r>
          </a:p>
          <a:p>
            <a:r>
              <a:rPr lang="uk-UA" sz="2400" dirty="0">
                <a:solidFill>
                  <a:schemeClr val="tx1"/>
                </a:solidFill>
                <a:latin typeface="+mj-lt"/>
              </a:rPr>
              <a:t>Діагностика</a:t>
            </a:r>
          </a:p>
          <a:p>
            <a:r>
              <a:rPr lang="uk-UA" sz="2400" dirty="0">
                <a:solidFill>
                  <a:schemeClr val="tx1"/>
                </a:solidFill>
                <a:latin typeface="+mj-lt"/>
              </a:rPr>
              <a:t>Висновки</a:t>
            </a:r>
          </a:p>
          <a:p>
            <a:r>
              <a:rPr lang="uk-UA" sz="2400" dirty="0">
                <a:solidFill>
                  <a:schemeClr val="tx1"/>
                </a:solidFill>
                <a:latin typeface="+mj-lt"/>
              </a:rPr>
              <a:t>Використані джерела</a:t>
            </a:r>
            <a:endParaRPr lang="ru-RU" sz="2400" dirty="0">
              <a:solidFill>
                <a:schemeClr val="tx1"/>
              </a:solidFill>
              <a:latin typeface="+mj-lt"/>
            </a:endParaRPr>
          </a:p>
        </p:txBody>
      </p:sp>
    </p:spTree>
    <p:extLst>
      <p:ext uri="{BB962C8B-B14F-4D97-AF65-F5344CB8AC3E}">
        <p14:creationId xmlns:p14="http://schemas.microsoft.com/office/powerpoint/2010/main" xmlns="" val="3869141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1456" y="759981"/>
            <a:ext cx="8825660" cy="1295322"/>
          </a:xfrm>
        </p:spPr>
        <p:txBody>
          <a:bodyPr/>
          <a:lstStyle/>
          <a:p>
            <a:pPr algn="ctr"/>
            <a:r>
              <a:rPr lang="uk-UA" sz="6600" b="1" spc="50" dirty="0">
                <a:ln w="9525" cmpd="sng">
                  <a:solidFill>
                    <a:schemeClr val="accent1"/>
                  </a:solidFill>
                  <a:prstDash val="solid"/>
                </a:ln>
                <a:solidFill>
                  <a:srgbClr val="70AD47">
                    <a:tint val="1000"/>
                  </a:srgbClr>
                </a:solidFill>
                <a:effectLst>
                  <a:glow rad="38100">
                    <a:schemeClr val="accent1">
                      <a:alpha val="40000"/>
                    </a:schemeClr>
                  </a:glow>
                </a:effectLst>
              </a:rPr>
              <a:t>Дякую за увагу</a:t>
            </a:r>
            <a:endParaRPr lang="ru-RU" sz="66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Рисунок 3" descr="http://dostyp.com.ua/storage/media/2016/05/4b6b4757-3501-4731-bdf0-0d332ec2cf5b.jpg?w=1440&amp;h=1080&amp;mode=crop&amp;scale=both"/>
          <p:cNvPicPr/>
          <p:nvPr/>
        </p:nvPicPr>
        <p:blipFill>
          <a:blip r:embed="rId2">
            <a:extLst>
              <a:ext uri="{28A0092B-C50C-407E-A947-70E740481C1C}">
                <a14:useLocalDpi xmlns:a14="http://schemas.microsoft.com/office/drawing/2010/main" xmlns="" val="0"/>
              </a:ext>
            </a:extLst>
          </a:blip>
          <a:srcRect/>
          <a:stretch>
            <a:fillRect/>
          </a:stretch>
        </p:blipFill>
        <p:spPr bwMode="auto">
          <a:xfrm>
            <a:off x="2420258" y="2055303"/>
            <a:ext cx="6522406" cy="4532455"/>
          </a:xfrm>
          <a:prstGeom prst="rect">
            <a:avLst/>
          </a:prstGeom>
          <a:ln>
            <a:noFill/>
          </a:ln>
          <a:effectLst>
            <a:softEdge rad="112500"/>
          </a:effectLst>
        </p:spPr>
      </p:pic>
    </p:spTree>
    <p:extLst>
      <p:ext uri="{BB962C8B-B14F-4D97-AF65-F5344CB8AC3E}">
        <p14:creationId xmlns:p14="http://schemas.microsoft.com/office/powerpoint/2010/main" xmlns="" val="1397656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813732"/>
            <a:ext cx="8761413" cy="866900"/>
          </a:xfrm>
        </p:spPr>
        <p:txBody>
          <a:bodyPr/>
          <a:lstStyle/>
          <a:p>
            <a:pPr algn="ctr"/>
            <a:r>
              <a:rPr lang="uk-UA" sz="6000" b="1" dirty="0">
                <a:ln w="6600">
                  <a:solidFill>
                    <a:schemeClr val="accent2"/>
                  </a:solidFill>
                  <a:prstDash val="solid"/>
                </a:ln>
                <a:solidFill>
                  <a:srgbClr val="FFFFFF"/>
                </a:solidFill>
                <a:effectLst>
                  <a:outerShdw dist="38100" dir="2700000" algn="tl" rotWithShape="0">
                    <a:schemeClr val="accent2"/>
                  </a:outerShdw>
                </a:effectLst>
              </a:rPr>
              <a:t>Вступ</a:t>
            </a:r>
            <a:endParaRPr lang="ru-RU" sz="6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Объект 2"/>
          <p:cNvSpPr>
            <a:spLocks noGrp="1"/>
          </p:cNvSpPr>
          <p:nvPr>
            <p:ph idx="1"/>
          </p:nvPr>
        </p:nvSpPr>
        <p:spPr>
          <a:xfrm>
            <a:off x="486561" y="2399251"/>
            <a:ext cx="11199303" cy="4085439"/>
          </a:xfrm>
        </p:spPr>
        <p:txBody>
          <a:bodyPr/>
          <a:lstStyle/>
          <a:p>
            <a:pPr marL="0" indent="0">
              <a:buNone/>
            </a:pPr>
            <a:r>
              <a:rPr lang="ru-RU" dirty="0"/>
              <a:t>   </a:t>
            </a:r>
            <a:r>
              <a:rPr lang="uk-UA" b="1" dirty="0" smtClean="0">
                <a:solidFill>
                  <a:schemeClr val="tx1"/>
                </a:solidFill>
                <a:latin typeface="+mj-lt"/>
              </a:rPr>
              <a:t>Ранній дитячий аутизм </a:t>
            </a:r>
            <a:r>
              <a:rPr lang="uk-UA" dirty="0" smtClean="0">
                <a:solidFill>
                  <a:schemeClr val="tx1"/>
                </a:solidFill>
                <a:latin typeface="+mj-lt"/>
              </a:rPr>
              <a:t>- аномалія психічного розвитку, яка </a:t>
            </a:r>
            <a:r>
              <a:rPr lang="uk-UA" dirty="0" err="1" smtClean="0">
                <a:solidFill>
                  <a:schemeClr val="tx1"/>
                </a:solidFill>
                <a:latin typeface="+mj-lt"/>
              </a:rPr>
              <a:t>характернзується</a:t>
            </a:r>
            <a:r>
              <a:rPr lang="uk-UA" dirty="0" smtClean="0">
                <a:solidFill>
                  <a:schemeClr val="tx1"/>
                </a:solidFill>
                <a:latin typeface="+mj-lt"/>
              </a:rPr>
              <a:t> стійкими і своєрідними порушеннями комунікативної поведінки, емоційного контакту дитини з навколишнім світом і вміння правильно реагувати на зовнішні ситуації. Аутизм виявляється вже на першому році життя, але особливо чітко у віці 2-3 років в період першої вікової кризи. </a:t>
            </a:r>
            <a:endParaRPr lang="uk-UA" dirty="0">
              <a:solidFill>
                <a:schemeClr val="tx1"/>
              </a:solidFill>
              <a:latin typeface="+mj-lt"/>
            </a:endParaRPr>
          </a:p>
        </p:txBody>
      </p:sp>
      <p:pic>
        <p:nvPicPr>
          <p:cNvPr id="4" name="Рисунок 3" descr="http://www.vsluh.ru/uploads/base_image/image/56662/0dee3705-2462-4b9f-8a5d-1afcfb1f79ea.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6212" y="3482457"/>
            <a:ext cx="4475527" cy="3002233"/>
          </a:xfrm>
          <a:prstGeom prst="rect">
            <a:avLst/>
          </a:prstGeom>
          <a:ln>
            <a:noFill/>
          </a:ln>
          <a:effectLst>
            <a:softEdge rad="112500"/>
          </a:effectLst>
        </p:spPr>
      </p:pic>
      <p:pic>
        <p:nvPicPr>
          <p:cNvPr id="5" name="Рисунок 4" descr="http://www.pafca.co.uk/wp-content/uploads/boy-angry-window-71181436.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43314" y="3590487"/>
            <a:ext cx="4218773" cy="2894203"/>
          </a:xfrm>
          <a:prstGeom prst="rect">
            <a:avLst/>
          </a:prstGeom>
          <a:ln>
            <a:noFill/>
          </a:ln>
          <a:effectLst>
            <a:softEdge rad="112500"/>
          </a:effectLst>
        </p:spPr>
      </p:pic>
    </p:spTree>
    <p:extLst>
      <p:ext uri="{BB962C8B-B14F-4D97-AF65-F5344CB8AC3E}">
        <p14:creationId xmlns:p14="http://schemas.microsoft.com/office/powerpoint/2010/main" xmlns="" val="3257419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1394" y="2321169"/>
            <a:ext cx="11232859" cy="4294353"/>
          </a:xfrm>
          <a:prstGeom prst="rect">
            <a:avLst/>
          </a:prstGeom>
        </p:spPr>
        <p:txBody>
          <a:bodyPr wrap="square">
            <a:spAutoFit/>
          </a:bodyPr>
          <a:lstStyle/>
          <a:p>
            <a:pPr>
              <a:lnSpc>
                <a:spcPts val="1715"/>
              </a:lnSpc>
              <a:spcAft>
                <a:spcPts val="1200"/>
              </a:spcAft>
            </a:pPr>
            <a:r>
              <a:rPr lang="uk-UA" dirty="0" smtClean="0">
                <a:latin typeface="Times New Roman" panose="02020603050405020304" pitchFamily="18" charset="0"/>
                <a:ea typeface="Times New Roman" panose="02020603050405020304" pitchFamily="18" charset="0"/>
              </a:rPr>
              <a:t>   Основною ознакою аутизму є неконтактність дитини. Існує думка, що аутизм це не хвороба, а симптоматика, яку скорочено назвали одним словом. Природу цього явища до сьогодні не вивчено, як з ним боротися також ніхто достеменно не знає. Аутизмом зараз називають все, чому не знайшлося пояснення. </a:t>
            </a:r>
          </a:p>
          <a:p>
            <a:pPr>
              <a:lnSpc>
                <a:spcPts val="1715"/>
              </a:lnSpc>
              <a:spcAft>
                <a:spcPts val="1200"/>
              </a:spcAft>
            </a:pPr>
            <a:r>
              <a:rPr lang="uk-UA" dirty="0" smtClean="0">
                <a:latin typeface="Times New Roman" panose="02020603050405020304" pitchFamily="18" charset="0"/>
                <a:ea typeface="Times New Roman" panose="02020603050405020304" pitchFamily="18" charset="0"/>
              </a:rPr>
              <a:t>Термін "аутизм" (від грецького </a:t>
            </a:r>
            <a:r>
              <a:rPr lang="uk-UA" dirty="0" err="1" smtClean="0">
                <a:latin typeface="Times New Roman" panose="02020603050405020304" pitchFamily="18" charset="0"/>
                <a:ea typeface="Times New Roman" panose="02020603050405020304" pitchFamily="18" charset="0"/>
              </a:rPr>
              <a:t>autos</a:t>
            </a:r>
            <a:r>
              <a:rPr lang="uk-UA" dirty="0" smtClean="0">
                <a:latin typeface="Times New Roman" panose="02020603050405020304" pitchFamily="18" charset="0"/>
                <a:ea typeface="Times New Roman" panose="02020603050405020304" pitchFamily="18" charset="0"/>
              </a:rPr>
              <a:t>) ввів швейцарський психіатр Л. </a:t>
            </a:r>
            <a:r>
              <a:rPr lang="uk-UA" dirty="0" err="1" smtClean="0">
                <a:latin typeface="Times New Roman" panose="02020603050405020304" pitchFamily="18" charset="0"/>
                <a:ea typeface="Times New Roman" panose="02020603050405020304" pitchFamily="18" charset="0"/>
              </a:rPr>
              <a:t>Каннер</a:t>
            </a:r>
            <a:r>
              <a:rPr lang="uk-UA" dirty="0" smtClean="0">
                <a:latin typeface="Times New Roman" panose="02020603050405020304" pitchFamily="18" charset="0"/>
                <a:ea typeface="Times New Roman" panose="02020603050405020304" pitchFamily="18" charset="0"/>
              </a:rPr>
              <a:t> у 1943 р. лікар вперше дав цілісний опис синдрому, який він визначив як ранній дитячий аутизм (РДА). Однак дослідження в цій області були проведені зовсім недавно.</a:t>
            </a:r>
          </a:p>
          <a:p>
            <a:pPr>
              <a:lnSpc>
                <a:spcPts val="1715"/>
              </a:lnSpc>
              <a:spcAft>
                <a:spcPts val="1200"/>
              </a:spcAft>
            </a:pPr>
            <a:endParaRPr lang="uk-UA" dirty="0">
              <a:latin typeface="Times New Roman" panose="02020603050405020304" pitchFamily="18" charset="0"/>
              <a:ea typeface="Times New Roman" panose="02020603050405020304" pitchFamily="18" charset="0"/>
            </a:endParaRPr>
          </a:p>
          <a:p>
            <a:pPr>
              <a:lnSpc>
                <a:spcPts val="1715"/>
              </a:lnSpc>
              <a:spcAft>
                <a:spcPts val="1200"/>
              </a:spcAft>
            </a:pPr>
            <a:endParaRPr lang="uk-UA" dirty="0">
              <a:latin typeface="Times New Roman" panose="02020603050405020304" pitchFamily="18" charset="0"/>
              <a:ea typeface="Times New Roman" panose="02020603050405020304" pitchFamily="18" charset="0"/>
            </a:endParaRPr>
          </a:p>
          <a:p>
            <a:pPr>
              <a:lnSpc>
                <a:spcPts val="1715"/>
              </a:lnSpc>
              <a:spcAft>
                <a:spcPts val="1200"/>
              </a:spcAft>
            </a:pPr>
            <a:endParaRPr lang="uk-UA" dirty="0">
              <a:latin typeface="Times New Roman" panose="02020603050405020304" pitchFamily="18" charset="0"/>
              <a:ea typeface="Times New Roman" panose="02020603050405020304" pitchFamily="18" charset="0"/>
            </a:endParaRPr>
          </a:p>
          <a:p>
            <a:pPr>
              <a:lnSpc>
                <a:spcPts val="1715"/>
              </a:lnSpc>
              <a:spcAft>
                <a:spcPts val="1200"/>
              </a:spcAft>
            </a:pPr>
            <a:endParaRPr lang="uk-UA" dirty="0">
              <a:latin typeface="Times New Roman" panose="02020603050405020304" pitchFamily="18" charset="0"/>
              <a:ea typeface="Times New Roman" panose="02020603050405020304" pitchFamily="18" charset="0"/>
            </a:endParaRPr>
          </a:p>
          <a:p>
            <a:pPr>
              <a:lnSpc>
                <a:spcPts val="1715"/>
              </a:lnSpc>
              <a:spcAft>
                <a:spcPts val="1200"/>
              </a:spcAft>
            </a:pPr>
            <a:endParaRPr lang="uk-UA" dirty="0">
              <a:latin typeface="Times New Roman" panose="02020603050405020304" pitchFamily="18" charset="0"/>
              <a:ea typeface="Times New Roman" panose="02020603050405020304" pitchFamily="18" charset="0"/>
            </a:endParaRPr>
          </a:p>
          <a:p>
            <a:pPr>
              <a:lnSpc>
                <a:spcPts val="1715"/>
              </a:lnSpc>
              <a:spcAft>
                <a:spcPts val="1200"/>
              </a:spcAft>
            </a:pPr>
            <a:endParaRPr lang="uk-UA" dirty="0">
              <a:latin typeface="Times New Roman" panose="02020603050405020304" pitchFamily="18" charset="0"/>
              <a:ea typeface="Times New Roman" panose="02020603050405020304" pitchFamily="18" charset="0"/>
            </a:endParaRPr>
          </a:p>
          <a:p>
            <a:pPr>
              <a:lnSpc>
                <a:spcPts val="1715"/>
              </a:lnSpc>
              <a:spcAft>
                <a:spcPts val="1200"/>
              </a:spcAft>
            </a:pPr>
            <a:endParaRPr lang="ru-RU" dirty="0">
              <a:latin typeface="Times New Roman" panose="02020603050405020304" pitchFamily="18" charset="0"/>
              <a:ea typeface="Times New Roman" panose="02020603050405020304" pitchFamily="18" charset="0"/>
            </a:endParaRPr>
          </a:p>
        </p:txBody>
      </p:sp>
      <p:pic>
        <p:nvPicPr>
          <p:cNvPr id="5" name="Рисунок 4" descr="http://cs11170.vk.com/u9266920/133984337/y_8772cb10.jpg"/>
          <p:cNvPicPr/>
          <p:nvPr/>
        </p:nvPicPr>
        <p:blipFill>
          <a:blip r:embed="rId2">
            <a:extLst>
              <a:ext uri="{28A0092B-C50C-407E-A947-70E740481C1C}">
                <a14:useLocalDpi xmlns:a14="http://schemas.microsoft.com/office/drawing/2010/main" xmlns="" val="0"/>
              </a:ext>
            </a:extLst>
          </a:blip>
          <a:srcRect/>
          <a:stretch>
            <a:fillRect/>
          </a:stretch>
        </p:blipFill>
        <p:spPr bwMode="auto">
          <a:xfrm>
            <a:off x="6862194" y="3875714"/>
            <a:ext cx="3749879" cy="2739808"/>
          </a:xfrm>
          <a:prstGeom prst="rect">
            <a:avLst/>
          </a:prstGeom>
          <a:ln>
            <a:noFill/>
          </a:ln>
          <a:effectLst>
            <a:softEdge rad="112500"/>
          </a:effectLst>
        </p:spPr>
      </p:pic>
      <p:pic>
        <p:nvPicPr>
          <p:cNvPr id="6" name="Рисунок 5" descr="https://www.dad.info/images/easyblog_images/68/dadanddaughter.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89267" y="4018327"/>
            <a:ext cx="3484737" cy="2597195"/>
          </a:xfrm>
          <a:prstGeom prst="rect">
            <a:avLst/>
          </a:prstGeom>
          <a:ln>
            <a:noFill/>
          </a:ln>
          <a:effectLst>
            <a:softEdge rad="112500"/>
          </a:effectLst>
        </p:spPr>
      </p:pic>
    </p:spTree>
    <p:extLst>
      <p:ext uri="{BB962C8B-B14F-4D97-AF65-F5344CB8AC3E}">
        <p14:creationId xmlns:p14="http://schemas.microsoft.com/office/powerpoint/2010/main" xmlns="" val="4247420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6000" b="1" dirty="0">
                <a:ln w="6600">
                  <a:solidFill>
                    <a:schemeClr val="accent2"/>
                  </a:solidFill>
                  <a:prstDash val="solid"/>
                </a:ln>
                <a:solidFill>
                  <a:srgbClr val="FFFFFF"/>
                </a:solidFill>
                <a:effectLst>
                  <a:outerShdw dist="38100" dir="2700000" algn="tl" rotWithShape="0">
                    <a:schemeClr val="accent2"/>
                  </a:outerShdw>
                </a:effectLst>
              </a:rPr>
              <a:t>Патогенез</a:t>
            </a:r>
            <a:endParaRPr lang="ru-RU" sz="6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Объект 2"/>
          <p:cNvSpPr>
            <a:spLocks noGrp="1"/>
          </p:cNvSpPr>
          <p:nvPr>
            <p:ph idx="1"/>
          </p:nvPr>
        </p:nvSpPr>
        <p:spPr>
          <a:xfrm>
            <a:off x="444616" y="2457974"/>
            <a:ext cx="11258026" cy="4303553"/>
          </a:xfrm>
        </p:spPr>
        <p:txBody>
          <a:bodyPr/>
          <a:lstStyle/>
          <a:p>
            <a:pPr marL="0" indent="0" algn="just">
              <a:buNone/>
            </a:pPr>
            <a:r>
              <a:rPr lang="uk-UA" sz="1600" dirty="0" smtClean="0">
                <a:solidFill>
                  <a:schemeClr val="tx1"/>
                </a:solidFill>
                <a:latin typeface="+mj-lt"/>
              </a:rPr>
              <a:t>   </a:t>
            </a:r>
            <a:r>
              <a:rPr lang="uk-UA" dirty="0" smtClean="0">
                <a:solidFill>
                  <a:schemeClr val="tx1"/>
                </a:solidFill>
                <a:latin typeface="+mj-lt"/>
              </a:rPr>
              <a:t>Висновки фахівців про етіологію захворювання неоднозначні. Існує кілька гіпотез про причини аутизму.</a:t>
            </a:r>
          </a:p>
          <a:p>
            <a:pPr marL="0" indent="0" algn="just">
              <a:buNone/>
            </a:pPr>
            <a:r>
              <a:rPr lang="uk-UA" dirty="0" smtClean="0">
                <a:solidFill>
                  <a:schemeClr val="tx1"/>
                </a:solidFill>
                <a:latin typeface="+mj-lt"/>
              </a:rPr>
              <a:t>Найчастіше захворювання пов'язують з генними порушеннями, в результаті яких порушуються </a:t>
            </a:r>
            <a:r>
              <a:rPr lang="uk-UA" dirty="0" err="1" smtClean="0">
                <a:solidFill>
                  <a:schemeClr val="tx1"/>
                </a:solidFill>
                <a:latin typeface="+mj-lt"/>
              </a:rPr>
              <a:t>синаптичні</a:t>
            </a:r>
            <a:r>
              <a:rPr lang="uk-UA" dirty="0" smtClean="0">
                <a:solidFill>
                  <a:schemeClr val="tx1"/>
                </a:solidFill>
                <a:latin typeface="+mj-lt"/>
              </a:rPr>
              <a:t> зв'язки в корі головного мозку. Існує теорія, що пов'язує аутизм з порушеннями формування мозку через вплив на організм жінки в першому триместрі вагітності шкідливих речовин та факторів (стрес, алкоголь, нікотин, лікарські речовини і т.д.). Передбачається, що на виникнення аутизму впливають особливості оточення і відносини до малюка.</a:t>
            </a:r>
          </a:p>
          <a:p>
            <a:pPr marL="0" indent="0">
              <a:buNone/>
            </a:pPr>
            <a:endParaRPr lang="ru-RU" dirty="0"/>
          </a:p>
        </p:txBody>
      </p:sp>
      <p:pic>
        <p:nvPicPr>
          <p:cNvPr id="4" name="Рисунок 3" descr="https://www.kazedu.kz/images/referats/a46/140616/1.png"/>
          <p:cNvPicPr/>
          <p:nvPr/>
        </p:nvPicPr>
        <p:blipFill>
          <a:blip r:embed="rId2">
            <a:extLst>
              <a:ext uri="{28A0092B-C50C-407E-A947-70E740481C1C}">
                <a14:useLocalDpi xmlns:a14="http://schemas.microsoft.com/office/drawing/2010/main" xmlns="" val="0"/>
              </a:ext>
            </a:extLst>
          </a:blip>
          <a:srcRect/>
          <a:stretch>
            <a:fillRect/>
          </a:stretch>
        </p:blipFill>
        <p:spPr bwMode="auto">
          <a:xfrm>
            <a:off x="2600587" y="4026716"/>
            <a:ext cx="6358855" cy="2608977"/>
          </a:xfrm>
          <a:prstGeom prst="rect">
            <a:avLst/>
          </a:prstGeom>
          <a:noFill/>
          <a:ln>
            <a:noFill/>
          </a:ln>
        </p:spPr>
      </p:pic>
    </p:spTree>
    <p:extLst>
      <p:ext uri="{BB962C8B-B14F-4D97-AF65-F5344CB8AC3E}">
        <p14:creationId xmlns:p14="http://schemas.microsoft.com/office/powerpoint/2010/main" xmlns="" val="216746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0118" y="2390861"/>
            <a:ext cx="11182524" cy="4085440"/>
          </a:xfrm>
        </p:spPr>
        <p:txBody>
          <a:bodyPr/>
          <a:lstStyle/>
          <a:p>
            <a:pPr marL="0" indent="0">
              <a:buNone/>
            </a:pPr>
            <a:r>
              <a:rPr lang="uk-UA" dirty="0"/>
              <a:t>   </a:t>
            </a:r>
            <a:r>
              <a:rPr lang="uk-UA" sz="2000" dirty="0">
                <a:solidFill>
                  <a:schemeClr val="tx1"/>
                </a:solidFill>
                <a:latin typeface="+mj-lt"/>
              </a:rPr>
              <a:t>З часів опису РДА </a:t>
            </a:r>
            <a:r>
              <a:rPr lang="uk-UA" sz="2000" dirty="0" err="1">
                <a:solidFill>
                  <a:schemeClr val="tx1"/>
                </a:solidFill>
                <a:latin typeface="+mj-lt"/>
              </a:rPr>
              <a:t>Каннером</a:t>
            </a:r>
            <a:r>
              <a:rPr lang="uk-UA" sz="2000" dirty="0">
                <a:solidFill>
                  <a:schemeClr val="tx1"/>
                </a:solidFill>
                <a:latin typeface="+mj-lt"/>
              </a:rPr>
              <a:t> і незабаром </a:t>
            </a:r>
            <a:r>
              <a:rPr lang="uk-UA" sz="2000" dirty="0" err="1">
                <a:solidFill>
                  <a:schemeClr val="tx1"/>
                </a:solidFill>
                <a:latin typeface="+mj-lt"/>
              </a:rPr>
              <a:t>Аспергером</a:t>
            </a:r>
            <a:r>
              <a:rPr lang="uk-UA" sz="2000" dirty="0">
                <a:solidFill>
                  <a:schemeClr val="tx1"/>
                </a:solidFill>
                <a:latin typeface="+mj-lt"/>
              </a:rPr>
              <a:t> виділяють дві його форми: </a:t>
            </a:r>
            <a:r>
              <a:rPr lang="uk-UA" sz="2000" i="1" dirty="0">
                <a:solidFill>
                  <a:schemeClr val="tx1"/>
                </a:solidFill>
                <a:latin typeface="+mj-lt"/>
              </a:rPr>
              <a:t>синдром дитячого аутизму </a:t>
            </a:r>
            <a:r>
              <a:rPr lang="uk-UA" sz="2000" i="1" dirty="0" err="1">
                <a:solidFill>
                  <a:schemeClr val="tx1"/>
                </a:solidFill>
                <a:latin typeface="+mj-lt"/>
              </a:rPr>
              <a:t>Каннера</a:t>
            </a:r>
            <a:r>
              <a:rPr lang="uk-UA" sz="2000" dirty="0">
                <a:solidFill>
                  <a:schemeClr val="tx1"/>
                </a:solidFill>
                <a:latin typeface="+mj-lt"/>
              </a:rPr>
              <a:t> і </a:t>
            </a:r>
            <a:r>
              <a:rPr lang="uk-UA" sz="2000" i="1" dirty="0" err="1">
                <a:solidFill>
                  <a:schemeClr val="tx1"/>
                </a:solidFill>
                <a:latin typeface="+mj-lt"/>
              </a:rPr>
              <a:t>аутична</a:t>
            </a:r>
            <a:r>
              <a:rPr lang="uk-UA" sz="2000" i="1" dirty="0">
                <a:solidFill>
                  <a:schemeClr val="tx1"/>
                </a:solidFill>
                <a:latin typeface="+mj-lt"/>
              </a:rPr>
              <a:t> психопатія </a:t>
            </a:r>
            <a:r>
              <a:rPr lang="uk-UA" sz="2000" i="1" dirty="0" err="1">
                <a:solidFill>
                  <a:schemeClr val="tx1"/>
                </a:solidFill>
                <a:latin typeface="+mj-lt"/>
              </a:rPr>
              <a:t>Аспергера</a:t>
            </a:r>
            <a:r>
              <a:rPr lang="uk-UA" sz="2000" dirty="0" smtClean="0">
                <a:solidFill>
                  <a:schemeClr val="tx1"/>
                </a:solidFill>
                <a:latin typeface="+mj-lt"/>
              </a:rPr>
              <a:t>.</a:t>
            </a:r>
          </a:p>
          <a:p>
            <a:pPr marL="0" indent="0" algn="just">
              <a:buNone/>
            </a:pPr>
            <a:r>
              <a:rPr lang="uk-UA" sz="2000" dirty="0" smtClean="0">
                <a:solidFill>
                  <a:schemeClr val="tx1"/>
                </a:solidFill>
                <a:latin typeface="+mj-lt"/>
              </a:rPr>
              <a:t>   </a:t>
            </a:r>
            <a:r>
              <a:rPr lang="uk-UA" sz="2000" dirty="0">
                <a:solidFill>
                  <a:schemeClr val="tx1"/>
                </a:solidFill>
                <a:latin typeface="+mj-lt"/>
              </a:rPr>
              <a:t>При </a:t>
            </a:r>
            <a:r>
              <a:rPr lang="uk-UA" sz="2000" dirty="0" smtClean="0">
                <a:solidFill>
                  <a:schemeClr val="tx1"/>
                </a:solidFill>
                <a:latin typeface="+mj-lt"/>
              </a:rPr>
              <a:t>синдромі </a:t>
            </a:r>
            <a:r>
              <a:rPr lang="uk-UA" sz="2000" dirty="0" err="1" smtClean="0">
                <a:solidFill>
                  <a:schemeClr val="tx1"/>
                </a:solidFill>
                <a:latin typeface="+mj-lt"/>
              </a:rPr>
              <a:t>Аспергера</a:t>
            </a:r>
            <a:r>
              <a:rPr lang="uk-UA" sz="2000" dirty="0" smtClean="0">
                <a:solidFill>
                  <a:schemeClr val="tx1"/>
                </a:solidFill>
                <a:latin typeface="+mj-lt"/>
              </a:rPr>
              <a:t> </a:t>
            </a:r>
            <a:r>
              <a:rPr lang="uk-UA" sz="2000" dirty="0" smtClean="0">
                <a:solidFill>
                  <a:schemeClr val="tx1"/>
                </a:solidFill>
                <a:latin typeface="Times New Roman"/>
                <a:cs typeface="Times New Roman"/>
              </a:rPr>
              <a:t>«</a:t>
            </a:r>
            <a:r>
              <a:rPr lang="uk-UA" sz="2000" dirty="0" smtClean="0">
                <a:solidFill>
                  <a:schemeClr val="tx1"/>
                </a:solidFill>
                <a:latin typeface="+mj-lt"/>
              </a:rPr>
              <a:t>ядро особи</a:t>
            </a:r>
            <a:r>
              <a:rPr lang="uk-UA" sz="2000" dirty="0" smtClean="0">
                <a:solidFill>
                  <a:schemeClr val="tx1"/>
                </a:solidFill>
                <a:latin typeface="Times New Roman"/>
                <a:cs typeface="Times New Roman"/>
              </a:rPr>
              <a:t>»</a:t>
            </a:r>
            <a:r>
              <a:rPr lang="uk-UA" sz="2000" dirty="0" smtClean="0">
                <a:solidFill>
                  <a:schemeClr val="tx1"/>
                </a:solidFill>
                <a:latin typeface="+mj-lt"/>
              </a:rPr>
              <a:t> </a:t>
            </a:r>
            <a:r>
              <a:rPr lang="uk-UA" sz="2000" dirty="0" smtClean="0">
                <a:solidFill>
                  <a:schemeClr val="tx1"/>
                </a:solidFill>
                <a:latin typeface="+mj-lt"/>
              </a:rPr>
              <a:t>не страждає, </a:t>
            </a:r>
            <a:r>
              <a:rPr lang="uk-UA" sz="2000" dirty="0">
                <a:solidFill>
                  <a:schemeClr val="tx1"/>
                </a:solidFill>
                <a:latin typeface="+mj-lt"/>
              </a:rPr>
              <a:t>тому </a:t>
            </a:r>
            <a:r>
              <a:rPr lang="uk-UA" sz="2000" dirty="0" smtClean="0">
                <a:solidFill>
                  <a:schemeClr val="tx1"/>
                </a:solidFill>
                <a:latin typeface="+mj-lt"/>
              </a:rPr>
              <a:t>цей варіант відносять до аутичної психопатії. РДА </a:t>
            </a:r>
            <a:r>
              <a:rPr lang="uk-UA" sz="2000" dirty="0" err="1" smtClean="0">
                <a:solidFill>
                  <a:schemeClr val="tx1"/>
                </a:solidFill>
                <a:latin typeface="+mj-lt"/>
              </a:rPr>
              <a:t>Каннера</a:t>
            </a:r>
            <a:r>
              <a:rPr lang="uk-UA" sz="2000" dirty="0" smtClean="0">
                <a:solidFill>
                  <a:schemeClr val="tx1"/>
                </a:solidFill>
                <a:latin typeface="+mj-lt"/>
              </a:rPr>
              <a:t> зазвичай рано виявляється - в перші місяці життя, або впродовж першого року. При синдромі </a:t>
            </a:r>
            <a:r>
              <a:rPr lang="uk-UA" sz="2000" dirty="0" err="1" smtClean="0">
                <a:solidFill>
                  <a:schemeClr val="tx1"/>
                </a:solidFill>
                <a:latin typeface="+mj-lt"/>
              </a:rPr>
              <a:t>Аспергера</a:t>
            </a:r>
            <a:r>
              <a:rPr lang="uk-UA" sz="2000" dirty="0" smtClean="0">
                <a:solidFill>
                  <a:schemeClr val="tx1"/>
                </a:solidFill>
                <a:latin typeface="+mj-lt"/>
              </a:rPr>
              <a:t> особливості розвитку і </a:t>
            </a:r>
            <a:r>
              <a:rPr lang="uk-UA" sz="2000" dirty="0" err="1" smtClean="0">
                <a:solidFill>
                  <a:schemeClr val="tx1"/>
                </a:solidFill>
                <a:latin typeface="+mj-lt"/>
              </a:rPr>
              <a:t>дивакуватість</a:t>
            </a:r>
            <a:r>
              <a:rPr lang="uk-UA" sz="2000" dirty="0" smtClean="0">
                <a:solidFill>
                  <a:schemeClr val="tx1"/>
                </a:solidFill>
                <a:latin typeface="+mj-lt"/>
              </a:rPr>
              <a:t> поведінки, як правило, починають виявлятися на 2-3 році і чіткіше - до молодшого шкільного віку. При синдромі </a:t>
            </a:r>
            <a:r>
              <a:rPr lang="uk-UA" sz="2000" dirty="0" err="1" smtClean="0">
                <a:solidFill>
                  <a:schemeClr val="tx1"/>
                </a:solidFill>
                <a:latin typeface="+mj-lt"/>
              </a:rPr>
              <a:t>Каннера</a:t>
            </a:r>
            <a:r>
              <a:rPr lang="uk-UA" sz="2000" dirty="0" smtClean="0">
                <a:solidFill>
                  <a:schemeClr val="tx1"/>
                </a:solidFill>
                <a:latin typeface="+mj-lt"/>
              </a:rPr>
              <a:t> дитина починає ходити раніше, ніж говорити, при синдромі </a:t>
            </a:r>
            <a:r>
              <a:rPr lang="uk-UA" sz="2000" dirty="0" err="1" smtClean="0">
                <a:solidFill>
                  <a:schemeClr val="tx1"/>
                </a:solidFill>
                <a:latin typeface="+mj-lt"/>
              </a:rPr>
              <a:t>Аспергера</a:t>
            </a:r>
            <a:r>
              <a:rPr lang="uk-UA" sz="2000" dirty="0" smtClean="0">
                <a:solidFill>
                  <a:schemeClr val="tx1"/>
                </a:solidFill>
                <a:latin typeface="+mj-lt"/>
              </a:rPr>
              <a:t> мова </a:t>
            </a:r>
            <a:r>
              <a:rPr lang="uk-UA" sz="2000" dirty="0" smtClean="0">
                <a:solidFill>
                  <a:schemeClr val="tx1"/>
                </a:solidFill>
                <a:latin typeface="+mj-lt"/>
              </a:rPr>
              <a:t>з</a:t>
            </a:r>
            <a:r>
              <a:rPr lang="uk-UA" sz="2000" dirty="0" smtClean="0">
                <a:solidFill>
                  <a:schemeClr val="tx1"/>
                </a:solidFill>
                <a:latin typeface="Times New Roman"/>
                <a:cs typeface="Times New Roman"/>
              </a:rPr>
              <a:t>’</a:t>
            </a:r>
            <a:r>
              <a:rPr lang="uk-UA" sz="2000" dirty="0" smtClean="0">
                <a:solidFill>
                  <a:schemeClr val="tx1"/>
                </a:solidFill>
                <a:latin typeface="+mj-lt"/>
              </a:rPr>
              <a:t>являється </a:t>
            </a:r>
            <a:r>
              <a:rPr lang="uk-UA" sz="2000" dirty="0" smtClean="0">
                <a:solidFill>
                  <a:schemeClr val="tx1"/>
                </a:solidFill>
                <a:latin typeface="+mj-lt"/>
              </a:rPr>
              <a:t>раніше ходьби. Синдром </a:t>
            </a:r>
            <a:r>
              <a:rPr lang="uk-UA" sz="2000" dirty="0" err="1" smtClean="0">
                <a:solidFill>
                  <a:schemeClr val="tx1"/>
                </a:solidFill>
                <a:latin typeface="+mj-lt"/>
              </a:rPr>
              <a:t>Каннера</a:t>
            </a:r>
            <a:r>
              <a:rPr lang="uk-UA" sz="2000" dirty="0" smtClean="0">
                <a:solidFill>
                  <a:schemeClr val="tx1"/>
                </a:solidFill>
                <a:latin typeface="+mj-lt"/>
              </a:rPr>
              <a:t> зустрічається як у хлопчиків, так і у дівчаток, а синдром </a:t>
            </a:r>
            <a:r>
              <a:rPr lang="uk-UA" sz="2000" dirty="0" err="1" smtClean="0">
                <a:solidFill>
                  <a:schemeClr val="tx1"/>
                </a:solidFill>
                <a:latin typeface="+mj-lt"/>
              </a:rPr>
              <a:t>Аспергера</a:t>
            </a:r>
            <a:r>
              <a:rPr lang="uk-UA" sz="2000" dirty="0" smtClean="0">
                <a:solidFill>
                  <a:schemeClr val="tx1"/>
                </a:solidFill>
                <a:latin typeface="+mj-lt"/>
              </a:rPr>
              <a:t> вважається за </a:t>
            </a:r>
            <a:r>
              <a:rPr lang="uk-UA" sz="2000" dirty="0" smtClean="0">
                <a:solidFill>
                  <a:schemeClr val="tx1"/>
                </a:solidFill>
                <a:latin typeface="Times New Roman"/>
                <a:cs typeface="Times New Roman"/>
              </a:rPr>
              <a:t>«</a:t>
            </a:r>
            <a:r>
              <a:rPr lang="uk-UA" sz="2000" dirty="0" smtClean="0">
                <a:solidFill>
                  <a:schemeClr val="tx1"/>
                </a:solidFill>
                <a:latin typeface="+mj-lt"/>
              </a:rPr>
              <a:t>крайнє </a:t>
            </a:r>
            <a:r>
              <a:rPr lang="uk-UA" sz="2000" dirty="0" smtClean="0">
                <a:solidFill>
                  <a:schemeClr val="tx1"/>
                </a:solidFill>
                <a:latin typeface="+mj-lt"/>
              </a:rPr>
              <a:t>вираження чоловічого </a:t>
            </a:r>
            <a:r>
              <a:rPr lang="uk-UA" sz="2000" dirty="0" smtClean="0">
                <a:solidFill>
                  <a:schemeClr val="tx1"/>
                </a:solidFill>
                <a:latin typeface="+mj-lt"/>
              </a:rPr>
              <a:t>характеру</a:t>
            </a:r>
            <a:r>
              <a:rPr lang="uk-UA" sz="2000" dirty="0" smtClean="0">
                <a:solidFill>
                  <a:schemeClr val="tx1"/>
                </a:solidFill>
                <a:latin typeface="Times New Roman"/>
                <a:cs typeface="Times New Roman"/>
              </a:rPr>
              <a:t>»</a:t>
            </a:r>
            <a:r>
              <a:rPr lang="uk-UA" sz="2000" dirty="0" smtClean="0">
                <a:solidFill>
                  <a:schemeClr val="tx1"/>
                </a:solidFill>
                <a:latin typeface="+mj-lt"/>
              </a:rPr>
              <a:t>. </a:t>
            </a:r>
            <a:endParaRPr lang="uk-UA" sz="2000" dirty="0">
              <a:solidFill>
                <a:schemeClr val="tx1"/>
              </a:solidFill>
              <a:latin typeface="+mj-lt"/>
            </a:endParaRPr>
          </a:p>
        </p:txBody>
      </p:sp>
      <p:pic>
        <p:nvPicPr>
          <p:cNvPr id="1026" name="Picture 2" descr="http://www.nedugamnet.ru/sites/default/files/autizm_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56717" y="5005952"/>
            <a:ext cx="2916755" cy="165056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034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6000" b="1" dirty="0">
                <a:ln w="6600">
                  <a:solidFill>
                    <a:schemeClr val="accent2"/>
                  </a:solidFill>
                  <a:prstDash val="solid"/>
                </a:ln>
                <a:solidFill>
                  <a:srgbClr val="FFFFFF"/>
                </a:solidFill>
                <a:effectLst>
                  <a:outerShdw dist="38100" dir="2700000" algn="tl" rotWithShape="0">
                    <a:schemeClr val="accent2"/>
                  </a:outerShdw>
                </a:effectLst>
              </a:rPr>
              <a:t>Форми РДА</a:t>
            </a:r>
            <a:endParaRPr lang="ru-RU" sz="6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Объект 2"/>
          <p:cNvSpPr>
            <a:spLocks noGrp="1"/>
          </p:cNvSpPr>
          <p:nvPr>
            <p:ph idx="1"/>
          </p:nvPr>
        </p:nvSpPr>
        <p:spPr>
          <a:xfrm>
            <a:off x="511728" y="2332139"/>
            <a:ext cx="11207692" cy="4194496"/>
          </a:xfrm>
        </p:spPr>
        <p:txBody>
          <a:bodyPr/>
          <a:lstStyle/>
          <a:p>
            <a:pPr marL="0" indent="0">
              <a:buNone/>
            </a:pPr>
            <a:r>
              <a:rPr lang="ru-RU" dirty="0"/>
              <a:t>  </a:t>
            </a:r>
          </a:p>
          <a:p>
            <a:pPr marL="0" indent="0">
              <a:buNone/>
            </a:pPr>
            <a:r>
              <a:rPr lang="uk-UA" sz="2400" b="1" dirty="0" smtClean="0">
                <a:solidFill>
                  <a:schemeClr val="tx1"/>
                </a:solidFill>
                <a:latin typeface="+mj-lt"/>
              </a:rPr>
              <a:t>Залежно від ступеня тяжкості РДА виділяють 4 групи:</a:t>
            </a:r>
          </a:p>
          <a:p>
            <a:pPr marL="0" indent="0">
              <a:buNone/>
            </a:pPr>
            <a:endParaRPr lang="uk-UA" dirty="0" smtClean="0">
              <a:solidFill>
                <a:schemeClr val="tx1"/>
              </a:solidFill>
              <a:latin typeface="+mj-lt"/>
            </a:endParaRPr>
          </a:p>
          <a:p>
            <a:r>
              <a:rPr lang="uk-UA" sz="2400" dirty="0" smtClean="0">
                <a:solidFill>
                  <a:schemeClr val="tx1"/>
                </a:solidFill>
                <a:latin typeface="+mj-lt"/>
              </a:rPr>
              <a:t>повна відчуженість, відсутність соціальної активності;</a:t>
            </a:r>
          </a:p>
          <a:p>
            <a:r>
              <a:rPr lang="uk-UA" sz="2400" dirty="0" smtClean="0">
                <a:solidFill>
                  <a:schemeClr val="tx1"/>
                </a:solidFill>
                <a:latin typeface="+mj-lt"/>
              </a:rPr>
              <a:t>активне відторгнення, що виявляється в особливій вибірковості в контактах;</a:t>
            </a:r>
          </a:p>
          <a:p>
            <a:r>
              <a:rPr lang="uk-UA" sz="2400" dirty="0" smtClean="0">
                <a:solidFill>
                  <a:schemeClr val="tx1"/>
                </a:solidFill>
                <a:latin typeface="+mj-lt"/>
              </a:rPr>
              <a:t>захоплених </a:t>
            </a:r>
            <a:r>
              <a:rPr lang="uk-UA" sz="2400" dirty="0" err="1" smtClean="0">
                <a:solidFill>
                  <a:schemeClr val="tx1"/>
                </a:solidFill>
                <a:latin typeface="+mj-lt"/>
              </a:rPr>
              <a:t>аутистичними</a:t>
            </a:r>
            <a:r>
              <a:rPr lang="uk-UA" sz="2400" dirty="0" smtClean="0">
                <a:solidFill>
                  <a:schemeClr val="tx1"/>
                </a:solidFill>
                <a:latin typeface="+mj-lt"/>
              </a:rPr>
              <a:t> </a:t>
            </a:r>
            <a:r>
              <a:rPr lang="uk-UA" sz="2400" dirty="0" smtClean="0">
                <a:solidFill>
                  <a:schemeClr val="tx1"/>
                </a:solidFill>
                <a:latin typeface="+mj-lt"/>
              </a:rPr>
              <a:t>інтересами. Дитина розмовляє весь час на одну тему, повторює в іграх один сюжет і т.п.;</a:t>
            </a:r>
          </a:p>
          <a:p>
            <a:r>
              <a:rPr lang="uk-UA" sz="2400" dirty="0" smtClean="0">
                <a:solidFill>
                  <a:schemeClr val="tx1"/>
                </a:solidFill>
                <a:latin typeface="+mj-lt"/>
              </a:rPr>
              <a:t>труднощі </a:t>
            </a:r>
            <a:r>
              <a:rPr lang="uk-UA" sz="2400" dirty="0" smtClean="0">
                <a:solidFill>
                  <a:schemeClr val="tx1"/>
                </a:solidFill>
                <a:latin typeface="+mj-lt"/>
              </a:rPr>
              <a:t>у взаємодії з оточуючими, які проявляються </a:t>
            </a:r>
            <a:r>
              <a:rPr lang="uk-UA" sz="2400" dirty="0" smtClean="0">
                <a:solidFill>
                  <a:schemeClr val="tx1"/>
                </a:solidFill>
                <a:latin typeface="+mj-lt"/>
              </a:rPr>
              <a:t>у вразливості, </a:t>
            </a:r>
            <a:r>
              <a:rPr lang="uk-UA" sz="2400" dirty="0" smtClean="0">
                <a:solidFill>
                  <a:schemeClr val="tx1"/>
                </a:solidFill>
                <a:latin typeface="+mj-lt"/>
              </a:rPr>
              <a:t>уникненні відносин. Це найбільш легкий вид раннього дитячого аутизму</a:t>
            </a:r>
            <a:r>
              <a:rPr lang="ru-RU" sz="2400" dirty="0" smtClean="0">
                <a:solidFill>
                  <a:schemeClr val="tx1"/>
                </a:solidFill>
                <a:latin typeface="+mj-lt"/>
              </a:rPr>
              <a:t>.</a:t>
            </a:r>
            <a:endParaRPr lang="ru-RU" sz="2400" dirty="0">
              <a:solidFill>
                <a:schemeClr val="tx1"/>
              </a:solidFill>
              <a:latin typeface="+mj-lt"/>
            </a:endParaRPr>
          </a:p>
          <a:p>
            <a:pPr marL="0" indent="0">
              <a:buNone/>
            </a:pPr>
            <a:endParaRPr lang="ru-RU" dirty="0"/>
          </a:p>
        </p:txBody>
      </p:sp>
    </p:spTree>
    <p:extLst>
      <p:ext uri="{BB962C8B-B14F-4D97-AF65-F5344CB8AC3E}">
        <p14:creationId xmlns:p14="http://schemas.microsoft.com/office/powerpoint/2010/main" xmlns="" val="1060058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4617" y="2281805"/>
            <a:ext cx="11266413" cy="4177717"/>
          </a:xfrm>
        </p:spPr>
        <p:txBody>
          <a:bodyPr/>
          <a:lstStyle/>
          <a:p>
            <a:pPr marL="0" indent="0">
              <a:buNone/>
            </a:pPr>
            <a:r>
              <a:rPr lang="uk-UA" dirty="0" smtClean="0"/>
              <a:t>   </a:t>
            </a:r>
            <a:r>
              <a:rPr lang="uk-UA" sz="2000" dirty="0" smtClean="0">
                <a:solidFill>
                  <a:schemeClr val="tx1"/>
                </a:solidFill>
                <a:latin typeface="+mj-lt"/>
              </a:rPr>
              <a:t>Аутизм може виникати як своєрідна аномалія розвитку генетичного </a:t>
            </a:r>
            <a:r>
              <a:rPr lang="uk-UA" sz="2000" dirty="0" err="1" smtClean="0">
                <a:solidFill>
                  <a:schemeClr val="tx1"/>
                </a:solidFill>
                <a:latin typeface="+mj-lt"/>
              </a:rPr>
              <a:t>генезу</a:t>
            </a:r>
            <a:r>
              <a:rPr lang="uk-UA" sz="2000" dirty="0" smtClean="0">
                <a:solidFill>
                  <a:schemeClr val="tx1"/>
                </a:solidFill>
                <a:latin typeface="+mj-lt"/>
              </a:rPr>
              <a:t>, а також спостерігатися у вигляді ускладнюючого синдрому при різних неврологічних захворюваннях, у тому числі і при метаболічних дефектах. Клінічна диференціація РДА має важливе значення для визначення специфіки лікувально-педагогічній роботи, а також для шкільного і соціального прогнозу.</a:t>
            </a:r>
          </a:p>
          <a:p>
            <a:pPr marL="0" indent="0">
              <a:buNone/>
            </a:pPr>
            <a:r>
              <a:rPr lang="uk-UA" sz="2000" dirty="0" smtClean="0">
                <a:solidFill>
                  <a:schemeClr val="tx1"/>
                </a:solidFill>
                <a:latin typeface="+mj-lt"/>
              </a:rPr>
              <a:t>   Можна зазначити, що поліпшення ситуації з навчанням і корекцією дітей з РДА відбувається завдяки розвитку різноманітних форм навчальних закладів, приватним навчальним закладам, центрам психолого-педагогічної корекції для дітей з розладами спектру аутизму. Головна мета, це навчити  </a:t>
            </a:r>
            <a:r>
              <a:rPr lang="uk-UA" sz="2000" dirty="0" err="1" smtClean="0">
                <a:solidFill>
                  <a:schemeClr val="tx1"/>
                </a:solidFill>
                <a:latin typeface="+mj-lt"/>
              </a:rPr>
              <a:t>аутичну</a:t>
            </a:r>
            <a:r>
              <a:rPr lang="uk-UA" sz="2000" dirty="0" smtClean="0">
                <a:solidFill>
                  <a:schemeClr val="tx1"/>
                </a:solidFill>
                <a:latin typeface="+mj-lt"/>
              </a:rPr>
              <a:t> дитину вчитися. Для цього найпершим та найважливішим завданням є налагодження соціальної взаємодії педагогів, батьків та дитини.</a:t>
            </a:r>
            <a:endParaRPr lang="uk-UA" sz="2000" dirty="0">
              <a:solidFill>
                <a:schemeClr val="tx1"/>
              </a:solidFill>
              <a:latin typeface="+mj-lt"/>
            </a:endParaRPr>
          </a:p>
        </p:txBody>
      </p:sp>
      <p:pic>
        <p:nvPicPr>
          <p:cNvPr id="4" name="Рисунок 3" descr="http://sanatate.bzi.ro/public/upload/photos/83/copil-stresat.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74616" y="4881966"/>
            <a:ext cx="2992027" cy="1976034"/>
          </a:xfrm>
          <a:prstGeom prst="rect">
            <a:avLst/>
          </a:prstGeom>
          <a:ln>
            <a:noFill/>
          </a:ln>
          <a:effectLst>
            <a:softEdge rad="112500"/>
          </a:effectLst>
        </p:spPr>
      </p:pic>
    </p:spTree>
    <p:extLst>
      <p:ext uri="{BB962C8B-B14F-4D97-AF65-F5344CB8AC3E}">
        <p14:creationId xmlns:p14="http://schemas.microsoft.com/office/powerpoint/2010/main" xmlns="" val="3855687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6000" b="1" dirty="0">
                <a:ln w="6600">
                  <a:solidFill>
                    <a:schemeClr val="accent2"/>
                  </a:solidFill>
                  <a:prstDash val="solid"/>
                </a:ln>
                <a:solidFill>
                  <a:srgbClr val="FFFFFF"/>
                </a:solidFill>
                <a:effectLst>
                  <a:outerShdw dist="38100" dir="2700000" algn="tl" rotWithShape="0">
                    <a:schemeClr val="accent2"/>
                  </a:outerShdw>
                </a:effectLst>
              </a:rPr>
              <a:t>Симптоматика</a:t>
            </a:r>
            <a:endParaRPr lang="ru-RU" sz="6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Объект 2"/>
          <p:cNvSpPr>
            <a:spLocks noGrp="1"/>
          </p:cNvSpPr>
          <p:nvPr>
            <p:ph idx="1"/>
          </p:nvPr>
        </p:nvSpPr>
        <p:spPr>
          <a:xfrm>
            <a:off x="453006" y="2298582"/>
            <a:ext cx="11299970" cy="4269998"/>
          </a:xfrm>
        </p:spPr>
        <p:txBody>
          <a:bodyPr>
            <a:noAutofit/>
          </a:bodyPr>
          <a:lstStyle/>
          <a:p>
            <a:pPr marL="0" indent="0" algn="just">
              <a:buNone/>
            </a:pPr>
            <a:r>
              <a:rPr lang="uk-UA" sz="2000" dirty="0"/>
              <a:t>   </a:t>
            </a:r>
            <a:r>
              <a:rPr lang="uk-UA" sz="2000" dirty="0">
                <a:solidFill>
                  <a:schemeClr val="tx1"/>
                </a:solidFill>
                <a:latin typeface="+mj-lt"/>
              </a:rPr>
              <a:t>З самих ранніх місяців і років життя діти з </a:t>
            </a:r>
            <a:r>
              <a:rPr lang="uk-UA" sz="2000" dirty="0" err="1">
                <a:solidFill>
                  <a:schemeClr val="tx1"/>
                </a:solidFill>
                <a:latin typeface="+mj-lt"/>
              </a:rPr>
              <a:t>аутичними</a:t>
            </a:r>
            <a:r>
              <a:rPr lang="uk-UA" sz="2000" dirty="0">
                <a:solidFill>
                  <a:schemeClr val="tx1"/>
                </a:solidFill>
                <a:latin typeface="+mj-lt"/>
              </a:rPr>
              <a:t> розладами вирізняються від дітей з нормальним розвитком. </a:t>
            </a:r>
            <a:r>
              <a:rPr lang="uk-UA" sz="2000" dirty="0" smtClean="0">
                <a:solidFill>
                  <a:schemeClr val="tx1"/>
                </a:solidFill>
                <a:latin typeface="+mj-lt"/>
              </a:rPr>
              <a:t>У них послаблена емоційна реакція на близьких, аж до повної відсутності зовнішнього реагування: вони уникають, чи не шукають погляду в очі, не просяться на руки, їхня посмішка мало адресована близькій людині і частіше виникає у зв’язку з іншими приємними для дитини враженнями. Відзначається, що такі діти нетерпимі до одних вражень (зорових, слухових, тактильних, вестибулярних) і захоплюються іншими.    </a:t>
            </a:r>
            <a:endParaRPr lang="uk-UA" sz="2000" dirty="0">
              <a:solidFill>
                <a:schemeClr val="tx1"/>
              </a:solidFill>
              <a:latin typeface="+mj-lt"/>
            </a:endParaRPr>
          </a:p>
          <a:p>
            <a:pPr marL="0" indent="0" algn="just">
              <a:buNone/>
            </a:pPr>
            <a:r>
              <a:rPr lang="uk-UA" sz="2000" dirty="0">
                <a:solidFill>
                  <a:schemeClr val="tx1"/>
                </a:solidFill>
                <a:latin typeface="+mj-lt"/>
              </a:rPr>
              <a:t>   Особливим чином затримується мовленнєвий розвиток дитини: </a:t>
            </a:r>
            <a:r>
              <a:rPr lang="uk-UA" sz="2000" dirty="0" err="1">
                <a:solidFill>
                  <a:schemeClr val="tx1"/>
                </a:solidFill>
                <a:latin typeface="+mj-lt"/>
              </a:rPr>
              <a:t>гуління</a:t>
            </a:r>
            <a:r>
              <a:rPr lang="uk-UA" sz="2000" dirty="0">
                <a:solidFill>
                  <a:schemeClr val="tx1"/>
                </a:solidFill>
                <a:latin typeface="+mj-lt"/>
              </a:rPr>
              <a:t> і белькотіння розвиваються поза зв’язком з комунікацією і малюк не наслідує дорослому, не повторює за ним склади і слова. Моторика незграбна, рухи неритмічні, </a:t>
            </a:r>
            <a:r>
              <a:rPr lang="uk-UA" sz="2000" dirty="0" smtClean="0">
                <a:solidFill>
                  <a:schemeClr val="tx1"/>
                </a:solidFill>
                <a:latin typeface="Times New Roman"/>
                <a:cs typeface="Times New Roman"/>
              </a:rPr>
              <a:t>«</a:t>
            </a:r>
            <a:r>
              <a:rPr lang="uk-UA" sz="2000" dirty="0" smtClean="0">
                <a:solidFill>
                  <a:schemeClr val="tx1"/>
                </a:solidFill>
                <a:latin typeface="+mj-lt"/>
              </a:rPr>
              <a:t>закоснілі</a:t>
            </a:r>
            <a:r>
              <a:rPr lang="uk-UA" sz="2000" dirty="0" smtClean="0">
                <a:solidFill>
                  <a:schemeClr val="tx1"/>
                </a:solidFill>
                <a:latin typeface="Times New Roman"/>
                <a:cs typeface="Times New Roman"/>
              </a:rPr>
              <a:t>»</a:t>
            </a:r>
            <a:r>
              <a:rPr lang="uk-UA" sz="2000" dirty="0" smtClean="0">
                <a:solidFill>
                  <a:schemeClr val="tx1"/>
                </a:solidFill>
                <a:latin typeface="+mj-lt"/>
              </a:rPr>
              <a:t>, </a:t>
            </a:r>
            <a:r>
              <a:rPr lang="uk-UA" sz="2000" dirty="0">
                <a:solidFill>
                  <a:schemeClr val="tx1"/>
                </a:solidFill>
                <a:latin typeface="+mj-lt"/>
              </a:rPr>
              <a:t>чи неточні з тенденціями моторної стереотипії у пальцях, кистях рук, хода навшпиньки, одноманітний біг, стрибки з опорою не на усю ступню. Мовленнєвий розвиток при ранньому дитячому аутизмі відрізняється своєрідністю</a:t>
            </a:r>
            <a:r>
              <a:rPr lang="uk-UA" sz="2000" dirty="0" smtClean="0">
                <a:solidFill>
                  <a:schemeClr val="tx1"/>
                </a:solidFill>
                <a:latin typeface="+mj-lt"/>
              </a:rPr>
              <a:t>.</a:t>
            </a:r>
            <a:endParaRPr lang="uk-UA" sz="2000" dirty="0">
              <a:solidFill>
                <a:schemeClr val="tx1"/>
              </a:solidFill>
              <a:latin typeface="+mj-lt"/>
            </a:endParaRPr>
          </a:p>
        </p:txBody>
      </p:sp>
    </p:spTree>
    <p:extLst>
      <p:ext uri="{BB962C8B-B14F-4D97-AF65-F5344CB8AC3E}">
        <p14:creationId xmlns:p14="http://schemas.microsoft.com/office/powerpoint/2010/main" xmlns="" val="13120458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вет директоров">
  <a:themeElements>
    <a:clrScheme name="Совет директоров">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вет директоров">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334</TotalTime>
  <Words>1643</Words>
  <Application>Microsoft Office PowerPoint</Application>
  <PresentationFormat>Произвольный</PresentationFormat>
  <Paragraphs>86</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Совет директоров</vt:lpstr>
      <vt:lpstr>Ранній дитячий аутизм</vt:lpstr>
      <vt:lpstr>План</vt:lpstr>
      <vt:lpstr>Вступ</vt:lpstr>
      <vt:lpstr>Слайд 4</vt:lpstr>
      <vt:lpstr>Патогенез</vt:lpstr>
      <vt:lpstr>Слайд 6</vt:lpstr>
      <vt:lpstr>Форми РДА</vt:lpstr>
      <vt:lpstr>Слайд 8</vt:lpstr>
      <vt:lpstr>Симптоматика</vt:lpstr>
      <vt:lpstr>Слайд 10</vt:lpstr>
      <vt:lpstr>Слайд 11</vt:lpstr>
      <vt:lpstr>Слайд 12</vt:lpstr>
      <vt:lpstr>Діагностика</vt:lpstr>
      <vt:lpstr>Діагностичні критерії</vt:lpstr>
      <vt:lpstr>Слайд 15</vt:lpstr>
      <vt:lpstr>Слайд 16</vt:lpstr>
      <vt:lpstr>Лікування раннього дитячого аутизму</vt:lpstr>
      <vt:lpstr>Висновки</vt:lpstr>
      <vt:lpstr>Список використаних джерел</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Ранній дитячий аутизм</dc:title>
  <dc:creator>Gregory</dc:creator>
  <cp:lastModifiedBy>User</cp:lastModifiedBy>
  <cp:revision>45</cp:revision>
  <dcterms:created xsi:type="dcterms:W3CDTF">2016-11-01T18:33:54Z</dcterms:created>
  <dcterms:modified xsi:type="dcterms:W3CDTF">2021-10-01T19:01:59Z</dcterms:modified>
</cp:coreProperties>
</file>