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2" r:id="rId3"/>
    <p:sldId id="257" r:id="rId4"/>
    <p:sldId id="258" r:id="rId5"/>
    <p:sldId id="261" r:id="rId6"/>
    <p:sldId id="259" r:id="rId7"/>
    <p:sldId id="270" r:id="rId8"/>
    <p:sldId id="271" r:id="rId9"/>
    <p:sldId id="260" r:id="rId10"/>
    <p:sldId id="263" r:id="rId11"/>
    <p:sldId id="264" r:id="rId12"/>
    <p:sldId id="265" r:id="rId13"/>
    <p:sldId id="266" r:id="rId14"/>
    <p:sldId id="272" r:id="rId15"/>
    <p:sldId id="267" r:id="rId16"/>
    <p:sldId id="268" r:id="rId17"/>
    <p:sldId id="269" r:id="rId1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32362BF-F9BB-4A13-863E-ADB53B136396}" type="datetimeFigureOut">
              <a:rPr lang="uk-UA" smtClean="0"/>
              <a:t>16.11.2020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130578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32362BF-F9BB-4A13-863E-ADB53B136396}" type="datetimeFigureOut">
              <a:rPr lang="uk-UA" smtClean="0"/>
              <a:t>16.11.2020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411593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32362BF-F9BB-4A13-863E-ADB53B136396}" type="datetimeFigureOut">
              <a:rPr lang="uk-UA" smtClean="0"/>
              <a:t>16.11.2020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272551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32362BF-F9BB-4A13-863E-ADB53B136396}" type="datetimeFigureOut">
              <a:rPr lang="uk-UA" smtClean="0"/>
              <a:t>16.11.2020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314314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32362BF-F9BB-4A13-863E-ADB53B136396}" type="datetimeFigureOut">
              <a:rPr lang="uk-UA" smtClean="0"/>
              <a:t>16.11.2020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50132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632362BF-F9BB-4A13-863E-ADB53B136396}" type="datetimeFigureOut">
              <a:rPr lang="uk-UA" smtClean="0"/>
              <a:t>16.11.2020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141785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632362BF-F9BB-4A13-863E-ADB53B136396}" type="datetimeFigureOut">
              <a:rPr lang="uk-UA" smtClean="0"/>
              <a:t>16.11.2020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270644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632362BF-F9BB-4A13-863E-ADB53B136396}" type="datetimeFigureOut">
              <a:rPr lang="uk-UA" smtClean="0"/>
              <a:t>16.11.2020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63715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32362BF-F9BB-4A13-863E-ADB53B136396}" type="datetimeFigureOut">
              <a:rPr lang="uk-UA" smtClean="0"/>
              <a:t>16.11.2020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2075059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2362BF-F9BB-4A13-863E-ADB53B136396}" type="datetimeFigureOut">
              <a:rPr lang="uk-UA" smtClean="0"/>
              <a:t>16.11.2020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427147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2362BF-F9BB-4A13-863E-ADB53B136396}" type="datetimeFigureOut">
              <a:rPr lang="uk-UA" smtClean="0"/>
              <a:t>16.11.2020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5022AAF-4815-461C-A4E5-4DDD9905DD4E}" type="slidenum">
              <a:rPr lang="uk-UA" smtClean="0"/>
              <a:t>‹#›</a:t>
            </a:fld>
            <a:endParaRPr lang="uk-UA"/>
          </a:p>
        </p:txBody>
      </p:sp>
    </p:spTree>
    <p:extLst>
      <p:ext uri="{BB962C8B-B14F-4D97-AF65-F5344CB8AC3E}">
        <p14:creationId xmlns:p14="http://schemas.microsoft.com/office/powerpoint/2010/main" val="20381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362BF-F9BB-4A13-863E-ADB53B136396}" type="datetimeFigureOut">
              <a:rPr lang="uk-UA" smtClean="0"/>
              <a:t>16.11.2020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22AAF-4815-461C-A4E5-4DDD9905DD4E}" type="slidenum">
              <a:rPr lang="uk-UA" smtClean="0"/>
              <a:t>‹#›</a:t>
            </a:fld>
            <a:endParaRPr lang="uk-UA"/>
          </a:p>
        </p:txBody>
      </p:sp>
    </p:spTree>
    <p:extLst>
      <p:ext uri="{BB962C8B-B14F-4D97-AF65-F5344CB8AC3E}">
        <p14:creationId xmlns:p14="http://schemas.microsoft.com/office/powerpoint/2010/main" val="2085029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zakon.rada.gov.ua/laws/show/616-2016-%D0%BF#Tex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Біржові товари</a:t>
            </a:r>
            <a:endParaRPr lang="uk-UA" dirty="0"/>
          </a:p>
        </p:txBody>
      </p:sp>
      <p:sp>
        <p:nvSpPr>
          <p:cNvPr id="3" name="По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1143807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0000" lnSpcReduction="20000"/>
          </a:bodyPr>
          <a:lstStyle/>
          <a:p>
            <a:pPr marL="0" indent="0">
              <a:buNone/>
            </a:pPr>
            <a:r>
              <a:rPr lang="uk-UA" dirty="0" smtClean="0"/>
              <a:t>4) текстильні товари:</a:t>
            </a:r>
          </a:p>
          <a:p>
            <a:r>
              <a:rPr lang="uk-UA" dirty="0" smtClean="0"/>
              <a:t>джут;</a:t>
            </a:r>
          </a:p>
          <a:p>
            <a:r>
              <a:rPr lang="uk-UA" dirty="0" smtClean="0"/>
              <a:t>натуральний та штучний шовк, промита вовна та пряжа, бавовна;</a:t>
            </a:r>
          </a:p>
          <a:p>
            <a:pPr marL="0" indent="0">
              <a:buNone/>
            </a:pPr>
            <a:r>
              <a:rPr lang="en-US" dirty="0" smtClean="0"/>
              <a:t>5) </a:t>
            </a:r>
            <a:r>
              <a:rPr lang="uk-UA" dirty="0" smtClean="0"/>
              <a:t>харчові товари:</a:t>
            </a:r>
          </a:p>
          <a:p>
            <a:r>
              <a:rPr lang="uk-UA" dirty="0" smtClean="0"/>
              <a:t>цукор, кава, какао (боби);</a:t>
            </a:r>
          </a:p>
          <a:p>
            <a:r>
              <a:rPr lang="uk-UA" dirty="0" smtClean="0"/>
              <a:t>рослинні олії;</a:t>
            </a:r>
          </a:p>
          <a:p>
            <a:r>
              <a:rPr lang="uk-UA" dirty="0" smtClean="0"/>
              <a:t>яйця;</a:t>
            </a:r>
          </a:p>
          <a:p>
            <a:r>
              <a:rPr lang="uk-UA" dirty="0" smtClean="0"/>
              <a:t>картопля;</a:t>
            </a:r>
          </a:p>
          <a:p>
            <a:r>
              <a:rPr lang="uk-UA" dirty="0" smtClean="0"/>
              <a:t>арахіс;</a:t>
            </a:r>
          </a:p>
          <a:p>
            <a:r>
              <a:rPr lang="uk-UA" dirty="0" smtClean="0"/>
              <a:t>концентрат апельсинового соку;</a:t>
            </a:r>
          </a:p>
          <a:p>
            <a:pPr marL="0" indent="0">
              <a:buNone/>
            </a:pPr>
            <a:r>
              <a:rPr lang="uk-UA" dirty="0" smtClean="0"/>
              <a:t>6) пиломатеріали та фанера;</a:t>
            </a:r>
          </a:p>
          <a:p>
            <a:pPr marL="0" indent="0">
              <a:buNone/>
            </a:pPr>
            <a:r>
              <a:rPr lang="uk-UA" dirty="0" smtClean="0"/>
              <a:t>7) натуральний каучук.</a:t>
            </a:r>
            <a:endParaRPr lang="uk-UA" dirty="0"/>
          </a:p>
        </p:txBody>
      </p:sp>
    </p:spTree>
    <p:extLst>
      <p:ext uri="{BB962C8B-B14F-4D97-AF65-F5344CB8AC3E}">
        <p14:creationId xmlns:p14="http://schemas.microsoft.com/office/powerpoint/2010/main" val="2949912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buNone/>
            </a:pPr>
            <a:r>
              <a:rPr lang="uk-UA" dirty="0" smtClean="0"/>
              <a:t>ІІ. Промислова сировина:</a:t>
            </a:r>
          </a:p>
          <a:p>
            <a:pPr marL="0" indent="0">
              <a:buNone/>
            </a:pPr>
            <a:r>
              <a:rPr lang="uk-UA" dirty="0" smtClean="0"/>
              <a:t>1) нафта-сирець та продукти її переробки:</a:t>
            </a:r>
          </a:p>
          <a:p>
            <a:r>
              <a:rPr lang="uk-UA" dirty="0" smtClean="0"/>
              <a:t>дизельне паливо, мазут, пропан, газолін, бензин;</a:t>
            </a:r>
          </a:p>
          <a:p>
            <a:pPr marL="0" indent="0">
              <a:buNone/>
            </a:pPr>
            <a:r>
              <a:rPr lang="uk-UA" dirty="0" smtClean="0"/>
              <a:t>2) кольорові та коштовні метали:</a:t>
            </a:r>
          </a:p>
          <a:p>
            <a:r>
              <a:rPr lang="uk-UA" dirty="0" smtClean="0"/>
              <a:t>алюміній, мідь, свинець, цинк, олово, нікель;</a:t>
            </a:r>
          </a:p>
          <a:p>
            <a:r>
              <a:rPr lang="uk-UA" dirty="0" smtClean="0"/>
              <a:t>золото, срібло, платина, паладій;</a:t>
            </a:r>
            <a:endParaRPr lang="uk-UA" dirty="0"/>
          </a:p>
        </p:txBody>
      </p:sp>
    </p:spTree>
    <p:extLst>
      <p:ext uri="{BB962C8B-B14F-4D97-AF65-F5344CB8AC3E}">
        <p14:creationId xmlns:p14="http://schemas.microsoft.com/office/powerpoint/2010/main" val="2691157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pPr marL="0" indent="0">
              <a:buNone/>
            </a:pPr>
            <a:r>
              <a:rPr lang="uk-UA" dirty="0" smtClean="0"/>
              <a:t>ІІІ. Фінансові інструменти:</a:t>
            </a:r>
          </a:p>
          <a:p>
            <a:pPr marL="0" indent="0">
              <a:buNone/>
            </a:pPr>
            <a:r>
              <a:rPr lang="uk-UA" dirty="0" smtClean="0"/>
              <a:t>1) Цінні папери та відсоткові ставки:</a:t>
            </a:r>
          </a:p>
          <a:p>
            <a:pPr marL="0" indent="0">
              <a:buNone/>
            </a:pPr>
            <a:r>
              <a:rPr lang="uk-UA" dirty="0" smtClean="0"/>
              <a:t>а) облігації, зобов’язання та векселі Казначейства США та інших</a:t>
            </a:r>
          </a:p>
          <a:p>
            <a:pPr marL="0" indent="0">
              <a:buNone/>
            </a:pPr>
            <a:r>
              <a:rPr lang="uk-UA" dirty="0" smtClean="0"/>
              <a:t>держав Європи та Азії, депозитні сертифікати банків;</a:t>
            </a:r>
          </a:p>
          <a:p>
            <a:pPr marL="0" indent="0">
              <a:buNone/>
            </a:pPr>
            <a:r>
              <a:rPr lang="uk-UA" dirty="0" smtClean="0"/>
              <a:t>б) акції;</a:t>
            </a:r>
          </a:p>
          <a:p>
            <a:pPr marL="0" indent="0">
              <a:buNone/>
            </a:pPr>
            <a:r>
              <a:rPr lang="uk-UA" dirty="0" smtClean="0"/>
              <a:t>в) відсоткові ставки: 30-ти денні, </a:t>
            </a:r>
            <a:r>
              <a:rPr lang="en-US" dirty="0" smtClean="0"/>
              <a:t>L</a:t>
            </a:r>
            <a:r>
              <a:rPr lang="uk-UA" dirty="0" smtClean="0"/>
              <a:t>І</a:t>
            </a:r>
            <a:r>
              <a:rPr lang="en-US" dirty="0" smtClean="0"/>
              <a:t>BOR;</a:t>
            </a:r>
          </a:p>
          <a:p>
            <a:pPr marL="0" indent="0">
              <a:buNone/>
            </a:pPr>
            <a:r>
              <a:rPr lang="uk-UA" dirty="0" smtClean="0"/>
              <a:t>г) фондові індекси провідних бірж.</a:t>
            </a:r>
          </a:p>
          <a:p>
            <a:pPr marL="0" indent="0">
              <a:buNone/>
            </a:pPr>
            <a:r>
              <a:rPr lang="uk-UA" dirty="0" smtClean="0"/>
              <a:t>2) Валюта:</a:t>
            </a:r>
          </a:p>
          <a:p>
            <a:pPr marL="0" indent="0">
              <a:buNone/>
            </a:pPr>
            <a:r>
              <a:rPr lang="uk-UA" dirty="0" smtClean="0"/>
              <a:t>а) британський фунт, євро, японська ієна, австралійський та канадський долари, мексиканське песо;</a:t>
            </a:r>
          </a:p>
          <a:p>
            <a:pPr marL="0" indent="0">
              <a:buNone/>
            </a:pPr>
            <a:r>
              <a:rPr lang="uk-UA" dirty="0" smtClean="0"/>
              <a:t>б) вклади в євродоларах</a:t>
            </a:r>
            <a:endParaRPr lang="uk-UA" dirty="0"/>
          </a:p>
        </p:txBody>
      </p:sp>
    </p:spTree>
    <p:extLst>
      <p:ext uri="{BB962C8B-B14F-4D97-AF65-F5344CB8AC3E}">
        <p14:creationId xmlns:p14="http://schemas.microsoft.com/office/powerpoint/2010/main" val="4089852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pPr marL="0" indent="0" algn="just">
              <a:buNone/>
            </a:pPr>
            <a:r>
              <a:rPr lang="uk-UA" dirty="0" smtClean="0"/>
              <a:t>3) Похідні фінансові інструменти:</a:t>
            </a:r>
          </a:p>
          <a:p>
            <a:pPr marL="0" indent="0" algn="just">
              <a:buNone/>
            </a:pPr>
            <a:r>
              <a:rPr lang="uk-UA" dirty="0" smtClean="0"/>
              <a:t>а) форварди;</a:t>
            </a:r>
          </a:p>
          <a:p>
            <a:pPr marL="0" indent="0" algn="just">
              <a:buNone/>
            </a:pPr>
            <a:r>
              <a:rPr lang="uk-UA" dirty="0" smtClean="0"/>
              <a:t>б) ф’ючерси;</a:t>
            </a:r>
          </a:p>
          <a:p>
            <a:pPr marL="0" indent="0" algn="just">
              <a:buNone/>
            </a:pPr>
            <a:r>
              <a:rPr lang="uk-UA" dirty="0" smtClean="0"/>
              <a:t>в) опціони.</a:t>
            </a:r>
          </a:p>
          <a:p>
            <a:pPr marL="0" indent="0" algn="just">
              <a:buNone/>
            </a:pPr>
            <a:r>
              <a:rPr lang="uk-UA" dirty="0" smtClean="0"/>
              <a:t>4) Гібридні комбінації фінансових інструментів: наприклад, гібрид процентних та валютних інструментів тощо.</a:t>
            </a:r>
          </a:p>
          <a:p>
            <a:pPr marL="0" indent="0" algn="just">
              <a:buNone/>
            </a:pPr>
            <a:r>
              <a:rPr lang="uk-UA" dirty="0" smtClean="0"/>
              <a:t>5) Синтетичні комбінації: наприклад, опціон на ф’ючерсний контракт з пшеницею, опціон на ф’ючерсний контракт з індексом акцій тощо.</a:t>
            </a:r>
          </a:p>
          <a:p>
            <a:pPr marL="0" indent="0" algn="just">
              <a:buNone/>
            </a:pPr>
            <a:r>
              <a:rPr lang="uk-UA" dirty="0" smtClean="0"/>
              <a:t>6) Екзотичні інструменти: наприклад, ф’ючерс та опціон на погоду, ф’ючерс на </a:t>
            </a:r>
            <a:r>
              <a:rPr lang="uk-UA" dirty="0" err="1" smtClean="0"/>
              <a:t>своп</a:t>
            </a:r>
            <a:r>
              <a:rPr lang="uk-UA" dirty="0" smtClean="0"/>
              <a:t>.</a:t>
            </a:r>
            <a:endParaRPr lang="uk-UA" dirty="0"/>
          </a:p>
        </p:txBody>
      </p:sp>
    </p:spTree>
    <p:extLst>
      <p:ext uri="{BB962C8B-B14F-4D97-AF65-F5344CB8AC3E}">
        <p14:creationId xmlns:p14="http://schemas.microsoft.com/office/powerpoint/2010/main" val="2660268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772816"/>
            <a:ext cx="7486801" cy="2543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1746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hlinkClick r:id="rId2"/>
              </a:rPr>
              <a:t>https://zakon.rada.gov.ua/laws/show/616-2016-%D0%BF#Text</a:t>
            </a:r>
            <a:r>
              <a:rPr lang="uk-UA" dirty="0" smtClean="0"/>
              <a:t> </a:t>
            </a:r>
            <a:endParaRPr lang="uk-UA" dirty="0"/>
          </a:p>
        </p:txBody>
      </p:sp>
      <p:sp>
        <p:nvSpPr>
          <p:cNvPr id="3" name="Объект 2"/>
          <p:cNvSpPr>
            <a:spLocks noGrp="1"/>
          </p:cNvSpPr>
          <p:nvPr>
            <p:ph idx="1"/>
          </p:nvPr>
        </p:nvSpPr>
        <p:spPr/>
        <p:txBody>
          <a:bodyPr/>
          <a:lstStyle/>
          <a:p>
            <a:endParaRPr lang="uk-UA" dirty="0"/>
          </a:p>
        </p:txBody>
      </p:sp>
    </p:spTree>
    <p:extLst>
      <p:ext uri="{BB962C8B-B14F-4D97-AF65-F5344CB8AC3E}">
        <p14:creationId xmlns:p14="http://schemas.microsoft.com/office/powerpoint/2010/main" val="887920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801017244"/>
              </p:ext>
            </p:extLst>
          </p:nvPr>
        </p:nvGraphicFramePr>
        <p:xfrm>
          <a:off x="683568" y="620688"/>
          <a:ext cx="7632848" cy="5946910"/>
        </p:xfrm>
        <a:graphic>
          <a:graphicData uri="http://schemas.openxmlformats.org/drawingml/2006/table">
            <a:tbl>
              <a:tblPr>
                <a:tableStyleId>{2D5ABB26-0587-4C30-8999-92F81FD0307C}</a:tableStyleId>
              </a:tblPr>
              <a:tblGrid>
                <a:gridCol w="2592288"/>
                <a:gridCol w="5040560"/>
              </a:tblGrid>
              <a:tr h="195941">
                <a:tc>
                  <a:txBody>
                    <a:bodyPr/>
                    <a:lstStyle/>
                    <a:p>
                      <a:pPr algn="ctr">
                        <a:lnSpc>
                          <a:spcPct val="150000"/>
                        </a:lnSpc>
                        <a:spcAft>
                          <a:spcPts val="0"/>
                        </a:spcAft>
                      </a:pPr>
                      <a:r>
                        <a:rPr lang="uk-UA" sz="1050" b="1" dirty="0">
                          <a:effectLst/>
                          <a:latin typeface="Times New Roman" pitchFamily="18" charset="0"/>
                          <a:cs typeface="Times New Roman" pitchFamily="18" charset="0"/>
                        </a:rPr>
                        <a:t>Назва товару</a:t>
                      </a:r>
                      <a:endParaRPr lang="uk-UA" sz="900" b="1"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b="1" dirty="0">
                          <a:effectLst/>
                          <a:latin typeface="Times New Roman" pitchFamily="18" charset="0"/>
                          <a:cs typeface="Times New Roman" pitchFamily="18" charset="0"/>
                        </a:rPr>
                        <a:t>Розташування біржі</a:t>
                      </a:r>
                      <a:endParaRPr lang="uk-UA" sz="900" b="1"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898">
                <a:tc>
                  <a:txBody>
                    <a:bodyPr/>
                    <a:lstStyle/>
                    <a:p>
                      <a:pPr algn="ctr">
                        <a:lnSpc>
                          <a:spcPct val="150000"/>
                        </a:lnSpc>
                        <a:spcAft>
                          <a:spcPts val="0"/>
                        </a:spcAft>
                      </a:pPr>
                      <a:r>
                        <a:rPr lang="uk-UA" sz="1050" dirty="0">
                          <a:effectLst/>
                          <a:latin typeface="Times New Roman" pitchFamily="18" charset="0"/>
                          <a:cs typeface="Times New Roman" pitchFamily="18" charset="0"/>
                        </a:rPr>
                        <a:t>Кольорові метали</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a:effectLst/>
                          <a:latin typeface="Times New Roman" pitchFamily="18" charset="0"/>
                          <a:cs typeface="Times New Roman" pitchFamily="18" charset="0"/>
                        </a:rPr>
                        <a:t>Лондон, Нью-Йорк, Пинанг</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898">
                <a:tc>
                  <a:txBody>
                    <a:bodyPr/>
                    <a:lstStyle/>
                    <a:p>
                      <a:pPr algn="ctr">
                        <a:lnSpc>
                          <a:spcPct val="150000"/>
                        </a:lnSpc>
                        <a:spcAft>
                          <a:spcPts val="0"/>
                        </a:spcAft>
                      </a:pPr>
                      <a:r>
                        <a:rPr lang="uk-UA" sz="1050" dirty="0">
                          <a:effectLst/>
                          <a:latin typeface="Times New Roman" pitchFamily="18" charset="0"/>
                          <a:cs typeface="Times New Roman" pitchFamily="18" charset="0"/>
                        </a:rPr>
                        <a:t>Натуральний каучук</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a:effectLst/>
                          <a:latin typeface="Times New Roman" pitchFamily="18" charset="0"/>
                          <a:cs typeface="Times New Roman" pitchFamily="18" charset="0"/>
                        </a:rPr>
                        <a:t>Сінгапур, Малайзія, Лондон, Нью-Йорк</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898">
                <a:tc>
                  <a:txBody>
                    <a:bodyPr/>
                    <a:lstStyle/>
                    <a:p>
                      <a:pPr algn="ctr">
                        <a:lnSpc>
                          <a:spcPct val="150000"/>
                        </a:lnSpc>
                        <a:spcAft>
                          <a:spcPts val="0"/>
                        </a:spcAft>
                      </a:pPr>
                      <a:r>
                        <a:rPr lang="uk-UA" sz="1050" dirty="0">
                          <a:effectLst/>
                          <a:latin typeface="Times New Roman" pitchFamily="18" charset="0"/>
                          <a:cs typeface="Times New Roman" pitchFamily="18" charset="0"/>
                        </a:rPr>
                        <a:t>Какао-боби</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a:effectLst/>
                          <a:latin typeface="Times New Roman" pitchFamily="18" charset="0"/>
                          <a:cs typeface="Times New Roman" pitchFamily="18" charset="0"/>
                        </a:rPr>
                        <a:t>Лондон, Нью-Йорк, Париж, Амстердам</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7729">
                <a:tc>
                  <a:txBody>
                    <a:bodyPr/>
                    <a:lstStyle/>
                    <a:p>
                      <a:pPr algn="ctr">
                        <a:lnSpc>
                          <a:spcPct val="150000"/>
                        </a:lnSpc>
                        <a:spcAft>
                          <a:spcPts val="0"/>
                        </a:spcAft>
                      </a:pPr>
                      <a:r>
                        <a:rPr lang="uk-UA" sz="1050" dirty="0">
                          <a:effectLst/>
                          <a:latin typeface="Times New Roman" pitchFamily="18" charset="0"/>
                          <a:cs typeface="Times New Roman" pitchFamily="18" charset="0"/>
                        </a:rPr>
                        <a:t>Зернові й олійні культури</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Чикаго, </a:t>
                      </a:r>
                      <a:r>
                        <a:rPr lang="uk-UA" sz="1050" dirty="0" err="1">
                          <a:effectLst/>
                          <a:latin typeface="Times New Roman" pitchFamily="18" charset="0"/>
                          <a:cs typeface="Times New Roman" pitchFamily="18" charset="0"/>
                        </a:rPr>
                        <a:t>Міннеаполіс</a:t>
                      </a:r>
                      <a:r>
                        <a:rPr lang="uk-UA" sz="1050" dirty="0">
                          <a:effectLst/>
                          <a:latin typeface="Times New Roman" pitchFamily="18" charset="0"/>
                          <a:cs typeface="Times New Roman" pitchFamily="18" charset="0"/>
                        </a:rPr>
                        <a:t>, </a:t>
                      </a:r>
                      <a:r>
                        <a:rPr lang="uk-UA" sz="1050" dirty="0" err="1">
                          <a:effectLst/>
                          <a:latin typeface="Times New Roman" pitchFamily="18" charset="0"/>
                          <a:cs typeface="Times New Roman" pitchFamily="18" charset="0"/>
                        </a:rPr>
                        <a:t>Канзас-Сіті</a:t>
                      </a:r>
                      <a:r>
                        <a:rPr lang="uk-UA" sz="1050" dirty="0">
                          <a:effectLst/>
                          <a:latin typeface="Times New Roman" pitchFamily="18" charset="0"/>
                          <a:cs typeface="Times New Roman" pitchFamily="18" charset="0"/>
                        </a:rPr>
                        <a:t>, Вінніпег, Лондон,    Ліверпуль,    Мілан,    Антверпен, Роттердам, Дортмунд, Токіо, </a:t>
                      </a:r>
                      <a:r>
                        <a:rPr lang="uk-UA" sz="1050" dirty="0" err="1">
                          <a:effectLst/>
                          <a:latin typeface="Times New Roman" pitchFamily="18" charset="0"/>
                          <a:cs typeface="Times New Roman" pitchFamily="18" charset="0"/>
                        </a:rPr>
                        <a:t>Нью-Орлеан</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175">
                <a:tc>
                  <a:txBody>
                    <a:bodyPr/>
                    <a:lstStyle/>
                    <a:p>
                      <a:pPr algn="ctr">
                        <a:lnSpc>
                          <a:spcPct val="150000"/>
                        </a:lnSpc>
                        <a:spcAft>
                          <a:spcPts val="0"/>
                        </a:spcAft>
                      </a:pPr>
                      <a:r>
                        <a:rPr lang="uk-UA" sz="1050">
                          <a:effectLst/>
                          <a:latin typeface="Times New Roman" pitchFamily="18" charset="0"/>
                          <a:cs typeface="Times New Roman" pitchFamily="18" charset="0"/>
                        </a:rPr>
                        <a:t>Цукор тростинний, буряковий, цукор-сирець, цукор-рафінад</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Лондон, Нью-Йорк, Париж</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2452">
                <a:tc>
                  <a:txBody>
                    <a:bodyPr/>
                    <a:lstStyle/>
                    <a:p>
                      <a:pPr algn="ctr">
                        <a:lnSpc>
                          <a:spcPct val="150000"/>
                        </a:lnSpc>
                        <a:spcAft>
                          <a:spcPts val="0"/>
                        </a:spcAft>
                      </a:pPr>
                      <a:r>
                        <a:rPr lang="uk-UA" sz="1050">
                          <a:effectLst/>
                          <a:latin typeface="Times New Roman" pitchFamily="18" charset="0"/>
                          <a:cs typeface="Times New Roman" pitchFamily="18" charset="0"/>
                        </a:rPr>
                        <a:t>Кава</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Лондон,    Нью-Йорк,    Ліверпуль,    Париж, Роттердам, Гамбург, Амстердам, Маніла</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2452">
                <a:tc>
                  <a:txBody>
                    <a:bodyPr/>
                    <a:lstStyle/>
                    <a:p>
                      <a:pPr algn="ctr">
                        <a:lnSpc>
                          <a:spcPct val="150000"/>
                        </a:lnSpc>
                        <a:spcAft>
                          <a:spcPts val="0"/>
                        </a:spcAft>
                      </a:pPr>
                      <a:r>
                        <a:rPr lang="uk-UA" sz="1050">
                          <a:effectLst/>
                          <a:latin typeface="Times New Roman" pitchFamily="18" charset="0"/>
                          <a:cs typeface="Times New Roman" pitchFamily="18" charset="0"/>
                        </a:rPr>
                        <a:t>Бавовна</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Нью-Йорк, </a:t>
                      </a:r>
                      <a:r>
                        <a:rPr lang="uk-UA" sz="1050" dirty="0" err="1">
                          <a:effectLst/>
                          <a:latin typeface="Times New Roman" pitchFamily="18" charset="0"/>
                          <a:cs typeface="Times New Roman" pitchFamily="18" charset="0"/>
                        </a:rPr>
                        <a:t>Нью-Орлеан</a:t>
                      </a:r>
                      <a:r>
                        <a:rPr lang="uk-UA" sz="1050" dirty="0">
                          <a:effectLst/>
                          <a:latin typeface="Times New Roman" pitchFamily="18" charset="0"/>
                          <a:cs typeface="Times New Roman" pitchFamily="18" charset="0"/>
                        </a:rPr>
                        <a:t>, Чикаго, Ліверпуль, Олександрія, </a:t>
                      </a:r>
                      <a:r>
                        <a:rPr lang="uk-UA" sz="1050" dirty="0" err="1">
                          <a:effectLst/>
                          <a:latin typeface="Times New Roman" pitchFamily="18" charset="0"/>
                          <a:cs typeface="Times New Roman" pitchFamily="18" charset="0"/>
                        </a:rPr>
                        <a:t>Сан-Пауло</a:t>
                      </a:r>
                      <a:r>
                        <a:rPr lang="uk-UA" sz="1050" dirty="0">
                          <a:effectLst/>
                          <a:latin typeface="Times New Roman" pitchFamily="18" charset="0"/>
                          <a:cs typeface="Times New Roman" pitchFamily="18" charset="0"/>
                        </a:rPr>
                        <a:t>, Бомбей, Сідней, Бремен</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898">
                <a:tc>
                  <a:txBody>
                    <a:bodyPr/>
                    <a:lstStyle/>
                    <a:p>
                      <a:pPr algn="ctr">
                        <a:lnSpc>
                          <a:spcPct val="150000"/>
                        </a:lnSpc>
                        <a:spcAft>
                          <a:spcPts val="0"/>
                        </a:spcAft>
                      </a:pPr>
                      <a:r>
                        <a:rPr lang="uk-UA" sz="1050">
                          <a:effectLst/>
                          <a:latin typeface="Times New Roman" pitchFamily="18" charset="0"/>
                          <a:cs typeface="Times New Roman" pitchFamily="18" charset="0"/>
                        </a:rPr>
                        <a:t>Бавовняна олія</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Нью-Йорк, Лондон, Амстердам</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898">
                <a:tc>
                  <a:txBody>
                    <a:bodyPr/>
                    <a:lstStyle/>
                    <a:p>
                      <a:pPr algn="ctr">
                        <a:lnSpc>
                          <a:spcPct val="150000"/>
                        </a:lnSpc>
                        <a:spcAft>
                          <a:spcPts val="0"/>
                        </a:spcAft>
                      </a:pPr>
                      <a:r>
                        <a:rPr lang="uk-UA" sz="1050">
                          <a:effectLst/>
                          <a:latin typeface="Times New Roman" pitchFamily="18" charset="0"/>
                          <a:cs typeface="Times New Roman" pitchFamily="18" charset="0"/>
                        </a:rPr>
                        <a:t>Джут</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Калькутта, Карачі, Лондон</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175">
                <a:tc>
                  <a:txBody>
                    <a:bodyPr/>
                    <a:lstStyle/>
                    <a:p>
                      <a:pPr algn="ctr">
                        <a:lnSpc>
                          <a:spcPct val="150000"/>
                        </a:lnSpc>
                        <a:spcAft>
                          <a:spcPts val="0"/>
                        </a:spcAft>
                      </a:pPr>
                      <a:r>
                        <a:rPr lang="uk-UA" sz="1050">
                          <a:effectLst/>
                          <a:latin typeface="Times New Roman" pitchFamily="18" charset="0"/>
                          <a:cs typeface="Times New Roman" pitchFamily="18" charset="0"/>
                        </a:rPr>
                        <a:t>Вовна</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Нью-Йорк,    Лондон,    Антверпен,    </a:t>
                      </a:r>
                      <a:r>
                        <a:rPr lang="uk-UA" sz="1050" dirty="0" err="1">
                          <a:effectLst/>
                          <a:latin typeface="Times New Roman" pitchFamily="18" charset="0"/>
                          <a:cs typeface="Times New Roman" pitchFamily="18" charset="0"/>
                        </a:rPr>
                        <a:t>Рубе</a:t>
                      </a:r>
                      <a:r>
                        <a:rPr lang="uk-UA" sz="1050" dirty="0">
                          <a:effectLst/>
                          <a:latin typeface="Times New Roman" pitchFamily="18" charset="0"/>
                          <a:cs typeface="Times New Roman" pitchFamily="18" charset="0"/>
                        </a:rPr>
                        <a:t>, Мельбурн, Сідней</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175">
                <a:tc>
                  <a:txBody>
                    <a:bodyPr/>
                    <a:lstStyle/>
                    <a:p>
                      <a:pPr algn="ctr">
                        <a:lnSpc>
                          <a:spcPct val="150000"/>
                        </a:lnSpc>
                        <a:spcAft>
                          <a:spcPts val="0"/>
                        </a:spcAft>
                      </a:pPr>
                      <a:r>
                        <a:rPr lang="uk-UA" sz="1050">
                          <a:effectLst/>
                          <a:latin typeface="Times New Roman" pitchFamily="18" charset="0"/>
                          <a:cs typeface="Times New Roman" pitchFamily="18" charset="0"/>
                        </a:rPr>
                        <a:t>Рис</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Мілан, </a:t>
                      </a:r>
                      <a:r>
                        <a:rPr lang="uk-UA" sz="1050" dirty="0" err="1">
                          <a:effectLst/>
                          <a:latin typeface="Times New Roman" pitchFamily="18" charset="0"/>
                          <a:cs typeface="Times New Roman" pitchFamily="18" charset="0"/>
                        </a:rPr>
                        <a:t>Нью-Орлеан</a:t>
                      </a:r>
                      <a:r>
                        <a:rPr lang="uk-UA" sz="1050" dirty="0">
                          <a:effectLst/>
                          <a:latin typeface="Times New Roman" pitchFamily="18" charset="0"/>
                          <a:cs typeface="Times New Roman" pitchFamily="18" charset="0"/>
                        </a:rPr>
                        <a:t>, Амстердам, Роттердам, Токіо, Бомбей</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898">
                <a:tc>
                  <a:txBody>
                    <a:bodyPr/>
                    <a:lstStyle/>
                    <a:p>
                      <a:pPr algn="ctr">
                        <a:lnSpc>
                          <a:spcPct val="150000"/>
                        </a:lnSpc>
                        <a:spcAft>
                          <a:spcPts val="0"/>
                        </a:spcAft>
                      </a:pPr>
                      <a:r>
                        <a:rPr lang="uk-UA" sz="1050">
                          <a:effectLst/>
                          <a:latin typeface="Times New Roman" pitchFamily="18" charset="0"/>
                          <a:cs typeface="Times New Roman" pitchFamily="18" charset="0"/>
                        </a:rPr>
                        <a:t>Соєва і соняшникова олія</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Лондон, Чикаго</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175">
                <a:tc>
                  <a:txBody>
                    <a:bodyPr/>
                    <a:lstStyle/>
                    <a:p>
                      <a:pPr algn="ctr">
                        <a:lnSpc>
                          <a:spcPct val="150000"/>
                        </a:lnSpc>
                        <a:spcAft>
                          <a:spcPts val="0"/>
                        </a:spcAft>
                      </a:pPr>
                      <a:r>
                        <a:rPr lang="uk-UA" sz="1050">
                          <a:effectLst/>
                          <a:latin typeface="Times New Roman" pitchFamily="18" charset="0"/>
                          <a:cs typeface="Times New Roman" pitchFamily="18" charset="0"/>
                        </a:rPr>
                        <a:t>Худоба, продукція тваринництва</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Чикаго,   </a:t>
                      </a:r>
                      <a:r>
                        <a:rPr lang="uk-UA" sz="1050" dirty="0" err="1">
                          <a:effectLst/>
                          <a:latin typeface="Times New Roman" pitchFamily="18" charset="0"/>
                          <a:cs typeface="Times New Roman" pitchFamily="18" charset="0"/>
                        </a:rPr>
                        <a:t>Сан-Пауло</a:t>
                      </a:r>
                      <a:r>
                        <a:rPr lang="uk-UA" sz="1050" dirty="0">
                          <a:effectLst/>
                          <a:latin typeface="Times New Roman" pitchFamily="18" charset="0"/>
                          <a:cs typeface="Times New Roman" pitchFamily="18" charset="0"/>
                        </a:rPr>
                        <a:t>,   Лондон,   Амстердам, Сідней</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2452">
                <a:tc>
                  <a:txBody>
                    <a:bodyPr/>
                    <a:lstStyle/>
                    <a:p>
                      <a:pPr algn="ctr">
                        <a:lnSpc>
                          <a:spcPct val="150000"/>
                        </a:lnSpc>
                        <a:spcAft>
                          <a:spcPts val="0"/>
                        </a:spcAft>
                      </a:pPr>
                      <a:r>
                        <a:rPr lang="uk-UA" sz="1050">
                          <a:effectLst/>
                          <a:latin typeface="Times New Roman" pitchFamily="18" charset="0"/>
                          <a:cs typeface="Times New Roman" pitchFamily="18" charset="0"/>
                        </a:rPr>
                        <a:t>Дорогоцінні метали</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Нью-Йорк,  Чикаго,  Вінніпег,  Амстердам, Токіо, Ріо-де-Жанейро, Сінгапур</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898">
                <a:tc>
                  <a:txBody>
                    <a:bodyPr/>
                    <a:lstStyle/>
                    <a:p>
                      <a:pPr algn="ctr">
                        <a:lnSpc>
                          <a:spcPct val="150000"/>
                        </a:lnSpc>
                        <a:spcAft>
                          <a:spcPts val="0"/>
                        </a:spcAft>
                      </a:pPr>
                      <a:r>
                        <a:rPr lang="uk-UA" sz="1050">
                          <a:effectLst/>
                          <a:latin typeface="Times New Roman" pitchFamily="18" charset="0"/>
                          <a:cs typeface="Times New Roman" pitchFamily="18" charset="0"/>
                        </a:rPr>
                        <a:t>Нафта і нафтопродукти</a:t>
                      </a:r>
                      <a:endParaRPr lang="uk-UA" sz="90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dirty="0">
                          <a:effectLst/>
                          <a:latin typeface="Times New Roman" pitchFamily="18" charset="0"/>
                          <a:cs typeface="Times New Roman" pitchFamily="18" charset="0"/>
                        </a:rPr>
                        <a:t>Лондон, Нью-Йорк, Сінгапур</a:t>
                      </a:r>
                      <a:endParaRPr lang="uk-UA" sz="900" dirty="0">
                        <a:effectLst/>
                        <a:latin typeface="Times New Roman" pitchFamily="18" charset="0"/>
                        <a:ea typeface="Times New Roman"/>
                        <a:cs typeface="Times New Roman" pitchFamily="18" charset="0"/>
                      </a:endParaRPr>
                    </a:p>
                  </a:txBody>
                  <a:tcPr marL="14404" marR="144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6791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spTree>
    <p:extLst>
      <p:ext uri="{BB962C8B-B14F-4D97-AF65-F5344CB8AC3E}">
        <p14:creationId xmlns:p14="http://schemas.microsoft.com/office/powerpoint/2010/main" val="324682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algn="just"/>
            <a:r>
              <a:rPr lang="uk-UA" dirty="0" smtClean="0"/>
              <a:t>Не всі товари можуть бути біржовими — це однозначно доведено всією історією біржової діяльності. </a:t>
            </a:r>
          </a:p>
          <a:p>
            <a:pPr algn="just"/>
            <a:r>
              <a:rPr lang="uk-UA" dirty="0" smtClean="0"/>
              <a:t>Біржовими, як правило, є сільськогосподарська сировина, енергоносії, цінні папери, валюта й інші фінансові інструменти. </a:t>
            </a:r>
          </a:p>
          <a:p>
            <a:pPr algn="just"/>
            <a:r>
              <a:rPr lang="uk-UA" dirty="0" smtClean="0"/>
              <a:t>Як справедливо зазначено у вислові одного з відомих сучасних західних дослідників біржової справи Ф. </a:t>
            </a:r>
            <a:r>
              <a:rPr lang="uk-UA" dirty="0" err="1" smtClean="0"/>
              <a:t>Шварца</a:t>
            </a:r>
            <a:r>
              <a:rPr lang="uk-UA" dirty="0" smtClean="0"/>
              <a:t>, метою здійснення біржових операцій є не купівля гуртових партій товарів або фінансових інструментів, а отримання цінової інформації щодо майбутніх цін на них. </a:t>
            </a:r>
          </a:p>
          <a:p>
            <a:pPr algn="just"/>
            <a:r>
              <a:rPr lang="uk-UA" dirty="0" smtClean="0"/>
              <a:t>Саме це дає змогу страхувати цінові та курсові ризики</a:t>
            </a:r>
            <a:endParaRPr lang="uk-UA" dirty="0"/>
          </a:p>
        </p:txBody>
      </p:sp>
    </p:spTree>
    <p:extLst>
      <p:ext uri="{BB962C8B-B14F-4D97-AF65-F5344CB8AC3E}">
        <p14:creationId xmlns:p14="http://schemas.microsoft.com/office/powerpoint/2010/main" val="4020173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pPr algn="just"/>
            <a:r>
              <a:rPr lang="ru-RU" dirty="0" err="1" smtClean="0"/>
              <a:t>Під</a:t>
            </a:r>
            <a:r>
              <a:rPr lang="ru-RU" dirty="0" smtClean="0"/>
              <a:t> </a:t>
            </a:r>
            <a:r>
              <a:rPr lang="ru-RU" dirty="0" err="1" smtClean="0"/>
              <a:t>біржовим</a:t>
            </a:r>
            <a:r>
              <a:rPr lang="ru-RU" dirty="0" smtClean="0"/>
              <a:t> товаром </a:t>
            </a:r>
            <a:r>
              <a:rPr lang="ru-RU" dirty="0" err="1" smtClean="0"/>
              <a:t>розуміється</a:t>
            </a:r>
            <a:r>
              <a:rPr lang="ru-RU" dirty="0" smtClean="0"/>
              <a:t> не </a:t>
            </a:r>
            <a:r>
              <a:rPr lang="ru-RU" dirty="0" err="1" smtClean="0"/>
              <a:t>вилучений</a:t>
            </a:r>
            <a:r>
              <a:rPr lang="ru-RU" dirty="0" smtClean="0"/>
              <a:t> з обороту товар </a:t>
            </a:r>
            <a:r>
              <a:rPr lang="ru-RU" dirty="0" err="1" smtClean="0"/>
              <a:t>певного</a:t>
            </a:r>
            <a:r>
              <a:rPr lang="ru-RU" dirty="0" smtClean="0"/>
              <a:t> роду і </a:t>
            </a:r>
            <a:r>
              <a:rPr lang="ru-RU" dirty="0" err="1" smtClean="0"/>
              <a:t>якості</a:t>
            </a:r>
            <a:r>
              <a:rPr lang="ru-RU" dirty="0" smtClean="0"/>
              <a:t>, у тому </a:t>
            </a:r>
            <a:r>
              <a:rPr lang="ru-RU" dirty="0" err="1" smtClean="0"/>
              <a:t>числі</a:t>
            </a:r>
            <a:r>
              <a:rPr lang="ru-RU" dirty="0" smtClean="0"/>
              <a:t> </a:t>
            </a:r>
            <a:r>
              <a:rPr lang="ru-RU" dirty="0" err="1" smtClean="0"/>
              <a:t>стандартний</a:t>
            </a:r>
            <a:r>
              <a:rPr lang="ru-RU" dirty="0" smtClean="0"/>
              <a:t> контракт і коносамент на </a:t>
            </a:r>
            <a:r>
              <a:rPr lang="ru-RU" dirty="0" err="1" smtClean="0"/>
              <a:t>зазначений</a:t>
            </a:r>
            <a:r>
              <a:rPr lang="ru-RU" dirty="0" smtClean="0"/>
              <a:t> товар, допущений у </a:t>
            </a:r>
            <a:r>
              <a:rPr lang="ru-RU" dirty="0" err="1" smtClean="0"/>
              <a:t>встановленому</a:t>
            </a:r>
            <a:r>
              <a:rPr lang="ru-RU" dirty="0" smtClean="0"/>
              <a:t> порядку </a:t>
            </a:r>
            <a:r>
              <a:rPr lang="ru-RU" dirty="0" err="1" smtClean="0"/>
              <a:t>біржею</a:t>
            </a:r>
            <a:r>
              <a:rPr lang="ru-RU" dirty="0" smtClean="0"/>
              <a:t> до </a:t>
            </a:r>
            <a:r>
              <a:rPr lang="ru-RU" dirty="0" err="1" smtClean="0"/>
              <a:t>біржової</a:t>
            </a:r>
            <a:r>
              <a:rPr lang="ru-RU" dirty="0" smtClean="0"/>
              <a:t> </a:t>
            </a:r>
            <a:r>
              <a:rPr lang="ru-RU" dirty="0" err="1" smtClean="0"/>
              <a:t>торгівлі</a:t>
            </a:r>
            <a:r>
              <a:rPr lang="ru-RU" dirty="0" smtClean="0"/>
              <a:t>. </a:t>
            </a:r>
            <a:r>
              <a:rPr lang="ru-RU" dirty="0" err="1" smtClean="0"/>
              <a:t>Біржовим</a:t>
            </a:r>
            <a:r>
              <a:rPr lang="ru-RU" dirty="0" smtClean="0"/>
              <a:t> товаром не </a:t>
            </a:r>
            <a:r>
              <a:rPr lang="ru-RU" dirty="0" err="1" smtClean="0"/>
              <a:t>можуть</a:t>
            </a:r>
            <a:r>
              <a:rPr lang="ru-RU" dirty="0" smtClean="0"/>
              <a:t> бути </a:t>
            </a:r>
            <a:r>
              <a:rPr lang="ru-RU" dirty="0" err="1" smtClean="0"/>
              <a:t>нерухоме</a:t>
            </a:r>
            <a:r>
              <a:rPr lang="ru-RU" dirty="0" smtClean="0"/>
              <a:t> </a:t>
            </a:r>
            <a:r>
              <a:rPr lang="ru-RU" dirty="0" err="1" smtClean="0"/>
              <a:t>майно</a:t>
            </a:r>
            <a:r>
              <a:rPr lang="ru-RU" dirty="0" smtClean="0"/>
              <a:t> та </a:t>
            </a:r>
            <a:r>
              <a:rPr lang="ru-RU" dirty="0" err="1" smtClean="0"/>
              <a:t>об'єкти</a:t>
            </a:r>
            <a:r>
              <a:rPr lang="ru-RU" dirty="0" smtClean="0"/>
              <a:t> </a:t>
            </a:r>
            <a:r>
              <a:rPr lang="ru-RU" dirty="0" err="1" smtClean="0"/>
              <a:t>інтелектуальної</a:t>
            </a:r>
            <a:r>
              <a:rPr lang="ru-RU" dirty="0" smtClean="0"/>
              <a:t> </a:t>
            </a:r>
            <a:r>
              <a:rPr lang="ru-RU" dirty="0" err="1" smtClean="0"/>
              <a:t>власності</a:t>
            </a:r>
            <a:r>
              <a:rPr lang="ru-RU" dirty="0" smtClean="0"/>
              <a:t>.</a:t>
            </a:r>
          </a:p>
          <a:p>
            <a:pPr algn="just"/>
            <a:endParaRPr lang="ru-RU" dirty="0" smtClean="0"/>
          </a:p>
          <a:p>
            <a:pPr algn="just"/>
            <a:r>
              <a:rPr lang="ru-RU" dirty="0" err="1" smtClean="0"/>
              <a:t>Біржовий</a:t>
            </a:r>
            <a:r>
              <a:rPr lang="ru-RU" dirty="0" smtClean="0"/>
              <a:t> товар </a:t>
            </a:r>
            <a:r>
              <a:rPr lang="ru-RU" dirty="0" err="1" smtClean="0"/>
              <a:t>визначається</a:t>
            </a:r>
            <a:r>
              <a:rPr lang="ru-RU" dirty="0" smtClean="0"/>
              <a:t> </a:t>
            </a:r>
            <a:r>
              <a:rPr lang="ru-RU" dirty="0" err="1" smtClean="0"/>
              <a:t>наявністю</a:t>
            </a:r>
            <a:r>
              <a:rPr lang="ru-RU" dirty="0" smtClean="0"/>
              <a:t> </a:t>
            </a:r>
            <a:r>
              <a:rPr lang="ru-RU" dirty="0" err="1" smtClean="0"/>
              <a:t>наступних</a:t>
            </a:r>
            <a:r>
              <a:rPr lang="ru-RU" dirty="0" smtClean="0"/>
              <a:t> </a:t>
            </a:r>
            <a:r>
              <a:rPr lang="ru-RU" dirty="0" err="1" smtClean="0"/>
              <a:t>характерних</a:t>
            </a:r>
            <a:r>
              <a:rPr lang="ru-RU" dirty="0" smtClean="0"/>
              <a:t> </a:t>
            </a:r>
            <a:r>
              <a:rPr lang="ru-RU" dirty="0" err="1" smtClean="0"/>
              <a:t>особливостей</a:t>
            </a:r>
            <a:r>
              <a:rPr lang="ru-RU" dirty="0" smtClean="0"/>
              <a:t>: </a:t>
            </a:r>
            <a:r>
              <a:rPr lang="ru-RU" dirty="0" err="1" smtClean="0"/>
              <a:t>масовість</a:t>
            </a:r>
            <a:r>
              <a:rPr lang="ru-RU" dirty="0" smtClean="0"/>
              <a:t> товару, </a:t>
            </a:r>
            <a:r>
              <a:rPr lang="ru-RU" dirty="0" err="1" smtClean="0"/>
              <a:t>стандартизуемость</a:t>
            </a:r>
            <a:r>
              <a:rPr lang="ru-RU" dirty="0" smtClean="0"/>
              <a:t> товару, </a:t>
            </a:r>
            <a:r>
              <a:rPr lang="ru-RU" dirty="0" err="1" smtClean="0"/>
              <a:t>взаємозамінність</a:t>
            </a:r>
            <a:r>
              <a:rPr lang="ru-RU" dirty="0" smtClean="0"/>
              <a:t>, </a:t>
            </a:r>
            <a:r>
              <a:rPr lang="ru-RU" dirty="0" err="1" smtClean="0"/>
              <a:t>наявність</a:t>
            </a:r>
            <a:r>
              <a:rPr lang="ru-RU" dirty="0" smtClean="0"/>
              <a:t> </a:t>
            </a:r>
            <a:r>
              <a:rPr lang="ru-RU" dirty="0" err="1" smtClean="0"/>
              <a:t>великої</a:t>
            </a:r>
            <a:r>
              <a:rPr lang="ru-RU" dirty="0" smtClean="0"/>
              <a:t> </a:t>
            </a:r>
            <a:r>
              <a:rPr lang="ru-RU" dirty="0" err="1" smtClean="0"/>
              <a:t>кількості</a:t>
            </a:r>
            <a:r>
              <a:rPr lang="ru-RU" dirty="0" smtClean="0"/>
              <a:t> </a:t>
            </a:r>
            <a:r>
              <a:rPr lang="ru-RU" dirty="0" err="1" smtClean="0"/>
              <a:t>продавців</a:t>
            </a:r>
            <a:r>
              <a:rPr lang="ru-RU" dirty="0" smtClean="0"/>
              <a:t> і </a:t>
            </a:r>
            <a:r>
              <a:rPr lang="ru-RU" dirty="0" err="1" smtClean="0"/>
              <a:t>покупців</a:t>
            </a:r>
            <a:r>
              <a:rPr lang="ru-RU" dirty="0" smtClean="0"/>
              <a:t>, </a:t>
            </a:r>
            <a:r>
              <a:rPr lang="ru-RU" dirty="0" err="1" smtClean="0"/>
              <a:t>вільне</a:t>
            </a:r>
            <a:r>
              <a:rPr lang="ru-RU" dirty="0" smtClean="0"/>
              <a:t> </a:t>
            </a:r>
            <a:r>
              <a:rPr lang="ru-RU" dirty="0" err="1" smtClean="0"/>
              <a:t>ціноутворення</a:t>
            </a:r>
            <a:r>
              <a:rPr lang="ru-RU" dirty="0" smtClean="0"/>
              <a:t>.</a:t>
            </a:r>
          </a:p>
          <a:p>
            <a:endParaRPr lang="ru-RU" dirty="0" smtClean="0"/>
          </a:p>
        </p:txBody>
      </p:sp>
    </p:spTree>
    <p:extLst>
      <p:ext uri="{BB962C8B-B14F-4D97-AF65-F5344CB8AC3E}">
        <p14:creationId xmlns:p14="http://schemas.microsoft.com/office/powerpoint/2010/main" val="3111091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47500" lnSpcReduction="20000"/>
          </a:bodyPr>
          <a:lstStyle/>
          <a:p>
            <a:pPr algn="just"/>
            <a:r>
              <a:rPr lang="uk-UA" sz="3400" dirty="0" smtClean="0"/>
              <a:t>Кожна біржа має право самостійно встановлювати склад товарів, які будуть служити об'єктом біржового торта. Однак при цьому враховуються вимоги, що пред'являються до біржових товарів практикою біржової торгівлі.</a:t>
            </a:r>
          </a:p>
          <a:p>
            <a:pPr algn="just"/>
            <a:endParaRPr lang="uk-UA" sz="3400" dirty="0" smtClean="0"/>
          </a:p>
          <a:p>
            <a:pPr algn="just"/>
            <a:r>
              <a:rPr lang="uk-UA" sz="3400" dirty="0" smtClean="0"/>
              <a:t>Вимоги до біржових товарів змінювалися з розвитком біржової торгівлі. Спочатку до біржових товарів не висувалися якісь особливі вимоги. В даний час торгівля на біржі товарами в їх відсутність, вільне ціноутворення, торгівля як готівковим товаром, так і виробленим до певного терміну, операції купівлі-продажу не тільки товаром як таким, але й договором (контрактом) на його поставку в майбутньому, а також торгівля правом на укладення такого договору вимагали суворого відбору спеціального біржового товару.</a:t>
            </a:r>
          </a:p>
          <a:p>
            <a:pPr algn="just"/>
            <a:endParaRPr lang="uk-UA" sz="3400" dirty="0" smtClean="0"/>
          </a:p>
          <a:p>
            <a:pPr algn="just"/>
            <a:r>
              <a:rPr lang="uk-UA" sz="3400" dirty="0" smtClean="0"/>
              <a:t>Насамперед, біржовий товар повинен бути масовим, тобто випускатися в досить великому обсязі, великим числом виробників і </a:t>
            </a:r>
            <a:r>
              <a:rPr lang="uk-UA" sz="3400" dirty="0" err="1" smtClean="0"/>
              <a:t>закуповуватися</a:t>
            </a:r>
            <a:r>
              <a:rPr lang="uk-UA" sz="3400" dirty="0" smtClean="0"/>
              <a:t> (призначатися) великим числом споживачів. Зосередження на біржі великої кількості як продавців, так і покупців конкретного товару дає можливість найбільш правильно встановити попит і пропозицію, а отже, виявити дійсно рівноважну ціну. Вироби єдиного виробника, унікальні за манерою виконання, хоча і вироблені в досить великій кількості, не можуть бути об'єктом біржового торгу в зв'язку з тим, що унікальні властивості таких товарів не дозволяють виявити їх загальновизнану оцінку і не дають можливості встановити найбільш прийнятну ціну.</a:t>
            </a:r>
          </a:p>
          <a:p>
            <a:endParaRPr lang="uk-UA" dirty="0"/>
          </a:p>
        </p:txBody>
      </p:sp>
    </p:spTree>
    <p:extLst>
      <p:ext uri="{BB962C8B-B14F-4D97-AF65-F5344CB8AC3E}">
        <p14:creationId xmlns:p14="http://schemas.microsoft.com/office/powerpoint/2010/main" val="1556212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10423405"/>
              </p:ext>
            </p:extLst>
          </p:nvPr>
        </p:nvGraphicFramePr>
        <p:xfrm>
          <a:off x="755573" y="476671"/>
          <a:ext cx="7344818" cy="5802202"/>
        </p:xfrm>
        <a:graphic>
          <a:graphicData uri="http://schemas.openxmlformats.org/drawingml/2006/table">
            <a:tbl>
              <a:tblPr/>
              <a:tblGrid>
                <a:gridCol w="3672409"/>
                <a:gridCol w="3672409"/>
              </a:tblGrid>
              <a:tr h="309562">
                <a:tc>
                  <a:txBody>
                    <a:bodyPr/>
                    <a:lstStyle/>
                    <a:p>
                      <a:r>
                        <a:rPr lang="uk-UA" sz="1600" b="1" dirty="0">
                          <a:solidFill>
                            <a:srgbClr val="000000"/>
                          </a:solidFill>
                          <a:effectLst/>
                        </a:rPr>
                        <a:t>Характеристика біржового товару</a:t>
                      </a:r>
                      <a:endParaRPr lang="uk-UA" sz="1600" dirty="0">
                        <a:solidFill>
                          <a:srgbClr val="000000"/>
                        </a:solidFill>
                        <a:effectLst/>
                      </a:endParaRP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uk-UA" sz="1600" b="1">
                          <a:solidFill>
                            <a:srgbClr val="000000"/>
                          </a:solidFill>
                          <a:effectLst/>
                        </a:rPr>
                        <a:t>Особливість біржового товару</a:t>
                      </a:r>
                      <a:endParaRPr lang="uk-UA" sz="1600">
                        <a:solidFill>
                          <a:srgbClr val="000000"/>
                        </a:solidFill>
                        <a:effectLst/>
                      </a:endParaRP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006073">
                <a:tc>
                  <a:txBody>
                    <a:bodyPr/>
                    <a:lstStyle/>
                    <a:p>
                      <a:r>
                        <a:rPr lang="uk-UA" sz="1600" dirty="0">
                          <a:solidFill>
                            <a:srgbClr val="000000"/>
                          </a:solidFill>
                          <a:effectLst/>
                        </a:rPr>
                        <a:t>Масовість</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ru-RU" sz="1600" dirty="0" err="1">
                          <a:solidFill>
                            <a:srgbClr val="000000"/>
                          </a:solidFill>
                          <a:effectLst/>
                        </a:rPr>
                        <a:t>Біржовий</a:t>
                      </a:r>
                      <a:r>
                        <a:rPr lang="ru-RU" sz="1600" dirty="0">
                          <a:solidFill>
                            <a:srgbClr val="000000"/>
                          </a:solidFill>
                          <a:effectLst/>
                        </a:rPr>
                        <a:t> товар </a:t>
                      </a:r>
                      <a:r>
                        <a:rPr lang="ru-RU" sz="1600" dirty="0" err="1">
                          <a:solidFill>
                            <a:srgbClr val="000000"/>
                          </a:solidFill>
                          <a:effectLst/>
                        </a:rPr>
                        <a:t>випускається</a:t>
                      </a:r>
                      <a:r>
                        <a:rPr lang="ru-RU" sz="1600" dirty="0">
                          <a:solidFill>
                            <a:srgbClr val="000000"/>
                          </a:solidFill>
                          <a:effectLst/>
                        </a:rPr>
                        <a:t> в </a:t>
                      </a:r>
                      <a:r>
                        <a:rPr lang="ru-RU" sz="1600" dirty="0" err="1">
                          <a:solidFill>
                            <a:srgbClr val="000000"/>
                          </a:solidFill>
                          <a:effectLst/>
                        </a:rPr>
                        <a:t>досить</a:t>
                      </a:r>
                      <a:r>
                        <a:rPr lang="ru-RU" sz="1600" dirty="0">
                          <a:solidFill>
                            <a:srgbClr val="000000"/>
                          </a:solidFill>
                          <a:effectLst/>
                        </a:rPr>
                        <a:t> великому </a:t>
                      </a:r>
                      <a:r>
                        <a:rPr lang="ru-RU" sz="1600" dirty="0" err="1">
                          <a:solidFill>
                            <a:srgbClr val="000000"/>
                          </a:solidFill>
                          <a:effectLst/>
                        </a:rPr>
                        <a:t>обсязі</a:t>
                      </a:r>
                      <a:r>
                        <a:rPr lang="ru-RU" sz="1600" dirty="0">
                          <a:solidFill>
                            <a:srgbClr val="000000"/>
                          </a:solidFill>
                          <a:effectLst/>
                        </a:rPr>
                        <a:t>, великим числом </a:t>
                      </a:r>
                      <a:r>
                        <a:rPr lang="ru-RU" sz="1600" dirty="0" err="1">
                          <a:solidFill>
                            <a:srgbClr val="000000"/>
                          </a:solidFill>
                          <a:effectLst/>
                        </a:rPr>
                        <a:t>виробників</a:t>
                      </a:r>
                      <a:r>
                        <a:rPr lang="ru-RU" sz="1600" dirty="0">
                          <a:solidFill>
                            <a:srgbClr val="000000"/>
                          </a:solidFill>
                          <a:effectLst/>
                        </a:rPr>
                        <a:t> і </a:t>
                      </a:r>
                      <a:r>
                        <a:rPr lang="ru-RU" sz="1600" dirty="0" err="1">
                          <a:solidFill>
                            <a:srgbClr val="000000"/>
                          </a:solidFill>
                          <a:effectLst/>
                        </a:rPr>
                        <a:t>закуповується</a:t>
                      </a:r>
                      <a:r>
                        <a:rPr lang="ru-RU" sz="1600" dirty="0">
                          <a:solidFill>
                            <a:srgbClr val="000000"/>
                          </a:solidFill>
                          <a:effectLst/>
                        </a:rPr>
                        <a:t> великим числом </a:t>
                      </a:r>
                      <a:r>
                        <a:rPr lang="ru-RU" sz="1600" dirty="0" err="1">
                          <a:solidFill>
                            <a:srgbClr val="000000"/>
                          </a:solidFill>
                          <a:effectLst/>
                        </a:rPr>
                        <a:t>споживачів</a:t>
                      </a:r>
                      <a:endParaRPr lang="ru-RU" sz="1600" dirty="0">
                        <a:solidFill>
                          <a:srgbClr val="000000"/>
                        </a:solidFill>
                        <a:effectLst/>
                      </a:endParaRP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73903">
                <a:tc>
                  <a:txBody>
                    <a:bodyPr/>
                    <a:lstStyle/>
                    <a:p>
                      <a:r>
                        <a:rPr lang="uk-UA" sz="1600">
                          <a:solidFill>
                            <a:srgbClr val="000000"/>
                          </a:solidFill>
                          <a:effectLst/>
                        </a:rPr>
                        <a:t>Стандартизуемость</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ru-RU" sz="1600" dirty="0" err="1">
                          <a:solidFill>
                            <a:srgbClr val="000000"/>
                          </a:solidFill>
                          <a:effectLst/>
                        </a:rPr>
                        <a:t>Забезпечується</a:t>
                      </a:r>
                      <a:r>
                        <a:rPr lang="ru-RU" sz="1600" dirty="0">
                          <a:solidFill>
                            <a:srgbClr val="000000"/>
                          </a:solidFill>
                          <a:effectLst/>
                        </a:rPr>
                        <a:t> </a:t>
                      </a:r>
                      <a:r>
                        <a:rPr lang="ru-RU" sz="1600" dirty="0" err="1">
                          <a:solidFill>
                            <a:srgbClr val="000000"/>
                          </a:solidFill>
                          <a:effectLst/>
                        </a:rPr>
                        <a:t>демонополізації</a:t>
                      </a:r>
                      <a:r>
                        <a:rPr lang="ru-RU" sz="1600" dirty="0">
                          <a:solidFill>
                            <a:srgbClr val="000000"/>
                          </a:solidFill>
                          <a:effectLst/>
                        </a:rPr>
                        <a:t> умов </a:t>
                      </a:r>
                      <a:r>
                        <a:rPr lang="ru-RU" sz="1600" dirty="0" err="1">
                          <a:solidFill>
                            <a:srgbClr val="000000"/>
                          </a:solidFill>
                          <a:effectLst/>
                        </a:rPr>
                        <a:t>виявлення</a:t>
                      </a:r>
                      <a:r>
                        <a:rPr lang="ru-RU" sz="1600" dirty="0">
                          <a:solidFill>
                            <a:srgbClr val="000000"/>
                          </a:solidFill>
                          <a:effectLst/>
                        </a:rPr>
                        <a:t> </a:t>
                      </a:r>
                      <a:r>
                        <a:rPr lang="ru-RU" sz="1600" dirty="0" err="1">
                          <a:solidFill>
                            <a:srgbClr val="000000"/>
                          </a:solidFill>
                          <a:effectLst/>
                        </a:rPr>
                        <a:t>попиту</a:t>
                      </a:r>
                      <a:r>
                        <a:rPr lang="ru-RU" sz="1600" dirty="0">
                          <a:solidFill>
                            <a:srgbClr val="000000"/>
                          </a:solidFill>
                          <a:effectLst/>
                        </a:rPr>
                        <a:t> і </a:t>
                      </a:r>
                      <a:r>
                        <a:rPr lang="ru-RU" sz="1600" dirty="0" err="1">
                          <a:solidFill>
                            <a:srgbClr val="000000"/>
                          </a:solidFill>
                          <a:effectLst/>
                        </a:rPr>
                        <a:t>пропозиції</a:t>
                      </a:r>
                      <a:r>
                        <a:rPr lang="ru-RU" sz="1600" dirty="0">
                          <a:solidFill>
                            <a:srgbClr val="000000"/>
                          </a:solidFill>
                          <a:effectLst/>
                        </a:rPr>
                        <a:t> на </a:t>
                      </a:r>
                      <a:r>
                        <a:rPr lang="ru-RU" sz="1600" dirty="0" err="1">
                          <a:solidFill>
                            <a:srgbClr val="000000"/>
                          </a:solidFill>
                          <a:effectLst/>
                        </a:rPr>
                        <a:t>конкретний</a:t>
                      </a:r>
                      <a:r>
                        <a:rPr lang="ru-RU" sz="1600" dirty="0">
                          <a:solidFill>
                            <a:srgbClr val="000000"/>
                          </a:solidFill>
                          <a:effectLst/>
                        </a:rPr>
                        <a:t> </a:t>
                      </a:r>
                      <a:r>
                        <a:rPr lang="ru-RU" sz="1600" dirty="0" err="1">
                          <a:solidFill>
                            <a:srgbClr val="000000"/>
                          </a:solidFill>
                          <a:effectLst/>
                        </a:rPr>
                        <a:t>біржовий</a:t>
                      </a:r>
                      <a:r>
                        <a:rPr lang="ru-RU" sz="1600" dirty="0">
                          <a:solidFill>
                            <a:srgbClr val="000000"/>
                          </a:solidFill>
                          <a:effectLst/>
                        </a:rPr>
                        <a:t> тони])</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45">
                <a:tc>
                  <a:txBody>
                    <a:bodyPr/>
                    <a:lstStyle/>
                    <a:p>
                      <a:r>
                        <a:rPr lang="uk-UA" sz="1600">
                          <a:solidFill>
                            <a:srgbClr val="000000"/>
                          </a:solidFill>
                          <a:effectLst/>
                        </a:rPr>
                        <a:t>Взаємозамінність</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ru-RU" sz="1600" dirty="0" err="1">
                          <a:solidFill>
                            <a:srgbClr val="000000"/>
                          </a:solidFill>
                          <a:effectLst/>
                        </a:rPr>
                        <a:t>Передбачається</a:t>
                      </a:r>
                      <a:r>
                        <a:rPr lang="ru-RU" sz="1600" dirty="0">
                          <a:solidFill>
                            <a:srgbClr val="000000"/>
                          </a:solidFill>
                          <a:effectLst/>
                        </a:rPr>
                        <a:t> </a:t>
                      </a:r>
                      <a:r>
                        <a:rPr lang="ru-RU" sz="1600" dirty="0" err="1">
                          <a:solidFill>
                            <a:srgbClr val="000000"/>
                          </a:solidFill>
                          <a:effectLst/>
                        </a:rPr>
                        <a:t>можливість</a:t>
                      </a:r>
                      <a:r>
                        <a:rPr lang="ru-RU" sz="1600" dirty="0">
                          <a:solidFill>
                            <a:srgbClr val="000000"/>
                          </a:solidFill>
                          <a:effectLst/>
                        </a:rPr>
                        <a:t> </a:t>
                      </a:r>
                      <a:r>
                        <a:rPr lang="ru-RU" sz="1600" dirty="0" err="1">
                          <a:solidFill>
                            <a:srgbClr val="000000"/>
                          </a:solidFill>
                          <a:effectLst/>
                        </a:rPr>
                        <a:t>знеособлення</a:t>
                      </a:r>
                      <a:r>
                        <a:rPr lang="ru-RU" sz="1600" dirty="0">
                          <a:solidFill>
                            <a:srgbClr val="000000"/>
                          </a:solidFill>
                          <a:effectLst/>
                        </a:rPr>
                        <a:t> </a:t>
                      </a:r>
                      <a:r>
                        <a:rPr lang="ru-RU" sz="1600" dirty="0" err="1">
                          <a:solidFill>
                            <a:srgbClr val="000000"/>
                          </a:solidFill>
                          <a:effectLst/>
                        </a:rPr>
                        <a:t>біржового</a:t>
                      </a:r>
                      <a:r>
                        <a:rPr lang="ru-RU" sz="1600" dirty="0">
                          <a:solidFill>
                            <a:srgbClr val="000000"/>
                          </a:solidFill>
                          <a:effectLst/>
                        </a:rPr>
                        <a:t> товару, </a:t>
                      </a:r>
                      <a:r>
                        <a:rPr lang="ru-RU" sz="1600" dirty="0" err="1">
                          <a:solidFill>
                            <a:srgbClr val="000000"/>
                          </a:solidFill>
                          <a:effectLst/>
                        </a:rPr>
                        <a:t>тобто</a:t>
                      </a:r>
                      <a:r>
                        <a:rPr lang="ru-RU" sz="1600" dirty="0">
                          <a:solidFill>
                            <a:srgbClr val="000000"/>
                          </a:solidFill>
                          <a:effectLst/>
                        </a:rPr>
                        <a:t> до моменту </a:t>
                      </a:r>
                      <a:r>
                        <a:rPr lang="ru-RU" sz="1600" dirty="0" err="1">
                          <a:solidFill>
                            <a:srgbClr val="000000"/>
                          </a:solidFill>
                          <a:effectLst/>
                        </a:rPr>
                        <a:t>виконання</a:t>
                      </a:r>
                      <a:r>
                        <a:rPr lang="ru-RU" sz="1600" dirty="0">
                          <a:solidFill>
                            <a:srgbClr val="000000"/>
                          </a:solidFill>
                          <a:effectLst/>
                        </a:rPr>
                        <a:t> контракту </a:t>
                      </a:r>
                      <a:r>
                        <a:rPr lang="ru-RU" sz="1600" dirty="0" err="1">
                          <a:solidFill>
                            <a:srgbClr val="000000"/>
                          </a:solidFill>
                          <a:effectLst/>
                        </a:rPr>
                        <a:t>покупець</a:t>
                      </a:r>
                      <a:r>
                        <a:rPr lang="ru-RU" sz="1600" dirty="0">
                          <a:solidFill>
                            <a:srgbClr val="000000"/>
                          </a:solidFill>
                          <a:effectLst/>
                        </a:rPr>
                        <a:t> не </a:t>
                      </a:r>
                      <a:r>
                        <a:rPr lang="ru-RU" sz="1600" dirty="0" err="1">
                          <a:solidFill>
                            <a:srgbClr val="000000"/>
                          </a:solidFill>
                          <a:effectLst/>
                        </a:rPr>
                        <a:t>знає</a:t>
                      </a:r>
                      <a:r>
                        <a:rPr lang="ru-RU" sz="1600" dirty="0">
                          <a:solidFill>
                            <a:srgbClr val="000000"/>
                          </a:solidFill>
                          <a:effectLst/>
                        </a:rPr>
                        <a:t>, </a:t>
                      </a:r>
                      <a:r>
                        <a:rPr lang="ru-RU" sz="1600" dirty="0" err="1">
                          <a:solidFill>
                            <a:srgbClr val="000000"/>
                          </a:solidFill>
                          <a:effectLst/>
                        </a:rPr>
                        <a:t>звідки</a:t>
                      </a:r>
                      <a:r>
                        <a:rPr lang="ru-RU" sz="1600" dirty="0">
                          <a:solidFill>
                            <a:srgbClr val="000000"/>
                          </a:solidFill>
                          <a:effectLst/>
                        </a:rPr>
                        <a:t> </a:t>
                      </a:r>
                      <a:r>
                        <a:rPr lang="ru-RU" sz="1600" dirty="0" err="1">
                          <a:solidFill>
                            <a:srgbClr val="000000"/>
                          </a:solidFill>
                          <a:effectLst/>
                        </a:rPr>
                        <a:t>він</a:t>
                      </a:r>
                      <a:r>
                        <a:rPr lang="ru-RU" sz="1600" dirty="0">
                          <a:solidFill>
                            <a:srgbClr val="000000"/>
                          </a:solidFill>
                          <a:effectLst/>
                        </a:rPr>
                        <a:t> </a:t>
                      </a:r>
                      <a:r>
                        <a:rPr lang="ru-RU" sz="1600" dirty="0" err="1">
                          <a:solidFill>
                            <a:srgbClr val="000000"/>
                          </a:solidFill>
                          <a:effectLst/>
                        </a:rPr>
                        <a:t>його</a:t>
                      </a:r>
                      <a:r>
                        <a:rPr lang="ru-RU" sz="1600" dirty="0">
                          <a:solidFill>
                            <a:srgbClr val="000000"/>
                          </a:solidFill>
                          <a:effectLst/>
                        </a:rPr>
                        <a:t> </a:t>
                      </a:r>
                      <a:r>
                        <a:rPr lang="ru-RU" sz="1600" dirty="0" err="1">
                          <a:solidFill>
                            <a:srgbClr val="000000"/>
                          </a:solidFill>
                          <a:effectLst/>
                        </a:rPr>
                        <a:t>отримає</a:t>
                      </a:r>
                      <a:endParaRPr lang="ru-RU" sz="1600" dirty="0">
                        <a:solidFill>
                          <a:srgbClr val="000000"/>
                        </a:solidFill>
                        <a:effectLst/>
                      </a:endParaRP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41732">
                <a:tc>
                  <a:txBody>
                    <a:bodyPr/>
                    <a:lstStyle/>
                    <a:p>
                      <a:r>
                        <a:rPr lang="uk-UA" sz="1600">
                          <a:solidFill>
                            <a:srgbClr val="000000"/>
                          </a:solidFill>
                          <a:effectLst/>
                        </a:rPr>
                        <a:t>Сировина або напівфабрикат</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ru-RU" sz="1600" dirty="0" err="1">
                          <a:solidFill>
                            <a:srgbClr val="000000"/>
                          </a:solidFill>
                          <a:effectLst/>
                        </a:rPr>
                        <a:t>Виняток</a:t>
                      </a:r>
                      <a:r>
                        <a:rPr lang="ru-RU" sz="1600" dirty="0">
                          <a:solidFill>
                            <a:srgbClr val="000000"/>
                          </a:solidFill>
                          <a:effectLst/>
                        </a:rPr>
                        <a:t> </a:t>
                      </a:r>
                      <a:r>
                        <a:rPr lang="ru-RU" sz="1600" dirty="0" err="1">
                          <a:solidFill>
                            <a:srgbClr val="000000"/>
                          </a:solidFill>
                          <a:effectLst/>
                        </a:rPr>
                        <a:t>маніпулювання</a:t>
                      </a:r>
                      <a:r>
                        <a:rPr lang="ru-RU" sz="1600" dirty="0">
                          <a:solidFill>
                            <a:srgbClr val="000000"/>
                          </a:solidFill>
                          <a:effectLst/>
                        </a:rPr>
                        <a:t> </a:t>
                      </a:r>
                      <a:r>
                        <a:rPr lang="ru-RU" sz="1600" dirty="0" err="1">
                          <a:solidFill>
                            <a:srgbClr val="000000"/>
                          </a:solidFill>
                          <a:effectLst/>
                        </a:rPr>
                        <a:t>ціною</a:t>
                      </a:r>
                      <a:r>
                        <a:rPr lang="ru-RU" sz="1600" dirty="0">
                          <a:solidFill>
                            <a:srgbClr val="000000"/>
                          </a:solidFill>
                          <a:effectLst/>
                        </a:rPr>
                        <a:t> </a:t>
                      </a:r>
                      <a:r>
                        <a:rPr lang="ru-RU" sz="1600" dirty="0" err="1">
                          <a:solidFill>
                            <a:srgbClr val="000000"/>
                          </a:solidFill>
                          <a:effectLst/>
                        </a:rPr>
                        <a:t>кінцевих</a:t>
                      </a:r>
                      <a:r>
                        <a:rPr lang="ru-RU" sz="1600" dirty="0">
                          <a:solidFill>
                            <a:srgbClr val="000000"/>
                          </a:solidFill>
                          <a:effectLst/>
                        </a:rPr>
                        <a:t> </a:t>
                      </a:r>
                      <a:r>
                        <a:rPr lang="ru-RU" sz="1600" dirty="0" err="1">
                          <a:solidFill>
                            <a:srgbClr val="000000"/>
                          </a:solidFill>
                          <a:effectLst/>
                        </a:rPr>
                        <a:t>продуктів</a:t>
                      </a:r>
                      <a:r>
                        <a:rPr lang="ru-RU" sz="1600" dirty="0">
                          <a:solidFill>
                            <a:srgbClr val="000000"/>
                          </a:solidFill>
                          <a:effectLst/>
                        </a:rPr>
                        <a:t> </a:t>
                      </a:r>
                      <a:r>
                        <a:rPr lang="ru-RU" sz="1600" dirty="0" err="1">
                          <a:solidFill>
                            <a:srgbClr val="000000"/>
                          </a:solidFill>
                          <a:effectLst/>
                        </a:rPr>
                        <a:t>промислового</a:t>
                      </a:r>
                      <a:r>
                        <a:rPr lang="ru-RU" sz="1600" dirty="0">
                          <a:solidFill>
                            <a:srgbClr val="000000"/>
                          </a:solidFill>
                          <a:effectLst/>
                        </a:rPr>
                        <a:t> </a:t>
                      </a:r>
                      <a:r>
                        <a:rPr lang="ru-RU" sz="1600" dirty="0" err="1">
                          <a:solidFill>
                            <a:srgbClr val="000000"/>
                          </a:solidFill>
                          <a:effectLst/>
                        </a:rPr>
                        <a:t>виробництва</a:t>
                      </a:r>
                      <a:endParaRPr lang="ru-RU" sz="1600" dirty="0">
                        <a:solidFill>
                          <a:srgbClr val="000000"/>
                        </a:solidFill>
                        <a:effectLst/>
                      </a:endParaRP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45">
                <a:tc>
                  <a:txBody>
                    <a:bodyPr/>
                    <a:lstStyle/>
                    <a:p>
                      <a:r>
                        <a:rPr lang="uk-UA" sz="1600">
                          <a:solidFill>
                            <a:srgbClr val="000000"/>
                          </a:solidFill>
                          <a:effectLst/>
                        </a:rPr>
                        <a:t>Вільне ціноутворення</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ru-RU" sz="1600" dirty="0">
                          <a:solidFill>
                            <a:srgbClr val="000000"/>
                          </a:solidFill>
                          <a:effectLst/>
                        </a:rPr>
                        <a:t>11еиа на </a:t>
                      </a:r>
                      <a:r>
                        <a:rPr lang="ru-RU" sz="1600" dirty="0" err="1">
                          <a:solidFill>
                            <a:srgbClr val="000000"/>
                          </a:solidFill>
                          <a:effectLst/>
                        </a:rPr>
                        <a:t>біржовий</a:t>
                      </a:r>
                      <a:r>
                        <a:rPr lang="ru-RU" sz="1600" dirty="0">
                          <a:solidFill>
                            <a:srgbClr val="000000"/>
                          </a:solidFill>
                          <a:effectLst/>
                        </a:rPr>
                        <a:t> товар </a:t>
                      </a:r>
                      <a:r>
                        <a:rPr lang="ru-RU" sz="1600" dirty="0" err="1">
                          <a:solidFill>
                            <a:srgbClr val="000000"/>
                          </a:solidFill>
                          <a:effectLst/>
                        </a:rPr>
                        <a:t>вільно</a:t>
                      </a:r>
                      <a:r>
                        <a:rPr lang="ru-RU" sz="1600" dirty="0">
                          <a:solidFill>
                            <a:srgbClr val="000000"/>
                          </a:solidFill>
                          <a:effectLst/>
                        </a:rPr>
                        <a:t> </a:t>
                      </a:r>
                      <a:r>
                        <a:rPr lang="ru-RU" sz="1600" dirty="0" err="1">
                          <a:solidFill>
                            <a:srgbClr val="000000"/>
                          </a:solidFill>
                          <a:effectLst/>
                        </a:rPr>
                        <a:t>встановлюється</a:t>
                      </a:r>
                      <a:r>
                        <a:rPr lang="ru-RU" sz="1600" dirty="0">
                          <a:solidFill>
                            <a:srgbClr val="000000"/>
                          </a:solidFill>
                          <a:effectLst/>
                        </a:rPr>
                        <a:t> </a:t>
                      </a:r>
                      <a:r>
                        <a:rPr lang="ru-RU" sz="1600" dirty="0" err="1">
                          <a:solidFill>
                            <a:srgbClr val="000000"/>
                          </a:solidFill>
                          <a:effectLst/>
                        </a:rPr>
                        <a:t>залежно</a:t>
                      </a:r>
                      <a:r>
                        <a:rPr lang="ru-RU" sz="1600" dirty="0">
                          <a:solidFill>
                            <a:srgbClr val="000000"/>
                          </a:solidFill>
                          <a:effectLst/>
                        </a:rPr>
                        <a:t> </a:t>
                      </a:r>
                      <a:r>
                        <a:rPr lang="ru-RU" sz="1600" dirty="0" err="1">
                          <a:solidFill>
                            <a:srgbClr val="000000"/>
                          </a:solidFill>
                          <a:effectLst/>
                        </a:rPr>
                        <a:t>від</a:t>
                      </a:r>
                      <a:r>
                        <a:rPr lang="ru-RU" sz="1600" dirty="0">
                          <a:solidFill>
                            <a:srgbClr val="000000"/>
                          </a:solidFill>
                          <a:effectLst/>
                        </a:rPr>
                        <a:t> </a:t>
                      </a:r>
                      <a:r>
                        <a:rPr lang="ru-RU" sz="1600" dirty="0" err="1">
                          <a:solidFill>
                            <a:srgbClr val="000000"/>
                          </a:solidFill>
                          <a:effectLst/>
                        </a:rPr>
                        <a:t>кон'юнктури</a:t>
                      </a:r>
                      <a:r>
                        <a:rPr lang="ru-RU" sz="1600" dirty="0">
                          <a:solidFill>
                            <a:srgbClr val="000000"/>
                          </a:solidFill>
                          <a:effectLst/>
                        </a:rPr>
                        <a:t> ринку, а </a:t>
                      </a:r>
                      <a:r>
                        <a:rPr lang="ru-RU" sz="1600" dirty="0" err="1">
                          <a:solidFill>
                            <a:srgbClr val="000000"/>
                          </a:solidFill>
                          <a:effectLst/>
                        </a:rPr>
                        <a:t>також</a:t>
                      </a:r>
                      <a:r>
                        <a:rPr lang="ru-RU" sz="1600" dirty="0">
                          <a:solidFill>
                            <a:srgbClr val="000000"/>
                          </a:solidFill>
                          <a:effectLst/>
                        </a:rPr>
                        <a:t> </a:t>
                      </a:r>
                      <a:r>
                        <a:rPr lang="ru-RU" sz="1600" dirty="0" err="1">
                          <a:solidFill>
                            <a:srgbClr val="000000"/>
                          </a:solidFill>
                          <a:effectLst/>
                        </a:rPr>
                        <a:t>інших</a:t>
                      </a:r>
                      <a:r>
                        <a:rPr lang="ru-RU" sz="1600" dirty="0">
                          <a:solidFill>
                            <a:srgbClr val="000000"/>
                          </a:solidFill>
                          <a:effectLst/>
                        </a:rPr>
                        <a:t> </a:t>
                      </a:r>
                      <a:r>
                        <a:rPr lang="ru-RU" sz="1600" dirty="0" err="1">
                          <a:solidFill>
                            <a:srgbClr val="000000"/>
                          </a:solidFill>
                          <a:effectLst/>
                        </a:rPr>
                        <a:t>факторів</a:t>
                      </a:r>
                      <a:r>
                        <a:rPr lang="ru-RU" sz="1600" dirty="0">
                          <a:solidFill>
                            <a:srgbClr val="000000"/>
                          </a:solidFill>
                          <a:effectLst/>
                        </a:rPr>
                        <a:t> (</a:t>
                      </a:r>
                      <a:r>
                        <a:rPr lang="ru-RU" sz="1600" dirty="0" err="1">
                          <a:solidFill>
                            <a:srgbClr val="000000"/>
                          </a:solidFill>
                          <a:effectLst/>
                        </a:rPr>
                        <a:t>соціальних</a:t>
                      </a:r>
                      <a:r>
                        <a:rPr lang="ru-RU" sz="1600" dirty="0">
                          <a:solidFill>
                            <a:srgbClr val="000000"/>
                          </a:solidFill>
                          <a:effectLst/>
                        </a:rPr>
                        <a:t>, </a:t>
                      </a:r>
                      <a:r>
                        <a:rPr lang="ru-RU" sz="1600" dirty="0" err="1">
                          <a:solidFill>
                            <a:srgbClr val="000000"/>
                          </a:solidFill>
                          <a:effectLst/>
                        </a:rPr>
                        <a:t>економічних</a:t>
                      </a:r>
                      <a:r>
                        <a:rPr lang="ru-RU" sz="1600" dirty="0">
                          <a:solidFill>
                            <a:srgbClr val="000000"/>
                          </a:solidFill>
                          <a:effectLst/>
                        </a:rPr>
                        <a:t>, </a:t>
                      </a:r>
                      <a:r>
                        <a:rPr lang="ru-RU" sz="1600" dirty="0" err="1">
                          <a:solidFill>
                            <a:srgbClr val="000000"/>
                          </a:solidFill>
                          <a:effectLst/>
                        </a:rPr>
                        <a:t>політичних</a:t>
                      </a:r>
                      <a:r>
                        <a:rPr lang="ru-RU" sz="1600" dirty="0">
                          <a:solidFill>
                            <a:srgbClr val="000000"/>
                          </a:solidFill>
                          <a:effectLst/>
                        </a:rPr>
                        <a:t>)</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41732">
                <a:tc>
                  <a:txBody>
                    <a:bodyPr/>
                    <a:lstStyle/>
                    <a:p>
                      <a:r>
                        <a:rPr lang="ru-RU" sz="1600">
                          <a:solidFill>
                            <a:srgbClr val="000000"/>
                          </a:solidFill>
                          <a:effectLst/>
                        </a:rPr>
                        <a:t>Призначений для великого числа продавців і покупців</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ru-RU" sz="1600" dirty="0" err="1">
                          <a:solidFill>
                            <a:srgbClr val="000000"/>
                          </a:solidFill>
                          <a:effectLst/>
                        </a:rPr>
                        <a:t>Забезпечується</a:t>
                      </a:r>
                      <a:r>
                        <a:rPr lang="ru-RU" sz="1600" dirty="0">
                          <a:solidFill>
                            <a:srgbClr val="000000"/>
                          </a:solidFill>
                          <a:effectLst/>
                        </a:rPr>
                        <a:t> </a:t>
                      </a:r>
                      <a:r>
                        <a:rPr lang="ru-RU" sz="1600" dirty="0" err="1">
                          <a:solidFill>
                            <a:srgbClr val="000000"/>
                          </a:solidFill>
                          <a:effectLst/>
                        </a:rPr>
                        <a:t>встановлення</a:t>
                      </a:r>
                      <a:r>
                        <a:rPr lang="ru-RU" sz="1600" dirty="0">
                          <a:solidFill>
                            <a:srgbClr val="000000"/>
                          </a:solidFill>
                          <a:effectLst/>
                        </a:rPr>
                        <a:t> </a:t>
                      </a:r>
                      <a:r>
                        <a:rPr lang="ru-RU" sz="1600" dirty="0" err="1">
                          <a:solidFill>
                            <a:srgbClr val="000000"/>
                          </a:solidFill>
                          <a:effectLst/>
                        </a:rPr>
                        <a:t>рівноважної</a:t>
                      </a:r>
                      <a:r>
                        <a:rPr lang="ru-RU" sz="1600" dirty="0">
                          <a:solidFill>
                            <a:srgbClr val="000000"/>
                          </a:solidFill>
                          <a:effectLst/>
                        </a:rPr>
                        <a:t> </a:t>
                      </a:r>
                      <a:r>
                        <a:rPr lang="ru-RU" sz="1600" dirty="0" err="1">
                          <a:solidFill>
                            <a:srgbClr val="000000"/>
                          </a:solidFill>
                          <a:effectLst/>
                        </a:rPr>
                        <a:t>ціни</a:t>
                      </a:r>
                      <a:r>
                        <a:rPr lang="ru-RU" sz="1600" dirty="0">
                          <a:solidFill>
                            <a:srgbClr val="000000"/>
                          </a:solidFill>
                          <a:effectLst/>
                        </a:rPr>
                        <a:t> на </a:t>
                      </a:r>
                      <a:r>
                        <a:rPr lang="ru-RU" sz="1600" dirty="0" err="1">
                          <a:solidFill>
                            <a:srgbClr val="000000"/>
                          </a:solidFill>
                          <a:effectLst/>
                        </a:rPr>
                        <a:t>біржовий</a:t>
                      </a:r>
                      <a:r>
                        <a:rPr lang="ru-RU" sz="1600" dirty="0">
                          <a:solidFill>
                            <a:srgbClr val="000000"/>
                          </a:solidFill>
                          <a:effectLst/>
                        </a:rPr>
                        <a:t> товар</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381856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55000" lnSpcReduction="20000"/>
          </a:bodyPr>
          <a:lstStyle/>
          <a:p>
            <a:pPr algn="just"/>
            <a:r>
              <a:rPr lang="uk-UA" dirty="0" smtClean="0"/>
              <a:t>Необхідна умова для біржового товару - вільне ціноутворення, тобто ціна на цей товар повинна вільно встановлюватися залежно від кон'юнктури ринку, а також інших факторів (соціальних, економічних, політичних, форс-мажорних).</a:t>
            </a:r>
          </a:p>
          <a:p>
            <a:pPr algn="just"/>
            <a:endParaRPr lang="uk-UA" dirty="0" smtClean="0"/>
          </a:p>
          <a:p>
            <a:pPr algn="just"/>
            <a:r>
              <a:rPr lang="uk-UA" dirty="0" smtClean="0"/>
              <a:t>Біржовий товар - це продукція, що пройшла лише первинну переробку, тобто сировина або напівфабрикат. Повністю готові кінцеві продукти промислового виробництва не допускаються до біржової торгівлі, так як вважається, що збільшення чи зменшення виробництва таких товарів багато в чому залежить від волі виробників, які тим самим можуть маніпулювати ціною.</a:t>
            </a:r>
          </a:p>
          <a:p>
            <a:pPr algn="just"/>
            <a:endParaRPr lang="uk-UA" dirty="0" smtClean="0"/>
          </a:p>
          <a:p>
            <a:pPr algn="just"/>
            <a:r>
              <a:rPr lang="uk-UA" dirty="0" smtClean="0"/>
              <a:t>На біржовий товар можна легко встановити вимоги щодо якості, умов зберігання, транспортування, вимірюванню. Біржовий товар легко стандартизувати, для того щоб його можна було продавати без огляду за зразками або технічним описом. Стандартизація утворює головну ознаку справді біржового товару, з допомогою якої можна домогтися найкращого економічного результату - демонополізації умов виявлення попиту і пропозиції на конкретний товар.</a:t>
            </a:r>
            <a:endParaRPr lang="uk-UA" dirty="0"/>
          </a:p>
        </p:txBody>
      </p:sp>
    </p:spTree>
    <p:extLst>
      <p:ext uri="{BB962C8B-B14F-4D97-AF65-F5344CB8AC3E}">
        <p14:creationId xmlns:p14="http://schemas.microsoft.com/office/powerpoint/2010/main" val="1444194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err="1"/>
              <a:t>Інформаційні</a:t>
            </a:r>
            <a:r>
              <a:rPr lang="ru-RU" sz="2800" b="1" dirty="0"/>
              <a:t> потоки про </a:t>
            </a:r>
            <a:r>
              <a:rPr lang="ru-RU" sz="2800" b="1" dirty="0" err="1"/>
              <a:t>якість</a:t>
            </a:r>
            <a:r>
              <a:rPr lang="ru-RU" sz="2800" b="1" dirty="0"/>
              <a:t> і </a:t>
            </a:r>
            <a:r>
              <a:rPr lang="ru-RU" sz="2800" b="1" dirty="0" err="1"/>
              <a:t>сертифікацію</a:t>
            </a:r>
            <a:r>
              <a:rPr lang="ru-RU" sz="2800" b="1" dirty="0"/>
              <a:t>, </a:t>
            </a:r>
            <a:r>
              <a:rPr lang="ru-RU" sz="2800" b="1" dirty="0" err="1"/>
              <a:t>необхідні</a:t>
            </a:r>
            <a:r>
              <a:rPr lang="ru-RU" sz="2800" b="1" dirty="0"/>
              <a:t> для </a:t>
            </a:r>
            <a:r>
              <a:rPr lang="ru-RU" sz="2800" b="1" dirty="0" err="1"/>
              <a:t>здійснення</a:t>
            </a:r>
            <a:r>
              <a:rPr lang="ru-RU" sz="2800" b="1" dirty="0"/>
              <a:t> </a:t>
            </a:r>
            <a:r>
              <a:rPr lang="ru-RU" sz="2800" b="1" dirty="0" err="1"/>
              <a:t>угод</a:t>
            </a:r>
            <a:r>
              <a:rPr lang="ru-RU" sz="2800" b="1" dirty="0"/>
              <a:t> на </a:t>
            </a:r>
            <a:r>
              <a:rPr lang="ru-RU" sz="2800" b="1" dirty="0" err="1"/>
              <a:t>біржі</a:t>
            </a:r>
            <a:endParaRPr lang="uk-UA" sz="2800" b="1" dirty="0"/>
          </a:p>
        </p:txBody>
      </p:sp>
      <p:sp>
        <p:nvSpPr>
          <p:cNvPr id="15" name="Rectangle 30"/>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6" name="Group 20"/>
          <p:cNvGrpSpPr>
            <a:grpSpLocks noChangeAspect="1"/>
          </p:cNvGrpSpPr>
          <p:nvPr/>
        </p:nvGrpSpPr>
        <p:grpSpPr bwMode="auto">
          <a:xfrm>
            <a:off x="1979712" y="1866900"/>
            <a:ext cx="6057900" cy="3886200"/>
            <a:chOff x="2301" y="36"/>
            <a:chExt cx="7200" cy="4590"/>
          </a:xfrm>
        </p:grpSpPr>
        <p:sp>
          <p:nvSpPr>
            <p:cNvPr id="17" name="AutoShape 29"/>
            <p:cNvSpPr>
              <a:spLocks noChangeAspect="1" noChangeArrowheads="1" noTextEdit="1"/>
            </p:cNvSpPr>
            <p:nvPr/>
          </p:nvSpPr>
          <p:spPr bwMode="auto">
            <a:xfrm>
              <a:off x="2301" y="36"/>
              <a:ext cx="7200" cy="459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8" name="Rectangle 28"/>
            <p:cNvSpPr>
              <a:spLocks noChangeArrowheads="1"/>
            </p:cNvSpPr>
            <p:nvPr/>
          </p:nvSpPr>
          <p:spPr bwMode="auto">
            <a:xfrm>
              <a:off x="4746" y="36"/>
              <a:ext cx="2446" cy="405"/>
            </a:xfrm>
            <a:prstGeom prst="rect">
              <a:avLst/>
            </a:prstGeom>
            <a:solidFill>
              <a:srgbClr val="FFFFFF"/>
            </a:solid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СПОЖИВАЧ</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27"/>
            <p:cNvSpPr>
              <a:spLocks noChangeArrowheads="1"/>
            </p:cNvSpPr>
            <p:nvPr/>
          </p:nvSpPr>
          <p:spPr bwMode="auto">
            <a:xfrm>
              <a:off x="4610" y="1386"/>
              <a:ext cx="2446" cy="40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БІРЖА</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6"/>
            <p:cNvSpPr>
              <a:spLocks noChangeArrowheads="1"/>
            </p:cNvSpPr>
            <p:nvPr/>
          </p:nvSpPr>
          <p:spPr bwMode="auto">
            <a:xfrm>
              <a:off x="4610" y="3951"/>
              <a:ext cx="2446" cy="405"/>
            </a:xfrm>
            <a:prstGeom prst="rect">
              <a:avLst/>
            </a:prstGeom>
            <a:solidFill>
              <a:srgbClr val="FFFFFF"/>
            </a:solid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ВИРОБНИК</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AutoShape 25"/>
            <p:cNvSpPr>
              <a:spLocks noChangeArrowheads="1"/>
            </p:cNvSpPr>
            <p:nvPr/>
          </p:nvSpPr>
          <p:spPr bwMode="auto">
            <a:xfrm>
              <a:off x="3931" y="576"/>
              <a:ext cx="4076" cy="675"/>
            </a:xfrm>
            <a:prstGeom prst="downArrowCallout">
              <a:avLst>
                <a:gd name="adj1" fmla="val 150963"/>
                <a:gd name="adj2" fmla="val 150963"/>
                <a:gd name="adj3" fmla="val 16667"/>
                <a:gd name="adj4" fmla="val 6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Інформація про якість потрібного товару</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AutoShape 24"/>
            <p:cNvSpPr>
              <a:spLocks noChangeArrowheads="1"/>
            </p:cNvSpPr>
            <p:nvPr/>
          </p:nvSpPr>
          <p:spPr bwMode="auto">
            <a:xfrm>
              <a:off x="2709" y="1926"/>
              <a:ext cx="2852" cy="810"/>
            </a:xfrm>
            <a:prstGeom prst="upArrowCallout">
              <a:avLst>
                <a:gd name="adj1" fmla="val 88025"/>
                <a:gd name="adj2" fmla="val 88025"/>
                <a:gd name="adj3" fmla="val 16667"/>
                <a:gd name="adj4" fmla="val 6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Інформація про сертифікації  товару</a:t>
              </a:r>
              <a:endParaRPr kumimoji="0" lang="uk-UA"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AutoShape 23"/>
            <p:cNvSpPr>
              <a:spLocks noChangeArrowheads="1"/>
            </p:cNvSpPr>
            <p:nvPr/>
          </p:nvSpPr>
          <p:spPr bwMode="auto">
            <a:xfrm>
              <a:off x="6105" y="1926"/>
              <a:ext cx="2853" cy="810"/>
            </a:xfrm>
            <a:prstGeom prst="upArrowCallout">
              <a:avLst>
                <a:gd name="adj1" fmla="val 88056"/>
                <a:gd name="adj2" fmla="val 88056"/>
                <a:gd name="adj3" fmla="val 16667"/>
                <a:gd name="adj4" fmla="val 6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Інформація про якість товару</a:t>
              </a:r>
              <a:endParaRPr kumimoji="0" lang="uk-UA"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2709" y="2736"/>
              <a:ext cx="6249" cy="4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Експертиза якості ринку</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AutoShape 21"/>
            <p:cNvSpPr>
              <a:spLocks noChangeArrowheads="1"/>
            </p:cNvSpPr>
            <p:nvPr/>
          </p:nvSpPr>
          <p:spPr bwMode="auto">
            <a:xfrm>
              <a:off x="4067" y="3141"/>
              <a:ext cx="3940" cy="675"/>
            </a:xfrm>
            <a:prstGeom prst="upArrowCallout">
              <a:avLst>
                <a:gd name="adj1" fmla="val 145926"/>
                <a:gd name="adj2" fmla="val 145926"/>
                <a:gd name="adj3" fmla="val 16667"/>
                <a:gd name="adj4" fmla="val 6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Інформація про якість виробленого товару</a:t>
              </a:r>
              <a:endParaRPr kumimoji="0" lang="uk-UA"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297305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286300"/>
            <a:ext cx="5760695" cy="58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7618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smtClean="0"/>
              <a:t/>
            </a:r>
            <a:br>
              <a:rPr lang="uk-UA" sz="3600" dirty="0" smtClean="0"/>
            </a:br>
            <a:r>
              <a:rPr lang="uk-UA" sz="3600" dirty="0" smtClean="0"/>
              <a:t>Пропонується </a:t>
            </a:r>
            <a:r>
              <a:rPr lang="uk-UA" sz="3600" dirty="0"/>
              <a:t>поділити біржові товари лише на три великих </a:t>
            </a:r>
            <a:r>
              <a:rPr lang="uk-UA" sz="3600" dirty="0" smtClean="0"/>
              <a:t>групи</a:t>
            </a:r>
            <a:r>
              <a:rPr lang="uk-UA" sz="3600" dirty="0"/>
              <a:t/>
            </a:r>
            <a:br>
              <a:rPr lang="uk-UA" sz="3600" dirty="0"/>
            </a:br>
            <a:endParaRPr lang="uk-UA" dirty="0"/>
          </a:p>
        </p:txBody>
      </p:sp>
      <p:sp>
        <p:nvSpPr>
          <p:cNvPr id="3" name="Объект 2"/>
          <p:cNvSpPr>
            <a:spLocks noGrp="1"/>
          </p:cNvSpPr>
          <p:nvPr>
            <p:ph idx="1"/>
          </p:nvPr>
        </p:nvSpPr>
        <p:spPr/>
        <p:txBody>
          <a:bodyPr>
            <a:normAutofit fontScale="85000" lnSpcReduction="20000"/>
          </a:bodyPr>
          <a:lstStyle/>
          <a:p>
            <a:pPr marL="0" indent="0">
              <a:buNone/>
            </a:pPr>
            <a:r>
              <a:rPr lang="uk-UA" dirty="0" smtClean="0"/>
              <a:t>а саме:</a:t>
            </a:r>
          </a:p>
          <a:p>
            <a:pPr marL="0" indent="0">
              <a:buNone/>
            </a:pPr>
            <a:r>
              <a:rPr lang="uk-UA" dirty="0" smtClean="0"/>
              <a:t>І. Сільськогосподарська сировина, лісові товари та продукти їх переробки:</a:t>
            </a:r>
          </a:p>
          <a:p>
            <a:pPr marL="0" indent="0">
              <a:buNone/>
            </a:pPr>
            <a:r>
              <a:rPr lang="uk-UA" dirty="0" smtClean="0"/>
              <a:t>1) зернові:</a:t>
            </a:r>
          </a:p>
          <a:p>
            <a:r>
              <a:rPr lang="uk-UA" dirty="0" smtClean="0"/>
              <a:t>пшениця, кукурудза, овес, жито, ячмінь, рис;</a:t>
            </a:r>
          </a:p>
          <a:p>
            <a:pPr marL="0" indent="0">
              <a:buNone/>
            </a:pPr>
            <a:r>
              <a:rPr lang="uk-UA" dirty="0" smtClean="0"/>
              <a:t>2) сім’я олійних культур та продукти його переробки:</a:t>
            </a:r>
          </a:p>
          <a:p>
            <a:r>
              <a:rPr lang="uk-UA" dirty="0" smtClean="0"/>
              <a:t>льон (зерно), бавовна (зерно), соя (боби);</a:t>
            </a:r>
          </a:p>
          <a:p>
            <a:r>
              <a:rPr lang="uk-UA" dirty="0" smtClean="0"/>
              <a:t>соєва олія, соєвий шрот;</a:t>
            </a:r>
          </a:p>
          <a:p>
            <a:pPr marL="0" indent="0">
              <a:buNone/>
            </a:pPr>
            <a:r>
              <a:rPr lang="uk-UA" dirty="0" smtClean="0"/>
              <a:t>3) жива худоба:</a:t>
            </a:r>
          </a:p>
          <a:p>
            <a:r>
              <a:rPr lang="uk-UA" dirty="0" smtClean="0"/>
              <a:t>ВРХ (велика рогата худоба), живі свині, бройлери;</a:t>
            </a:r>
          </a:p>
          <a:p>
            <a:r>
              <a:rPr lang="uk-UA" dirty="0" smtClean="0"/>
              <a:t>свине м’ясо, бекон, свині стегна;</a:t>
            </a:r>
            <a:endParaRPr lang="uk-UA" dirty="0"/>
          </a:p>
        </p:txBody>
      </p:sp>
    </p:spTree>
    <p:extLst>
      <p:ext uri="{BB962C8B-B14F-4D97-AF65-F5344CB8AC3E}">
        <p14:creationId xmlns:p14="http://schemas.microsoft.com/office/powerpoint/2010/main" val="4108036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1205</Words>
  <Application>Microsoft Office PowerPoint</Application>
  <PresentationFormat>Экран (4:3)</PresentationFormat>
  <Paragraphs>120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Біржові товари</vt:lpstr>
      <vt:lpstr>Презентация PowerPoint</vt:lpstr>
      <vt:lpstr>Презентация PowerPoint</vt:lpstr>
      <vt:lpstr>Презентация PowerPoint</vt:lpstr>
      <vt:lpstr>Презентация PowerPoint</vt:lpstr>
      <vt:lpstr>Презентация PowerPoint</vt:lpstr>
      <vt:lpstr>Інформаційні потоки про якість і сертифікацію, необхідні для здійснення угод на біржі</vt:lpstr>
      <vt:lpstr>Презентация PowerPoint</vt:lpstr>
      <vt:lpstr> Пропонується поділити біржові товари лише на три великих групи </vt:lpstr>
      <vt:lpstr>Презентация PowerPoint</vt:lpstr>
      <vt:lpstr>Презентация PowerPoint</vt:lpstr>
      <vt:lpstr>Презентация PowerPoint</vt:lpstr>
      <vt:lpstr>Презентация PowerPoint</vt:lpstr>
      <vt:lpstr>Презентация PowerPoint</vt:lpstr>
      <vt:lpstr>https://zakon.rada.gov.ua/laws/show/616-2016-%D0%BF#Text </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17</cp:revision>
  <dcterms:created xsi:type="dcterms:W3CDTF">2020-11-06T06:25:32Z</dcterms:created>
  <dcterms:modified xsi:type="dcterms:W3CDTF">2020-11-16T12:54:22Z</dcterms:modified>
</cp:coreProperties>
</file>