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8" r:id="rId10"/>
    <p:sldId id="269" r:id="rId11"/>
    <p:sldId id="259" r:id="rId12"/>
    <p:sldId id="270" r:id="rId13"/>
    <p:sldId id="267" r:id="rId14"/>
    <p:sldId id="271" r:id="rId15"/>
    <p:sldId id="272" r:id="rId16"/>
    <p:sldId id="273" r:id="rId17"/>
    <p:sldId id="274" r:id="rId18"/>
    <p:sldId id="275" r:id="rId19"/>
    <p:sldId id="284" r:id="rId20"/>
    <p:sldId id="28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custDataLst>
    <p:tags r:id="rId3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333CC"/>
    <a:srgbClr val="FFCCFF"/>
    <a:srgbClr val="FF3399"/>
    <a:srgbClr val="CC99FF"/>
    <a:srgbClr val="33CCFF"/>
    <a:srgbClr val="FF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42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33A6AB-D235-4A21-98E9-305A33AA99E2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7AF4100-83B6-4F5C-9B61-F91746977057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uk-UA" sz="1600" b="0" i="0" baseline="0" dirty="0" smtClean="0">
              <a:solidFill>
                <a:srgbClr val="002060"/>
              </a:solidFill>
              <a:latin typeface="Georgia" pitchFamily="18" charset="0"/>
            </a:rPr>
            <a:t>загальної підготовки (формування мети, плану</a:t>
          </a:r>
          <a:r>
            <a:rPr lang="uk-UA" sz="1500" b="0" i="0" baseline="0" dirty="0" smtClean="0">
              <a:solidFill>
                <a:srgbClr val="002060"/>
              </a:solidFill>
              <a:latin typeface="Georgia" pitchFamily="18" charset="0"/>
            </a:rPr>
            <a:t>) </a:t>
          </a:r>
          <a:endParaRPr lang="uk-UA" sz="1500" b="0" i="0" baseline="0" dirty="0">
            <a:solidFill>
              <a:srgbClr val="002060"/>
            </a:solidFill>
            <a:latin typeface="Georgia" pitchFamily="18" charset="0"/>
          </a:endParaRPr>
        </a:p>
      </dgm:t>
    </dgm:pt>
    <dgm:pt modelId="{0FC7414B-85AC-4E2F-8680-5505A484C82A}" type="parTrans" cxnId="{64079876-6B6C-41A7-A8AF-DF25858EC706}">
      <dgm:prSet/>
      <dgm:spPr/>
      <dgm:t>
        <a:bodyPr/>
        <a:lstStyle/>
        <a:p>
          <a:endParaRPr lang="ru-RU"/>
        </a:p>
      </dgm:t>
    </dgm:pt>
    <dgm:pt modelId="{DB51BE20-89D2-41F1-BC05-173638BCCC69}" type="sibTrans" cxnId="{64079876-6B6C-41A7-A8AF-DF25858EC706}">
      <dgm:prSet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5FE42E39-F935-464B-A5D9-5959839F0A1C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uk-UA" b="0" i="0" baseline="0" dirty="0" smtClean="0">
              <a:solidFill>
                <a:srgbClr val="002060"/>
              </a:solidFill>
              <a:latin typeface="Georgia" pitchFamily="18" charset="0"/>
            </a:rPr>
            <a:t>реалізації запланованих дій</a:t>
          </a:r>
          <a:endParaRPr lang="uk-UA" b="0" i="0" baseline="0" dirty="0">
            <a:solidFill>
              <a:srgbClr val="002060"/>
            </a:solidFill>
            <a:latin typeface="Georgia" pitchFamily="18" charset="0"/>
          </a:endParaRPr>
        </a:p>
      </dgm:t>
    </dgm:pt>
    <dgm:pt modelId="{842648F9-36D2-4D29-A91F-36AE458B5C7A}" type="parTrans" cxnId="{64D735A6-7E69-4D24-9516-925F946F0213}">
      <dgm:prSet/>
      <dgm:spPr/>
      <dgm:t>
        <a:bodyPr/>
        <a:lstStyle/>
        <a:p>
          <a:endParaRPr lang="ru-RU"/>
        </a:p>
      </dgm:t>
    </dgm:pt>
    <dgm:pt modelId="{8D7B1C6A-4214-4319-8367-87992E3F9F8E}" type="sibTrans" cxnId="{64D735A6-7E69-4D24-9516-925F946F0213}">
      <dgm:prSet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0B2BF6AA-6BF8-4C83-9BA3-02D13A4183A5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uk-UA" b="0" i="0" baseline="0" dirty="0" smtClean="0">
              <a:solidFill>
                <a:srgbClr val="002060"/>
              </a:solidFill>
              <a:latin typeface="Georgia" pitchFamily="18" charset="0"/>
            </a:rPr>
            <a:t>психологічної підготовки для прийняття рішення</a:t>
          </a:r>
          <a:endParaRPr lang="uk-UA" b="0" i="0" baseline="0" dirty="0">
            <a:solidFill>
              <a:srgbClr val="002060"/>
            </a:solidFill>
            <a:latin typeface="Georgia" pitchFamily="18" charset="0"/>
          </a:endParaRPr>
        </a:p>
      </dgm:t>
    </dgm:pt>
    <dgm:pt modelId="{3DEE01C1-3037-4309-BFC7-C2CE8E3D89C4}" type="parTrans" cxnId="{5954DD8B-21E0-43C7-8A92-D037A582776A}">
      <dgm:prSet/>
      <dgm:spPr/>
      <dgm:t>
        <a:bodyPr/>
        <a:lstStyle/>
        <a:p>
          <a:endParaRPr lang="ru-RU"/>
        </a:p>
      </dgm:t>
    </dgm:pt>
    <dgm:pt modelId="{BD19825A-659A-4A32-AD2F-10453875BA24}" type="sibTrans" cxnId="{5954DD8B-21E0-43C7-8A92-D037A582776A}">
      <dgm:prSet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E4C7A9D9-739F-43D1-A6B8-E2006033AE01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uk-UA" b="0" i="0" baseline="0" dirty="0" smtClean="0">
              <a:solidFill>
                <a:srgbClr val="002060"/>
              </a:solidFill>
              <a:latin typeface="Georgia" pitchFamily="18" charset="0"/>
            </a:rPr>
            <a:t>закріплення його письмово у вигляді процесуального акта (документа)</a:t>
          </a:r>
          <a:endParaRPr lang="uk-UA" b="0" i="0" baseline="0" dirty="0">
            <a:solidFill>
              <a:srgbClr val="002060"/>
            </a:solidFill>
            <a:latin typeface="Georgia" pitchFamily="18" charset="0"/>
          </a:endParaRPr>
        </a:p>
      </dgm:t>
    </dgm:pt>
    <dgm:pt modelId="{C59DF497-C2F9-4759-A923-742D7EBB40F7}" type="parTrans" cxnId="{5C12D728-DC1B-479E-98CD-7C0345D29A3F}">
      <dgm:prSet/>
      <dgm:spPr/>
      <dgm:t>
        <a:bodyPr/>
        <a:lstStyle/>
        <a:p>
          <a:endParaRPr lang="ru-RU"/>
        </a:p>
      </dgm:t>
    </dgm:pt>
    <dgm:pt modelId="{66438C99-F72B-4ABD-B618-45707BD4DB27}" type="sibTrans" cxnId="{5C12D728-DC1B-479E-98CD-7C0345D29A3F}">
      <dgm:prSet/>
      <dgm:spPr/>
      <dgm:t>
        <a:bodyPr/>
        <a:lstStyle/>
        <a:p>
          <a:endParaRPr lang="ru-RU"/>
        </a:p>
      </dgm:t>
    </dgm:pt>
    <dgm:pt modelId="{8D873570-282A-43BF-AFD3-E814B36DB0BF}" type="pres">
      <dgm:prSet presAssocID="{FF33A6AB-D235-4A21-98E9-305A33AA99E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C56DF93-C2E8-46E8-A7DC-9295C9FDA090}" type="pres">
      <dgm:prSet presAssocID="{77AF4100-83B6-4F5C-9B61-F91746977057}" presName="node" presStyleLbl="node1" presStyleIdx="0" presStyleCnt="4" custScaleY="1369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F53CAA-AC55-4F5E-848B-67E4E01DC65B}" type="pres">
      <dgm:prSet presAssocID="{DB51BE20-89D2-41F1-BC05-173638BCCC69}" presName="sibTrans" presStyleLbl="sibTrans2D1" presStyleIdx="0" presStyleCnt="3"/>
      <dgm:spPr/>
      <dgm:t>
        <a:bodyPr/>
        <a:lstStyle/>
        <a:p>
          <a:endParaRPr lang="ru-RU"/>
        </a:p>
      </dgm:t>
    </dgm:pt>
    <dgm:pt modelId="{E4A641E1-C77F-467F-B51A-B22C5DE01545}" type="pres">
      <dgm:prSet presAssocID="{DB51BE20-89D2-41F1-BC05-173638BCCC69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A4A6F278-AB7A-4C6B-9B12-39B7CECAB43D}" type="pres">
      <dgm:prSet presAssocID="{5FE42E39-F935-464B-A5D9-5959839F0A1C}" presName="node" presStyleLbl="node1" presStyleIdx="1" presStyleCnt="4" custScaleY="1266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921BA4-ECA0-41B8-8A2C-25F83048269A}" type="pres">
      <dgm:prSet presAssocID="{8D7B1C6A-4214-4319-8367-87992E3F9F8E}" presName="sibTrans" presStyleLbl="sibTrans2D1" presStyleIdx="1" presStyleCnt="3"/>
      <dgm:spPr/>
      <dgm:t>
        <a:bodyPr/>
        <a:lstStyle/>
        <a:p>
          <a:endParaRPr lang="ru-RU"/>
        </a:p>
      </dgm:t>
    </dgm:pt>
    <dgm:pt modelId="{DC5B7B6E-01E7-48AB-861D-D90882A32E82}" type="pres">
      <dgm:prSet presAssocID="{8D7B1C6A-4214-4319-8367-87992E3F9F8E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F6AB4EA3-D0EE-4932-89EE-03B23443AA24}" type="pres">
      <dgm:prSet presAssocID="{0B2BF6AA-6BF8-4C83-9BA3-02D13A4183A5}" presName="node" presStyleLbl="node1" presStyleIdx="2" presStyleCnt="4" custScaleY="1266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422F27-2A3A-4779-BDFB-ADB1552D7E9B}" type="pres">
      <dgm:prSet presAssocID="{BD19825A-659A-4A32-AD2F-10453875BA24}" presName="sibTrans" presStyleLbl="sibTrans2D1" presStyleIdx="2" presStyleCnt="3"/>
      <dgm:spPr/>
      <dgm:t>
        <a:bodyPr/>
        <a:lstStyle/>
        <a:p>
          <a:endParaRPr lang="ru-RU"/>
        </a:p>
      </dgm:t>
    </dgm:pt>
    <dgm:pt modelId="{A29555A2-87E2-41DB-BDF3-911E0636C6DA}" type="pres">
      <dgm:prSet presAssocID="{BD19825A-659A-4A32-AD2F-10453875BA24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AFBC2A39-C499-4201-99A5-2801C1916AE5}" type="pres">
      <dgm:prSet presAssocID="{E4C7A9D9-739F-43D1-A6B8-E2006033AE01}" presName="node" presStyleLbl="node1" presStyleIdx="3" presStyleCnt="4" custScaleY="1266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79BB5D2-4D0D-4E42-BC97-9D6D16E57EFA}" type="presOf" srcId="{BD19825A-659A-4A32-AD2F-10453875BA24}" destId="{A29555A2-87E2-41DB-BDF3-911E0636C6DA}" srcOrd="1" destOrd="0" presId="urn:microsoft.com/office/officeart/2005/8/layout/process1"/>
    <dgm:cxn modelId="{92C27522-1BB2-4291-8522-CE70D53911F1}" type="presOf" srcId="{77AF4100-83B6-4F5C-9B61-F91746977057}" destId="{AC56DF93-C2E8-46E8-A7DC-9295C9FDA090}" srcOrd="0" destOrd="0" presId="urn:microsoft.com/office/officeart/2005/8/layout/process1"/>
    <dgm:cxn modelId="{64079876-6B6C-41A7-A8AF-DF25858EC706}" srcId="{FF33A6AB-D235-4A21-98E9-305A33AA99E2}" destId="{77AF4100-83B6-4F5C-9B61-F91746977057}" srcOrd="0" destOrd="0" parTransId="{0FC7414B-85AC-4E2F-8680-5505A484C82A}" sibTransId="{DB51BE20-89D2-41F1-BC05-173638BCCC69}"/>
    <dgm:cxn modelId="{19C46A62-7222-4788-AC53-87CC5F64D0AD}" type="presOf" srcId="{BD19825A-659A-4A32-AD2F-10453875BA24}" destId="{7E422F27-2A3A-4779-BDFB-ADB1552D7E9B}" srcOrd="0" destOrd="0" presId="urn:microsoft.com/office/officeart/2005/8/layout/process1"/>
    <dgm:cxn modelId="{5954DD8B-21E0-43C7-8A92-D037A582776A}" srcId="{FF33A6AB-D235-4A21-98E9-305A33AA99E2}" destId="{0B2BF6AA-6BF8-4C83-9BA3-02D13A4183A5}" srcOrd="2" destOrd="0" parTransId="{3DEE01C1-3037-4309-BFC7-C2CE8E3D89C4}" sibTransId="{BD19825A-659A-4A32-AD2F-10453875BA24}"/>
    <dgm:cxn modelId="{DD25482F-867B-4CC0-9DF2-2616912F3268}" type="presOf" srcId="{8D7B1C6A-4214-4319-8367-87992E3F9F8E}" destId="{59921BA4-ECA0-41B8-8A2C-25F83048269A}" srcOrd="0" destOrd="0" presId="urn:microsoft.com/office/officeart/2005/8/layout/process1"/>
    <dgm:cxn modelId="{A3C09344-D8BC-4188-931D-1978D83F23A9}" type="presOf" srcId="{DB51BE20-89D2-41F1-BC05-173638BCCC69}" destId="{A4F53CAA-AC55-4F5E-848B-67E4E01DC65B}" srcOrd="0" destOrd="0" presId="urn:microsoft.com/office/officeart/2005/8/layout/process1"/>
    <dgm:cxn modelId="{D04CA6A2-E11E-4044-97A4-E3CCF1F734E4}" type="presOf" srcId="{FF33A6AB-D235-4A21-98E9-305A33AA99E2}" destId="{8D873570-282A-43BF-AFD3-E814B36DB0BF}" srcOrd="0" destOrd="0" presId="urn:microsoft.com/office/officeart/2005/8/layout/process1"/>
    <dgm:cxn modelId="{64D735A6-7E69-4D24-9516-925F946F0213}" srcId="{FF33A6AB-D235-4A21-98E9-305A33AA99E2}" destId="{5FE42E39-F935-464B-A5D9-5959839F0A1C}" srcOrd="1" destOrd="0" parTransId="{842648F9-36D2-4D29-A91F-36AE458B5C7A}" sibTransId="{8D7B1C6A-4214-4319-8367-87992E3F9F8E}"/>
    <dgm:cxn modelId="{D0292528-A391-4D0C-8F32-DE27AF3CBB6B}" type="presOf" srcId="{8D7B1C6A-4214-4319-8367-87992E3F9F8E}" destId="{DC5B7B6E-01E7-48AB-861D-D90882A32E82}" srcOrd="1" destOrd="0" presId="urn:microsoft.com/office/officeart/2005/8/layout/process1"/>
    <dgm:cxn modelId="{AA2E46FF-359D-493E-A3AD-F3863110A6A1}" type="presOf" srcId="{0B2BF6AA-6BF8-4C83-9BA3-02D13A4183A5}" destId="{F6AB4EA3-D0EE-4932-89EE-03B23443AA24}" srcOrd="0" destOrd="0" presId="urn:microsoft.com/office/officeart/2005/8/layout/process1"/>
    <dgm:cxn modelId="{5C12D728-DC1B-479E-98CD-7C0345D29A3F}" srcId="{FF33A6AB-D235-4A21-98E9-305A33AA99E2}" destId="{E4C7A9D9-739F-43D1-A6B8-E2006033AE01}" srcOrd="3" destOrd="0" parTransId="{C59DF497-C2F9-4759-A923-742D7EBB40F7}" sibTransId="{66438C99-F72B-4ABD-B618-45707BD4DB27}"/>
    <dgm:cxn modelId="{861A00EF-85DB-4345-87C7-5FB765A7E365}" type="presOf" srcId="{DB51BE20-89D2-41F1-BC05-173638BCCC69}" destId="{E4A641E1-C77F-467F-B51A-B22C5DE01545}" srcOrd="1" destOrd="0" presId="urn:microsoft.com/office/officeart/2005/8/layout/process1"/>
    <dgm:cxn modelId="{ED3FD75C-2C75-4613-9DC4-428DDD5EB855}" type="presOf" srcId="{5FE42E39-F935-464B-A5D9-5959839F0A1C}" destId="{A4A6F278-AB7A-4C6B-9B12-39B7CECAB43D}" srcOrd="0" destOrd="0" presId="urn:microsoft.com/office/officeart/2005/8/layout/process1"/>
    <dgm:cxn modelId="{30147F33-E717-4992-8F10-12D175B2E469}" type="presOf" srcId="{E4C7A9D9-739F-43D1-A6B8-E2006033AE01}" destId="{AFBC2A39-C499-4201-99A5-2801C1916AE5}" srcOrd="0" destOrd="0" presId="urn:microsoft.com/office/officeart/2005/8/layout/process1"/>
    <dgm:cxn modelId="{91D641C3-C568-4751-978B-762EF1E54436}" type="presParOf" srcId="{8D873570-282A-43BF-AFD3-E814B36DB0BF}" destId="{AC56DF93-C2E8-46E8-A7DC-9295C9FDA090}" srcOrd="0" destOrd="0" presId="urn:microsoft.com/office/officeart/2005/8/layout/process1"/>
    <dgm:cxn modelId="{0056E6B6-26EC-49CE-8CEF-0A70EA568291}" type="presParOf" srcId="{8D873570-282A-43BF-AFD3-E814B36DB0BF}" destId="{A4F53CAA-AC55-4F5E-848B-67E4E01DC65B}" srcOrd="1" destOrd="0" presId="urn:microsoft.com/office/officeart/2005/8/layout/process1"/>
    <dgm:cxn modelId="{4F14D297-3C92-4164-A8C3-4A8F8262777C}" type="presParOf" srcId="{A4F53CAA-AC55-4F5E-848B-67E4E01DC65B}" destId="{E4A641E1-C77F-467F-B51A-B22C5DE01545}" srcOrd="0" destOrd="0" presId="urn:microsoft.com/office/officeart/2005/8/layout/process1"/>
    <dgm:cxn modelId="{35E83EAC-73FD-4B30-A3CA-9400700BEE53}" type="presParOf" srcId="{8D873570-282A-43BF-AFD3-E814B36DB0BF}" destId="{A4A6F278-AB7A-4C6B-9B12-39B7CECAB43D}" srcOrd="2" destOrd="0" presId="urn:microsoft.com/office/officeart/2005/8/layout/process1"/>
    <dgm:cxn modelId="{7E730ED2-49F3-45C0-883B-0AABCE996D8D}" type="presParOf" srcId="{8D873570-282A-43BF-AFD3-E814B36DB0BF}" destId="{59921BA4-ECA0-41B8-8A2C-25F83048269A}" srcOrd="3" destOrd="0" presId="urn:microsoft.com/office/officeart/2005/8/layout/process1"/>
    <dgm:cxn modelId="{BCD0FD59-6216-4197-B3F0-F338B75AFE12}" type="presParOf" srcId="{59921BA4-ECA0-41B8-8A2C-25F83048269A}" destId="{DC5B7B6E-01E7-48AB-861D-D90882A32E82}" srcOrd="0" destOrd="0" presId="urn:microsoft.com/office/officeart/2005/8/layout/process1"/>
    <dgm:cxn modelId="{806D01D9-B38D-4299-9008-478F73D8EC66}" type="presParOf" srcId="{8D873570-282A-43BF-AFD3-E814B36DB0BF}" destId="{F6AB4EA3-D0EE-4932-89EE-03B23443AA24}" srcOrd="4" destOrd="0" presId="urn:microsoft.com/office/officeart/2005/8/layout/process1"/>
    <dgm:cxn modelId="{2B1307BA-CB70-4E52-92F4-9CC438A1A23E}" type="presParOf" srcId="{8D873570-282A-43BF-AFD3-E814B36DB0BF}" destId="{7E422F27-2A3A-4779-BDFB-ADB1552D7E9B}" srcOrd="5" destOrd="0" presId="urn:microsoft.com/office/officeart/2005/8/layout/process1"/>
    <dgm:cxn modelId="{58F20CB9-D5BE-43AE-A377-C1D8E31A9BA8}" type="presParOf" srcId="{7E422F27-2A3A-4779-BDFB-ADB1552D7E9B}" destId="{A29555A2-87E2-41DB-BDF3-911E0636C6DA}" srcOrd="0" destOrd="0" presId="urn:microsoft.com/office/officeart/2005/8/layout/process1"/>
    <dgm:cxn modelId="{4BAEC1A2-F73F-4E24-A50D-425D733C7F57}" type="presParOf" srcId="{8D873570-282A-43BF-AFD3-E814B36DB0BF}" destId="{AFBC2A39-C499-4201-99A5-2801C1916AE5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43938B6-4B88-4989-BA20-C0823EF11565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929B7F7-1ADF-4722-8545-C1119BE9E8D5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uk-UA" sz="2800" b="1" i="0" baseline="0" dirty="0" smtClean="0">
              <a:latin typeface="Times New Roman" pitchFamily="18" charset="0"/>
              <a:cs typeface="Times New Roman" pitchFamily="18" charset="0"/>
            </a:rPr>
            <a:t>1. Судове рішення, у якому суд вирішує обвинувачення по суті, викладається у формі </a:t>
          </a:r>
          <a:r>
            <a:rPr lang="uk-UA" sz="2800" b="1" i="0" baseline="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вироку</a:t>
          </a:r>
          <a:endParaRPr lang="ru-RU" sz="2800" b="1" i="0" baseline="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FF8D9ED0-4632-4F61-A6F0-434A1FED45BA}" type="parTrans" cxnId="{E0779A0B-665C-421A-B3C8-A3C3805F0B2F}">
      <dgm:prSet/>
      <dgm:spPr/>
      <dgm:t>
        <a:bodyPr/>
        <a:lstStyle/>
        <a:p>
          <a:endParaRPr lang="ru-RU"/>
        </a:p>
      </dgm:t>
    </dgm:pt>
    <dgm:pt modelId="{493F2E9E-4F76-4AAF-B14E-87EC67366686}" type="sibTrans" cxnId="{E0779A0B-665C-421A-B3C8-A3C3805F0B2F}">
      <dgm:prSet/>
      <dgm:spPr/>
      <dgm:t>
        <a:bodyPr/>
        <a:lstStyle/>
        <a:p>
          <a:endParaRPr lang="ru-RU"/>
        </a:p>
      </dgm:t>
    </dgm:pt>
    <dgm:pt modelId="{84DD5981-B947-4DFC-BA2B-78AE41C95502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uk-UA" sz="2800" b="1" i="0" baseline="0" dirty="0" smtClean="0">
              <a:latin typeface="Times New Roman" pitchFamily="18" charset="0"/>
              <a:cs typeface="Times New Roman" pitchFamily="18" charset="0"/>
            </a:rPr>
            <a:t>2. Судове рішення, у якому суд вирішує інші питання, викладається у формі </a:t>
          </a:r>
          <a:r>
            <a:rPr lang="uk-UA" sz="2800" b="1" i="0" baseline="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ухвали</a:t>
          </a:r>
          <a:r>
            <a:rPr lang="uk-UA" sz="2800" b="1" i="0" baseline="0" dirty="0" smtClean="0">
              <a:latin typeface="Times New Roman" pitchFamily="18" charset="0"/>
              <a:cs typeface="Times New Roman" pitchFamily="18" charset="0"/>
            </a:rPr>
            <a:t>.</a:t>
          </a:r>
          <a:endParaRPr lang="uk-UA" sz="2800" b="1" i="0" baseline="0" dirty="0">
            <a:latin typeface="Times New Roman" pitchFamily="18" charset="0"/>
            <a:cs typeface="Times New Roman" pitchFamily="18" charset="0"/>
          </a:endParaRPr>
        </a:p>
      </dgm:t>
    </dgm:pt>
    <dgm:pt modelId="{B3B68604-2CBC-4F91-9B24-3D3856F01B6C}" type="parTrans" cxnId="{7F2B8736-BD58-4D9F-8F78-FDA47DE1965E}">
      <dgm:prSet/>
      <dgm:spPr/>
      <dgm:t>
        <a:bodyPr/>
        <a:lstStyle/>
        <a:p>
          <a:endParaRPr lang="ru-RU"/>
        </a:p>
      </dgm:t>
    </dgm:pt>
    <dgm:pt modelId="{519462C6-5900-49C3-8BC2-4EE447FC9C68}" type="sibTrans" cxnId="{7F2B8736-BD58-4D9F-8F78-FDA47DE1965E}">
      <dgm:prSet/>
      <dgm:spPr/>
      <dgm:t>
        <a:bodyPr/>
        <a:lstStyle/>
        <a:p>
          <a:endParaRPr lang="ru-RU"/>
        </a:p>
      </dgm:t>
    </dgm:pt>
    <dgm:pt modelId="{989B41AD-81FA-4FED-A94F-03A0F880505F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uk-UA" sz="2800" b="1" i="0" baseline="0" dirty="0" smtClean="0">
              <a:latin typeface="Times New Roman" pitchFamily="18" charset="0"/>
              <a:cs typeface="Times New Roman" pitchFamily="18" charset="0"/>
            </a:rPr>
            <a:t>3. Суд касаційної інстанції приймає </a:t>
          </a:r>
          <a:r>
            <a:rPr lang="uk-UA" sz="2800" b="1" i="0" baseline="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постанови</a:t>
          </a:r>
          <a:r>
            <a:rPr lang="ru-RU" sz="2800" b="1" i="0" baseline="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uk-UA" sz="2800" b="1" i="0" baseline="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1A276CEA-B114-4F77-8D81-2E9BA6886F41}" type="parTrans" cxnId="{EEA3A3C2-D425-4A19-BD2E-D36B018F4641}">
      <dgm:prSet/>
      <dgm:spPr/>
      <dgm:t>
        <a:bodyPr/>
        <a:lstStyle/>
        <a:p>
          <a:endParaRPr lang="ru-RU"/>
        </a:p>
      </dgm:t>
    </dgm:pt>
    <dgm:pt modelId="{BFD9EDD3-FEDA-4A58-9078-58D767B0DDE7}" type="sibTrans" cxnId="{EEA3A3C2-D425-4A19-BD2E-D36B018F4641}">
      <dgm:prSet/>
      <dgm:spPr/>
      <dgm:t>
        <a:bodyPr/>
        <a:lstStyle/>
        <a:p>
          <a:endParaRPr lang="ru-RU"/>
        </a:p>
      </dgm:t>
    </dgm:pt>
    <dgm:pt modelId="{E3E4FFCA-3047-494D-B826-BB0B04B0B852}" type="pres">
      <dgm:prSet presAssocID="{043938B6-4B88-4989-BA20-C0823EF11565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FC87CAB5-5953-4A1B-A553-F3BEB0438168}" type="pres">
      <dgm:prSet presAssocID="{043938B6-4B88-4989-BA20-C0823EF11565}" presName="pyramid" presStyleLbl="node1" presStyleIdx="0" presStyleCnt="1" custLinFactNeighborX="-23750" custLinFactNeighborY="-1389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E5E1C489-7CA4-46A7-8FA4-DC9B8E3267A1}" type="pres">
      <dgm:prSet presAssocID="{043938B6-4B88-4989-BA20-C0823EF11565}" presName="theList" presStyleCnt="0"/>
      <dgm:spPr/>
    </dgm:pt>
    <dgm:pt modelId="{626C77D6-09FB-4DC4-ACB7-B739A547E8F1}" type="pres">
      <dgm:prSet presAssocID="{0929B7F7-1ADF-4722-8545-C1119BE9E8D5}" presName="aNode" presStyleLbl="fgAcc1" presStyleIdx="0" presStyleCnt="3" custScaleX="1645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5004FE-8346-40BB-8D3A-E8A1FED8C625}" type="pres">
      <dgm:prSet presAssocID="{0929B7F7-1ADF-4722-8545-C1119BE9E8D5}" presName="aSpace" presStyleCnt="0"/>
      <dgm:spPr/>
    </dgm:pt>
    <dgm:pt modelId="{BFC65F9D-18CA-4DE6-B3F0-2E38C3161759}" type="pres">
      <dgm:prSet presAssocID="{84DD5981-B947-4DFC-BA2B-78AE41C95502}" presName="aNode" presStyleLbl="fgAcc1" presStyleIdx="1" presStyleCnt="3" custScaleX="169082" custLinFactY="423" custLinFactNeighborX="103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805E32-D9C4-47CC-87E6-146BDC171DF8}" type="pres">
      <dgm:prSet presAssocID="{84DD5981-B947-4DFC-BA2B-78AE41C95502}" presName="aSpace" presStyleCnt="0"/>
      <dgm:spPr/>
    </dgm:pt>
    <dgm:pt modelId="{5BEE55DA-5891-415F-B201-FCD521935FEB}" type="pres">
      <dgm:prSet presAssocID="{989B41AD-81FA-4FED-A94F-03A0F880505F}" presName="aNode" presStyleLbl="fgAcc1" presStyleIdx="2" presStyleCnt="3" custScaleX="170332" custLinFactY="12489" custLinFactNeighborX="6624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42AB2E-5FA5-42E8-98D8-B8D220525301}" type="pres">
      <dgm:prSet presAssocID="{989B41AD-81FA-4FED-A94F-03A0F880505F}" presName="aSpace" presStyleCnt="0"/>
      <dgm:spPr/>
    </dgm:pt>
  </dgm:ptLst>
  <dgm:cxnLst>
    <dgm:cxn modelId="{E0779A0B-665C-421A-B3C8-A3C3805F0B2F}" srcId="{043938B6-4B88-4989-BA20-C0823EF11565}" destId="{0929B7F7-1ADF-4722-8545-C1119BE9E8D5}" srcOrd="0" destOrd="0" parTransId="{FF8D9ED0-4632-4F61-A6F0-434A1FED45BA}" sibTransId="{493F2E9E-4F76-4AAF-B14E-87EC67366686}"/>
    <dgm:cxn modelId="{BFEDB620-7017-4F9F-91F9-BA106A888606}" type="presOf" srcId="{84DD5981-B947-4DFC-BA2B-78AE41C95502}" destId="{BFC65F9D-18CA-4DE6-B3F0-2E38C3161759}" srcOrd="0" destOrd="0" presId="urn:microsoft.com/office/officeart/2005/8/layout/pyramid2"/>
    <dgm:cxn modelId="{0A58ED75-B4DA-435C-8489-4F925438B96F}" type="presOf" srcId="{989B41AD-81FA-4FED-A94F-03A0F880505F}" destId="{5BEE55DA-5891-415F-B201-FCD521935FEB}" srcOrd="0" destOrd="0" presId="urn:microsoft.com/office/officeart/2005/8/layout/pyramid2"/>
    <dgm:cxn modelId="{758B03EC-3097-4002-BC67-6674734D97A9}" type="presOf" srcId="{0929B7F7-1ADF-4722-8545-C1119BE9E8D5}" destId="{626C77D6-09FB-4DC4-ACB7-B739A547E8F1}" srcOrd="0" destOrd="0" presId="urn:microsoft.com/office/officeart/2005/8/layout/pyramid2"/>
    <dgm:cxn modelId="{7F2B8736-BD58-4D9F-8F78-FDA47DE1965E}" srcId="{043938B6-4B88-4989-BA20-C0823EF11565}" destId="{84DD5981-B947-4DFC-BA2B-78AE41C95502}" srcOrd="1" destOrd="0" parTransId="{B3B68604-2CBC-4F91-9B24-3D3856F01B6C}" sibTransId="{519462C6-5900-49C3-8BC2-4EE447FC9C68}"/>
    <dgm:cxn modelId="{EEA3A3C2-D425-4A19-BD2E-D36B018F4641}" srcId="{043938B6-4B88-4989-BA20-C0823EF11565}" destId="{989B41AD-81FA-4FED-A94F-03A0F880505F}" srcOrd="2" destOrd="0" parTransId="{1A276CEA-B114-4F77-8D81-2E9BA6886F41}" sibTransId="{BFD9EDD3-FEDA-4A58-9078-58D767B0DDE7}"/>
    <dgm:cxn modelId="{CA0E5C35-F3A0-409D-AF53-2F8586EDA655}" type="presOf" srcId="{043938B6-4B88-4989-BA20-C0823EF11565}" destId="{E3E4FFCA-3047-494D-B826-BB0B04B0B852}" srcOrd="0" destOrd="0" presId="urn:microsoft.com/office/officeart/2005/8/layout/pyramid2"/>
    <dgm:cxn modelId="{F45C532E-378A-431E-A984-DFE2FF5004FC}" type="presParOf" srcId="{E3E4FFCA-3047-494D-B826-BB0B04B0B852}" destId="{FC87CAB5-5953-4A1B-A553-F3BEB0438168}" srcOrd="0" destOrd="0" presId="urn:microsoft.com/office/officeart/2005/8/layout/pyramid2"/>
    <dgm:cxn modelId="{4503465A-A68A-49DB-BEFA-667BAB83136F}" type="presParOf" srcId="{E3E4FFCA-3047-494D-B826-BB0B04B0B852}" destId="{E5E1C489-7CA4-46A7-8FA4-DC9B8E3267A1}" srcOrd="1" destOrd="0" presId="urn:microsoft.com/office/officeart/2005/8/layout/pyramid2"/>
    <dgm:cxn modelId="{3B91B538-0CEC-425E-A7A6-A125B0032470}" type="presParOf" srcId="{E5E1C489-7CA4-46A7-8FA4-DC9B8E3267A1}" destId="{626C77D6-09FB-4DC4-ACB7-B739A547E8F1}" srcOrd="0" destOrd="0" presId="urn:microsoft.com/office/officeart/2005/8/layout/pyramid2"/>
    <dgm:cxn modelId="{73D15E99-FAE4-475F-966E-8780F9105043}" type="presParOf" srcId="{E5E1C489-7CA4-46A7-8FA4-DC9B8E3267A1}" destId="{365004FE-8346-40BB-8D3A-E8A1FED8C625}" srcOrd="1" destOrd="0" presId="urn:microsoft.com/office/officeart/2005/8/layout/pyramid2"/>
    <dgm:cxn modelId="{849479DA-D95D-4EF6-978B-5ADBCC50C5E2}" type="presParOf" srcId="{E5E1C489-7CA4-46A7-8FA4-DC9B8E3267A1}" destId="{BFC65F9D-18CA-4DE6-B3F0-2E38C3161759}" srcOrd="2" destOrd="0" presId="urn:microsoft.com/office/officeart/2005/8/layout/pyramid2"/>
    <dgm:cxn modelId="{7793BE65-29FB-4699-9891-F304DA01E2A5}" type="presParOf" srcId="{E5E1C489-7CA4-46A7-8FA4-DC9B8E3267A1}" destId="{C1805E32-D9C4-47CC-87E6-146BDC171DF8}" srcOrd="3" destOrd="0" presId="urn:microsoft.com/office/officeart/2005/8/layout/pyramid2"/>
    <dgm:cxn modelId="{3BA7E184-8260-4C0E-AEE6-F191427C215B}" type="presParOf" srcId="{E5E1C489-7CA4-46A7-8FA4-DC9B8E3267A1}" destId="{5BEE55DA-5891-415F-B201-FCD521935FEB}" srcOrd="4" destOrd="0" presId="urn:microsoft.com/office/officeart/2005/8/layout/pyramid2"/>
    <dgm:cxn modelId="{8BCFE8D0-AD34-4B8B-9A66-0B4E48C2D7DF}" type="presParOf" srcId="{E5E1C489-7CA4-46A7-8FA4-DC9B8E3267A1}" destId="{2142AB2E-5FA5-42E8-98D8-B8D220525301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DC6CD9-7FE9-46E8-BB18-5D6454A7DAE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52B1B0E-EB16-4E55-9A53-3C2893C5F3EC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uk-UA" sz="2400" b="1" i="0" baseline="0" dirty="0" smtClean="0">
              <a:solidFill>
                <a:srgbClr val="002060"/>
              </a:solidFill>
              <a:latin typeface="Georgia" pitchFamily="18" charset="0"/>
            </a:rPr>
            <a:t>1) дата та місце його ухвалення;</a:t>
          </a:r>
          <a:endParaRPr lang="ru-RU" sz="2400" b="1" i="0" baseline="0" dirty="0">
            <a:solidFill>
              <a:srgbClr val="002060"/>
            </a:solidFill>
            <a:latin typeface="Georgia" pitchFamily="18" charset="0"/>
          </a:endParaRPr>
        </a:p>
      </dgm:t>
    </dgm:pt>
    <dgm:pt modelId="{422D0276-1B0C-46BD-BD8B-DE1322061C66}" type="parTrans" cxnId="{9F3FC09D-B920-4158-8254-7DD87DCB76E8}">
      <dgm:prSet/>
      <dgm:spPr/>
      <dgm:t>
        <a:bodyPr/>
        <a:lstStyle/>
        <a:p>
          <a:endParaRPr lang="ru-RU"/>
        </a:p>
      </dgm:t>
    </dgm:pt>
    <dgm:pt modelId="{675C6C31-C330-43F8-9928-D8BCCE449D54}" type="sibTrans" cxnId="{9F3FC09D-B920-4158-8254-7DD87DCB76E8}">
      <dgm:prSet/>
      <dgm:spPr/>
      <dgm:t>
        <a:bodyPr/>
        <a:lstStyle/>
        <a:p>
          <a:endParaRPr lang="ru-RU"/>
        </a:p>
      </dgm:t>
    </dgm:pt>
    <dgm:pt modelId="{E2675ACB-FB8F-4583-AF49-80F84521FFD0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uk-UA" sz="2000" b="1" i="0" baseline="0" dirty="0" smtClean="0">
              <a:solidFill>
                <a:srgbClr val="002060"/>
              </a:solidFill>
              <a:latin typeface="Georgia" pitchFamily="18" charset="0"/>
            </a:rPr>
            <a:t>2) назва та склад суду, секретар судового засідання;</a:t>
          </a:r>
          <a:endParaRPr lang="ru-RU" sz="2000" b="1" i="0" baseline="0" dirty="0">
            <a:solidFill>
              <a:srgbClr val="002060"/>
            </a:solidFill>
            <a:latin typeface="Georgia" pitchFamily="18" charset="0"/>
          </a:endParaRPr>
        </a:p>
      </dgm:t>
    </dgm:pt>
    <dgm:pt modelId="{154EFC55-9673-47AA-8BD0-C91850F75FC7}" type="parTrans" cxnId="{2F0518B7-B7D2-477F-878D-F37712C8C7B2}">
      <dgm:prSet/>
      <dgm:spPr/>
      <dgm:t>
        <a:bodyPr/>
        <a:lstStyle/>
        <a:p>
          <a:endParaRPr lang="ru-RU"/>
        </a:p>
      </dgm:t>
    </dgm:pt>
    <dgm:pt modelId="{81C3161E-34D1-42B8-ADF4-5378B43CD3F1}" type="sibTrans" cxnId="{2F0518B7-B7D2-477F-878D-F37712C8C7B2}">
      <dgm:prSet/>
      <dgm:spPr/>
      <dgm:t>
        <a:bodyPr/>
        <a:lstStyle/>
        <a:p>
          <a:endParaRPr lang="ru-RU"/>
        </a:p>
      </dgm:t>
    </dgm:pt>
    <dgm:pt modelId="{BDFF1F5C-7632-40AD-B8F6-67B48CD4065A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uk-UA" sz="2000" b="1" i="0" baseline="0" dirty="0" smtClean="0">
              <a:solidFill>
                <a:srgbClr val="002060"/>
              </a:solidFill>
              <a:latin typeface="Georgia" pitchFamily="18" charset="0"/>
            </a:rPr>
            <a:t>3) найменування (номер) кримінального провадження;</a:t>
          </a:r>
          <a:endParaRPr lang="ru-RU" sz="2000" b="1" i="0" baseline="0" dirty="0">
            <a:solidFill>
              <a:srgbClr val="002060"/>
            </a:solidFill>
            <a:latin typeface="Georgia" pitchFamily="18" charset="0"/>
          </a:endParaRPr>
        </a:p>
      </dgm:t>
    </dgm:pt>
    <dgm:pt modelId="{6996727C-446C-4324-BD55-CEA388FD14CF}" type="parTrans" cxnId="{4D75331B-F714-4CDE-9352-F5DAA83DE392}">
      <dgm:prSet/>
      <dgm:spPr/>
      <dgm:t>
        <a:bodyPr/>
        <a:lstStyle/>
        <a:p>
          <a:endParaRPr lang="ru-RU"/>
        </a:p>
      </dgm:t>
    </dgm:pt>
    <dgm:pt modelId="{25A9C0DC-C7B9-48E7-87CA-4D59359D23F0}" type="sibTrans" cxnId="{4D75331B-F714-4CDE-9352-F5DAA83DE392}">
      <dgm:prSet/>
      <dgm:spPr/>
      <dgm:t>
        <a:bodyPr/>
        <a:lstStyle/>
        <a:p>
          <a:endParaRPr lang="ru-RU"/>
        </a:p>
      </dgm:t>
    </dgm:pt>
    <dgm:pt modelId="{AED5B117-4F13-4D12-8ADB-1991E23CDFD6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uk-UA" sz="1800" b="1" i="0" baseline="0" dirty="0" smtClean="0">
              <a:solidFill>
                <a:srgbClr val="002060"/>
              </a:solidFill>
              <a:latin typeface="Georgia" pitchFamily="18" charset="0"/>
            </a:rPr>
            <a:t>4) прізвище, ім’я та по батькові обвинуваченого, рік, місяць і день його народження, місце народження і місце проживання, заняття, освіта, сімейний стан та інші відомості про особу обвинуваченого, що мають значення для справи;</a:t>
          </a:r>
          <a:endParaRPr lang="ru-RU" sz="1800" b="1" i="0" baseline="0" dirty="0">
            <a:solidFill>
              <a:srgbClr val="002060"/>
            </a:solidFill>
            <a:latin typeface="Georgia" pitchFamily="18" charset="0"/>
          </a:endParaRPr>
        </a:p>
      </dgm:t>
    </dgm:pt>
    <dgm:pt modelId="{3C99D3BC-85BA-48C6-BC2A-41491A5D583F}" type="parTrans" cxnId="{F98AFE0C-DE16-4F9C-BE96-44BD26FAFF29}">
      <dgm:prSet/>
      <dgm:spPr/>
      <dgm:t>
        <a:bodyPr/>
        <a:lstStyle/>
        <a:p>
          <a:endParaRPr lang="ru-RU"/>
        </a:p>
      </dgm:t>
    </dgm:pt>
    <dgm:pt modelId="{D245D06A-A1EB-4B70-9926-E3672B60F845}" type="sibTrans" cxnId="{F98AFE0C-DE16-4F9C-BE96-44BD26FAFF29}">
      <dgm:prSet/>
      <dgm:spPr/>
      <dgm:t>
        <a:bodyPr/>
        <a:lstStyle/>
        <a:p>
          <a:endParaRPr lang="ru-RU"/>
        </a:p>
      </dgm:t>
    </dgm:pt>
    <dgm:pt modelId="{DDC8B773-D3ED-4602-9761-D40FF476C3AB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uk-UA" sz="2000" b="1" i="0" baseline="0" dirty="0" smtClean="0">
              <a:solidFill>
                <a:srgbClr val="002060"/>
              </a:solidFill>
              <a:latin typeface="Georgia" pitchFamily="18" charset="0"/>
            </a:rPr>
            <a:t>5) закон України про кримінальну відповідальність, що передбачає кримінальне правопорушення, у вчиненні якого обвинувачується особа;</a:t>
          </a:r>
          <a:endParaRPr lang="ru-RU" sz="2000" b="1" i="0" baseline="0" dirty="0">
            <a:solidFill>
              <a:srgbClr val="002060"/>
            </a:solidFill>
            <a:latin typeface="Georgia" pitchFamily="18" charset="0"/>
          </a:endParaRPr>
        </a:p>
      </dgm:t>
    </dgm:pt>
    <dgm:pt modelId="{34FCF6CC-1DD7-4553-89A3-B174B0EBA6C3}" type="parTrans" cxnId="{1A1593BA-779A-4346-A708-F6A502780384}">
      <dgm:prSet/>
      <dgm:spPr/>
      <dgm:t>
        <a:bodyPr/>
        <a:lstStyle/>
        <a:p>
          <a:endParaRPr lang="ru-RU"/>
        </a:p>
      </dgm:t>
    </dgm:pt>
    <dgm:pt modelId="{52A61014-C7E5-4FAE-BF1A-D90101A0262B}" type="sibTrans" cxnId="{1A1593BA-779A-4346-A708-F6A502780384}">
      <dgm:prSet/>
      <dgm:spPr/>
      <dgm:t>
        <a:bodyPr/>
        <a:lstStyle/>
        <a:p>
          <a:endParaRPr lang="ru-RU"/>
        </a:p>
      </dgm:t>
    </dgm:pt>
    <dgm:pt modelId="{7EBDFDF1-AC77-45BA-9EDD-9CA59FB8475A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uk-UA" sz="2000" b="1" i="0" baseline="0" dirty="0" smtClean="0">
              <a:solidFill>
                <a:srgbClr val="002060"/>
              </a:solidFill>
              <a:latin typeface="Georgia" pitchFamily="18" charset="0"/>
            </a:rPr>
            <a:t>6) сторони кримінального провадження та інші учасники судового провадження.</a:t>
          </a:r>
          <a:endParaRPr lang="uk-UA" sz="2000" b="1" i="0" baseline="0" dirty="0">
            <a:solidFill>
              <a:srgbClr val="002060"/>
            </a:solidFill>
            <a:latin typeface="Georgia" pitchFamily="18" charset="0"/>
          </a:endParaRPr>
        </a:p>
      </dgm:t>
    </dgm:pt>
    <dgm:pt modelId="{3FFE9438-EA7D-4216-B3CE-1EF6130D26F1}" type="parTrans" cxnId="{A49AAE02-E8AD-4344-A38E-4D3C238E07BB}">
      <dgm:prSet/>
      <dgm:spPr/>
      <dgm:t>
        <a:bodyPr/>
        <a:lstStyle/>
        <a:p>
          <a:endParaRPr lang="ru-RU"/>
        </a:p>
      </dgm:t>
    </dgm:pt>
    <dgm:pt modelId="{5C30CF3C-2F05-4BCF-82EA-520914132B05}" type="sibTrans" cxnId="{A49AAE02-E8AD-4344-A38E-4D3C238E07BB}">
      <dgm:prSet/>
      <dgm:spPr/>
      <dgm:t>
        <a:bodyPr/>
        <a:lstStyle/>
        <a:p>
          <a:endParaRPr lang="ru-RU"/>
        </a:p>
      </dgm:t>
    </dgm:pt>
    <dgm:pt modelId="{68420BCE-75D0-47C0-8B21-AA3DA92F940D}" type="pres">
      <dgm:prSet presAssocID="{85DC6CD9-7FE9-46E8-BB18-5D6454A7DAE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58C48D0-8F9D-4DB8-BA07-64063FD50927}" type="pres">
      <dgm:prSet presAssocID="{E52B1B0E-EB16-4E55-9A53-3C2893C5F3EC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B34D1E-B2A8-4DF5-A376-DA1D751058C2}" type="pres">
      <dgm:prSet presAssocID="{675C6C31-C330-43F8-9928-D8BCCE449D54}" presName="sibTrans" presStyleCnt="0"/>
      <dgm:spPr/>
    </dgm:pt>
    <dgm:pt modelId="{CF5A2D26-557A-4373-B0C4-60791A315107}" type="pres">
      <dgm:prSet presAssocID="{E2675ACB-FB8F-4583-AF49-80F84521FFD0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21389F-37D6-4740-934A-03793C3EA148}" type="pres">
      <dgm:prSet presAssocID="{81C3161E-34D1-42B8-ADF4-5378B43CD3F1}" presName="sibTrans" presStyleCnt="0"/>
      <dgm:spPr/>
    </dgm:pt>
    <dgm:pt modelId="{071837DF-BCE3-4146-B1D4-D446899E2ECE}" type="pres">
      <dgm:prSet presAssocID="{BDFF1F5C-7632-40AD-B8F6-67B48CD4065A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341A56-02A5-4AD7-83AB-6086D9FB9AAA}" type="pres">
      <dgm:prSet presAssocID="{25A9C0DC-C7B9-48E7-87CA-4D59359D23F0}" presName="sibTrans" presStyleCnt="0"/>
      <dgm:spPr/>
    </dgm:pt>
    <dgm:pt modelId="{8961B491-B0FE-4B30-B3C0-0DE184D88FC6}" type="pres">
      <dgm:prSet presAssocID="{AED5B117-4F13-4D12-8ADB-1991E23CDFD6}" presName="node" presStyleLbl="node1" presStyleIdx="3" presStyleCnt="6" custScaleX="107145" custScaleY="1974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C74D89-79A8-4672-95D2-858061BF6B15}" type="pres">
      <dgm:prSet presAssocID="{D245D06A-A1EB-4B70-9926-E3672B60F845}" presName="sibTrans" presStyleCnt="0"/>
      <dgm:spPr/>
    </dgm:pt>
    <dgm:pt modelId="{9098DE40-DD55-4B74-BEE0-FB3C68E303C5}" type="pres">
      <dgm:prSet presAssocID="{DDC8B773-D3ED-4602-9761-D40FF476C3AB}" presName="node" presStyleLbl="node1" presStyleIdx="4" presStyleCnt="6" custScaleY="1649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43267E-2289-41FB-A5B7-86D5D4A40310}" type="pres">
      <dgm:prSet presAssocID="{52A61014-C7E5-4FAE-BF1A-D90101A0262B}" presName="sibTrans" presStyleCnt="0"/>
      <dgm:spPr/>
    </dgm:pt>
    <dgm:pt modelId="{EFB4E574-3FA2-45B5-BF9A-04D3089A04D1}" type="pres">
      <dgm:prSet presAssocID="{7EBDFDF1-AC77-45BA-9EDD-9CA59FB8475A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98AFE0C-DE16-4F9C-BE96-44BD26FAFF29}" srcId="{85DC6CD9-7FE9-46E8-BB18-5D6454A7DAE7}" destId="{AED5B117-4F13-4D12-8ADB-1991E23CDFD6}" srcOrd="3" destOrd="0" parTransId="{3C99D3BC-85BA-48C6-BC2A-41491A5D583F}" sibTransId="{D245D06A-A1EB-4B70-9926-E3672B60F845}"/>
    <dgm:cxn modelId="{A49AAE02-E8AD-4344-A38E-4D3C238E07BB}" srcId="{85DC6CD9-7FE9-46E8-BB18-5D6454A7DAE7}" destId="{7EBDFDF1-AC77-45BA-9EDD-9CA59FB8475A}" srcOrd="5" destOrd="0" parTransId="{3FFE9438-EA7D-4216-B3CE-1EF6130D26F1}" sibTransId="{5C30CF3C-2F05-4BCF-82EA-520914132B05}"/>
    <dgm:cxn modelId="{EDDE0716-8697-4916-863B-B8F60E38712C}" type="presOf" srcId="{BDFF1F5C-7632-40AD-B8F6-67B48CD4065A}" destId="{071837DF-BCE3-4146-B1D4-D446899E2ECE}" srcOrd="0" destOrd="0" presId="urn:microsoft.com/office/officeart/2005/8/layout/default"/>
    <dgm:cxn modelId="{9F3FC09D-B920-4158-8254-7DD87DCB76E8}" srcId="{85DC6CD9-7FE9-46E8-BB18-5D6454A7DAE7}" destId="{E52B1B0E-EB16-4E55-9A53-3C2893C5F3EC}" srcOrd="0" destOrd="0" parTransId="{422D0276-1B0C-46BD-BD8B-DE1322061C66}" sibTransId="{675C6C31-C330-43F8-9928-D8BCCE449D54}"/>
    <dgm:cxn modelId="{815E07D2-97D5-4C7B-99EF-5A45011765BB}" type="presOf" srcId="{E52B1B0E-EB16-4E55-9A53-3C2893C5F3EC}" destId="{458C48D0-8F9D-4DB8-BA07-64063FD50927}" srcOrd="0" destOrd="0" presId="urn:microsoft.com/office/officeart/2005/8/layout/default"/>
    <dgm:cxn modelId="{4D75331B-F714-4CDE-9352-F5DAA83DE392}" srcId="{85DC6CD9-7FE9-46E8-BB18-5D6454A7DAE7}" destId="{BDFF1F5C-7632-40AD-B8F6-67B48CD4065A}" srcOrd="2" destOrd="0" parTransId="{6996727C-446C-4324-BD55-CEA388FD14CF}" sibTransId="{25A9C0DC-C7B9-48E7-87CA-4D59359D23F0}"/>
    <dgm:cxn modelId="{182491F5-2BE5-449B-ACBB-9A71B5331BC9}" type="presOf" srcId="{DDC8B773-D3ED-4602-9761-D40FF476C3AB}" destId="{9098DE40-DD55-4B74-BEE0-FB3C68E303C5}" srcOrd="0" destOrd="0" presId="urn:microsoft.com/office/officeart/2005/8/layout/default"/>
    <dgm:cxn modelId="{42FEEBF4-4A70-4CB6-A0E7-454DC68764F6}" type="presOf" srcId="{7EBDFDF1-AC77-45BA-9EDD-9CA59FB8475A}" destId="{EFB4E574-3FA2-45B5-BF9A-04D3089A04D1}" srcOrd="0" destOrd="0" presId="urn:microsoft.com/office/officeart/2005/8/layout/default"/>
    <dgm:cxn modelId="{1A1593BA-779A-4346-A708-F6A502780384}" srcId="{85DC6CD9-7FE9-46E8-BB18-5D6454A7DAE7}" destId="{DDC8B773-D3ED-4602-9761-D40FF476C3AB}" srcOrd="4" destOrd="0" parTransId="{34FCF6CC-1DD7-4553-89A3-B174B0EBA6C3}" sibTransId="{52A61014-C7E5-4FAE-BF1A-D90101A0262B}"/>
    <dgm:cxn modelId="{1C97880F-8587-4C6A-8EC0-B286232CFDDA}" type="presOf" srcId="{85DC6CD9-7FE9-46E8-BB18-5D6454A7DAE7}" destId="{68420BCE-75D0-47C0-8B21-AA3DA92F940D}" srcOrd="0" destOrd="0" presId="urn:microsoft.com/office/officeart/2005/8/layout/default"/>
    <dgm:cxn modelId="{2F0518B7-B7D2-477F-878D-F37712C8C7B2}" srcId="{85DC6CD9-7FE9-46E8-BB18-5D6454A7DAE7}" destId="{E2675ACB-FB8F-4583-AF49-80F84521FFD0}" srcOrd="1" destOrd="0" parTransId="{154EFC55-9673-47AA-8BD0-C91850F75FC7}" sibTransId="{81C3161E-34D1-42B8-ADF4-5378B43CD3F1}"/>
    <dgm:cxn modelId="{F0E7655A-8D59-4EB6-986C-FC422117AD39}" type="presOf" srcId="{E2675ACB-FB8F-4583-AF49-80F84521FFD0}" destId="{CF5A2D26-557A-4373-B0C4-60791A315107}" srcOrd="0" destOrd="0" presId="urn:microsoft.com/office/officeart/2005/8/layout/default"/>
    <dgm:cxn modelId="{4DAE69A0-5062-4BDC-B3F5-B029A6A01C7B}" type="presOf" srcId="{AED5B117-4F13-4D12-8ADB-1991E23CDFD6}" destId="{8961B491-B0FE-4B30-B3C0-0DE184D88FC6}" srcOrd="0" destOrd="0" presId="urn:microsoft.com/office/officeart/2005/8/layout/default"/>
    <dgm:cxn modelId="{1C6EDBD2-F209-48F6-A3C5-5382A7E0EFBB}" type="presParOf" srcId="{68420BCE-75D0-47C0-8B21-AA3DA92F940D}" destId="{458C48D0-8F9D-4DB8-BA07-64063FD50927}" srcOrd="0" destOrd="0" presId="urn:microsoft.com/office/officeart/2005/8/layout/default"/>
    <dgm:cxn modelId="{76D6AC05-6779-4681-B977-6C80AD018A17}" type="presParOf" srcId="{68420BCE-75D0-47C0-8B21-AA3DA92F940D}" destId="{FAB34D1E-B2A8-4DF5-A376-DA1D751058C2}" srcOrd="1" destOrd="0" presId="urn:microsoft.com/office/officeart/2005/8/layout/default"/>
    <dgm:cxn modelId="{CEC44184-3F82-49AD-81D3-DBF5FFAD91FD}" type="presParOf" srcId="{68420BCE-75D0-47C0-8B21-AA3DA92F940D}" destId="{CF5A2D26-557A-4373-B0C4-60791A315107}" srcOrd="2" destOrd="0" presId="urn:microsoft.com/office/officeart/2005/8/layout/default"/>
    <dgm:cxn modelId="{12423B30-9AFE-4EF9-856F-2739A70F596B}" type="presParOf" srcId="{68420BCE-75D0-47C0-8B21-AA3DA92F940D}" destId="{9D21389F-37D6-4740-934A-03793C3EA148}" srcOrd="3" destOrd="0" presId="urn:microsoft.com/office/officeart/2005/8/layout/default"/>
    <dgm:cxn modelId="{985622C2-AE3C-43C2-9E31-0A590D4183B3}" type="presParOf" srcId="{68420BCE-75D0-47C0-8B21-AA3DA92F940D}" destId="{071837DF-BCE3-4146-B1D4-D446899E2ECE}" srcOrd="4" destOrd="0" presId="urn:microsoft.com/office/officeart/2005/8/layout/default"/>
    <dgm:cxn modelId="{7AA583C9-234E-4F07-BF76-086A78EA80B3}" type="presParOf" srcId="{68420BCE-75D0-47C0-8B21-AA3DA92F940D}" destId="{9A341A56-02A5-4AD7-83AB-6086D9FB9AAA}" srcOrd="5" destOrd="0" presId="urn:microsoft.com/office/officeart/2005/8/layout/default"/>
    <dgm:cxn modelId="{55EB7828-0194-4BDD-9C44-7CD139082D2B}" type="presParOf" srcId="{68420BCE-75D0-47C0-8B21-AA3DA92F940D}" destId="{8961B491-B0FE-4B30-B3C0-0DE184D88FC6}" srcOrd="6" destOrd="0" presId="urn:microsoft.com/office/officeart/2005/8/layout/default"/>
    <dgm:cxn modelId="{FBAB965E-9023-497F-9EED-0D3540B201F7}" type="presParOf" srcId="{68420BCE-75D0-47C0-8B21-AA3DA92F940D}" destId="{92C74D89-79A8-4672-95D2-858061BF6B15}" srcOrd="7" destOrd="0" presId="urn:microsoft.com/office/officeart/2005/8/layout/default"/>
    <dgm:cxn modelId="{C7DFCB9E-B1F5-4F9F-829C-FAEC0019C2A5}" type="presParOf" srcId="{68420BCE-75D0-47C0-8B21-AA3DA92F940D}" destId="{9098DE40-DD55-4B74-BEE0-FB3C68E303C5}" srcOrd="8" destOrd="0" presId="urn:microsoft.com/office/officeart/2005/8/layout/default"/>
    <dgm:cxn modelId="{70D43DB9-B92E-4C9A-A73D-C05E0ABA6923}" type="presParOf" srcId="{68420BCE-75D0-47C0-8B21-AA3DA92F940D}" destId="{0E43267E-2289-41FB-A5B7-86D5D4A40310}" srcOrd="9" destOrd="0" presId="urn:microsoft.com/office/officeart/2005/8/layout/default"/>
    <dgm:cxn modelId="{10E6872E-AFD2-4633-819B-A2736D68EB94}" type="presParOf" srcId="{68420BCE-75D0-47C0-8B21-AA3DA92F940D}" destId="{EFB4E574-3FA2-45B5-BF9A-04D3089A04D1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B8D5385-C371-48A5-924E-6E6D9568214E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5C5A164-18FA-415A-9898-BFD01BA6E6CB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uk-UA" sz="1800" b="1" i="0" baseline="0" dirty="0" smtClean="0">
              <a:solidFill>
                <a:schemeClr val="tx1"/>
              </a:solidFill>
              <a:latin typeface="Georgia" pitchFamily="18" charset="0"/>
              <a:cs typeface="Times New Roman" pitchFamily="18" charset="0"/>
            </a:rPr>
            <a:t>формулювання обвинувачення, визнаного судом доведеним, із зазначенням місця, часу, способу вчинення та наслідків кримінального правопорушення, форми вини і мотивів кримінального правопорушення;</a:t>
          </a:r>
          <a:endParaRPr lang="ru-RU" sz="1800" b="1" i="0" baseline="0" dirty="0">
            <a:solidFill>
              <a:schemeClr val="tx1"/>
            </a:solidFill>
            <a:latin typeface="Georgia" pitchFamily="18" charset="0"/>
            <a:cs typeface="Times New Roman" pitchFamily="18" charset="0"/>
          </a:endParaRPr>
        </a:p>
      </dgm:t>
    </dgm:pt>
    <dgm:pt modelId="{A0177753-9F60-4A0A-84B1-2042D4BA24F5}" type="parTrans" cxnId="{113B8E1D-421F-4987-8948-20CBC5E98281}">
      <dgm:prSet/>
      <dgm:spPr/>
      <dgm:t>
        <a:bodyPr/>
        <a:lstStyle/>
        <a:p>
          <a:endParaRPr lang="ru-RU"/>
        </a:p>
      </dgm:t>
    </dgm:pt>
    <dgm:pt modelId="{52CAB0C1-88F5-4133-A5C6-9BCDF8793B61}" type="sibTrans" cxnId="{113B8E1D-421F-4987-8948-20CBC5E98281}">
      <dgm:prSet/>
      <dgm:spPr/>
      <dgm:t>
        <a:bodyPr/>
        <a:lstStyle/>
        <a:p>
          <a:endParaRPr lang="ru-RU"/>
        </a:p>
      </dgm:t>
    </dgm:pt>
    <dgm:pt modelId="{449EB7F5-2AD4-43C0-A373-42F5D8072F59}">
      <dgm:prSet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uk-UA" sz="1800" b="1" i="0" baseline="0" dirty="0" smtClean="0">
              <a:solidFill>
                <a:schemeClr val="tx1"/>
              </a:solidFill>
              <a:latin typeface="Georgia" pitchFamily="18" charset="0"/>
              <a:cs typeface="Times New Roman" pitchFamily="18" charset="0"/>
            </a:rPr>
            <a:t>статті (частини статті) закону України про кримінальну відповідальність, що передбачає відповідальність за кримінальне правопорушення, винним у вчиненні якого визнається обвинувачений;</a:t>
          </a:r>
          <a:endParaRPr lang="ru-RU" sz="1800" b="1" i="0" baseline="0" dirty="0">
            <a:solidFill>
              <a:schemeClr val="tx1"/>
            </a:solidFill>
            <a:latin typeface="Georgia" pitchFamily="18" charset="0"/>
            <a:cs typeface="Times New Roman" pitchFamily="18" charset="0"/>
          </a:endParaRPr>
        </a:p>
      </dgm:t>
    </dgm:pt>
    <dgm:pt modelId="{1726A854-E483-4040-8E0F-7820526FE3AA}" type="parTrans" cxnId="{B3C3054B-E729-42B0-BBDE-DF232F83B79B}">
      <dgm:prSet/>
      <dgm:spPr/>
      <dgm:t>
        <a:bodyPr/>
        <a:lstStyle/>
        <a:p>
          <a:endParaRPr lang="ru-RU"/>
        </a:p>
      </dgm:t>
    </dgm:pt>
    <dgm:pt modelId="{DA058D91-5BBC-4D7A-8283-FEDCF9D36818}" type="sibTrans" cxnId="{B3C3054B-E729-42B0-BBDE-DF232F83B79B}">
      <dgm:prSet/>
      <dgm:spPr/>
      <dgm:t>
        <a:bodyPr/>
        <a:lstStyle/>
        <a:p>
          <a:endParaRPr lang="ru-RU"/>
        </a:p>
      </dgm:t>
    </dgm:pt>
    <dgm:pt modelId="{76E42C48-9CCE-4B0C-9AC7-F129EC43A083}">
      <dgm:prSet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uk-UA" sz="2000" b="1" i="0" baseline="0" dirty="0" smtClean="0">
              <a:solidFill>
                <a:schemeClr val="tx1"/>
              </a:solidFill>
              <a:latin typeface="Georgia" pitchFamily="18" charset="0"/>
              <a:cs typeface="Times New Roman" pitchFamily="18" charset="0"/>
            </a:rPr>
            <a:t>докази на підтвердження встановлених судом обставин, а також мотиви неврахування окремих доказів;</a:t>
          </a:r>
          <a:endParaRPr lang="ru-RU" sz="2000" b="1" i="0" baseline="0" dirty="0">
            <a:solidFill>
              <a:schemeClr val="tx1"/>
            </a:solidFill>
            <a:latin typeface="Georgia" pitchFamily="18" charset="0"/>
            <a:cs typeface="Times New Roman" pitchFamily="18" charset="0"/>
          </a:endParaRPr>
        </a:p>
      </dgm:t>
    </dgm:pt>
    <dgm:pt modelId="{84685BC2-DB8C-4B8D-AB6E-DAB0C231BC29}" type="parTrans" cxnId="{82A9AAC5-6BDC-4A9C-8684-63E28183197C}">
      <dgm:prSet/>
      <dgm:spPr/>
      <dgm:t>
        <a:bodyPr/>
        <a:lstStyle/>
        <a:p>
          <a:endParaRPr lang="ru-RU"/>
        </a:p>
      </dgm:t>
    </dgm:pt>
    <dgm:pt modelId="{66DD0F40-3043-4CEA-B71C-3B4158BC6EE9}" type="sibTrans" cxnId="{82A9AAC5-6BDC-4A9C-8684-63E28183197C}">
      <dgm:prSet/>
      <dgm:spPr/>
      <dgm:t>
        <a:bodyPr/>
        <a:lstStyle/>
        <a:p>
          <a:endParaRPr lang="ru-RU"/>
        </a:p>
      </dgm:t>
    </dgm:pt>
    <dgm:pt modelId="{D7E9F3F0-E843-4D21-8037-EF0F9AA13996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uk-UA" sz="1800" b="1" i="0" baseline="0" dirty="0" smtClean="0">
              <a:solidFill>
                <a:schemeClr val="tx1"/>
              </a:solidFill>
              <a:latin typeface="Georgia" pitchFamily="18" charset="0"/>
              <a:cs typeface="Times New Roman" pitchFamily="18" charset="0"/>
            </a:rPr>
            <a:t>мотиви зміни обвинувачення, підстави визнання частини обвинувачення необґрунтованою, якщо судом приймалися такі рішення;</a:t>
          </a:r>
          <a:endParaRPr lang="ru-RU" sz="1800" b="1" i="0" baseline="0" dirty="0">
            <a:solidFill>
              <a:schemeClr val="tx1"/>
            </a:solidFill>
            <a:latin typeface="Georgia" pitchFamily="18" charset="0"/>
            <a:cs typeface="Times New Roman" pitchFamily="18" charset="0"/>
          </a:endParaRPr>
        </a:p>
      </dgm:t>
    </dgm:pt>
    <dgm:pt modelId="{BFB0D56C-BA25-43E4-A1F4-70718B2172AE}" type="parTrans" cxnId="{68CF7424-49BB-4A81-BA3E-5E0F991AACB0}">
      <dgm:prSet/>
      <dgm:spPr/>
      <dgm:t>
        <a:bodyPr/>
        <a:lstStyle/>
        <a:p>
          <a:endParaRPr lang="ru-RU"/>
        </a:p>
      </dgm:t>
    </dgm:pt>
    <dgm:pt modelId="{3F8357EE-4ED7-4F90-B4BE-61043A33EE8F}" type="sibTrans" cxnId="{68CF7424-49BB-4A81-BA3E-5E0F991AACB0}">
      <dgm:prSet/>
      <dgm:spPr/>
      <dgm:t>
        <a:bodyPr/>
        <a:lstStyle/>
        <a:p>
          <a:endParaRPr lang="ru-RU"/>
        </a:p>
      </dgm:t>
    </dgm:pt>
    <dgm:pt modelId="{CCE605C1-EFA9-460D-A256-31953FECD615}" type="pres">
      <dgm:prSet presAssocID="{8B8D5385-C371-48A5-924E-6E6D9568214E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F6A83C7-278F-47D3-AD83-1D259763F4A5}" type="pres">
      <dgm:prSet presAssocID="{8B8D5385-C371-48A5-924E-6E6D9568214E}" presName="diamond" presStyleLbl="bgShp" presStyleIdx="0" presStyleCnt="1"/>
      <dgm:spPr/>
    </dgm:pt>
    <dgm:pt modelId="{C2262DC2-E2B3-4742-9BD7-7E7D76FC2280}" type="pres">
      <dgm:prSet presAssocID="{8B8D5385-C371-48A5-924E-6E6D9568214E}" presName="quad1" presStyleLbl="node1" presStyleIdx="0" presStyleCnt="4" custScaleX="201405" custScaleY="117774" custLinFactNeighborX="-56200" custLinFactNeighborY="209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529472-C7D0-4141-82D7-81F65C3D682F}" type="pres">
      <dgm:prSet presAssocID="{8B8D5385-C371-48A5-924E-6E6D9568214E}" presName="quad2" presStyleLbl="node1" presStyleIdx="1" presStyleCnt="4" custScaleX="201405" custScaleY="110748" custLinFactNeighborX="53881" custLinFactNeighborY="209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1ADE93-13EC-4954-AF4E-17B16B668432}" type="pres">
      <dgm:prSet presAssocID="{8B8D5385-C371-48A5-924E-6E6D9568214E}" presName="quad3" presStyleLbl="node1" presStyleIdx="2" presStyleCnt="4" custScaleX="201405" custLinFactNeighborX="-52687" custLinFactNeighborY="1196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97701E-CED7-4271-A2B3-EBBDB5C786A2}" type="pres">
      <dgm:prSet presAssocID="{8B8D5385-C371-48A5-924E-6E6D9568214E}" presName="quad4" presStyleLbl="node1" presStyleIdx="3" presStyleCnt="4" custScaleX="201405" custLinFactNeighborX="53881" custLinFactNeighborY="844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39D8113-BF85-4231-858F-C965F0A99D1C}" type="presOf" srcId="{449EB7F5-2AD4-43C0-A373-42F5D8072F59}" destId="{E2529472-C7D0-4141-82D7-81F65C3D682F}" srcOrd="0" destOrd="0" presId="urn:microsoft.com/office/officeart/2005/8/layout/matrix3"/>
    <dgm:cxn modelId="{EF169B3F-1A7B-415A-9200-3FC034ACF1FF}" type="presOf" srcId="{D5C5A164-18FA-415A-9898-BFD01BA6E6CB}" destId="{C2262DC2-E2B3-4742-9BD7-7E7D76FC2280}" srcOrd="0" destOrd="0" presId="urn:microsoft.com/office/officeart/2005/8/layout/matrix3"/>
    <dgm:cxn modelId="{3442A8C2-B44B-42F8-9AD0-A45D64119BD2}" type="presOf" srcId="{D7E9F3F0-E843-4D21-8037-EF0F9AA13996}" destId="{E497701E-CED7-4271-A2B3-EBBDB5C786A2}" srcOrd="0" destOrd="0" presId="urn:microsoft.com/office/officeart/2005/8/layout/matrix3"/>
    <dgm:cxn modelId="{C446FC88-66DA-4FA8-8239-493BAEFC2D50}" type="presOf" srcId="{8B8D5385-C371-48A5-924E-6E6D9568214E}" destId="{CCE605C1-EFA9-460D-A256-31953FECD615}" srcOrd="0" destOrd="0" presId="urn:microsoft.com/office/officeart/2005/8/layout/matrix3"/>
    <dgm:cxn modelId="{B3C3054B-E729-42B0-BBDE-DF232F83B79B}" srcId="{8B8D5385-C371-48A5-924E-6E6D9568214E}" destId="{449EB7F5-2AD4-43C0-A373-42F5D8072F59}" srcOrd="1" destOrd="0" parTransId="{1726A854-E483-4040-8E0F-7820526FE3AA}" sibTransId="{DA058D91-5BBC-4D7A-8283-FEDCF9D36818}"/>
    <dgm:cxn modelId="{82A9AAC5-6BDC-4A9C-8684-63E28183197C}" srcId="{8B8D5385-C371-48A5-924E-6E6D9568214E}" destId="{76E42C48-9CCE-4B0C-9AC7-F129EC43A083}" srcOrd="2" destOrd="0" parTransId="{84685BC2-DB8C-4B8D-AB6E-DAB0C231BC29}" sibTransId="{66DD0F40-3043-4CEA-B71C-3B4158BC6EE9}"/>
    <dgm:cxn modelId="{A73E5616-BE32-4418-A23C-18472FF4293D}" type="presOf" srcId="{76E42C48-9CCE-4B0C-9AC7-F129EC43A083}" destId="{8B1ADE93-13EC-4954-AF4E-17B16B668432}" srcOrd="0" destOrd="0" presId="urn:microsoft.com/office/officeart/2005/8/layout/matrix3"/>
    <dgm:cxn modelId="{68CF7424-49BB-4A81-BA3E-5E0F991AACB0}" srcId="{8B8D5385-C371-48A5-924E-6E6D9568214E}" destId="{D7E9F3F0-E843-4D21-8037-EF0F9AA13996}" srcOrd="3" destOrd="0" parTransId="{BFB0D56C-BA25-43E4-A1F4-70718B2172AE}" sibTransId="{3F8357EE-4ED7-4F90-B4BE-61043A33EE8F}"/>
    <dgm:cxn modelId="{113B8E1D-421F-4987-8948-20CBC5E98281}" srcId="{8B8D5385-C371-48A5-924E-6E6D9568214E}" destId="{D5C5A164-18FA-415A-9898-BFD01BA6E6CB}" srcOrd="0" destOrd="0" parTransId="{A0177753-9F60-4A0A-84B1-2042D4BA24F5}" sibTransId="{52CAB0C1-88F5-4133-A5C6-9BCDF8793B61}"/>
    <dgm:cxn modelId="{3FCB956D-7FB2-4CD6-837F-8FC12D9F26FA}" type="presParOf" srcId="{CCE605C1-EFA9-460D-A256-31953FECD615}" destId="{2F6A83C7-278F-47D3-AD83-1D259763F4A5}" srcOrd="0" destOrd="0" presId="urn:microsoft.com/office/officeart/2005/8/layout/matrix3"/>
    <dgm:cxn modelId="{FBB12100-90A6-4A32-A292-28EBA46E7DDD}" type="presParOf" srcId="{CCE605C1-EFA9-460D-A256-31953FECD615}" destId="{C2262DC2-E2B3-4742-9BD7-7E7D76FC2280}" srcOrd="1" destOrd="0" presId="urn:microsoft.com/office/officeart/2005/8/layout/matrix3"/>
    <dgm:cxn modelId="{26B32012-A08F-469F-84BA-7E8C048BF7BA}" type="presParOf" srcId="{CCE605C1-EFA9-460D-A256-31953FECD615}" destId="{E2529472-C7D0-4141-82D7-81F65C3D682F}" srcOrd="2" destOrd="0" presId="urn:microsoft.com/office/officeart/2005/8/layout/matrix3"/>
    <dgm:cxn modelId="{67DB89A9-5A15-4C3D-BFEE-9377F88D6AB3}" type="presParOf" srcId="{CCE605C1-EFA9-460D-A256-31953FECD615}" destId="{8B1ADE93-13EC-4954-AF4E-17B16B668432}" srcOrd="3" destOrd="0" presId="urn:microsoft.com/office/officeart/2005/8/layout/matrix3"/>
    <dgm:cxn modelId="{675C3D85-B4E4-47C7-A382-72708977B1CF}" type="presParOf" srcId="{CCE605C1-EFA9-460D-A256-31953FECD615}" destId="{E497701E-CED7-4271-A2B3-EBBDB5C786A2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B43C21B-2A90-4ED2-8E32-0FBB4F664771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0C3C0BF-8076-4083-ADF5-BCFBB35EC449}">
      <dgm:prSet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rtl="0"/>
          <a:r>
            <a:rPr lang="uk-UA" sz="2000" b="0" dirty="0" smtClean="0">
              <a:solidFill>
                <a:srgbClr val="002060"/>
              </a:solidFill>
              <a:latin typeface="Georgia" pitchFamily="18" charset="0"/>
              <a:cs typeface="Times New Roman" pitchFamily="18" charset="0"/>
            </a:rPr>
            <a:t>обставини, які пом’якшують або обтяжують покарання;</a:t>
          </a:r>
          <a:endParaRPr lang="ru-RU" sz="2000" b="0" dirty="0">
            <a:solidFill>
              <a:srgbClr val="002060"/>
            </a:solidFill>
            <a:latin typeface="Georgia" pitchFamily="18" charset="0"/>
            <a:cs typeface="Times New Roman" pitchFamily="18" charset="0"/>
          </a:endParaRPr>
        </a:p>
      </dgm:t>
    </dgm:pt>
    <dgm:pt modelId="{0CE31E84-C58E-4553-A4FF-328A988BD760}" type="parTrans" cxnId="{AB4045AF-653B-488F-B131-095A2D57B7FE}">
      <dgm:prSet/>
      <dgm:spPr/>
      <dgm:t>
        <a:bodyPr/>
        <a:lstStyle/>
        <a:p>
          <a:endParaRPr lang="ru-RU"/>
        </a:p>
      </dgm:t>
    </dgm:pt>
    <dgm:pt modelId="{0EBAFFFC-B7BC-4090-AE9D-276471DAA696}" type="sibTrans" cxnId="{AB4045AF-653B-488F-B131-095A2D57B7FE}">
      <dgm:prSet/>
      <dgm:spPr/>
      <dgm:t>
        <a:bodyPr/>
        <a:lstStyle/>
        <a:p>
          <a:endParaRPr lang="ru-RU"/>
        </a:p>
      </dgm:t>
    </dgm:pt>
    <dgm:pt modelId="{4DFE1474-BD4C-45F8-9686-4F1AF34C4FB6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rtl="0"/>
          <a:r>
            <a:rPr lang="uk-UA" sz="2000" b="0" dirty="0" smtClean="0">
              <a:solidFill>
                <a:srgbClr val="002060"/>
              </a:solidFill>
              <a:latin typeface="Georgia" pitchFamily="18" charset="0"/>
              <a:cs typeface="Times New Roman" pitchFamily="18" charset="0"/>
            </a:rPr>
            <a:t>мотиви призначення покарання, звільнення від відбування покарання, застосування примусових заходів медичного характеру при встановлені стану обмеженої осудності обвинуваченого, застосування примусового лікування, мотиви призначення громадського вихователя неповнолітньому;</a:t>
          </a:r>
          <a:endParaRPr lang="ru-RU" sz="2000" b="0" dirty="0">
            <a:solidFill>
              <a:srgbClr val="002060"/>
            </a:solidFill>
            <a:latin typeface="Georgia" pitchFamily="18" charset="0"/>
            <a:cs typeface="Times New Roman" pitchFamily="18" charset="0"/>
          </a:endParaRPr>
        </a:p>
      </dgm:t>
    </dgm:pt>
    <dgm:pt modelId="{980C137D-6BD2-40DD-B23C-2568B2883B66}" type="parTrans" cxnId="{D360B459-AF6F-4FD4-B257-77248672EA0C}">
      <dgm:prSet/>
      <dgm:spPr/>
      <dgm:t>
        <a:bodyPr/>
        <a:lstStyle/>
        <a:p>
          <a:endParaRPr lang="ru-RU"/>
        </a:p>
      </dgm:t>
    </dgm:pt>
    <dgm:pt modelId="{78825909-56D4-4980-82EF-D2D7495685BB}" type="sibTrans" cxnId="{D360B459-AF6F-4FD4-B257-77248672EA0C}">
      <dgm:prSet/>
      <dgm:spPr/>
      <dgm:t>
        <a:bodyPr/>
        <a:lstStyle/>
        <a:p>
          <a:endParaRPr lang="ru-RU"/>
        </a:p>
      </dgm:t>
    </dgm:pt>
    <dgm:pt modelId="{EC001A71-2B63-44DD-B578-98AB273A45A6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rtl="0"/>
          <a:r>
            <a:rPr lang="uk-UA" sz="2000" b="0" dirty="0" smtClean="0">
              <a:solidFill>
                <a:srgbClr val="002060"/>
              </a:solidFill>
              <a:latin typeface="Georgia" pitchFamily="18" charset="0"/>
              <a:cs typeface="Times New Roman" pitchFamily="18" charset="0"/>
            </a:rPr>
            <a:t>підстави для задоволення цивільного позову або відмови у ньому, залишення його без розгляду;</a:t>
          </a:r>
          <a:endParaRPr lang="uk-UA" sz="2000" b="0" dirty="0">
            <a:solidFill>
              <a:srgbClr val="002060"/>
            </a:solidFill>
            <a:latin typeface="Georgia" pitchFamily="18" charset="0"/>
            <a:cs typeface="Times New Roman" pitchFamily="18" charset="0"/>
          </a:endParaRPr>
        </a:p>
      </dgm:t>
    </dgm:pt>
    <dgm:pt modelId="{E6B48223-5D68-43DE-A531-876A749C1F75}" type="parTrans" cxnId="{7C20F9A2-7748-423B-8AB8-B21BA13061DA}">
      <dgm:prSet/>
      <dgm:spPr/>
      <dgm:t>
        <a:bodyPr/>
        <a:lstStyle/>
        <a:p>
          <a:endParaRPr lang="ru-RU"/>
        </a:p>
      </dgm:t>
    </dgm:pt>
    <dgm:pt modelId="{45045DAB-B39D-4C75-AF71-9692C0923D3A}" type="sibTrans" cxnId="{7C20F9A2-7748-423B-8AB8-B21BA13061DA}">
      <dgm:prSet/>
      <dgm:spPr/>
      <dgm:t>
        <a:bodyPr/>
        <a:lstStyle/>
        <a:p>
          <a:endParaRPr lang="ru-RU"/>
        </a:p>
      </dgm:t>
    </dgm:pt>
    <dgm:pt modelId="{0F3B9C4E-97BE-4D26-8179-364756B94F38}">
      <dgm:prSet custT="1"/>
      <dgm:spPr>
        <a:solidFill>
          <a:schemeClr val="tx1">
            <a:lumMod val="25000"/>
            <a:lumOff val="75000"/>
          </a:schemeClr>
        </a:solidFill>
      </dgm:spPr>
      <dgm:t>
        <a:bodyPr/>
        <a:lstStyle/>
        <a:p>
          <a:pPr rtl="0"/>
          <a:r>
            <a:rPr lang="uk-UA" sz="2000" b="0" dirty="0" smtClean="0">
              <a:solidFill>
                <a:srgbClr val="002060"/>
              </a:solidFill>
              <a:latin typeface="Georgia" pitchFamily="18" charset="0"/>
              <a:cs typeface="Times New Roman" pitchFamily="18" charset="0"/>
            </a:rPr>
            <a:t>мотиви ухвалення інших рішень щодо питань, які вирішуються судом при ухваленні вироку, та положення закону, якими керувався суд</a:t>
          </a:r>
          <a:r>
            <a:rPr lang="ru-RU" sz="2000" b="0" dirty="0" smtClean="0">
              <a:solidFill>
                <a:srgbClr val="002060"/>
              </a:solidFill>
              <a:latin typeface="Georgia" pitchFamily="18" charset="0"/>
              <a:cs typeface="Times New Roman" pitchFamily="18" charset="0"/>
            </a:rPr>
            <a:t> </a:t>
          </a:r>
          <a:endParaRPr lang="ru-RU" sz="2000" b="0" dirty="0">
            <a:solidFill>
              <a:srgbClr val="002060"/>
            </a:solidFill>
            <a:latin typeface="Georgia" pitchFamily="18" charset="0"/>
            <a:cs typeface="Times New Roman" pitchFamily="18" charset="0"/>
          </a:endParaRPr>
        </a:p>
      </dgm:t>
    </dgm:pt>
    <dgm:pt modelId="{020F1898-A44F-42D2-B5A5-CD4E66DB428F}" type="parTrans" cxnId="{A51B63F6-CF17-4EF7-AF86-8937C6AA059A}">
      <dgm:prSet/>
      <dgm:spPr/>
      <dgm:t>
        <a:bodyPr/>
        <a:lstStyle/>
        <a:p>
          <a:endParaRPr lang="ru-RU"/>
        </a:p>
      </dgm:t>
    </dgm:pt>
    <dgm:pt modelId="{5FD427EE-F77A-4B37-B69A-DA2A7B351F09}" type="sibTrans" cxnId="{A51B63F6-CF17-4EF7-AF86-8937C6AA059A}">
      <dgm:prSet/>
      <dgm:spPr/>
      <dgm:t>
        <a:bodyPr/>
        <a:lstStyle/>
        <a:p>
          <a:endParaRPr lang="ru-RU"/>
        </a:p>
      </dgm:t>
    </dgm:pt>
    <dgm:pt modelId="{738C3497-7957-4F48-A4F6-F954EF5D8BA2}" type="pres">
      <dgm:prSet presAssocID="{BB43C21B-2A90-4ED2-8E32-0FBB4F664771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7A08A38-FEE2-4E46-9D30-256A4CB739C0}" type="pres">
      <dgm:prSet presAssocID="{BB43C21B-2A90-4ED2-8E32-0FBB4F664771}" presName="diamond" presStyleLbl="bgShp" presStyleIdx="0" presStyleCn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77B979F2-7768-4A52-ACBB-4D3BFD49FA70}" type="pres">
      <dgm:prSet presAssocID="{BB43C21B-2A90-4ED2-8E32-0FBB4F664771}" presName="quad1" presStyleLbl="node1" presStyleIdx="0" presStyleCnt="4" custScaleX="153134" custLinFactNeighborX="-80805" custLinFactNeighborY="-101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6FD8B1-7F3A-4DDE-AE45-C8A0CA5ADA6C}" type="pres">
      <dgm:prSet presAssocID="{BB43C21B-2A90-4ED2-8E32-0FBB4F664771}" presName="quad2" presStyleLbl="node1" presStyleIdx="1" presStyleCnt="4" custScaleX="239102" custScaleY="145584" custLinFactNeighborX="55146" custLinFactNeighborY="-1367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A15725-A3AB-4566-839A-5DE0D30895AB}" type="pres">
      <dgm:prSet presAssocID="{BB43C21B-2A90-4ED2-8E32-0FBB4F664771}" presName="quad3" presStyleLbl="node1" presStyleIdx="2" presStyleCnt="4" custScaleX="149857" custLinFactNeighborX="-56286" custLinFactNeighborY="683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0A4C59-79EE-4E25-A67F-8D64C3352182}" type="pres">
      <dgm:prSet presAssocID="{BB43C21B-2A90-4ED2-8E32-0FBB4F664771}" presName="quad4" presStyleLbl="node1" presStyleIdx="3" presStyleCnt="4" custScaleX="184579" custLinFactNeighborX="45690" custLinFactNeighborY="1752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6ED1460-FF69-4270-AB4E-5882CE823940}" type="presOf" srcId="{0F3B9C4E-97BE-4D26-8179-364756B94F38}" destId="{000A4C59-79EE-4E25-A67F-8D64C3352182}" srcOrd="0" destOrd="0" presId="urn:microsoft.com/office/officeart/2005/8/layout/matrix3"/>
    <dgm:cxn modelId="{AB4045AF-653B-488F-B131-095A2D57B7FE}" srcId="{BB43C21B-2A90-4ED2-8E32-0FBB4F664771}" destId="{10C3C0BF-8076-4083-ADF5-BCFBB35EC449}" srcOrd="0" destOrd="0" parTransId="{0CE31E84-C58E-4553-A4FF-328A988BD760}" sibTransId="{0EBAFFFC-B7BC-4090-AE9D-276471DAA696}"/>
    <dgm:cxn modelId="{53E85924-5450-4691-B1AB-3575BEAB2B79}" type="presOf" srcId="{10C3C0BF-8076-4083-ADF5-BCFBB35EC449}" destId="{77B979F2-7768-4A52-ACBB-4D3BFD49FA70}" srcOrd="0" destOrd="0" presId="urn:microsoft.com/office/officeart/2005/8/layout/matrix3"/>
    <dgm:cxn modelId="{DAB2B8FB-6DF4-4D0C-B648-D5F1F08B5522}" type="presOf" srcId="{4DFE1474-BD4C-45F8-9686-4F1AF34C4FB6}" destId="{816FD8B1-7F3A-4DDE-AE45-C8A0CA5ADA6C}" srcOrd="0" destOrd="0" presId="urn:microsoft.com/office/officeart/2005/8/layout/matrix3"/>
    <dgm:cxn modelId="{E705EB28-E175-411A-831B-07D36A280733}" type="presOf" srcId="{BB43C21B-2A90-4ED2-8E32-0FBB4F664771}" destId="{738C3497-7957-4F48-A4F6-F954EF5D8BA2}" srcOrd="0" destOrd="0" presId="urn:microsoft.com/office/officeart/2005/8/layout/matrix3"/>
    <dgm:cxn modelId="{D360B459-AF6F-4FD4-B257-77248672EA0C}" srcId="{BB43C21B-2A90-4ED2-8E32-0FBB4F664771}" destId="{4DFE1474-BD4C-45F8-9686-4F1AF34C4FB6}" srcOrd="1" destOrd="0" parTransId="{980C137D-6BD2-40DD-B23C-2568B2883B66}" sibTransId="{78825909-56D4-4980-82EF-D2D7495685BB}"/>
    <dgm:cxn modelId="{7C20F9A2-7748-423B-8AB8-B21BA13061DA}" srcId="{BB43C21B-2A90-4ED2-8E32-0FBB4F664771}" destId="{EC001A71-2B63-44DD-B578-98AB273A45A6}" srcOrd="2" destOrd="0" parTransId="{E6B48223-5D68-43DE-A531-876A749C1F75}" sibTransId="{45045DAB-B39D-4C75-AF71-9692C0923D3A}"/>
    <dgm:cxn modelId="{32123884-B687-4BF7-B595-90AE4BFC44D1}" type="presOf" srcId="{EC001A71-2B63-44DD-B578-98AB273A45A6}" destId="{FBA15725-A3AB-4566-839A-5DE0D30895AB}" srcOrd="0" destOrd="0" presId="urn:microsoft.com/office/officeart/2005/8/layout/matrix3"/>
    <dgm:cxn modelId="{A51B63F6-CF17-4EF7-AF86-8937C6AA059A}" srcId="{BB43C21B-2A90-4ED2-8E32-0FBB4F664771}" destId="{0F3B9C4E-97BE-4D26-8179-364756B94F38}" srcOrd="3" destOrd="0" parTransId="{020F1898-A44F-42D2-B5A5-CD4E66DB428F}" sibTransId="{5FD427EE-F77A-4B37-B69A-DA2A7B351F09}"/>
    <dgm:cxn modelId="{21C9FFD2-FC2F-4BBD-997D-AEA81C4DA50F}" type="presParOf" srcId="{738C3497-7957-4F48-A4F6-F954EF5D8BA2}" destId="{47A08A38-FEE2-4E46-9D30-256A4CB739C0}" srcOrd="0" destOrd="0" presId="urn:microsoft.com/office/officeart/2005/8/layout/matrix3"/>
    <dgm:cxn modelId="{84FA0F54-57F6-445A-A1D8-378F88AFECF4}" type="presParOf" srcId="{738C3497-7957-4F48-A4F6-F954EF5D8BA2}" destId="{77B979F2-7768-4A52-ACBB-4D3BFD49FA70}" srcOrd="1" destOrd="0" presId="urn:microsoft.com/office/officeart/2005/8/layout/matrix3"/>
    <dgm:cxn modelId="{96D3C5E9-1A9C-4404-8CBD-CF0E20385FF7}" type="presParOf" srcId="{738C3497-7957-4F48-A4F6-F954EF5D8BA2}" destId="{816FD8B1-7F3A-4DDE-AE45-C8A0CA5ADA6C}" srcOrd="2" destOrd="0" presId="urn:microsoft.com/office/officeart/2005/8/layout/matrix3"/>
    <dgm:cxn modelId="{879FDEF7-1539-41D7-AC62-499D98466D1C}" type="presParOf" srcId="{738C3497-7957-4F48-A4F6-F954EF5D8BA2}" destId="{FBA15725-A3AB-4566-839A-5DE0D30895AB}" srcOrd="3" destOrd="0" presId="urn:microsoft.com/office/officeart/2005/8/layout/matrix3"/>
    <dgm:cxn modelId="{FB833E76-C84D-4655-8E6E-F4EC7EC641ED}" type="presParOf" srcId="{738C3497-7957-4F48-A4F6-F954EF5D8BA2}" destId="{000A4C59-79EE-4E25-A67F-8D64C3352182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C56DF93-C2E8-46E8-A7DC-9295C9FDA090}">
      <dsp:nvSpPr>
        <dsp:cNvPr id="0" name=""/>
        <dsp:cNvSpPr/>
      </dsp:nvSpPr>
      <dsp:spPr>
        <a:xfrm>
          <a:off x="3735" y="1125491"/>
          <a:ext cx="1633394" cy="189242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0" i="0" kern="1200" baseline="0" dirty="0" smtClean="0">
              <a:solidFill>
                <a:srgbClr val="002060"/>
              </a:solidFill>
              <a:latin typeface="Georgia" pitchFamily="18" charset="0"/>
            </a:rPr>
            <a:t>загальної підготовки (формування мети, плану</a:t>
          </a:r>
          <a:r>
            <a:rPr lang="uk-UA" sz="1500" b="0" i="0" kern="1200" baseline="0" dirty="0" smtClean="0">
              <a:solidFill>
                <a:srgbClr val="002060"/>
              </a:solidFill>
              <a:latin typeface="Georgia" pitchFamily="18" charset="0"/>
            </a:rPr>
            <a:t>) </a:t>
          </a:r>
          <a:endParaRPr lang="uk-UA" sz="1500" b="0" i="0" kern="1200" baseline="0" dirty="0">
            <a:solidFill>
              <a:srgbClr val="002060"/>
            </a:solidFill>
            <a:latin typeface="Georgia" pitchFamily="18" charset="0"/>
          </a:endParaRPr>
        </a:p>
      </dsp:txBody>
      <dsp:txXfrm>
        <a:off x="3735" y="1125491"/>
        <a:ext cx="1633394" cy="1892420"/>
      </dsp:txXfrm>
    </dsp:sp>
    <dsp:sp modelId="{A4F53CAA-AC55-4F5E-848B-67E4E01DC65B}">
      <dsp:nvSpPr>
        <dsp:cNvPr id="0" name=""/>
        <dsp:cNvSpPr/>
      </dsp:nvSpPr>
      <dsp:spPr>
        <a:xfrm>
          <a:off x="1800469" y="1869161"/>
          <a:ext cx="346279" cy="405081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1800469" y="1869161"/>
        <a:ext cx="346279" cy="405081"/>
      </dsp:txXfrm>
    </dsp:sp>
    <dsp:sp modelId="{A4A6F278-AB7A-4C6B-9B12-39B7CECAB43D}">
      <dsp:nvSpPr>
        <dsp:cNvPr id="0" name=""/>
        <dsp:cNvSpPr/>
      </dsp:nvSpPr>
      <dsp:spPr>
        <a:xfrm>
          <a:off x="2290487" y="1196340"/>
          <a:ext cx="1633394" cy="175072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0" i="0" kern="1200" baseline="0" dirty="0" smtClean="0">
              <a:solidFill>
                <a:srgbClr val="002060"/>
              </a:solidFill>
              <a:latin typeface="Georgia" pitchFamily="18" charset="0"/>
            </a:rPr>
            <a:t>реалізації запланованих дій</a:t>
          </a:r>
          <a:endParaRPr lang="uk-UA" sz="1500" b="0" i="0" kern="1200" baseline="0" dirty="0">
            <a:solidFill>
              <a:srgbClr val="002060"/>
            </a:solidFill>
            <a:latin typeface="Georgia" pitchFamily="18" charset="0"/>
          </a:endParaRPr>
        </a:p>
      </dsp:txBody>
      <dsp:txXfrm>
        <a:off x="2290487" y="1196340"/>
        <a:ext cx="1633394" cy="1750723"/>
      </dsp:txXfrm>
    </dsp:sp>
    <dsp:sp modelId="{59921BA4-ECA0-41B8-8A2C-25F83048269A}">
      <dsp:nvSpPr>
        <dsp:cNvPr id="0" name=""/>
        <dsp:cNvSpPr/>
      </dsp:nvSpPr>
      <dsp:spPr>
        <a:xfrm>
          <a:off x="4087221" y="1869161"/>
          <a:ext cx="346279" cy="405081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4087221" y="1869161"/>
        <a:ext cx="346279" cy="405081"/>
      </dsp:txXfrm>
    </dsp:sp>
    <dsp:sp modelId="{F6AB4EA3-D0EE-4932-89EE-03B23443AA24}">
      <dsp:nvSpPr>
        <dsp:cNvPr id="0" name=""/>
        <dsp:cNvSpPr/>
      </dsp:nvSpPr>
      <dsp:spPr>
        <a:xfrm>
          <a:off x="4577239" y="1196340"/>
          <a:ext cx="1633394" cy="175072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0" i="0" kern="1200" baseline="0" dirty="0" smtClean="0">
              <a:solidFill>
                <a:srgbClr val="002060"/>
              </a:solidFill>
              <a:latin typeface="Georgia" pitchFamily="18" charset="0"/>
            </a:rPr>
            <a:t>психологічної підготовки для прийняття рішення</a:t>
          </a:r>
          <a:endParaRPr lang="uk-UA" sz="1500" b="0" i="0" kern="1200" baseline="0" dirty="0">
            <a:solidFill>
              <a:srgbClr val="002060"/>
            </a:solidFill>
            <a:latin typeface="Georgia" pitchFamily="18" charset="0"/>
          </a:endParaRPr>
        </a:p>
      </dsp:txBody>
      <dsp:txXfrm>
        <a:off x="4577239" y="1196340"/>
        <a:ext cx="1633394" cy="1750723"/>
      </dsp:txXfrm>
    </dsp:sp>
    <dsp:sp modelId="{7E422F27-2A3A-4779-BDFB-ADB1552D7E9B}">
      <dsp:nvSpPr>
        <dsp:cNvPr id="0" name=""/>
        <dsp:cNvSpPr/>
      </dsp:nvSpPr>
      <dsp:spPr>
        <a:xfrm>
          <a:off x="6373973" y="1869161"/>
          <a:ext cx="346279" cy="405081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6373973" y="1869161"/>
        <a:ext cx="346279" cy="405081"/>
      </dsp:txXfrm>
    </dsp:sp>
    <dsp:sp modelId="{AFBC2A39-C499-4201-99A5-2801C1916AE5}">
      <dsp:nvSpPr>
        <dsp:cNvPr id="0" name=""/>
        <dsp:cNvSpPr/>
      </dsp:nvSpPr>
      <dsp:spPr>
        <a:xfrm>
          <a:off x="6863991" y="1196340"/>
          <a:ext cx="1633394" cy="175072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0" i="0" kern="1200" baseline="0" dirty="0" smtClean="0">
              <a:solidFill>
                <a:srgbClr val="002060"/>
              </a:solidFill>
              <a:latin typeface="Georgia" pitchFamily="18" charset="0"/>
            </a:rPr>
            <a:t>закріплення його письмово у вигляді процесуального акта (документа)</a:t>
          </a:r>
          <a:endParaRPr lang="uk-UA" sz="1500" b="0" i="0" kern="1200" baseline="0" dirty="0">
            <a:solidFill>
              <a:srgbClr val="002060"/>
            </a:solidFill>
            <a:latin typeface="Georgia" pitchFamily="18" charset="0"/>
          </a:endParaRPr>
        </a:p>
      </dsp:txBody>
      <dsp:txXfrm>
        <a:off x="6863991" y="1196340"/>
        <a:ext cx="1633394" cy="175072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C87CAB5-5953-4A1B-A553-F3BEB0438168}">
      <dsp:nvSpPr>
        <dsp:cNvPr id="0" name=""/>
        <dsp:cNvSpPr/>
      </dsp:nvSpPr>
      <dsp:spPr>
        <a:xfrm>
          <a:off x="0" y="0"/>
          <a:ext cx="5572164" cy="5572164"/>
        </a:xfrm>
        <a:prstGeom prst="triangle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</dsp:sp>
    <dsp:sp modelId="{626C77D6-09FB-4DC4-ACB7-B739A547E8F1}">
      <dsp:nvSpPr>
        <dsp:cNvPr id="0" name=""/>
        <dsp:cNvSpPr/>
      </dsp:nvSpPr>
      <dsp:spPr>
        <a:xfrm>
          <a:off x="2027200" y="560209"/>
          <a:ext cx="5959122" cy="1319035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i="0" kern="1200" baseline="0" dirty="0" smtClean="0">
              <a:latin typeface="Times New Roman" pitchFamily="18" charset="0"/>
              <a:cs typeface="Times New Roman" pitchFamily="18" charset="0"/>
            </a:rPr>
            <a:t>1. Судове рішення, у якому суд вирішує обвинувачення по суті, викладається у формі </a:t>
          </a:r>
          <a:r>
            <a:rPr lang="uk-UA" sz="2800" b="1" i="0" kern="1200" baseline="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вироку</a:t>
          </a:r>
          <a:endParaRPr lang="ru-RU" sz="2800" b="1" i="0" kern="1200" baseline="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027200" y="560209"/>
        <a:ext cx="5959122" cy="1319035"/>
      </dsp:txXfrm>
    </dsp:sp>
    <dsp:sp modelId="{BFC65F9D-18CA-4DE6-B3F0-2E38C3161759}">
      <dsp:nvSpPr>
        <dsp:cNvPr id="0" name=""/>
        <dsp:cNvSpPr/>
      </dsp:nvSpPr>
      <dsp:spPr>
        <a:xfrm>
          <a:off x="1948496" y="2214583"/>
          <a:ext cx="6123992" cy="1319035"/>
        </a:xfrm>
        <a:prstGeom prst="round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i="0" kern="1200" baseline="0" dirty="0" smtClean="0">
              <a:latin typeface="Times New Roman" pitchFamily="18" charset="0"/>
              <a:cs typeface="Times New Roman" pitchFamily="18" charset="0"/>
            </a:rPr>
            <a:t>2. Судове рішення, у якому суд вирішує інші питання, викладається у формі </a:t>
          </a:r>
          <a:r>
            <a:rPr lang="uk-UA" sz="2800" b="1" i="0" kern="1200" baseline="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ухвали</a:t>
          </a:r>
          <a:r>
            <a:rPr lang="uk-UA" sz="2800" b="1" i="0" kern="1200" baseline="0" dirty="0" smtClean="0">
              <a:latin typeface="Times New Roman" pitchFamily="18" charset="0"/>
              <a:cs typeface="Times New Roman" pitchFamily="18" charset="0"/>
            </a:rPr>
            <a:t>.</a:t>
          </a:r>
          <a:endParaRPr lang="uk-UA" sz="2800" b="1" i="0" kern="1200" baseline="0" dirty="0">
            <a:latin typeface="Times New Roman" pitchFamily="18" charset="0"/>
            <a:cs typeface="Times New Roman" pitchFamily="18" charset="0"/>
          </a:endParaRPr>
        </a:p>
      </dsp:txBody>
      <dsp:txXfrm>
        <a:off x="1948496" y="2214583"/>
        <a:ext cx="6123992" cy="1319035"/>
      </dsp:txXfrm>
    </dsp:sp>
    <dsp:sp modelId="{5BEE55DA-5891-415F-B201-FCD521935FEB}">
      <dsp:nvSpPr>
        <dsp:cNvPr id="0" name=""/>
        <dsp:cNvSpPr/>
      </dsp:nvSpPr>
      <dsp:spPr>
        <a:xfrm>
          <a:off x="2162044" y="3857653"/>
          <a:ext cx="6169265" cy="1319035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i="0" kern="1200" baseline="0" dirty="0" smtClean="0">
              <a:latin typeface="Times New Roman" pitchFamily="18" charset="0"/>
              <a:cs typeface="Times New Roman" pitchFamily="18" charset="0"/>
            </a:rPr>
            <a:t>3. Суд касаційної інстанції приймає </a:t>
          </a:r>
          <a:r>
            <a:rPr lang="uk-UA" sz="2800" b="1" i="0" kern="1200" baseline="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постанови</a:t>
          </a:r>
          <a:r>
            <a:rPr lang="ru-RU" sz="2800" b="1" i="0" kern="1200" baseline="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uk-UA" sz="2800" b="1" i="0" kern="1200" baseline="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162044" y="3857653"/>
        <a:ext cx="6169265" cy="131903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58C48D0-8F9D-4DB8-BA07-64063FD50927}">
      <dsp:nvSpPr>
        <dsp:cNvPr id="0" name=""/>
        <dsp:cNvSpPr/>
      </dsp:nvSpPr>
      <dsp:spPr>
        <a:xfrm>
          <a:off x="97668" y="214291"/>
          <a:ext cx="2729493" cy="1637696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0" kern="1200" baseline="0" dirty="0" smtClean="0">
              <a:solidFill>
                <a:srgbClr val="002060"/>
              </a:solidFill>
              <a:latin typeface="Georgia" pitchFamily="18" charset="0"/>
            </a:rPr>
            <a:t>1) дата та місце його ухвалення;</a:t>
          </a:r>
          <a:endParaRPr lang="ru-RU" sz="2400" b="1" i="0" kern="1200" baseline="0" dirty="0">
            <a:solidFill>
              <a:srgbClr val="002060"/>
            </a:solidFill>
            <a:latin typeface="Georgia" pitchFamily="18" charset="0"/>
          </a:endParaRPr>
        </a:p>
      </dsp:txBody>
      <dsp:txXfrm>
        <a:off x="97668" y="214291"/>
        <a:ext cx="2729493" cy="1637696"/>
      </dsp:txXfrm>
    </dsp:sp>
    <dsp:sp modelId="{CF5A2D26-557A-4373-B0C4-60791A315107}">
      <dsp:nvSpPr>
        <dsp:cNvPr id="0" name=""/>
        <dsp:cNvSpPr/>
      </dsp:nvSpPr>
      <dsp:spPr>
        <a:xfrm>
          <a:off x="3100112" y="214291"/>
          <a:ext cx="2729493" cy="1637696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0" kern="1200" baseline="0" dirty="0" smtClean="0">
              <a:solidFill>
                <a:srgbClr val="002060"/>
              </a:solidFill>
              <a:latin typeface="Georgia" pitchFamily="18" charset="0"/>
            </a:rPr>
            <a:t>2) назва та склад суду, секретар судового засідання;</a:t>
          </a:r>
          <a:endParaRPr lang="ru-RU" sz="2000" b="1" i="0" kern="1200" baseline="0" dirty="0">
            <a:solidFill>
              <a:srgbClr val="002060"/>
            </a:solidFill>
            <a:latin typeface="Georgia" pitchFamily="18" charset="0"/>
          </a:endParaRPr>
        </a:p>
      </dsp:txBody>
      <dsp:txXfrm>
        <a:off x="3100112" y="214291"/>
        <a:ext cx="2729493" cy="1637696"/>
      </dsp:txXfrm>
    </dsp:sp>
    <dsp:sp modelId="{071837DF-BCE3-4146-B1D4-D446899E2ECE}">
      <dsp:nvSpPr>
        <dsp:cNvPr id="0" name=""/>
        <dsp:cNvSpPr/>
      </dsp:nvSpPr>
      <dsp:spPr>
        <a:xfrm>
          <a:off x="6102555" y="214291"/>
          <a:ext cx="2729493" cy="1637696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0" kern="1200" baseline="0" dirty="0" smtClean="0">
              <a:solidFill>
                <a:srgbClr val="002060"/>
              </a:solidFill>
              <a:latin typeface="Georgia" pitchFamily="18" charset="0"/>
            </a:rPr>
            <a:t>3) найменування (номер) кримінального провадження;</a:t>
          </a:r>
          <a:endParaRPr lang="ru-RU" sz="2000" b="1" i="0" kern="1200" baseline="0" dirty="0">
            <a:solidFill>
              <a:srgbClr val="002060"/>
            </a:solidFill>
            <a:latin typeface="Georgia" pitchFamily="18" charset="0"/>
          </a:endParaRPr>
        </a:p>
      </dsp:txBody>
      <dsp:txXfrm>
        <a:off x="6102555" y="214291"/>
        <a:ext cx="2729493" cy="1637696"/>
      </dsp:txXfrm>
    </dsp:sp>
    <dsp:sp modelId="{8961B491-B0FE-4B30-B3C0-0DE184D88FC6}">
      <dsp:nvSpPr>
        <dsp:cNvPr id="0" name=""/>
        <dsp:cNvSpPr/>
      </dsp:nvSpPr>
      <dsp:spPr>
        <a:xfrm>
          <a:off x="157" y="2124937"/>
          <a:ext cx="2924516" cy="3232910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0" kern="1200" baseline="0" dirty="0" smtClean="0">
              <a:solidFill>
                <a:srgbClr val="002060"/>
              </a:solidFill>
              <a:latin typeface="Georgia" pitchFamily="18" charset="0"/>
            </a:rPr>
            <a:t>4) прізвище, ім’я та по батькові обвинуваченого, рік, місяць і день його народження, місце народження і місце проживання, заняття, освіта, сімейний стан та інші відомості про особу обвинуваченого, що мають значення для справи;</a:t>
          </a:r>
          <a:endParaRPr lang="ru-RU" sz="1800" b="1" i="0" kern="1200" baseline="0" dirty="0">
            <a:solidFill>
              <a:srgbClr val="002060"/>
            </a:solidFill>
            <a:latin typeface="Georgia" pitchFamily="18" charset="0"/>
          </a:endParaRPr>
        </a:p>
      </dsp:txBody>
      <dsp:txXfrm>
        <a:off x="157" y="2124937"/>
        <a:ext cx="2924516" cy="3232910"/>
      </dsp:txXfrm>
    </dsp:sp>
    <dsp:sp modelId="{9098DE40-DD55-4B74-BEE0-FB3C68E303C5}">
      <dsp:nvSpPr>
        <dsp:cNvPr id="0" name=""/>
        <dsp:cNvSpPr/>
      </dsp:nvSpPr>
      <dsp:spPr>
        <a:xfrm>
          <a:off x="3197623" y="2390817"/>
          <a:ext cx="2729493" cy="2701150"/>
        </a:xfrm>
        <a:prstGeom prst="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0" kern="1200" baseline="0" dirty="0" smtClean="0">
              <a:solidFill>
                <a:srgbClr val="002060"/>
              </a:solidFill>
              <a:latin typeface="Georgia" pitchFamily="18" charset="0"/>
            </a:rPr>
            <a:t>5) закон України про кримінальну відповідальність, що передбачає кримінальне правопорушення, у вчиненні якого обвинувачується особа;</a:t>
          </a:r>
          <a:endParaRPr lang="ru-RU" sz="2000" b="1" i="0" kern="1200" baseline="0" dirty="0">
            <a:solidFill>
              <a:srgbClr val="002060"/>
            </a:solidFill>
            <a:latin typeface="Georgia" pitchFamily="18" charset="0"/>
          </a:endParaRPr>
        </a:p>
      </dsp:txBody>
      <dsp:txXfrm>
        <a:off x="3197623" y="2390817"/>
        <a:ext cx="2729493" cy="2701150"/>
      </dsp:txXfrm>
    </dsp:sp>
    <dsp:sp modelId="{EFB4E574-3FA2-45B5-BF9A-04D3089A04D1}">
      <dsp:nvSpPr>
        <dsp:cNvPr id="0" name=""/>
        <dsp:cNvSpPr/>
      </dsp:nvSpPr>
      <dsp:spPr>
        <a:xfrm>
          <a:off x="6200066" y="2922544"/>
          <a:ext cx="2729493" cy="1637696"/>
        </a:xfrm>
        <a:prstGeom prst="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0" kern="1200" baseline="0" dirty="0" smtClean="0">
              <a:solidFill>
                <a:srgbClr val="002060"/>
              </a:solidFill>
              <a:latin typeface="Georgia" pitchFamily="18" charset="0"/>
            </a:rPr>
            <a:t>6) сторони кримінального провадження та інші учасники судового провадження.</a:t>
          </a:r>
          <a:endParaRPr lang="uk-UA" sz="2000" b="1" i="0" kern="1200" baseline="0" dirty="0">
            <a:solidFill>
              <a:srgbClr val="002060"/>
            </a:solidFill>
            <a:latin typeface="Georgia" pitchFamily="18" charset="0"/>
          </a:endParaRPr>
        </a:p>
      </dsp:txBody>
      <dsp:txXfrm>
        <a:off x="6200066" y="2922544"/>
        <a:ext cx="2729493" cy="1637696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F6A83C7-278F-47D3-AD83-1D259763F4A5}">
      <dsp:nvSpPr>
        <dsp:cNvPr id="0" name=""/>
        <dsp:cNvSpPr/>
      </dsp:nvSpPr>
      <dsp:spPr>
        <a:xfrm>
          <a:off x="1678793" y="0"/>
          <a:ext cx="5214973" cy="5214973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262DC2-E2B3-4742-9BD7-7E7D76FC2280}">
      <dsp:nvSpPr>
        <dsp:cNvPr id="0" name=""/>
        <dsp:cNvSpPr/>
      </dsp:nvSpPr>
      <dsp:spPr>
        <a:xfrm>
          <a:off x="0" y="357182"/>
          <a:ext cx="4096255" cy="2395334"/>
        </a:xfrm>
        <a:prstGeom prst="round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0" kern="1200" baseline="0" dirty="0" smtClean="0">
              <a:solidFill>
                <a:schemeClr val="tx1"/>
              </a:solidFill>
              <a:latin typeface="Georgia" pitchFamily="18" charset="0"/>
              <a:cs typeface="Times New Roman" pitchFamily="18" charset="0"/>
            </a:rPr>
            <a:t>формулювання обвинувачення, визнаного судом доведеним, із зазначенням місця, часу, способу вчинення та наслідків кримінального правопорушення, форми вини і мотивів кримінального правопорушення;</a:t>
          </a:r>
          <a:endParaRPr lang="ru-RU" sz="1800" b="1" i="0" kern="1200" baseline="0" dirty="0">
            <a:solidFill>
              <a:schemeClr val="tx1"/>
            </a:solidFill>
            <a:latin typeface="Georgia" pitchFamily="18" charset="0"/>
            <a:cs typeface="Times New Roman" pitchFamily="18" charset="0"/>
          </a:endParaRPr>
        </a:p>
      </dsp:txBody>
      <dsp:txXfrm>
        <a:off x="0" y="357182"/>
        <a:ext cx="4096255" cy="2395334"/>
      </dsp:txXfrm>
    </dsp:sp>
    <dsp:sp modelId="{E2529472-C7D0-4141-82D7-81F65C3D682F}">
      <dsp:nvSpPr>
        <dsp:cNvPr id="0" name=""/>
        <dsp:cNvSpPr/>
      </dsp:nvSpPr>
      <dsp:spPr>
        <a:xfrm>
          <a:off x="4429150" y="428631"/>
          <a:ext cx="4096255" cy="2252436"/>
        </a:xfrm>
        <a:prstGeom prst="round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0" kern="1200" baseline="0" dirty="0" smtClean="0">
              <a:solidFill>
                <a:schemeClr val="tx1"/>
              </a:solidFill>
              <a:latin typeface="Georgia" pitchFamily="18" charset="0"/>
              <a:cs typeface="Times New Roman" pitchFamily="18" charset="0"/>
            </a:rPr>
            <a:t>статті (частини статті) закону України про кримінальну відповідальність, що передбачає відповідальність за кримінальне правопорушення, винним у вчиненні якого визнається обвинувачений;</a:t>
          </a:r>
          <a:endParaRPr lang="ru-RU" sz="1800" b="1" i="0" kern="1200" baseline="0" dirty="0">
            <a:solidFill>
              <a:schemeClr val="tx1"/>
            </a:solidFill>
            <a:latin typeface="Georgia" pitchFamily="18" charset="0"/>
            <a:cs typeface="Times New Roman" pitchFamily="18" charset="0"/>
          </a:endParaRPr>
        </a:p>
      </dsp:txBody>
      <dsp:txXfrm>
        <a:off x="4429150" y="428631"/>
        <a:ext cx="4096255" cy="2252436"/>
      </dsp:txXfrm>
    </dsp:sp>
    <dsp:sp modelId="{8B1ADE93-13EC-4954-AF4E-17B16B668432}">
      <dsp:nvSpPr>
        <dsp:cNvPr id="0" name=""/>
        <dsp:cNvSpPr/>
      </dsp:nvSpPr>
      <dsp:spPr>
        <a:xfrm>
          <a:off x="71438" y="2928958"/>
          <a:ext cx="4096255" cy="2033839"/>
        </a:xfrm>
        <a:prstGeom prst="round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0" kern="1200" baseline="0" dirty="0" smtClean="0">
              <a:solidFill>
                <a:schemeClr val="tx1"/>
              </a:solidFill>
              <a:latin typeface="Georgia" pitchFamily="18" charset="0"/>
              <a:cs typeface="Times New Roman" pitchFamily="18" charset="0"/>
            </a:rPr>
            <a:t>докази на підтвердження встановлених судом обставин, а також мотиви неврахування окремих доказів;</a:t>
          </a:r>
          <a:endParaRPr lang="ru-RU" sz="2000" b="1" i="0" kern="1200" baseline="0" dirty="0">
            <a:solidFill>
              <a:schemeClr val="tx1"/>
            </a:solidFill>
            <a:latin typeface="Georgia" pitchFamily="18" charset="0"/>
            <a:cs typeface="Times New Roman" pitchFamily="18" charset="0"/>
          </a:endParaRPr>
        </a:p>
      </dsp:txBody>
      <dsp:txXfrm>
        <a:off x="71438" y="2928958"/>
        <a:ext cx="4096255" cy="2033839"/>
      </dsp:txXfrm>
    </dsp:sp>
    <dsp:sp modelId="{E497701E-CED7-4271-A2B3-EBBDB5C786A2}">
      <dsp:nvSpPr>
        <dsp:cNvPr id="0" name=""/>
        <dsp:cNvSpPr/>
      </dsp:nvSpPr>
      <dsp:spPr>
        <a:xfrm>
          <a:off x="4429150" y="2857530"/>
          <a:ext cx="4096255" cy="2033839"/>
        </a:xfrm>
        <a:prstGeom prst="round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0" kern="1200" baseline="0" dirty="0" smtClean="0">
              <a:solidFill>
                <a:schemeClr val="tx1"/>
              </a:solidFill>
              <a:latin typeface="Georgia" pitchFamily="18" charset="0"/>
              <a:cs typeface="Times New Roman" pitchFamily="18" charset="0"/>
            </a:rPr>
            <a:t>мотиви зміни обвинувачення, підстави визнання частини обвинувачення необґрунтованою, якщо судом приймалися такі рішення;</a:t>
          </a:r>
          <a:endParaRPr lang="ru-RU" sz="1800" b="1" i="0" kern="1200" baseline="0" dirty="0">
            <a:solidFill>
              <a:schemeClr val="tx1"/>
            </a:solidFill>
            <a:latin typeface="Georgia" pitchFamily="18" charset="0"/>
            <a:cs typeface="Times New Roman" pitchFamily="18" charset="0"/>
          </a:endParaRPr>
        </a:p>
      </dsp:txBody>
      <dsp:txXfrm>
        <a:off x="4429150" y="2857530"/>
        <a:ext cx="4096255" cy="2033839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7A08A38-FEE2-4E46-9D30-256A4CB739C0}">
      <dsp:nvSpPr>
        <dsp:cNvPr id="0" name=""/>
        <dsp:cNvSpPr/>
      </dsp:nvSpPr>
      <dsp:spPr>
        <a:xfrm>
          <a:off x="1158266" y="0"/>
          <a:ext cx="5357850" cy="5357850"/>
        </a:xfrm>
        <a:prstGeom prst="diamond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</dsp:sp>
    <dsp:sp modelId="{77B979F2-7768-4A52-ACBB-4D3BFD49FA70}">
      <dsp:nvSpPr>
        <dsp:cNvPr id="0" name=""/>
        <dsp:cNvSpPr/>
      </dsp:nvSpPr>
      <dsp:spPr>
        <a:xfrm>
          <a:off x="0" y="297657"/>
          <a:ext cx="3199829" cy="2089561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0" kern="1200" dirty="0" smtClean="0">
              <a:solidFill>
                <a:srgbClr val="002060"/>
              </a:solidFill>
              <a:latin typeface="Georgia" pitchFamily="18" charset="0"/>
              <a:cs typeface="Times New Roman" pitchFamily="18" charset="0"/>
            </a:rPr>
            <a:t>обставини, які пом’якшують або обтяжують покарання;</a:t>
          </a:r>
          <a:endParaRPr lang="ru-RU" sz="2000" b="0" kern="1200" dirty="0">
            <a:solidFill>
              <a:srgbClr val="002060"/>
            </a:solidFill>
            <a:latin typeface="Georgia" pitchFamily="18" charset="0"/>
            <a:cs typeface="Times New Roman" pitchFamily="18" charset="0"/>
          </a:endParaRPr>
        </a:p>
      </dsp:txBody>
      <dsp:txXfrm>
        <a:off x="0" y="297657"/>
        <a:ext cx="3199829" cy="2089561"/>
      </dsp:txXfrm>
    </dsp:sp>
    <dsp:sp modelId="{816FD8B1-7F3A-4DDE-AE45-C8A0CA5ADA6C}">
      <dsp:nvSpPr>
        <dsp:cNvPr id="0" name=""/>
        <dsp:cNvSpPr/>
      </dsp:nvSpPr>
      <dsp:spPr>
        <a:xfrm>
          <a:off x="3576376" y="0"/>
          <a:ext cx="4996183" cy="3042067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0" kern="1200" dirty="0" smtClean="0">
              <a:solidFill>
                <a:srgbClr val="002060"/>
              </a:solidFill>
              <a:latin typeface="Georgia" pitchFamily="18" charset="0"/>
              <a:cs typeface="Times New Roman" pitchFamily="18" charset="0"/>
            </a:rPr>
            <a:t>мотиви призначення покарання, звільнення від відбування покарання, застосування примусових заходів медичного характеру при встановлені стану обмеженої осудності обвинуваченого, застосування примусового лікування, мотиви призначення громадського вихователя неповнолітньому;</a:t>
          </a:r>
          <a:endParaRPr lang="ru-RU" sz="2000" b="0" kern="1200" dirty="0">
            <a:solidFill>
              <a:srgbClr val="002060"/>
            </a:solidFill>
            <a:latin typeface="Georgia" pitchFamily="18" charset="0"/>
            <a:cs typeface="Times New Roman" pitchFamily="18" charset="0"/>
          </a:endParaRPr>
        </a:p>
      </dsp:txBody>
      <dsp:txXfrm>
        <a:off x="3576376" y="0"/>
        <a:ext cx="4996183" cy="3042067"/>
      </dsp:txXfrm>
    </dsp:sp>
    <dsp:sp modelId="{FBA15725-A3AB-4566-839A-5DE0D30895AB}">
      <dsp:nvSpPr>
        <dsp:cNvPr id="0" name=""/>
        <dsp:cNvSpPr/>
      </dsp:nvSpPr>
      <dsp:spPr>
        <a:xfrm>
          <a:off x="0" y="2902176"/>
          <a:ext cx="3131354" cy="2089561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0" kern="1200" dirty="0" smtClean="0">
              <a:solidFill>
                <a:srgbClr val="002060"/>
              </a:solidFill>
              <a:latin typeface="Georgia" pitchFamily="18" charset="0"/>
              <a:cs typeface="Times New Roman" pitchFamily="18" charset="0"/>
            </a:rPr>
            <a:t>підстави для задоволення цивільного позову або відмови у ньому, залишення його без розгляду;</a:t>
          </a:r>
          <a:endParaRPr lang="uk-UA" sz="2000" b="0" kern="1200" dirty="0">
            <a:solidFill>
              <a:srgbClr val="002060"/>
            </a:solidFill>
            <a:latin typeface="Georgia" pitchFamily="18" charset="0"/>
            <a:cs typeface="Times New Roman" pitchFamily="18" charset="0"/>
          </a:endParaRPr>
        </a:p>
      </dsp:txBody>
      <dsp:txXfrm>
        <a:off x="0" y="2902176"/>
        <a:ext cx="3131354" cy="2089561"/>
      </dsp:txXfrm>
    </dsp:sp>
    <dsp:sp modelId="{000A4C59-79EE-4E25-A67F-8D64C3352182}">
      <dsp:nvSpPr>
        <dsp:cNvPr id="0" name=""/>
        <dsp:cNvSpPr/>
      </dsp:nvSpPr>
      <dsp:spPr>
        <a:xfrm>
          <a:off x="3988614" y="3125404"/>
          <a:ext cx="3856891" cy="2089561"/>
        </a:xfrm>
        <a:prstGeom prst="roundRect">
          <a:avLst/>
        </a:prstGeom>
        <a:solidFill>
          <a:schemeClr val="tx1">
            <a:lumMod val="25000"/>
            <a:lumOff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0" kern="1200" dirty="0" smtClean="0">
              <a:solidFill>
                <a:srgbClr val="002060"/>
              </a:solidFill>
              <a:latin typeface="Georgia" pitchFamily="18" charset="0"/>
              <a:cs typeface="Times New Roman" pitchFamily="18" charset="0"/>
            </a:rPr>
            <a:t>мотиви ухвалення інших рішень щодо питань, які вирішуються судом при ухваленні вироку, та положення закону, якими керувався суд</a:t>
          </a:r>
          <a:r>
            <a:rPr lang="ru-RU" sz="2000" b="0" kern="1200" dirty="0" smtClean="0">
              <a:solidFill>
                <a:srgbClr val="002060"/>
              </a:solidFill>
              <a:latin typeface="Georgia" pitchFamily="18" charset="0"/>
              <a:cs typeface="Times New Roman" pitchFamily="18" charset="0"/>
            </a:rPr>
            <a:t> </a:t>
          </a:r>
          <a:endParaRPr lang="ru-RU" sz="2000" b="0" kern="1200" dirty="0">
            <a:solidFill>
              <a:srgbClr val="002060"/>
            </a:solidFill>
            <a:latin typeface="Georgia" pitchFamily="18" charset="0"/>
            <a:cs typeface="Times New Roman" pitchFamily="18" charset="0"/>
          </a:endParaRPr>
        </a:p>
      </dsp:txBody>
      <dsp:txXfrm>
        <a:off x="3988614" y="3125404"/>
        <a:ext cx="3856891" cy="20895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1A529-CCBC-49ED-BDDD-0B0E889E2AA7}" type="datetimeFigureOut">
              <a:rPr lang="ru-RU" smtClean="0"/>
              <a:pPr/>
              <a:t>20.10.2022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BC4E-9C6E-4626-A351-0B4750646E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70155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1A529-CCBC-49ED-BDDD-0B0E889E2AA7}" type="datetimeFigureOut">
              <a:rPr lang="ru-RU" smtClean="0"/>
              <a:pPr/>
              <a:t>20.10.2022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BC4E-9C6E-4626-A351-0B4750646E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12503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1A529-CCBC-49ED-BDDD-0B0E889E2AA7}" type="datetimeFigureOut">
              <a:rPr lang="ru-RU" smtClean="0"/>
              <a:pPr/>
              <a:t>20.10.2022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BC4E-9C6E-4626-A351-0B4750646E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06482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1A529-CCBC-49ED-BDDD-0B0E889E2AA7}" type="datetimeFigureOut">
              <a:rPr lang="ru-RU" smtClean="0"/>
              <a:pPr/>
              <a:t>20.10.2022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BC4E-9C6E-4626-A351-0B4750646E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379154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1A529-CCBC-49ED-BDDD-0B0E889E2AA7}" type="datetimeFigureOut">
              <a:rPr lang="ru-RU" smtClean="0"/>
              <a:pPr/>
              <a:t>20.10.2022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BC4E-9C6E-4626-A351-0B4750646E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5203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1A529-CCBC-49ED-BDDD-0B0E889E2AA7}" type="datetimeFigureOut">
              <a:rPr lang="ru-RU" smtClean="0"/>
              <a:pPr/>
              <a:t>20.10.2022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BC4E-9C6E-4626-A351-0B4750646E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48355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1A529-CCBC-49ED-BDDD-0B0E889E2AA7}" type="datetimeFigureOut">
              <a:rPr lang="ru-RU" smtClean="0"/>
              <a:pPr/>
              <a:t>20.10.2022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BC4E-9C6E-4626-A351-0B4750646E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54315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1A529-CCBC-49ED-BDDD-0B0E889E2AA7}" type="datetimeFigureOut">
              <a:rPr lang="ru-RU" smtClean="0"/>
              <a:pPr/>
              <a:t>20.10.2022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BC4E-9C6E-4626-A351-0B4750646E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76604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1A529-CCBC-49ED-BDDD-0B0E889E2AA7}" type="datetimeFigureOut">
              <a:rPr lang="ru-RU" smtClean="0"/>
              <a:pPr/>
              <a:t>20.10.2022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BC4E-9C6E-4626-A351-0B4750646E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18925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1A529-CCBC-49ED-BDDD-0B0E889E2AA7}" type="datetimeFigureOut">
              <a:rPr lang="ru-RU" smtClean="0"/>
              <a:pPr/>
              <a:t>20.10.2022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BC4E-9C6E-4626-A351-0B4750646E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68519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1A529-CCBC-49ED-BDDD-0B0E889E2AA7}" type="datetimeFigureOut">
              <a:rPr lang="ru-RU" smtClean="0"/>
              <a:pPr/>
              <a:t>20.10.2022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BC4E-9C6E-4626-A351-0B4750646E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3580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1A529-CCBC-49ED-BDDD-0B0E889E2AA7}" type="datetimeFigureOut">
              <a:rPr lang="ru-RU" smtClean="0"/>
              <a:pPr/>
              <a:t>20.10.2022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6BC4E-9C6E-4626-A351-0B4750646E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98331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0"/>
            <a:ext cx="8858280" cy="521495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339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 pitchFamily="18" charset="0"/>
              </a:rPr>
              <a:t>СУТЬ, ЗНАЧЕННЯ ТА </a:t>
            </a:r>
            <a:r>
              <a:rPr lang="uk-UA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339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 pitchFamily="18" charset="0"/>
              </a:rPr>
              <a:t>ПРАВОВИЙ </a:t>
            </a: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339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 pitchFamily="18" charset="0"/>
              </a:rPr>
              <a:t>МЕХАНІЗМ ПРИЙНЯТТЯ ПРОЦЕСУАЛЬНИХ АКТІВ, ЯКІ СКЛАДАЮТЬСЯ </a:t>
            </a:r>
            <a:b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339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 pitchFamily="18" charset="0"/>
              </a:rPr>
            </a:b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339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 pitchFamily="18" charset="0"/>
              </a:rPr>
              <a:t>У КРИМІНАЛЬНИХ ПРОВАДЖЕННЯХ</a:t>
            </a:r>
            <a:r>
              <a:rPr lang="uk-UA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339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 pitchFamily="18" charset="0"/>
              </a:rPr>
              <a:t>, ЇХ КЛАСИФІКАЦІЯ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2050" name="Picture 2" descr="За яких умов процесуальні документи, які стали підставою для проведення  НС(Р)Д, можуть бути предметом апеляційного розгляду | Рада адвокатів  Київської області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48" y="4143380"/>
            <a:ext cx="4857752" cy="27146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59201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абличка 1"/>
          <p:cNvSpPr/>
          <p:nvPr/>
        </p:nvSpPr>
        <p:spPr>
          <a:xfrm>
            <a:off x="357158" y="1357298"/>
            <a:ext cx="2643206" cy="642942"/>
          </a:xfrm>
          <a:prstGeom prst="plaque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rgbClr val="7030A0"/>
                </a:solidFill>
                <a:latin typeface="Georgia" pitchFamily="18" charset="0"/>
              </a:rPr>
              <a:t>вмотивованими</a:t>
            </a:r>
            <a:endParaRPr lang="ru-RU" sz="2000" b="1" dirty="0" smtClean="0">
              <a:solidFill>
                <a:srgbClr val="7030A0"/>
              </a:solidFill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86116" y="285728"/>
            <a:ext cx="5643602" cy="292895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/>
            <a:r>
              <a:rPr lang="uk-UA" dirty="0" smtClean="0">
                <a:solidFill>
                  <a:srgbClr val="FF3399"/>
                </a:solidFill>
                <a:latin typeface="Georgia" pitchFamily="18" charset="0"/>
              </a:rPr>
              <a:t>обґрунтованість рішення </a:t>
            </a:r>
            <a:r>
              <a:rPr lang="uk-UA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– це відповідність викладених в ньому висновків про фактичні обставини справи доказам, які є у справі і отримані в результаті діяльності по їх збиранню, перевірці і оцінці, що передувала прийняттю рішення. </a:t>
            </a:r>
          </a:p>
          <a:p>
            <a:pPr marL="342900" indent="-342900" algn="ctr"/>
            <a:r>
              <a:rPr lang="uk-UA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Обґрунтованими мають бути всі твердження, що містяться як в описовій, так і в резолютивній частині рішення</a:t>
            </a:r>
          </a:p>
        </p:txBody>
      </p:sp>
      <p:sp>
        <p:nvSpPr>
          <p:cNvPr id="4" name="Табличка 3"/>
          <p:cNvSpPr/>
          <p:nvPr/>
        </p:nvSpPr>
        <p:spPr>
          <a:xfrm>
            <a:off x="285720" y="4429132"/>
            <a:ext cx="2643206" cy="642942"/>
          </a:xfrm>
          <a:prstGeom prst="plaque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rgbClr val="7030A0"/>
                </a:solidFill>
                <a:latin typeface="Georgia" pitchFamily="18" charset="0"/>
              </a:rPr>
              <a:t>обґрунтованими</a:t>
            </a:r>
            <a:endParaRPr lang="ru-RU" sz="2000" b="1" dirty="0" smtClean="0">
              <a:solidFill>
                <a:srgbClr val="7030A0"/>
              </a:solidFill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86116" y="3643314"/>
            <a:ext cx="5572164" cy="300039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/>
            <a:r>
              <a:rPr lang="uk-UA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посилює обґрунтованість рішення, надає йому внутрішню і зовнішню переконливість, полегшує розуміння учасниками процесу суті прийнятого рішення. </a:t>
            </a:r>
          </a:p>
          <a:p>
            <a:pPr marL="342900" indent="-342900" algn="ctr"/>
            <a:r>
              <a:rPr lang="uk-UA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Вмотивованість це така властивість процесуального рішення, яка свідчить про аналіз усієї сукупності доводів (підстав) для прийняття рішення, приведення їх в таку систему, яка підтверджує і переконує у правильності прийнятого рішення</a:t>
            </a:r>
          </a:p>
        </p:txBody>
      </p:sp>
      <p:sp>
        <p:nvSpPr>
          <p:cNvPr id="6" name="Двойная стрелка вверх/вниз 5"/>
          <p:cNvSpPr/>
          <p:nvPr/>
        </p:nvSpPr>
        <p:spPr>
          <a:xfrm>
            <a:off x="1500166" y="2071678"/>
            <a:ext cx="285752" cy="2286016"/>
          </a:xfrm>
          <a:prstGeom prst="up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light_shadow_m"/>
          <p:cNvPicPr>
            <a:picLocks noChangeAspect="1" noChangeArrowheads="1"/>
          </p:cNvPicPr>
          <p:nvPr/>
        </p:nvPicPr>
        <p:blipFill>
          <a:blip r:embed="rId2" cstate="print">
            <a:lum bright="-48000" contrast="-24000"/>
          </a:blip>
          <a:srcRect/>
          <a:stretch>
            <a:fillRect/>
          </a:stretch>
        </p:blipFill>
        <p:spPr bwMode="auto">
          <a:xfrm rot="18481136">
            <a:off x="1345407" y="3628231"/>
            <a:ext cx="3255962" cy="441325"/>
          </a:xfrm>
          <a:prstGeom prst="rect">
            <a:avLst/>
          </a:prstGeom>
          <a:noFill/>
        </p:spPr>
      </p:pic>
      <p:sp>
        <p:nvSpPr>
          <p:cNvPr id="4" name="Freeform 4"/>
          <p:cNvSpPr>
            <a:spLocks/>
          </p:cNvSpPr>
          <p:nvPr/>
        </p:nvSpPr>
        <p:spPr bwMode="gray">
          <a:xfrm>
            <a:off x="1887538" y="2859088"/>
            <a:ext cx="2097087" cy="2016125"/>
          </a:xfrm>
          <a:custGeom>
            <a:avLst/>
            <a:gdLst/>
            <a:ahLst/>
            <a:cxnLst>
              <a:cxn ang="0">
                <a:pos x="763" y="102"/>
              </a:cxn>
              <a:cxn ang="0">
                <a:pos x="1209" y="244"/>
              </a:cxn>
              <a:cxn ang="0">
                <a:pos x="1325" y="314"/>
              </a:cxn>
              <a:cxn ang="0">
                <a:pos x="843" y="267"/>
              </a:cxn>
              <a:cxn ang="0">
                <a:pos x="305" y="1479"/>
              </a:cxn>
              <a:cxn ang="0">
                <a:pos x="0" y="1303"/>
              </a:cxn>
              <a:cxn ang="0">
                <a:pos x="763" y="102"/>
              </a:cxn>
            </a:cxnLst>
            <a:rect l="0" t="0" r="r" b="b"/>
            <a:pathLst>
              <a:path w="1335" h="1479">
                <a:moveTo>
                  <a:pt x="763" y="102"/>
                </a:moveTo>
                <a:cubicBezTo>
                  <a:pt x="920" y="0"/>
                  <a:pt x="1137" y="178"/>
                  <a:pt x="1209" y="244"/>
                </a:cubicBezTo>
                <a:cubicBezTo>
                  <a:pt x="1281" y="310"/>
                  <a:pt x="1335" y="312"/>
                  <a:pt x="1325" y="314"/>
                </a:cubicBezTo>
                <a:cubicBezTo>
                  <a:pt x="1262" y="339"/>
                  <a:pt x="1010" y="74"/>
                  <a:pt x="843" y="267"/>
                </a:cubicBezTo>
                <a:cubicBezTo>
                  <a:pt x="554" y="534"/>
                  <a:pt x="389" y="1337"/>
                  <a:pt x="305" y="1479"/>
                </a:cubicBezTo>
                <a:lnTo>
                  <a:pt x="0" y="1303"/>
                </a:lnTo>
                <a:cubicBezTo>
                  <a:pt x="76" y="1074"/>
                  <a:pt x="398" y="270"/>
                  <a:pt x="763" y="102"/>
                </a:cubicBezTo>
                <a:close/>
              </a:path>
            </a:pathLst>
          </a:custGeom>
          <a:gradFill rotWithShape="1">
            <a:gsLst>
              <a:gs pos="0">
                <a:srgbClr val="B2B2B2"/>
              </a:gs>
              <a:gs pos="100000">
                <a:srgbClr val="B2B2B2">
                  <a:gamma/>
                  <a:shade val="0"/>
                  <a:invGamma/>
                </a:srgbClr>
              </a:gs>
            </a:gsLst>
            <a:lin ang="0" scaled="1"/>
          </a:grad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Freeform 5"/>
          <p:cNvSpPr>
            <a:spLocks/>
          </p:cNvSpPr>
          <p:nvPr/>
        </p:nvSpPr>
        <p:spPr bwMode="gray">
          <a:xfrm flipH="1">
            <a:off x="4979988" y="2905125"/>
            <a:ext cx="2097087" cy="2016125"/>
          </a:xfrm>
          <a:custGeom>
            <a:avLst/>
            <a:gdLst/>
            <a:ahLst/>
            <a:cxnLst>
              <a:cxn ang="0">
                <a:pos x="763" y="102"/>
              </a:cxn>
              <a:cxn ang="0">
                <a:pos x="1209" y="244"/>
              </a:cxn>
              <a:cxn ang="0">
                <a:pos x="1325" y="314"/>
              </a:cxn>
              <a:cxn ang="0">
                <a:pos x="843" y="267"/>
              </a:cxn>
              <a:cxn ang="0">
                <a:pos x="305" y="1479"/>
              </a:cxn>
              <a:cxn ang="0">
                <a:pos x="0" y="1303"/>
              </a:cxn>
              <a:cxn ang="0">
                <a:pos x="763" y="102"/>
              </a:cxn>
            </a:cxnLst>
            <a:rect l="0" t="0" r="r" b="b"/>
            <a:pathLst>
              <a:path w="1335" h="1479">
                <a:moveTo>
                  <a:pt x="763" y="102"/>
                </a:moveTo>
                <a:cubicBezTo>
                  <a:pt x="920" y="0"/>
                  <a:pt x="1137" y="178"/>
                  <a:pt x="1209" y="244"/>
                </a:cubicBezTo>
                <a:cubicBezTo>
                  <a:pt x="1281" y="310"/>
                  <a:pt x="1335" y="312"/>
                  <a:pt x="1325" y="314"/>
                </a:cubicBezTo>
                <a:cubicBezTo>
                  <a:pt x="1262" y="339"/>
                  <a:pt x="1010" y="74"/>
                  <a:pt x="843" y="267"/>
                </a:cubicBezTo>
                <a:cubicBezTo>
                  <a:pt x="554" y="534"/>
                  <a:pt x="389" y="1337"/>
                  <a:pt x="305" y="1479"/>
                </a:cubicBezTo>
                <a:lnTo>
                  <a:pt x="0" y="1303"/>
                </a:lnTo>
                <a:cubicBezTo>
                  <a:pt x="76" y="1074"/>
                  <a:pt x="398" y="270"/>
                  <a:pt x="763" y="102"/>
                </a:cubicBezTo>
                <a:close/>
              </a:path>
            </a:pathLst>
          </a:custGeom>
          <a:gradFill rotWithShape="1">
            <a:gsLst>
              <a:gs pos="0">
                <a:srgbClr val="B2B2B2"/>
              </a:gs>
              <a:gs pos="100000">
                <a:srgbClr val="B2B2B2">
                  <a:gamma/>
                  <a:shade val="0"/>
                  <a:invGamma/>
                </a:srgbClr>
              </a:gs>
            </a:gsLst>
            <a:lin ang="0" scaled="1"/>
          </a:grad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Freeform 9"/>
          <p:cNvSpPr>
            <a:spLocks/>
          </p:cNvSpPr>
          <p:nvPr/>
        </p:nvSpPr>
        <p:spPr bwMode="gray">
          <a:xfrm>
            <a:off x="2386013" y="3089275"/>
            <a:ext cx="587375" cy="741363"/>
          </a:xfrm>
          <a:custGeom>
            <a:avLst/>
            <a:gdLst/>
            <a:ahLst/>
            <a:cxnLst>
              <a:cxn ang="0">
                <a:pos x="154" y="241"/>
              </a:cxn>
              <a:cxn ang="0">
                <a:pos x="366" y="9"/>
              </a:cxn>
              <a:cxn ang="0">
                <a:pos x="165" y="293"/>
              </a:cxn>
              <a:cxn ang="0">
                <a:pos x="60" y="507"/>
              </a:cxn>
              <a:cxn ang="0">
                <a:pos x="0" y="543"/>
              </a:cxn>
              <a:cxn ang="0">
                <a:pos x="154" y="241"/>
              </a:cxn>
            </a:cxnLst>
            <a:rect l="0" t="0" r="r" b="b"/>
            <a:pathLst>
              <a:path w="368" h="543">
                <a:moveTo>
                  <a:pt x="154" y="241"/>
                </a:moveTo>
                <a:cubicBezTo>
                  <a:pt x="224" y="129"/>
                  <a:pt x="364" y="0"/>
                  <a:pt x="366" y="9"/>
                </a:cubicBezTo>
                <a:cubicBezTo>
                  <a:pt x="368" y="18"/>
                  <a:pt x="216" y="210"/>
                  <a:pt x="165" y="293"/>
                </a:cubicBezTo>
                <a:cubicBezTo>
                  <a:pt x="103" y="394"/>
                  <a:pt x="97" y="449"/>
                  <a:pt x="60" y="507"/>
                </a:cubicBezTo>
                <a:lnTo>
                  <a:pt x="0" y="543"/>
                </a:lnTo>
                <a:cubicBezTo>
                  <a:pt x="16" y="499"/>
                  <a:pt x="122" y="304"/>
                  <a:pt x="154" y="241"/>
                </a:cubicBezTo>
                <a:close/>
              </a:path>
            </a:pathLst>
          </a:custGeom>
          <a:gradFill rotWithShape="1">
            <a:gsLst>
              <a:gs pos="0">
                <a:schemeClr val="tx1">
                  <a:alpha val="70000"/>
                </a:schemeClr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Freeform 10"/>
          <p:cNvSpPr>
            <a:spLocks/>
          </p:cNvSpPr>
          <p:nvPr/>
        </p:nvSpPr>
        <p:spPr bwMode="gray">
          <a:xfrm flipH="1">
            <a:off x="5995988" y="3205163"/>
            <a:ext cx="530225" cy="560387"/>
          </a:xfrm>
          <a:custGeom>
            <a:avLst/>
            <a:gdLst/>
            <a:ahLst/>
            <a:cxnLst>
              <a:cxn ang="0">
                <a:pos x="154" y="241"/>
              </a:cxn>
              <a:cxn ang="0">
                <a:pos x="366" y="9"/>
              </a:cxn>
              <a:cxn ang="0">
                <a:pos x="165" y="293"/>
              </a:cxn>
              <a:cxn ang="0">
                <a:pos x="60" y="507"/>
              </a:cxn>
              <a:cxn ang="0">
                <a:pos x="0" y="543"/>
              </a:cxn>
              <a:cxn ang="0">
                <a:pos x="154" y="241"/>
              </a:cxn>
            </a:cxnLst>
            <a:rect l="0" t="0" r="r" b="b"/>
            <a:pathLst>
              <a:path w="368" h="543">
                <a:moveTo>
                  <a:pt x="154" y="241"/>
                </a:moveTo>
                <a:cubicBezTo>
                  <a:pt x="224" y="129"/>
                  <a:pt x="364" y="0"/>
                  <a:pt x="366" y="9"/>
                </a:cubicBezTo>
                <a:cubicBezTo>
                  <a:pt x="368" y="18"/>
                  <a:pt x="216" y="210"/>
                  <a:pt x="165" y="293"/>
                </a:cubicBezTo>
                <a:cubicBezTo>
                  <a:pt x="103" y="394"/>
                  <a:pt x="97" y="449"/>
                  <a:pt x="60" y="507"/>
                </a:cubicBezTo>
                <a:lnTo>
                  <a:pt x="0" y="543"/>
                </a:lnTo>
                <a:cubicBezTo>
                  <a:pt x="16" y="499"/>
                  <a:pt x="122" y="304"/>
                  <a:pt x="154" y="241"/>
                </a:cubicBezTo>
                <a:close/>
              </a:path>
            </a:pathLst>
          </a:custGeom>
          <a:gradFill rotWithShape="1">
            <a:gsLst>
              <a:gs pos="0">
                <a:schemeClr val="tx1"/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Oval 11"/>
          <p:cNvSpPr>
            <a:spLocks noChangeArrowheads="1"/>
          </p:cNvSpPr>
          <p:nvPr/>
        </p:nvSpPr>
        <p:spPr bwMode="gray">
          <a:xfrm>
            <a:off x="571472" y="4256088"/>
            <a:ext cx="2643206" cy="1733550"/>
          </a:xfrm>
          <a:prstGeom prst="ellipse">
            <a:avLst/>
          </a:prstGeom>
          <a:gradFill rotWithShape="1">
            <a:gsLst>
              <a:gs pos="0">
                <a:srgbClr val="B2B2B2"/>
              </a:gs>
              <a:gs pos="100000">
                <a:srgbClr val="B2B2B2">
                  <a:gamma/>
                  <a:tint val="0"/>
                  <a:invGamma/>
                </a:srgbClr>
              </a:gs>
            </a:gsLst>
            <a:lin ang="5400000" scaled="1"/>
          </a:gradFill>
          <a:ln w="19050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" name="Oval 12"/>
          <p:cNvSpPr>
            <a:spLocks noChangeArrowheads="1"/>
          </p:cNvSpPr>
          <p:nvPr/>
        </p:nvSpPr>
        <p:spPr bwMode="gray">
          <a:xfrm>
            <a:off x="1065213" y="4335463"/>
            <a:ext cx="1595437" cy="1582737"/>
          </a:xfrm>
          <a:prstGeom prst="ellipse">
            <a:avLst/>
          </a:prstGeom>
          <a:gradFill rotWithShape="1">
            <a:gsLst>
              <a:gs pos="0">
                <a:srgbClr val="DDDDDD"/>
              </a:gs>
              <a:gs pos="50000">
                <a:srgbClr val="DDDDDD">
                  <a:gamma/>
                  <a:tint val="26667"/>
                  <a:invGamma/>
                </a:srgbClr>
              </a:gs>
              <a:gs pos="100000">
                <a:srgbClr val="DDDDDD"/>
              </a:gs>
            </a:gsLst>
            <a:lin ang="5400000" scaled="1"/>
          </a:gradFill>
          <a:ln w="19050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13" name="Picture 13" descr="circuler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gray">
          <a:xfrm>
            <a:off x="1122363" y="4392613"/>
            <a:ext cx="1492250" cy="1457325"/>
          </a:xfrm>
          <a:prstGeom prst="rect">
            <a:avLst/>
          </a:prstGeom>
          <a:noFill/>
        </p:spPr>
      </p:pic>
      <p:sp>
        <p:nvSpPr>
          <p:cNvPr id="14" name="Oval 14"/>
          <p:cNvSpPr>
            <a:spLocks noChangeArrowheads="1"/>
          </p:cNvSpPr>
          <p:nvPr/>
        </p:nvSpPr>
        <p:spPr bwMode="gray">
          <a:xfrm>
            <a:off x="1122363" y="4392613"/>
            <a:ext cx="1482725" cy="1460500"/>
          </a:xfrm>
          <a:prstGeom prst="ellipse">
            <a:avLst/>
          </a:prstGeom>
          <a:gradFill rotWithShape="1">
            <a:gsLst>
              <a:gs pos="0">
                <a:srgbClr val="FFFF99">
                  <a:gamma/>
                  <a:shade val="26275"/>
                  <a:invGamma/>
                  <a:alpha val="89999"/>
                </a:srgbClr>
              </a:gs>
              <a:gs pos="50000">
                <a:srgbClr val="FFFF99">
                  <a:alpha val="45000"/>
                </a:srgbClr>
              </a:gs>
              <a:gs pos="100000">
                <a:srgbClr val="FFFF99">
                  <a:gamma/>
                  <a:shade val="26275"/>
                  <a:invGamma/>
                  <a:alpha val="89999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Freeform 15"/>
          <p:cNvSpPr>
            <a:spLocks/>
          </p:cNvSpPr>
          <p:nvPr/>
        </p:nvSpPr>
        <p:spPr bwMode="gray">
          <a:xfrm>
            <a:off x="1274763" y="4421188"/>
            <a:ext cx="1165225" cy="508000"/>
          </a:xfrm>
          <a:custGeom>
            <a:avLst/>
            <a:gdLst/>
            <a:ahLst/>
            <a:cxnLst>
              <a:cxn ang="0">
                <a:pos x="1301" y="401"/>
              </a:cxn>
              <a:cxn ang="0">
                <a:pos x="1317" y="442"/>
              </a:cxn>
              <a:cxn ang="0">
                <a:pos x="1321" y="481"/>
              </a:cxn>
              <a:cxn ang="0">
                <a:pos x="1315" y="516"/>
              </a:cxn>
              <a:cxn ang="0">
                <a:pos x="1298" y="550"/>
              </a:cxn>
              <a:cxn ang="0">
                <a:pos x="1272" y="579"/>
              </a:cxn>
              <a:cxn ang="0">
                <a:pos x="1239" y="604"/>
              </a:cxn>
              <a:cxn ang="0">
                <a:pos x="1196" y="628"/>
              </a:cxn>
              <a:cxn ang="0">
                <a:pos x="1147" y="649"/>
              </a:cxn>
              <a:cxn ang="0">
                <a:pos x="1092" y="667"/>
              </a:cxn>
              <a:cxn ang="0">
                <a:pos x="1031" y="683"/>
              </a:cxn>
              <a:cxn ang="0">
                <a:pos x="967" y="694"/>
              </a:cxn>
              <a:cxn ang="0">
                <a:pos x="896" y="704"/>
              </a:cxn>
              <a:cxn ang="0">
                <a:pos x="824" y="710"/>
              </a:cxn>
              <a:cxn ang="0">
                <a:pos x="795" y="712"/>
              </a:cxn>
              <a:cxn ang="0">
                <a:pos x="476" y="712"/>
              </a:cxn>
              <a:cxn ang="0">
                <a:pos x="472" y="712"/>
              </a:cxn>
              <a:cxn ang="0">
                <a:pos x="409" y="708"/>
              </a:cxn>
              <a:cxn ang="0">
                <a:pos x="348" y="704"/>
              </a:cxn>
              <a:cxn ang="0">
                <a:pos x="290" y="696"/>
              </a:cxn>
              <a:cxn ang="0">
                <a:pos x="235" y="689"/>
              </a:cxn>
              <a:cxn ang="0">
                <a:pos x="186" y="677"/>
              </a:cxn>
              <a:cxn ang="0">
                <a:pos x="141" y="663"/>
              </a:cxn>
              <a:cxn ang="0">
                <a:pos x="102" y="648"/>
              </a:cxn>
              <a:cxn ang="0">
                <a:pos x="67" y="630"/>
              </a:cxn>
              <a:cxn ang="0">
                <a:pos x="39" y="608"/>
              </a:cxn>
              <a:cxn ang="0">
                <a:pos x="18" y="583"/>
              </a:cxn>
              <a:cxn ang="0">
                <a:pos x="6" y="554"/>
              </a:cxn>
              <a:cxn ang="0">
                <a:pos x="0" y="524"/>
              </a:cxn>
              <a:cxn ang="0">
                <a:pos x="0" y="520"/>
              </a:cxn>
              <a:cxn ang="0">
                <a:pos x="4" y="487"/>
              </a:cxn>
              <a:cxn ang="0">
                <a:pos x="16" y="446"/>
              </a:cxn>
              <a:cxn ang="0">
                <a:pos x="51" y="370"/>
              </a:cxn>
              <a:cxn ang="0">
                <a:pos x="94" y="299"/>
              </a:cxn>
              <a:cxn ang="0">
                <a:pos x="147" y="235"/>
              </a:cxn>
              <a:cxn ang="0">
                <a:pos x="204" y="176"/>
              </a:cxn>
              <a:cxn ang="0">
                <a:pos x="270" y="125"/>
              </a:cxn>
              <a:cxn ang="0">
                <a:pos x="341" y="82"/>
              </a:cxn>
              <a:cxn ang="0">
                <a:pos x="415" y="47"/>
              </a:cxn>
              <a:cxn ang="0">
                <a:pos x="497" y="21"/>
              </a:cxn>
              <a:cxn ang="0">
                <a:pos x="581" y="6"/>
              </a:cxn>
              <a:cxn ang="0">
                <a:pos x="667" y="0"/>
              </a:cxn>
              <a:cxn ang="0">
                <a:pos x="667" y="0"/>
              </a:cxn>
              <a:cxn ang="0">
                <a:pos x="759" y="6"/>
              </a:cxn>
              <a:cxn ang="0">
                <a:pos x="847" y="23"/>
              </a:cxn>
              <a:cxn ang="0">
                <a:pos x="932" y="53"/>
              </a:cxn>
              <a:cxn ang="0">
                <a:pos x="1010" y="90"/>
              </a:cxn>
              <a:cxn ang="0">
                <a:pos x="1082" y="137"/>
              </a:cxn>
              <a:cxn ang="0">
                <a:pos x="1149" y="194"/>
              </a:cxn>
              <a:cxn ang="0">
                <a:pos x="1208" y="256"/>
              </a:cxn>
              <a:cxn ang="0">
                <a:pos x="1258" y="325"/>
              </a:cxn>
              <a:cxn ang="0">
                <a:pos x="1301" y="401"/>
              </a:cxn>
              <a:cxn ang="0">
                <a:pos x="1301" y="401"/>
              </a:cxn>
            </a:cxnLst>
            <a:rect l="0" t="0" r="r" b="b"/>
            <a:pathLst>
              <a:path w="1321" h="712">
                <a:moveTo>
                  <a:pt x="1301" y="401"/>
                </a:moveTo>
                <a:lnTo>
                  <a:pt x="1317" y="442"/>
                </a:lnTo>
                <a:lnTo>
                  <a:pt x="1321" y="481"/>
                </a:lnTo>
                <a:lnTo>
                  <a:pt x="1315" y="516"/>
                </a:lnTo>
                <a:lnTo>
                  <a:pt x="1298" y="550"/>
                </a:lnTo>
                <a:lnTo>
                  <a:pt x="1272" y="579"/>
                </a:lnTo>
                <a:lnTo>
                  <a:pt x="1239" y="604"/>
                </a:lnTo>
                <a:lnTo>
                  <a:pt x="1196" y="628"/>
                </a:lnTo>
                <a:lnTo>
                  <a:pt x="1147" y="649"/>
                </a:lnTo>
                <a:lnTo>
                  <a:pt x="1092" y="667"/>
                </a:lnTo>
                <a:lnTo>
                  <a:pt x="1031" y="683"/>
                </a:lnTo>
                <a:lnTo>
                  <a:pt x="967" y="694"/>
                </a:lnTo>
                <a:lnTo>
                  <a:pt x="896" y="704"/>
                </a:lnTo>
                <a:lnTo>
                  <a:pt x="824" y="710"/>
                </a:lnTo>
                <a:lnTo>
                  <a:pt x="795" y="712"/>
                </a:lnTo>
                <a:lnTo>
                  <a:pt x="476" y="712"/>
                </a:lnTo>
                <a:lnTo>
                  <a:pt x="472" y="712"/>
                </a:lnTo>
                <a:lnTo>
                  <a:pt x="409" y="708"/>
                </a:lnTo>
                <a:lnTo>
                  <a:pt x="348" y="704"/>
                </a:lnTo>
                <a:lnTo>
                  <a:pt x="290" y="696"/>
                </a:lnTo>
                <a:lnTo>
                  <a:pt x="235" y="689"/>
                </a:lnTo>
                <a:lnTo>
                  <a:pt x="186" y="677"/>
                </a:lnTo>
                <a:lnTo>
                  <a:pt x="141" y="663"/>
                </a:lnTo>
                <a:lnTo>
                  <a:pt x="102" y="648"/>
                </a:lnTo>
                <a:lnTo>
                  <a:pt x="67" y="630"/>
                </a:lnTo>
                <a:lnTo>
                  <a:pt x="39" y="608"/>
                </a:lnTo>
                <a:lnTo>
                  <a:pt x="18" y="583"/>
                </a:lnTo>
                <a:lnTo>
                  <a:pt x="6" y="554"/>
                </a:lnTo>
                <a:lnTo>
                  <a:pt x="0" y="524"/>
                </a:lnTo>
                <a:lnTo>
                  <a:pt x="0" y="520"/>
                </a:lnTo>
                <a:lnTo>
                  <a:pt x="4" y="487"/>
                </a:lnTo>
                <a:lnTo>
                  <a:pt x="16" y="446"/>
                </a:lnTo>
                <a:lnTo>
                  <a:pt x="51" y="370"/>
                </a:lnTo>
                <a:lnTo>
                  <a:pt x="94" y="299"/>
                </a:lnTo>
                <a:lnTo>
                  <a:pt x="147" y="235"/>
                </a:lnTo>
                <a:lnTo>
                  <a:pt x="204" y="176"/>
                </a:lnTo>
                <a:lnTo>
                  <a:pt x="270" y="125"/>
                </a:lnTo>
                <a:lnTo>
                  <a:pt x="341" y="82"/>
                </a:lnTo>
                <a:lnTo>
                  <a:pt x="415" y="47"/>
                </a:lnTo>
                <a:lnTo>
                  <a:pt x="497" y="21"/>
                </a:lnTo>
                <a:lnTo>
                  <a:pt x="581" y="6"/>
                </a:lnTo>
                <a:lnTo>
                  <a:pt x="667" y="0"/>
                </a:lnTo>
                <a:lnTo>
                  <a:pt x="667" y="0"/>
                </a:lnTo>
                <a:lnTo>
                  <a:pt x="759" y="6"/>
                </a:lnTo>
                <a:lnTo>
                  <a:pt x="847" y="23"/>
                </a:lnTo>
                <a:lnTo>
                  <a:pt x="932" y="53"/>
                </a:lnTo>
                <a:lnTo>
                  <a:pt x="1010" y="90"/>
                </a:lnTo>
                <a:lnTo>
                  <a:pt x="1082" y="137"/>
                </a:lnTo>
                <a:lnTo>
                  <a:pt x="1149" y="194"/>
                </a:lnTo>
                <a:lnTo>
                  <a:pt x="1208" y="256"/>
                </a:lnTo>
                <a:lnTo>
                  <a:pt x="1258" y="325"/>
                </a:lnTo>
                <a:lnTo>
                  <a:pt x="1301" y="401"/>
                </a:lnTo>
                <a:lnTo>
                  <a:pt x="1301" y="401"/>
                </a:ln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FFFF99">
                  <a:alpha val="17999"/>
                </a:srgbClr>
              </a:gs>
            </a:gsLst>
            <a:lin ang="540000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" name="Oval 16"/>
          <p:cNvSpPr>
            <a:spLocks noChangeArrowheads="1"/>
          </p:cNvSpPr>
          <p:nvPr/>
        </p:nvSpPr>
        <p:spPr bwMode="gray">
          <a:xfrm>
            <a:off x="6083300" y="4256088"/>
            <a:ext cx="1747838" cy="1733550"/>
          </a:xfrm>
          <a:prstGeom prst="ellipse">
            <a:avLst/>
          </a:prstGeom>
          <a:gradFill rotWithShape="1">
            <a:gsLst>
              <a:gs pos="0">
                <a:srgbClr val="B2B2B2"/>
              </a:gs>
              <a:gs pos="100000">
                <a:srgbClr val="B2B2B2">
                  <a:gamma/>
                  <a:tint val="0"/>
                  <a:invGamma/>
                </a:srgbClr>
              </a:gs>
            </a:gsLst>
            <a:lin ang="5400000" scaled="1"/>
          </a:gradFill>
          <a:ln w="19050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" name="Oval 17"/>
          <p:cNvSpPr>
            <a:spLocks noChangeArrowheads="1"/>
          </p:cNvSpPr>
          <p:nvPr/>
        </p:nvSpPr>
        <p:spPr bwMode="gray">
          <a:xfrm>
            <a:off x="6156325" y="4335463"/>
            <a:ext cx="1597025" cy="1582737"/>
          </a:xfrm>
          <a:prstGeom prst="ellipse">
            <a:avLst/>
          </a:prstGeom>
          <a:gradFill rotWithShape="1">
            <a:gsLst>
              <a:gs pos="0">
                <a:srgbClr val="DDDDDD"/>
              </a:gs>
              <a:gs pos="50000">
                <a:srgbClr val="DDDDDD">
                  <a:gamma/>
                  <a:tint val="26667"/>
                  <a:invGamma/>
                </a:srgbClr>
              </a:gs>
              <a:gs pos="100000">
                <a:srgbClr val="DDDDDD"/>
              </a:gs>
            </a:gsLst>
            <a:lin ang="5400000" scaled="1"/>
          </a:gradFill>
          <a:ln w="19050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18" name="Picture 18" descr="circuler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gray">
          <a:xfrm>
            <a:off x="6215063" y="4392613"/>
            <a:ext cx="1490662" cy="1457325"/>
          </a:xfrm>
          <a:prstGeom prst="rect">
            <a:avLst/>
          </a:prstGeom>
          <a:noFill/>
        </p:spPr>
      </p:pic>
      <p:sp>
        <p:nvSpPr>
          <p:cNvPr id="19" name="Oval 19"/>
          <p:cNvSpPr>
            <a:spLocks noChangeArrowheads="1"/>
          </p:cNvSpPr>
          <p:nvPr/>
        </p:nvSpPr>
        <p:spPr bwMode="gray">
          <a:xfrm>
            <a:off x="5572132" y="4392613"/>
            <a:ext cx="2643205" cy="1460500"/>
          </a:xfrm>
          <a:prstGeom prst="ellipse">
            <a:avLst/>
          </a:prstGeom>
          <a:gradFill rotWithShape="1">
            <a:gsLst>
              <a:gs pos="0">
                <a:srgbClr val="CCCCFF">
                  <a:gamma/>
                  <a:shade val="26275"/>
                  <a:invGamma/>
                  <a:alpha val="89999"/>
                </a:srgbClr>
              </a:gs>
              <a:gs pos="50000">
                <a:srgbClr val="CCCCFF">
                  <a:alpha val="45000"/>
                </a:srgbClr>
              </a:gs>
              <a:gs pos="100000">
                <a:srgbClr val="CCCCFF">
                  <a:gamma/>
                  <a:shade val="26275"/>
                  <a:invGamma/>
                  <a:alpha val="89999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" name="Freeform 20"/>
          <p:cNvSpPr>
            <a:spLocks/>
          </p:cNvSpPr>
          <p:nvPr/>
        </p:nvSpPr>
        <p:spPr bwMode="gray">
          <a:xfrm>
            <a:off x="6367463" y="4421188"/>
            <a:ext cx="1163637" cy="508000"/>
          </a:xfrm>
          <a:custGeom>
            <a:avLst/>
            <a:gdLst/>
            <a:ahLst/>
            <a:cxnLst>
              <a:cxn ang="0">
                <a:pos x="1301" y="401"/>
              </a:cxn>
              <a:cxn ang="0">
                <a:pos x="1317" y="442"/>
              </a:cxn>
              <a:cxn ang="0">
                <a:pos x="1321" y="481"/>
              </a:cxn>
              <a:cxn ang="0">
                <a:pos x="1315" y="516"/>
              </a:cxn>
              <a:cxn ang="0">
                <a:pos x="1298" y="550"/>
              </a:cxn>
              <a:cxn ang="0">
                <a:pos x="1272" y="579"/>
              </a:cxn>
              <a:cxn ang="0">
                <a:pos x="1239" y="604"/>
              </a:cxn>
              <a:cxn ang="0">
                <a:pos x="1196" y="628"/>
              </a:cxn>
              <a:cxn ang="0">
                <a:pos x="1147" y="649"/>
              </a:cxn>
              <a:cxn ang="0">
                <a:pos x="1092" y="667"/>
              </a:cxn>
              <a:cxn ang="0">
                <a:pos x="1031" y="683"/>
              </a:cxn>
              <a:cxn ang="0">
                <a:pos x="967" y="694"/>
              </a:cxn>
              <a:cxn ang="0">
                <a:pos x="896" y="704"/>
              </a:cxn>
              <a:cxn ang="0">
                <a:pos x="824" y="710"/>
              </a:cxn>
              <a:cxn ang="0">
                <a:pos x="795" y="712"/>
              </a:cxn>
              <a:cxn ang="0">
                <a:pos x="476" y="712"/>
              </a:cxn>
              <a:cxn ang="0">
                <a:pos x="472" y="712"/>
              </a:cxn>
              <a:cxn ang="0">
                <a:pos x="409" y="708"/>
              </a:cxn>
              <a:cxn ang="0">
                <a:pos x="348" y="704"/>
              </a:cxn>
              <a:cxn ang="0">
                <a:pos x="290" y="696"/>
              </a:cxn>
              <a:cxn ang="0">
                <a:pos x="235" y="689"/>
              </a:cxn>
              <a:cxn ang="0">
                <a:pos x="186" y="677"/>
              </a:cxn>
              <a:cxn ang="0">
                <a:pos x="141" y="663"/>
              </a:cxn>
              <a:cxn ang="0">
                <a:pos x="102" y="648"/>
              </a:cxn>
              <a:cxn ang="0">
                <a:pos x="67" y="630"/>
              </a:cxn>
              <a:cxn ang="0">
                <a:pos x="39" y="608"/>
              </a:cxn>
              <a:cxn ang="0">
                <a:pos x="18" y="583"/>
              </a:cxn>
              <a:cxn ang="0">
                <a:pos x="6" y="554"/>
              </a:cxn>
              <a:cxn ang="0">
                <a:pos x="0" y="524"/>
              </a:cxn>
              <a:cxn ang="0">
                <a:pos x="0" y="520"/>
              </a:cxn>
              <a:cxn ang="0">
                <a:pos x="4" y="487"/>
              </a:cxn>
              <a:cxn ang="0">
                <a:pos x="16" y="446"/>
              </a:cxn>
              <a:cxn ang="0">
                <a:pos x="51" y="370"/>
              </a:cxn>
              <a:cxn ang="0">
                <a:pos x="94" y="299"/>
              </a:cxn>
              <a:cxn ang="0">
                <a:pos x="147" y="235"/>
              </a:cxn>
              <a:cxn ang="0">
                <a:pos x="204" y="176"/>
              </a:cxn>
              <a:cxn ang="0">
                <a:pos x="270" y="125"/>
              </a:cxn>
              <a:cxn ang="0">
                <a:pos x="341" y="82"/>
              </a:cxn>
              <a:cxn ang="0">
                <a:pos x="415" y="47"/>
              </a:cxn>
              <a:cxn ang="0">
                <a:pos x="497" y="21"/>
              </a:cxn>
              <a:cxn ang="0">
                <a:pos x="581" y="6"/>
              </a:cxn>
              <a:cxn ang="0">
                <a:pos x="667" y="0"/>
              </a:cxn>
              <a:cxn ang="0">
                <a:pos x="667" y="0"/>
              </a:cxn>
              <a:cxn ang="0">
                <a:pos x="759" y="6"/>
              </a:cxn>
              <a:cxn ang="0">
                <a:pos x="847" y="23"/>
              </a:cxn>
              <a:cxn ang="0">
                <a:pos x="932" y="53"/>
              </a:cxn>
              <a:cxn ang="0">
                <a:pos x="1010" y="90"/>
              </a:cxn>
              <a:cxn ang="0">
                <a:pos x="1082" y="137"/>
              </a:cxn>
              <a:cxn ang="0">
                <a:pos x="1149" y="194"/>
              </a:cxn>
              <a:cxn ang="0">
                <a:pos x="1208" y="256"/>
              </a:cxn>
              <a:cxn ang="0">
                <a:pos x="1258" y="325"/>
              </a:cxn>
              <a:cxn ang="0">
                <a:pos x="1301" y="401"/>
              </a:cxn>
              <a:cxn ang="0">
                <a:pos x="1301" y="401"/>
              </a:cxn>
            </a:cxnLst>
            <a:rect l="0" t="0" r="r" b="b"/>
            <a:pathLst>
              <a:path w="1321" h="712">
                <a:moveTo>
                  <a:pt x="1301" y="401"/>
                </a:moveTo>
                <a:lnTo>
                  <a:pt x="1317" y="442"/>
                </a:lnTo>
                <a:lnTo>
                  <a:pt x="1321" y="481"/>
                </a:lnTo>
                <a:lnTo>
                  <a:pt x="1315" y="516"/>
                </a:lnTo>
                <a:lnTo>
                  <a:pt x="1298" y="550"/>
                </a:lnTo>
                <a:lnTo>
                  <a:pt x="1272" y="579"/>
                </a:lnTo>
                <a:lnTo>
                  <a:pt x="1239" y="604"/>
                </a:lnTo>
                <a:lnTo>
                  <a:pt x="1196" y="628"/>
                </a:lnTo>
                <a:lnTo>
                  <a:pt x="1147" y="649"/>
                </a:lnTo>
                <a:lnTo>
                  <a:pt x="1092" y="667"/>
                </a:lnTo>
                <a:lnTo>
                  <a:pt x="1031" y="683"/>
                </a:lnTo>
                <a:lnTo>
                  <a:pt x="967" y="694"/>
                </a:lnTo>
                <a:lnTo>
                  <a:pt x="896" y="704"/>
                </a:lnTo>
                <a:lnTo>
                  <a:pt x="824" y="710"/>
                </a:lnTo>
                <a:lnTo>
                  <a:pt x="795" y="712"/>
                </a:lnTo>
                <a:lnTo>
                  <a:pt x="476" y="712"/>
                </a:lnTo>
                <a:lnTo>
                  <a:pt x="472" y="712"/>
                </a:lnTo>
                <a:lnTo>
                  <a:pt x="409" y="708"/>
                </a:lnTo>
                <a:lnTo>
                  <a:pt x="348" y="704"/>
                </a:lnTo>
                <a:lnTo>
                  <a:pt x="290" y="696"/>
                </a:lnTo>
                <a:lnTo>
                  <a:pt x="235" y="689"/>
                </a:lnTo>
                <a:lnTo>
                  <a:pt x="186" y="677"/>
                </a:lnTo>
                <a:lnTo>
                  <a:pt x="141" y="663"/>
                </a:lnTo>
                <a:lnTo>
                  <a:pt x="102" y="648"/>
                </a:lnTo>
                <a:lnTo>
                  <a:pt x="67" y="630"/>
                </a:lnTo>
                <a:lnTo>
                  <a:pt x="39" y="608"/>
                </a:lnTo>
                <a:lnTo>
                  <a:pt x="18" y="583"/>
                </a:lnTo>
                <a:lnTo>
                  <a:pt x="6" y="554"/>
                </a:lnTo>
                <a:lnTo>
                  <a:pt x="0" y="524"/>
                </a:lnTo>
                <a:lnTo>
                  <a:pt x="0" y="520"/>
                </a:lnTo>
                <a:lnTo>
                  <a:pt x="4" y="487"/>
                </a:lnTo>
                <a:lnTo>
                  <a:pt x="16" y="446"/>
                </a:lnTo>
                <a:lnTo>
                  <a:pt x="51" y="370"/>
                </a:lnTo>
                <a:lnTo>
                  <a:pt x="94" y="299"/>
                </a:lnTo>
                <a:lnTo>
                  <a:pt x="147" y="235"/>
                </a:lnTo>
                <a:lnTo>
                  <a:pt x="204" y="176"/>
                </a:lnTo>
                <a:lnTo>
                  <a:pt x="270" y="125"/>
                </a:lnTo>
                <a:lnTo>
                  <a:pt x="341" y="82"/>
                </a:lnTo>
                <a:lnTo>
                  <a:pt x="415" y="47"/>
                </a:lnTo>
                <a:lnTo>
                  <a:pt x="497" y="21"/>
                </a:lnTo>
                <a:lnTo>
                  <a:pt x="581" y="6"/>
                </a:lnTo>
                <a:lnTo>
                  <a:pt x="667" y="0"/>
                </a:lnTo>
                <a:lnTo>
                  <a:pt x="667" y="0"/>
                </a:lnTo>
                <a:lnTo>
                  <a:pt x="759" y="6"/>
                </a:lnTo>
                <a:lnTo>
                  <a:pt x="847" y="23"/>
                </a:lnTo>
                <a:lnTo>
                  <a:pt x="932" y="53"/>
                </a:lnTo>
                <a:lnTo>
                  <a:pt x="1010" y="90"/>
                </a:lnTo>
                <a:lnTo>
                  <a:pt x="1082" y="137"/>
                </a:lnTo>
                <a:lnTo>
                  <a:pt x="1149" y="194"/>
                </a:lnTo>
                <a:lnTo>
                  <a:pt x="1208" y="256"/>
                </a:lnTo>
                <a:lnTo>
                  <a:pt x="1258" y="325"/>
                </a:lnTo>
                <a:lnTo>
                  <a:pt x="1301" y="401"/>
                </a:lnTo>
                <a:lnTo>
                  <a:pt x="1301" y="401"/>
                </a:ln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CCCCFF">
                  <a:alpha val="17999"/>
                </a:srgbClr>
              </a:gs>
            </a:gsLst>
            <a:lin ang="540000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1" name="Group 21"/>
          <p:cNvGrpSpPr>
            <a:grpSpLocks/>
          </p:cNvGrpSpPr>
          <p:nvPr/>
        </p:nvGrpSpPr>
        <p:grpSpPr bwMode="auto">
          <a:xfrm rot="-1297425" flipH="1" flipV="1">
            <a:off x="6327775" y="5532438"/>
            <a:ext cx="1293813" cy="309562"/>
            <a:chOff x="2532" y="1051"/>
            <a:chExt cx="893" cy="246"/>
          </a:xfrm>
        </p:grpSpPr>
        <p:grpSp>
          <p:nvGrpSpPr>
            <p:cNvPr id="22" name="Group 22"/>
            <p:cNvGrpSpPr>
              <a:grpSpLocks/>
            </p:cNvGrpSpPr>
            <p:nvPr/>
          </p:nvGrpSpPr>
          <p:grpSpPr bwMode="auto">
            <a:xfrm>
              <a:off x="2532" y="1051"/>
              <a:ext cx="743" cy="185"/>
              <a:chOff x="1565" y="2568"/>
              <a:chExt cx="1118" cy="279"/>
            </a:xfrm>
          </p:grpSpPr>
          <p:sp>
            <p:nvSpPr>
              <p:cNvPr id="28" name="AutoShape 23"/>
              <p:cNvSpPr>
                <a:spLocks noChangeArrowheads="1"/>
              </p:cNvSpPr>
              <p:nvPr/>
            </p:nvSpPr>
            <p:spPr bwMode="white">
              <a:xfrm rot="5263130">
                <a:off x="1859" y="2274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99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9" name="AutoShape 24"/>
              <p:cNvSpPr>
                <a:spLocks noChangeArrowheads="1"/>
              </p:cNvSpPr>
              <p:nvPr/>
            </p:nvSpPr>
            <p:spPr bwMode="white">
              <a:xfrm rot="6078281">
                <a:off x="1995" y="2274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99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" name="AutoShape 25"/>
              <p:cNvSpPr>
                <a:spLocks noChangeArrowheads="1"/>
              </p:cNvSpPr>
              <p:nvPr/>
            </p:nvSpPr>
            <p:spPr bwMode="white">
              <a:xfrm rot="6373927">
                <a:off x="2071" y="2296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99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" name="AutoShape 26"/>
              <p:cNvSpPr>
                <a:spLocks noChangeArrowheads="1"/>
              </p:cNvSpPr>
              <p:nvPr/>
            </p:nvSpPr>
            <p:spPr bwMode="white">
              <a:xfrm rot="6906312">
                <a:off x="2161" y="2326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99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3" name="Group 27"/>
            <p:cNvGrpSpPr>
              <a:grpSpLocks/>
            </p:cNvGrpSpPr>
            <p:nvPr/>
          </p:nvGrpSpPr>
          <p:grpSpPr bwMode="auto">
            <a:xfrm rot="1353540">
              <a:off x="2682" y="1111"/>
              <a:ext cx="743" cy="186"/>
              <a:chOff x="1565" y="2568"/>
              <a:chExt cx="1118" cy="279"/>
            </a:xfrm>
          </p:grpSpPr>
          <p:sp>
            <p:nvSpPr>
              <p:cNvPr id="24" name="AutoShape 28"/>
              <p:cNvSpPr>
                <a:spLocks noChangeArrowheads="1"/>
              </p:cNvSpPr>
              <p:nvPr/>
            </p:nvSpPr>
            <p:spPr bwMode="white">
              <a:xfrm rot="5263130">
                <a:off x="1859" y="2274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99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5" name="AutoShape 29"/>
              <p:cNvSpPr>
                <a:spLocks noChangeArrowheads="1"/>
              </p:cNvSpPr>
              <p:nvPr/>
            </p:nvSpPr>
            <p:spPr bwMode="white">
              <a:xfrm rot="6078281">
                <a:off x="1995" y="2274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99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" name="AutoShape 30"/>
              <p:cNvSpPr>
                <a:spLocks noChangeArrowheads="1"/>
              </p:cNvSpPr>
              <p:nvPr/>
            </p:nvSpPr>
            <p:spPr bwMode="white">
              <a:xfrm rot="6373927">
                <a:off x="2071" y="2296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99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7" name="AutoShape 31"/>
              <p:cNvSpPr>
                <a:spLocks noChangeArrowheads="1"/>
              </p:cNvSpPr>
              <p:nvPr/>
            </p:nvSpPr>
            <p:spPr bwMode="white">
              <a:xfrm rot="6906312">
                <a:off x="2161" y="2326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99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32" name="Oval 32"/>
          <p:cNvSpPr>
            <a:spLocks noChangeArrowheads="1"/>
          </p:cNvSpPr>
          <p:nvPr/>
        </p:nvSpPr>
        <p:spPr bwMode="gray">
          <a:xfrm>
            <a:off x="3611563" y="4256088"/>
            <a:ext cx="1747837" cy="1733550"/>
          </a:xfrm>
          <a:prstGeom prst="ellipse">
            <a:avLst/>
          </a:prstGeom>
          <a:gradFill rotWithShape="1">
            <a:gsLst>
              <a:gs pos="0">
                <a:srgbClr val="B2B2B2"/>
              </a:gs>
              <a:gs pos="100000">
                <a:srgbClr val="B2B2B2">
                  <a:gamma/>
                  <a:tint val="0"/>
                  <a:invGamma/>
                </a:srgbClr>
              </a:gs>
            </a:gsLst>
            <a:lin ang="5400000" scaled="1"/>
          </a:gradFill>
          <a:ln w="19050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3" name="Oval 33"/>
          <p:cNvSpPr>
            <a:spLocks noChangeArrowheads="1"/>
          </p:cNvSpPr>
          <p:nvPr/>
        </p:nvSpPr>
        <p:spPr bwMode="gray">
          <a:xfrm>
            <a:off x="3714744" y="3286124"/>
            <a:ext cx="1597025" cy="1582737"/>
          </a:xfrm>
          <a:prstGeom prst="ellipse">
            <a:avLst/>
          </a:prstGeom>
          <a:gradFill rotWithShape="1">
            <a:gsLst>
              <a:gs pos="0">
                <a:srgbClr val="DDDDDD"/>
              </a:gs>
              <a:gs pos="50000">
                <a:srgbClr val="DDDDDD">
                  <a:gamma/>
                  <a:tint val="26667"/>
                  <a:invGamma/>
                </a:srgbClr>
              </a:gs>
              <a:gs pos="100000">
                <a:srgbClr val="DDDDDD"/>
              </a:gs>
            </a:gsLst>
            <a:lin ang="5400000" scaled="1"/>
          </a:gradFill>
          <a:ln w="19050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sz="2800" b="1" dirty="0" smtClean="0">
                <a:latin typeface="Georgia" pitchFamily="18" charset="0"/>
                <a:ea typeface="Times New Roman" pitchFamily="18" charset="0"/>
                <a:cs typeface="Arial" pitchFamily="34" charset="0"/>
              </a:rPr>
              <a:t>акти</a:t>
            </a:r>
            <a:endParaRPr lang="ru-RU" sz="2800" dirty="0"/>
          </a:p>
        </p:txBody>
      </p:sp>
      <p:sp>
        <p:nvSpPr>
          <p:cNvPr id="36" name="Freeform 36"/>
          <p:cNvSpPr>
            <a:spLocks/>
          </p:cNvSpPr>
          <p:nvPr/>
        </p:nvSpPr>
        <p:spPr bwMode="gray">
          <a:xfrm>
            <a:off x="3929058" y="3071810"/>
            <a:ext cx="1163638" cy="508000"/>
          </a:xfrm>
          <a:custGeom>
            <a:avLst/>
            <a:gdLst/>
            <a:ahLst/>
            <a:cxnLst>
              <a:cxn ang="0">
                <a:pos x="1301" y="401"/>
              </a:cxn>
              <a:cxn ang="0">
                <a:pos x="1317" y="442"/>
              </a:cxn>
              <a:cxn ang="0">
                <a:pos x="1321" y="481"/>
              </a:cxn>
              <a:cxn ang="0">
                <a:pos x="1315" y="516"/>
              </a:cxn>
              <a:cxn ang="0">
                <a:pos x="1298" y="550"/>
              </a:cxn>
              <a:cxn ang="0">
                <a:pos x="1272" y="579"/>
              </a:cxn>
              <a:cxn ang="0">
                <a:pos x="1239" y="604"/>
              </a:cxn>
              <a:cxn ang="0">
                <a:pos x="1196" y="628"/>
              </a:cxn>
              <a:cxn ang="0">
                <a:pos x="1147" y="649"/>
              </a:cxn>
              <a:cxn ang="0">
                <a:pos x="1092" y="667"/>
              </a:cxn>
              <a:cxn ang="0">
                <a:pos x="1031" y="683"/>
              </a:cxn>
              <a:cxn ang="0">
                <a:pos x="967" y="694"/>
              </a:cxn>
              <a:cxn ang="0">
                <a:pos x="896" y="704"/>
              </a:cxn>
              <a:cxn ang="0">
                <a:pos x="824" y="710"/>
              </a:cxn>
              <a:cxn ang="0">
                <a:pos x="795" y="712"/>
              </a:cxn>
              <a:cxn ang="0">
                <a:pos x="476" y="712"/>
              </a:cxn>
              <a:cxn ang="0">
                <a:pos x="472" y="712"/>
              </a:cxn>
              <a:cxn ang="0">
                <a:pos x="409" y="708"/>
              </a:cxn>
              <a:cxn ang="0">
                <a:pos x="348" y="704"/>
              </a:cxn>
              <a:cxn ang="0">
                <a:pos x="290" y="696"/>
              </a:cxn>
              <a:cxn ang="0">
                <a:pos x="235" y="689"/>
              </a:cxn>
              <a:cxn ang="0">
                <a:pos x="186" y="677"/>
              </a:cxn>
              <a:cxn ang="0">
                <a:pos x="141" y="663"/>
              </a:cxn>
              <a:cxn ang="0">
                <a:pos x="102" y="648"/>
              </a:cxn>
              <a:cxn ang="0">
                <a:pos x="67" y="630"/>
              </a:cxn>
              <a:cxn ang="0">
                <a:pos x="39" y="608"/>
              </a:cxn>
              <a:cxn ang="0">
                <a:pos x="18" y="583"/>
              </a:cxn>
              <a:cxn ang="0">
                <a:pos x="6" y="554"/>
              </a:cxn>
              <a:cxn ang="0">
                <a:pos x="0" y="524"/>
              </a:cxn>
              <a:cxn ang="0">
                <a:pos x="0" y="520"/>
              </a:cxn>
              <a:cxn ang="0">
                <a:pos x="4" y="487"/>
              </a:cxn>
              <a:cxn ang="0">
                <a:pos x="16" y="446"/>
              </a:cxn>
              <a:cxn ang="0">
                <a:pos x="51" y="370"/>
              </a:cxn>
              <a:cxn ang="0">
                <a:pos x="94" y="299"/>
              </a:cxn>
              <a:cxn ang="0">
                <a:pos x="147" y="235"/>
              </a:cxn>
              <a:cxn ang="0">
                <a:pos x="204" y="176"/>
              </a:cxn>
              <a:cxn ang="0">
                <a:pos x="270" y="125"/>
              </a:cxn>
              <a:cxn ang="0">
                <a:pos x="341" y="82"/>
              </a:cxn>
              <a:cxn ang="0">
                <a:pos x="415" y="47"/>
              </a:cxn>
              <a:cxn ang="0">
                <a:pos x="497" y="21"/>
              </a:cxn>
              <a:cxn ang="0">
                <a:pos x="581" y="6"/>
              </a:cxn>
              <a:cxn ang="0">
                <a:pos x="667" y="0"/>
              </a:cxn>
              <a:cxn ang="0">
                <a:pos x="667" y="0"/>
              </a:cxn>
              <a:cxn ang="0">
                <a:pos x="759" y="6"/>
              </a:cxn>
              <a:cxn ang="0">
                <a:pos x="847" y="23"/>
              </a:cxn>
              <a:cxn ang="0">
                <a:pos x="932" y="53"/>
              </a:cxn>
              <a:cxn ang="0">
                <a:pos x="1010" y="90"/>
              </a:cxn>
              <a:cxn ang="0">
                <a:pos x="1082" y="137"/>
              </a:cxn>
              <a:cxn ang="0">
                <a:pos x="1149" y="194"/>
              </a:cxn>
              <a:cxn ang="0">
                <a:pos x="1208" y="256"/>
              </a:cxn>
              <a:cxn ang="0">
                <a:pos x="1258" y="325"/>
              </a:cxn>
              <a:cxn ang="0">
                <a:pos x="1301" y="401"/>
              </a:cxn>
              <a:cxn ang="0">
                <a:pos x="1301" y="401"/>
              </a:cxn>
            </a:cxnLst>
            <a:rect l="0" t="0" r="r" b="b"/>
            <a:pathLst>
              <a:path w="1321" h="712">
                <a:moveTo>
                  <a:pt x="1301" y="401"/>
                </a:moveTo>
                <a:lnTo>
                  <a:pt x="1317" y="442"/>
                </a:lnTo>
                <a:lnTo>
                  <a:pt x="1321" y="481"/>
                </a:lnTo>
                <a:lnTo>
                  <a:pt x="1315" y="516"/>
                </a:lnTo>
                <a:lnTo>
                  <a:pt x="1298" y="550"/>
                </a:lnTo>
                <a:lnTo>
                  <a:pt x="1272" y="579"/>
                </a:lnTo>
                <a:lnTo>
                  <a:pt x="1239" y="604"/>
                </a:lnTo>
                <a:lnTo>
                  <a:pt x="1196" y="628"/>
                </a:lnTo>
                <a:lnTo>
                  <a:pt x="1147" y="649"/>
                </a:lnTo>
                <a:lnTo>
                  <a:pt x="1092" y="667"/>
                </a:lnTo>
                <a:lnTo>
                  <a:pt x="1031" y="683"/>
                </a:lnTo>
                <a:lnTo>
                  <a:pt x="967" y="694"/>
                </a:lnTo>
                <a:lnTo>
                  <a:pt x="896" y="704"/>
                </a:lnTo>
                <a:lnTo>
                  <a:pt x="824" y="710"/>
                </a:lnTo>
                <a:lnTo>
                  <a:pt x="795" y="712"/>
                </a:lnTo>
                <a:lnTo>
                  <a:pt x="476" y="712"/>
                </a:lnTo>
                <a:lnTo>
                  <a:pt x="472" y="712"/>
                </a:lnTo>
                <a:lnTo>
                  <a:pt x="409" y="708"/>
                </a:lnTo>
                <a:lnTo>
                  <a:pt x="348" y="704"/>
                </a:lnTo>
                <a:lnTo>
                  <a:pt x="290" y="696"/>
                </a:lnTo>
                <a:lnTo>
                  <a:pt x="235" y="689"/>
                </a:lnTo>
                <a:lnTo>
                  <a:pt x="186" y="677"/>
                </a:lnTo>
                <a:lnTo>
                  <a:pt x="141" y="663"/>
                </a:lnTo>
                <a:lnTo>
                  <a:pt x="102" y="648"/>
                </a:lnTo>
                <a:lnTo>
                  <a:pt x="67" y="630"/>
                </a:lnTo>
                <a:lnTo>
                  <a:pt x="39" y="608"/>
                </a:lnTo>
                <a:lnTo>
                  <a:pt x="18" y="583"/>
                </a:lnTo>
                <a:lnTo>
                  <a:pt x="6" y="554"/>
                </a:lnTo>
                <a:lnTo>
                  <a:pt x="0" y="524"/>
                </a:lnTo>
                <a:lnTo>
                  <a:pt x="0" y="520"/>
                </a:lnTo>
                <a:lnTo>
                  <a:pt x="4" y="487"/>
                </a:lnTo>
                <a:lnTo>
                  <a:pt x="16" y="446"/>
                </a:lnTo>
                <a:lnTo>
                  <a:pt x="51" y="370"/>
                </a:lnTo>
                <a:lnTo>
                  <a:pt x="94" y="299"/>
                </a:lnTo>
                <a:lnTo>
                  <a:pt x="147" y="235"/>
                </a:lnTo>
                <a:lnTo>
                  <a:pt x="204" y="176"/>
                </a:lnTo>
                <a:lnTo>
                  <a:pt x="270" y="125"/>
                </a:lnTo>
                <a:lnTo>
                  <a:pt x="341" y="82"/>
                </a:lnTo>
                <a:lnTo>
                  <a:pt x="415" y="47"/>
                </a:lnTo>
                <a:lnTo>
                  <a:pt x="497" y="21"/>
                </a:lnTo>
                <a:lnTo>
                  <a:pt x="581" y="6"/>
                </a:lnTo>
                <a:lnTo>
                  <a:pt x="667" y="0"/>
                </a:lnTo>
                <a:lnTo>
                  <a:pt x="667" y="0"/>
                </a:lnTo>
                <a:lnTo>
                  <a:pt x="759" y="6"/>
                </a:lnTo>
                <a:lnTo>
                  <a:pt x="847" y="23"/>
                </a:lnTo>
                <a:lnTo>
                  <a:pt x="932" y="53"/>
                </a:lnTo>
                <a:lnTo>
                  <a:pt x="1010" y="90"/>
                </a:lnTo>
                <a:lnTo>
                  <a:pt x="1082" y="137"/>
                </a:lnTo>
                <a:lnTo>
                  <a:pt x="1149" y="194"/>
                </a:lnTo>
                <a:lnTo>
                  <a:pt x="1208" y="256"/>
                </a:lnTo>
                <a:lnTo>
                  <a:pt x="1258" y="325"/>
                </a:lnTo>
                <a:lnTo>
                  <a:pt x="1301" y="401"/>
                </a:lnTo>
                <a:lnTo>
                  <a:pt x="1301" y="401"/>
                </a:ln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99FFCC">
                  <a:alpha val="17999"/>
                </a:srgbClr>
              </a:gs>
            </a:gsLst>
            <a:lin ang="540000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48" name="Picture 48" descr="light_shadow_m"/>
          <p:cNvPicPr>
            <a:picLocks noChangeAspect="1" noChangeArrowheads="1"/>
          </p:cNvPicPr>
          <p:nvPr/>
        </p:nvPicPr>
        <p:blipFill>
          <a:blip r:embed="rId2" cstate="print">
            <a:lum bright="-48000" contrast="-24000"/>
          </a:blip>
          <a:srcRect/>
          <a:stretch>
            <a:fillRect/>
          </a:stretch>
        </p:blipFill>
        <p:spPr bwMode="auto">
          <a:xfrm rot="3050435">
            <a:off x="4368007" y="3628231"/>
            <a:ext cx="3255962" cy="441325"/>
          </a:xfrm>
          <a:prstGeom prst="rect">
            <a:avLst/>
          </a:prstGeom>
          <a:noFill/>
        </p:spPr>
      </p:pic>
      <p:sp>
        <p:nvSpPr>
          <p:cNvPr id="50" name="Rectangle 50"/>
          <p:cNvSpPr>
            <a:spLocks noChangeArrowheads="1"/>
          </p:cNvSpPr>
          <p:nvPr/>
        </p:nvSpPr>
        <p:spPr bwMode="black">
          <a:xfrm>
            <a:off x="1156962" y="4643447"/>
            <a:ext cx="1486212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1C1C1C"/>
                </a:solidFill>
                <a:latin typeface="Arial" charset="0"/>
              </a:rPr>
              <a:t> </a:t>
            </a:r>
          </a:p>
          <a:p>
            <a:pPr algn="ctr"/>
            <a:r>
              <a:rPr lang="uk-UA" sz="2400" b="1" dirty="0" smtClean="0">
                <a:latin typeface="Georgia" pitchFamily="18" charset="0"/>
                <a:ea typeface="Times New Roman" pitchFamily="18" charset="0"/>
                <a:cs typeface="Arial" pitchFamily="34" charset="0"/>
              </a:rPr>
              <a:t>слідчі </a:t>
            </a:r>
            <a:endParaRPr lang="en-US" sz="2400" b="1" dirty="0">
              <a:solidFill>
                <a:srgbClr val="1C1C1C"/>
              </a:solidFill>
              <a:latin typeface="Arial" charset="0"/>
            </a:endParaRPr>
          </a:p>
        </p:txBody>
      </p:sp>
      <p:sp>
        <p:nvSpPr>
          <p:cNvPr id="51" name="Rectangle 51"/>
          <p:cNvSpPr>
            <a:spLocks noChangeArrowheads="1"/>
          </p:cNvSpPr>
          <p:nvPr/>
        </p:nvSpPr>
        <p:spPr bwMode="black">
          <a:xfrm>
            <a:off x="6356330" y="4797152"/>
            <a:ext cx="1284326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uk-UA" sz="2400" b="1" dirty="0" smtClean="0">
                <a:latin typeface="Georgia" pitchFamily="18" charset="0"/>
                <a:ea typeface="Times New Roman" pitchFamily="18" charset="0"/>
                <a:cs typeface="Arial" pitchFamily="34" charset="0"/>
              </a:rPr>
              <a:t>судові </a:t>
            </a:r>
            <a:endParaRPr lang="en-US" sz="2400" b="1" dirty="0">
              <a:latin typeface="Georgia" pitchFamily="18" charset="0"/>
              <a:ea typeface="Times New Roman" pitchFamily="18" charset="0"/>
              <a:cs typeface="Arial" pitchFamily="34" charset="0"/>
            </a:endParaRPr>
          </a:p>
        </p:txBody>
      </p:sp>
      <p:grpSp>
        <p:nvGrpSpPr>
          <p:cNvPr id="53" name="Group 53"/>
          <p:cNvGrpSpPr>
            <a:grpSpLocks/>
          </p:cNvGrpSpPr>
          <p:nvPr/>
        </p:nvGrpSpPr>
        <p:grpSpPr bwMode="auto">
          <a:xfrm rot="-1297425" flipH="1" flipV="1">
            <a:off x="1223963" y="5532438"/>
            <a:ext cx="1293812" cy="309562"/>
            <a:chOff x="2532" y="1051"/>
            <a:chExt cx="893" cy="246"/>
          </a:xfrm>
        </p:grpSpPr>
        <p:grpSp>
          <p:nvGrpSpPr>
            <p:cNvPr id="54" name="Group 54"/>
            <p:cNvGrpSpPr>
              <a:grpSpLocks/>
            </p:cNvGrpSpPr>
            <p:nvPr/>
          </p:nvGrpSpPr>
          <p:grpSpPr bwMode="auto">
            <a:xfrm>
              <a:off x="2532" y="1051"/>
              <a:ext cx="743" cy="185"/>
              <a:chOff x="1565" y="2568"/>
              <a:chExt cx="1118" cy="279"/>
            </a:xfrm>
          </p:grpSpPr>
          <p:sp>
            <p:nvSpPr>
              <p:cNvPr id="60" name="AutoShape 55"/>
              <p:cNvSpPr>
                <a:spLocks noChangeArrowheads="1"/>
              </p:cNvSpPr>
              <p:nvPr/>
            </p:nvSpPr>
            <p:spPr bwMode="white">
              <a:xfrm rot="5263130">
                <a:off x="1859" y="2274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99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" name="AutoShape 56"/>
              <p:cNvSpPr>
                <a:spLocks noChangeArrowheads="1"/>
              </p:cNvSpPr>
              <p:nvPr/>
            </p:nvSpPr>
            <p:spPr bwMode="white">
              <a:xfrm rot="6078281">
                <a:off x="1995" y="2274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99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2" name="AutoShape 57"/>
              <p:cNvSpPr>
                <a:spLocks noChangeArrowheads="1"/>
              </p:cNvSpPr>
              <p:nvPr/>
            </p:nvSpPr>
            <p:spPr bwMode="white">
              <a:xfrm rot="6373927">
                <a:off x="2071" y="2296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99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3" name="AutoShape 58"/>
              <p:cNvSpPr>
                <a:spLocks noChangeArrowheads="1"/>
              </p:cNvSpPr>
              <p:nvPr/>
            </p:nvSpPr>
            <p:spPr bwMode="white">
              <a:xfrm rot="6906312">
                <a:off x="2161" y="2326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99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55" name="Group 59"/>
            <p:cNvGrpSpPr>
              <a:grpSpLocks/>
            </p:cNvGrpSpPr>
            <p:nvPr/>
          </p:nvGrpSpPr>
          <p:grpSpPr bwMode="auto">
            <a:xfrm rot="1353540">
              <a:off x="2682" y="1111"/>
              <a:ext cx="743" cy="186"/>
              <a:chOff x="1565" y="2568"/>
              <a:chExt cx="1118" cy="279"/>
            </a:xfrm>
          </p:grpSpPr>
          <p:sp>
            <p:nvSpPr>
              <p:cNvPr id="56" name="AutoShape 60"/>
              <p:cNvSpPr>
                <a:spLocks noChangeArrowheads="1"/>
              </p:cNvSpPr>
              <p:nvPr/>
            </p:nvSpPr>
            <p:spPr bwMode="white">
              <a:xfrm rot="5263130">
                <a:off x="1859" y="2274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99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7" name="AutoShape 61"/>
              <p:cNvSpPr>
                <a:spLocks noChangeArrowheads="1"/>
              </p:cNvSpPr>
              <p:nvPr/>
            </p:nvSpPr>
            <p:spPr bwMode="white">
              <a:xfrm rot="6078281">
                <a:off x="1995" y="2274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99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8" name="AutoShape 62"/>
              <p:cNvSpPr>
                <a:spLocks noChangeArrowheads="1"/>
              </p:cNvSpPr>
              <p:nvPr/>
            </p:nvSpPr>
            <p:spPr bwMode="white">
              <a:xfrm rot="6373927">
                <a:off x="2071" y="2296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99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" name="AutoShape 63"/>
              <p:cNvSpPr>
                <a:spLocks noChangeArrowheads="1"/>
              </p:cNvSpPr>
              <p:nvPr/>
            </p:nvSpPr>
            <p:spPr bwMode="white">
              <a:xfrm rot="6906312">
                <a:off x="2161" y="2326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99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64" name="Group 64"/>
          <p:cNvGrpSpPr>
            <a:grpSpLocks/>
          </p:cNvGrpSpPr>
          <p:nvPr/>
        </p:nvGrpSpPr>
        <p:grpSpPr bwMode="auto">
          <a:xfrm>
            <a:off x="857224" y="1571612"/>
            <a:ext cx="7143800" cy="1571636"/>
            <a:chOff x="1440" y="924"/>
            <a:chExt cx="2688" cy="389"/>
          </a:xfrm>
        </p:grpSpPr>
        <p:grpSp>
          <p:nvGrpSpPr>
            <p:cNvPr id="65" name="Group 65"/>
            <p:cNvGrpSpPr>
              <a:grpSpLocks/>
            </p:cNvGrpSpPr>
            <p:nvPr/>
          </p:nvGrpSpPr>
          <p:grpSpPr bwMode="auto">
            <a:xfrm>
              <a:off x="1440" y="924"/>
              <a:ext cx="2688" cy="389"/>
              <a:chOff x="1596" y="1167"/>
              <a:chExt cx="2448" cy="389"/>
            </a:xfrm>
          </p:grpSpPr>
          <p:sp>
            <p:nvSpPr>
              <p:cNvPr id="67" name="AutoShape 66"/>
              <p:cNvSpPr>
                <a:spLocks noChangeArrowheads="1"/>
              </p:cNvSpPr>
              <p:nvPr/>
            </p:nvSpPr>
            <p:spPr bwMode="gray">
              <a:xfrm>
                <a:off x="1596" y="1167"/>
                <a:ext cx="2448" cy="38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>
                      <a:gamma/>
                      <a:tint val="33725"/>
                      <a:invGamma/>
                    </a:schemeClr>
                  </a:gs>
                  <a:gs pos="50000">
                    <a:schemeClr val="tx2">
                      <a:alpha val="89999"/>
                    </a:schemeClr>
                  </a:gs>
                  <a:gs pos="100000">
                    <a:schemeClr val="tx2">
                      <a:gamma/>
                      <a:tint val="33725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8" name="AutoShape 67"/>
              <p:cNvSpPr>
                <a:spLocks noChangeArrowheads="1"/>
              </p:cNvSpPr>
              <p:nvPr/>
            </p:nvSpPr>
            <p:spPr bwMode="gray">
              <a:xfrm>
                <a:off x="1632" y="1200"/>
                <a:ext cx="2371" cy="32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folHlink">
                      <a:alpha val="89999"/>
                    </a:schemeClr>
                  </a:gs>
                  <a:gs pos="50000">
                    <a:schemeClr val="folHlink">
                      <a:gamma/>
                      <a:tint val="48627"/>
                      <a:invGamma/>
                    </a:schemeClr>
                  </a:gs>
                  <a:gs pos="100000">
                    <a:schemeClr val="folHlink">
                      <a:alpha val="89999"/>
                    </a:schemeClr>
                  </a:gs>
                </a:gsLst>
                <a:lin ang="27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66" name="Rectangle 68"/>
            <p:cNvSpPr>
              <a:spLocks noChangeArrowheads="1"/>
            </p:cNvSpPr>
            <p:nvPr/>
          </p:nvSpPr>
          <p:spPr bwMode="auto">
            <a:xfrm>
              <a:off x="1682" y="942"/>
              <a:ext cx="2221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lnSpc>
                  <a:spcPct val="60000"/>
                </a:lnSpc>
                <a:spcBef>
                  <a:spcPct val="50000"/>
                </a:spcBef>
              </a:pPr>
              <a:endParaRPr lang="uk-UA" sz="2400" dirty="0" smtClean="0">
                <a:latin typeface="Georgia" pitchFamily="18" charset="0"/>
                <a:ea typeface="Times New Roman" pitchFamily="18" charset="0"/>
                <a:cs typeface="Arial" pitchFamily="34" charset="0"/>
              </a:endParaRPr>
            </a:p>
            <a:p>
              <a:pPr algn="ctr">
                <a:lnSpc>
                  <a:spcPct val="60000"/>
                </a:lnSpc>
                <a:spcBef>
                  <a:spcPct val="50000"/>
                </a:spcBef>
              </a:pPr>
              <a:r>
                <a:rPr lang="uk-UA" sz="2400" dirty="0" smtClean="0">
                  <a:latin typeface="Georgia" pitchFamily="18" charset="0"/>
                  <a:ea typeface="Times New Roman" pitchFamily="18" charset="0"/>
                  <a:cs typeface="Arial" pitchFamily="34" charset="0"/>
                </a:rPr>
                <a:t>На стадіях судочинства для осіб, які </a:t>
              </a:r>
            </a:p>
            <a:p>
              <a:pPr algn="ctr">
                <a:lnSpc>
                  <a:spcPct val="60000"/>
                </a:lnSpc>
                <a:spcBef>
                  <a:spcPct val="50000"/>
                </a:spcBef>
              </a:pPr>
              <a:r>
                <a:rPr lang="uk-UA" sz="2400" dirty="0" smtClean="0">
                  <a:latin typeface="Georgia" pitchFamily="18" charset="0"/>
                  <a:ea typeface="Times New Roman" pitchFamily="18" charset="0"/>
                  <a:cs typeface="Arial" pitchFamily="34" charset="0"/>
                </a:rPr>
                <a:t>приймають процесуальні рішення</a:t>
              </a:r>
              <a:endParaRPr lang="en-US" sz="2400" dirty="0">
                <a:latin typeface="Georgia" pitchFamily="18" charset="0"/>
                <a:ea typeface="Times New Roman" pitchFamily="18" charset="0"/>
                <a:cs typeface="Arial" pitchFamily="34" charset="0"/>
              </a:endParaRPr>
            </a:p>
          </p:txBody>
        </p:sp>
      </p:grpSp>
      <p:sp>
        <p:nvSpPr>
          <p:cNvPr id="5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/>
            <a:r>
              <a:rPr lang="ru-RU" sz="3200" b="1" dirty="0" smtClean="0">
                <a:ln w="11430"/>
                <a:solidFill>
                  <a:srgbClr val="33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nstantia" pitchFamily="18" charset="0"/>
              </a:rPr>
              <a:t>КЛАСИФІКАЦІЯ КРИМІНАЛЬНИХ ПРОЦЕСУАЛЬНИХ АКТІВ</a:t>
            </a:r>
            <a:endParaRPr lang="ru-RU" sz="3200" b="1" dirty="0">
              <a:ln w="11430"/>
              <a:solidFill>
                <a:srgbClr val="3333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nstant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5397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357158" y="382588"/>
            <a:ext cx="8501122" cy="6046808"/>
            <a:chOff x="969" y="602"/>
            <a:chExt cx="9753" cy="8103"/>
          </a:xfrm>
        </p:grpSpPr>
        <p:sp>
          <p:nvSpPr>
            <p:cNvPr id="2051" name="AutoShape 3"/>
            <p:cNvSpPr>
              <a:spLocks noChangeArrowheads="1"/>
            </p:cNvSpPr>
            <p:nvPr/>
          </p:nvSpPr>
          <p:spPr bwMode="auto">
            <a:xfrm>
              <a:off x="2304" y="602"/>
              <a:ext cx="7737" cy="1008"/>
            </a:xfrm>
            <a:prstGeom prst="bevel">
              <a:avLst>
                <a:gd name="adj" fmla="val 12500"/>
              </a:avLst>
            </a:prstGeom>
            <a:gradFill rotWithShape="0">
              <a:gsLst>
                <a:gs pos="0">
                  <a:srgbClr val="95B3D7"/>
                </a:gs>
                <a:gs pos="50000">
                  <a:srgbClr val="DBE5F1"/>
                </a:gs>
                <a:gs pos="100000">
                  <a:srgbClr val="95B3D7"/>
                </a:gs>
              </a:gsLst>
              <a:lin ang="189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По відношенню до виявлення і закріплення доказів</a:t>
              </a:r>
              <a:endPara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2" name="Rectangle 4"/>
            <p:cNvSpPr>
              <a:spLocks noChangeArrowheads="1"/>
            </p:cNvSpPr>
            <p:nvPr/>
          </p:nvSpPr>
          <p:spPr bwMode="auto">
            <a:xfrm>
              <a:off x="1675" y="2107"/>
              <a:ext cx="3770" cy="524"/>
            </a:xfrm>
            <a:prstGeom prst="rect">
              <a:avLst/>
            </a:prstGeom>
            <a:gradFill rotWithShape="0">
              <a:gsLst>
                <a:gs pos="0">
                  <a:srgbClr val="FABF8F"/>
                </a:gs>
                <a:gs pos="50000">
                  <a:srgbClr val="FDE9D9"/>
                </a:gs>
                <a:gs pos="100000">
                  <a:srgbClr val="FABF8F"/>
                </a:gs>
              </a:gsLst>
              <a:lin ang="18900000" scaled="1"/>
            </a:gradFill>
            <a:ln w="12700">
              <a:solidFill>
                <a:srgbClr val="FABF8F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акти слідчо-процесуальні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3" name="Rectangle 5"/>
            <p:cNvSpPr>
              <a:spLocks noChangeArrowheads="1"/>
            </p:cNvSpPr>
            <p:nvPr/>
          </p:nvSpPr>
          <p:spPr bwMode="auto">
            <a:xfrm>
              <a:off x="6860" y="2107"/>
              <a:ext cx="3826" cy="524"/>
            </a:xfrm>
            <a:prstGeom prst="rect">
              <a:avLst/>
            </a:prstGeom>
            <a:gradFill rotWithShape="0">
              <a:gsLst>
                <a:gs pos="0">
                  <a:srgbClr val="FABF8F"/>
                </a:gs>
                <a:gs pos="50000">
                  <a:srgbClr val="FDE9D9"/>
                </a:gs>
                <a:gs pos="100000">
                  <a:srgbClr val="FABF8F"/>
                </a:gs>
              </a:gsLst>
              <a:lin ang="18900000" scaled="1"/>
            </a:gradFill>
            <a:ln w="12700">
              <a:solidFill>
                <a:srgbClr val="FABF8F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uk-UA" sz="1600" dirty="0" smtClean="0">
                  <a:latin typeface="Georgia" pitchFamily="18" charset="0"/>
                  <a:cs typeface="Arial" pitchFamily="34" charset="0"/>
                </a:rPr>
                <a:t>які не є слідчими</a:t>
              </a:r>
              <a:endParaRPr lang="ru-RU" sz="1600" dirty="0" smtClean="0">
                <a:latin typeface="Georgia" pitchFamily="18" charset="0"/>
                <a:cs typeface="Arial" pitchFamily="34" charset="0"/>
              </a:endParaRPr>
            </a:p>
          </p:txBody>
        </p:sp>
        <p:cxnSp>
          <p:nvCxnSpPr>
            <p:cNvPr id="2054" name="AutoShape 6"/>
            <p:cNvCxnSpPr>
              <a:cxnSpLocks noChangeShapeType="1"/>
            </p:cNvCxnSpPr>
            <p:nvPr/>
          </p:nvCxnSpPr>
          <p:spPr bwMode="auto">
            <a:xfrm>
              <a:off x="6218" y="1610"/>
              <a:ext cx="0" cy="17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55" name="AutoShape 7"/>
            <p:cNvCxnSpPr>
              <a:cxnSpLocks noChangeShapeType="1"/>
            </p:cNvCxnSpPr>
            <p:nvPr/>
          </p:nvCxnSpPr>
          <p:spPr bwMode="auto">
            <a:xfrm>
              <a:off x="3705" y="1780"/>
              <a:ext cx="5027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56" name="AutoShape 8"/>
            <p:cNvCxnSpPr>
              <a:cxnSpLocks noChangeShapeType="1"/>
            </p:cNvCxnSpPr>
            <p:nvPr/>
          </p:nvCxnSpPr>
          <p:spPr bwMode="auto">
            <a:xfrm>
              <a:off x="3705" y="1780"/>
              <a:ext cx="0" cy="32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057" name="AutoShape 9"/>
            <p:cNvCxnSpPr>
              <a:cxnSpLocks noChangeShapeType="1"/>
            </p:cNvCxnSpPr>
            <p:nvPr/>
          </p:nvCxnSpPr>
          <p:spPr bwMode="auto">
            <a:xfrm>
              <a:off x="8732" y="1780"/>
              <a:ext cx="0" cy="32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058" name="AutoShape 10"/>
            <p:cNvCxnSpPr>
              <a:cxnSpLocks noChangeShapeType="1"/>
            </p:cNvCxnSpPr>
            <p:nvPr/>
          </p:nvCxnSpPr>
          <p:spPr bwMode="auto">
            <a:xfrm flipH="1">
              <a:off x="969" y="2317"/>
              <a:ext cx="706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59" name="AutoShape 11"/>
            <p:cNvCxnSpPr>
              <a:cxnSpLocks noChangeShapeType="1"/>
            </p:cNvCxnSpPr>
            <p:nvPr/>
          </p:nvCxnSpPr>
          <p:spPr bwMode="auto">
            <a:xfrm>
              <a:off x="969" y="3116"/>
              <a:ext cx="1086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060" name="Rectangle 12"/>
            <p:cNvSpPr>
              <a:spLocks noChangeArrowheads="1"/>
            </p:cNvSpPr>
            <p:nvPr/>
          </p:nvSpPr>
          <p:spPr bwMode="auto">
            <a:xfrm>
              <a:off x="2055" y="2853"/>
              <a:ext cx="2819" cy="563"/>
            </a:xfrm>
            <a:prstGeom prst="rect">
              <a:avLst/>
            </a:prstGeom>
            <a:gradFill rotWithShape="0">
              <a:gsLst>
                <a:gs pos="0">
                  <a:srgbClr val="92CDDC"/>
                </a:gs>
                <a:gs pos="50000">
                  <a:srgbClr val="DAEEF3"/>
                </a:gs>
                <a:gs pos="100000">
                  <a:srgbClr val="92CDDC"/>
                </a:gs>
              </a:gsLst>
              <a:lin ang="189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оперативно-виконавчі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1" name="Rectangle 13"/>
            <p:cNvSpPr>
              <a:spLocks noChangeArrowheads="1"/>
            </p:cNvSpPr>
            <p:nvPr/>
          </p:nvSpPr>
          <p:spPr bwMode="auto">
            <a:xfrm>
              <a:off x="1675" y="3639"/>
              <a:ext cx="1139" cy="52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0D9"/>
                </a:gs>
              </a:gsLst>
              <a:lin ang="5400000" scaled="1"/>
            </a:gradFill>
            <a:ln w="12700">
              <a:solidFill>
                <a:srgbClr val="B2A1C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повістки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062" name="AutoShape 14"/>
            <p:cNvCxnSpPr>
              <a:cxnSpLocks noChangeShapeType="1"/>
            </p:cNvCxnSpPr>
            <p:nvPr/>
          </p:nvCxnSpPr>
          <p:spPr bwMode="auto">
            <a:xfrm>
              <a:off x="969" y="2317"/>
              <a:ext cx="0" cy="505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063" name="Rectangle 15"/>
            <p:cNvSpPr>
              <a:spLocks noChangeArrowheads="1"/>
            </p:cNvSpPr>
            <p:nvPr/>
          </p:nvSpPr>
          <p:spPr bwMode="auto">
            <a:xfrm>
              <a:off x="3142" y="3639"/>
              <a:ext cx="2683" cy="65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0D9"/>
                </a:gs>
              </a:gsLst>
              <a:lin ang="5400000" scaled="1"/>
            </a:gradFill>
            <a:ln w="12700">
              <a:solidFill>
                <a:srgbClr val="B2A1C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uk-UA" sz="1100" dirty="0" smtClean="0">
                  <a:latin typeface="Georgia" pitchFamily="18" charset="0"/>
                  <a:cs typeface="Arial" pitchFamily="34" charset="0"/>
                </a:rPr>
                <a:t>постанови про призначення експертизи</a:t>
              </a:r>
              <a:endParaRPr lang="ru-RU" sz="1100" dirty="0" smtClean="0">
                <a:latin typeface="Georgia" pitchFamily="18" charset="0"/>
                <a:cs typeface="Arial" pitchFamily="34" charset="0"/>
              </a:endParaRPr>
            </a:p>
          </p:txBody>
        </p:sp>
        <p:cxnSp>
          <p:nvCxnSpPr>
            <p:cNvPr id="2064" name="AutoShape 16"/>
            <p:cNvCxnSpPr>
              <a:cxnSpLocks noChangeShapeType="1"/>
            </p:cNvCxnSpPr>
            <p:nvPr/>
          </p:nvCxnSpPr>
          <p:spPr bwMode="auto">
            <a:xfrm flipH="1">
              <a:off x="2304" y="3416"/>
              <a:ext cx="1283" cy="22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065" name="AutoShape 17"/>
            <p:cNvCxnSpPr>
              <a:cxnSpLocks noChangeShapeType="1"/>
            </p:cNvCxnSpPr>
            <p:nvPr/>
          </p:nvCxnSpPr>
          <p:spPr bwMode="auto">
            <a:xfrm>
              <a:off x="3587" y="3416"/>
              <a:ext cx="681" cy="22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066" name="AutoShape 18"/>
            <p:cNvCxnSpPr>
              <a:cxnSpLocks noChangeShapeType="1"/>
            </p:cNvCxnSpPr>
            <p:nvPr/>
          </p:nvCxnSpPr>
          <p:spPr bwMode="auto">
            <a:xfrm>
              <a:off x="969" y="5000"/>
              <a:ext cx="995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067" name="Rectangle 19"/>
            <p:cNvSpPr>
              <a:spLocks noChangeArrowheads="1"/>
            </p:cNvSpPr>
            <p:nvPr/>
          </p:nvSpPr>
          <p:spPr bwMode="auto">
            <a:xfrm>
              <a:off x="1964" y="4556"/>
              <a:ext cx="3481" cy="851"/>
            </a:xfrm>
            <a:prstGeom prst="rect">
              <a:avLst/>
            </a:prstGeom>
            <a:gradFill rotWithShape="0">
              <a:gsLst>
                <a:gs pos="0">
                  <a:srgbClr val="92CDDC"/>
                </a:gs>
                <a:gs pos="50000">
                  <a:srgbClr val="DAEEF3"/>
                </a:gs>
                <a:gs pos="100000">
                  <a:srgbClr val="92CDDC"/>
                </a:gs>
              </a:gsLst>
              <a:lin ang="189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uk-UA" sz="1400" dirty="0" smtClean="0">
                  <a:latin typeface="Georgia" pitchFamily="18" charset="0"/>
                  <a:cs typeface="Arial" pitchFamily="34" charset="0"/>
                </a:rPr>
                <a:t>що встановлюють процесуальне становище особи</a:t>
              </a:r>
              <a:endParaRPr lang="ru-RU" sz="1400" dirty="0" smtClean="0"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2068" name="Rectangle 20"/>
            <p:cNvSpPr>
              <a:spLocks noChangeArrowheads="1"/>
            </p:cNvSpPr>
            <p:nvPr/>
          </p:nvSpPr>
          <p:spPr bwMode="auto">
            <a:xfrm>
              <a:off x="2173" y="5668"/>
              <a:ext cx="2941" cy="107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0D9"/>
                </a:gs>
              </a:gsLst>
              <a:lin ang="5400000" scaled="1"/>
            </a:gradFill>
            <a:ln w="12700">
              <a:solidFill>
                <a:srgbClr val="B2A1C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indent="0" algn="ctr" fontAlgn="base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uk-UA" sz="1100" dirty="0" smtClean="0">
                  <a:latin typeface="Georgia" pitchFamily="18" charset="0"/>
                  <a:cs typeface="Arial" pitchFamily="34" charset="0"/>
                </a:rPr>
                <a:t>постанови про визнання потерпілим, цивільним позивачем, цивільним відповідачем</a:t>
              </a:r>
              <a:endParaRPr lang="ru-RU" sz="1100" dirty="0" smtClean="0">
                <a:latin typeface="Georgia" pitchFamily="18" charset="0"/>
                <a:cs typeface="Arial" pitchFamily="34" charset="0"/>
              </a:endParaRPr>
            </a:p>
          </p:txBody>
        </p:sp>
        <p:cxnSp>
          <p:nvCxnSpPr>
            <p:cNvPr id="2069" name="AutoShape 21"/>
            <p:cNvCxnSpPr>
              <a:cxnSpLocks noChangeShapeType="1"/>
            </p:cNvCxnSpPr>
            <p:nvPr/>
          </p:nvCxnSpPr>
          <p:spPr bwMode="auto">
            <a:xfrm>
              <a:off x="3705" y="5407"/>
              <a:ext cx="0" cy="26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070" name="Rectangle 22"/>
            <p:cNvSpPr>
              <a:spLocks noChangeArrowheads="1"/>
            </p:cNvSpPr>
            <p:nvPr/>
          </p:nvSpPr>
          <p:spPr bwMode="auto">
            <a:xfrm>
              <a:off x="2055" y="6977"/>
              <a:ext cx="3390" cy="760"/>
            </a:xfrm>
            <a:prstGeom prst="rect">
              <a:avLst/>
            </a:prstGeom>
            <a:gradFill rotWithShape="0">
              <a:gsLst>
                <a:gs pos="0">
                  <a:srgbClr val="92CDDC"/>
                </a:gs>
                <a:gs pos="50000">
                  <a:srgbClr val="DAEEF3"/>
                </a:gs>
                <a:gs pos="100000">
                  <a:srgbClr val="92CDDC"/>
                </a:gs>
              </a:gsLst>
              <a:lin ang="189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indent="0" algn="ctr" fontAlgn="base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uk-UA" sz="1400" dirty="0" smtClean="0">
                  <a:latin typeface="Georgia" pitchFamily="18" charset="0"/>
                  <a:cs typeface="Arial" pitchFamily="34" charset="0"/>
                </a:rPr>
                <a:t>мають на меті забезпечення прав особи</a:t>
              </a:r>
              <a:endParaRPr lang="ru-RU" sz="1400" dirty="0" smtClean="0">
                <a:latin typeface="Georgia" pitchFamily="18" charset="0"/>
                <a:cs typeface="Arial" pitchFamily="34" charset="0"/>
              </a:endParaRPr>
            </a:p>
          </p:txBody>
        </p:sp>
        <p:cxnSp>
          <p:nvCxnSpPr>
            <p:cNvPr id="2071" name="AutoShape 23"/>
            <p:cNvCxnSpPr>
              <a:cxnSpLocks noChangeShapeType="1"/>
            </p:cNvCxnSpPr>
            <p:nvPr/>
          </p:nvCxnSpPr>
          <p:spPr bwMode="auto">
            <a:xfrm>
              <a:off x="969" y="7370"/>
              <a:ext cx="1086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072" name="Rectangle 24"/>
            <p:cNvSpPr>
              <a:spLocks noChangeArrowheads="1"/>
            </p:cNvSpPr>
            <p:nvPr/>
          </p:nvSpPr>
          <p:spPr bwMode="auto">
            <a:xfrm>
              <a:off x="2304" y="7972"/>
              <a:ext cx="2810" cy="57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0D9"/>
                </a:gs>
              </a:gsLst>
              <a:lin ang="5400000" scaled="1"/>
            </a:gradFill>
            <a:ln w="12700">
              <a:solidFill>
                <a:srgbClr val="B2A1C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uk-UA" sz="1100" dirty="0" smtClean="0">
                  <a:latin typeface="Georgia" pitchFamily="18" charset="0"/>
                  <a:cs typeface="Arial" pitchFamily="34" charset="0"/>
                </a:rPr>
                <a:t>протоколи ознайомлення з матеріалами справи</a:t>
              </a:r>
              <a:endParaRPr lang="ru-RU" sz="1100" dirty="0" smtClean="0">
                <a:latin typeface="Georgia" pitchFamily="18" charset="0"/>
                <a:cs typeface="Arial" pitchFamily="34" charset="0"/>
              </a:endParaRPr>
            </a:p>
          </p:txBody>
        </p:sp>
        <p:cxnSp>
          <p:nvCxnSpPr>
            <p:cNvPr id="2073" name="AutoShape 25"/>
            <p:cNvCxnSpPr>
              <a:cxnSpLocks noChangeShapeType="1"/>
            </p:cNvCxnSpPr>
            <p:nvPr/>
          </p:nvCxnSpPr>
          <p:spPr bwMode="auto">
            <a:xfrm>
              <a:off x="3705" y="7737"/>
              <a:ext cx="0" cy="23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074" name="AutoShape 26"/>
            <p:cNvCxnSpPr>
              <a:cxnSpLocks noChangeShapeType="1"/>
            </p:cNvCxnSpPr>
            <p:nvPr/>
          </p:nvCxnSpPr>
          <p:spPr bwMode="auto">
            <a:xfrm flipH="1">
              <a:off x="6297" y="2317"/>
              <a:ext cx="563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75" name="AutoShape 27"/>
            <p:cNvCxnSpPr>
              <a:cxnSpLocks noChangeShapeType="1"/>
            </p:cNvCxnSpPr>
            <p:nvPr/>
          </p:nvCxnSpPr>
          <p:spPr bwMode="auto">
            <a:xfrm>
              <a:off x="6297" y="2317"/>
              <a:ext cx="0" cy="425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76" name="AutoShape 28"/>
            <p:cNvCxnSpPr>
              <a:cxnSpLocks noChangeShapeType="1"/>
            </p:cNvCxnSpPr>
            <p:nvPr/>
          </p:nvCxnSpPr>
          <p:spPr bwMode="auto">
            <a:xfrm>
              <a:off x="6297" y="3116"/>
              <a:ext cx="95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077" name="Rectangle 29"/>
            <p:cNvSpPr>
              <a:spLocks noChangeArrowheads="1"/>
            </p:cNvSpPr>
            <p:nvPr/>
          </p:nvSpPr>
          <p:spPr bwMode="auto">
            <a:xfrm>
              <a:off x="7252" y="2853"/>
              <a:ext cx="3470" cy="563"/>
            </a:xfrm>
            <a:prstGeom prst="rect">
              <a:avLst/>
            </a:prstGeom>
            <a:gradFill rotWithShape="0">
              <a:gsLst>
                <a:gs pos="0">
                  <a:srgbClr val="92CDDC"/>
                </a:gs>
                <a:gs pos="50000">
                  <a:srgbClr val="DAEEF3"/>
                </a:gs>
                <a:gs pos="100000">
                  <a:srgbClr val="92CDDC"/>
                </a:gs>
              </a:gsLst>
              <a:lin ang="189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uk-UA" sz="1400" dirty="0" smtClean="0">
                  <a:latin typeface="Georgia" pitchFamily="18" charset="0"/>
                  <a:cs typeface="Arial" pitchFamily="34" charset="0"/>
                </a:rPr>
                <a:t>розпитування</a:t>
              </a:r>
              <a:endParaRPr lang="ru-RU" sz="1400" dirty="0" smtClean="0"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2078" name="Rectangle 30"/>
            <p:cNvSpPr>
              <a:spLocks noChangeArrowheads="1"/>
            </p:cNvSpPr>
            <p:nvPr/>
          </p:nvSpPr>
          <p:spPr bwMode="auto">
            <a:xfrm>
              <a:off x="7501" y="3639"/>
              <a:ext cx="2867" cy="65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0D9"/>
                </a:gs>
              </a:gsLst>
              <a:lin ang="5400000" scaled="1"/>
            </a:gradFill>
            <a:ln w="12700">
              <a:solidFill>
                <a:srgbClr val="B2A1C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indent="0" algn="ctr" fontAlgn="base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uk-UA" sz="1100" dirty="0" smtClean="0">
                  <a:latin typeface="Georgia" pitchFamily="18" charset="0"/>
                  <a:cs typeface="Arial" pitchFamily="34" charset="0"/>
                </a:rPr>
                <a:t>протоколи допитів, очних ставок</a:t>
              </a:r>
              <a:endParaRPr lang="ru-RU" sz="1100" dirty="0" smtClean="0">
                <a:latin typeface="Georgia" pitchFamily="18" charset="0"/>
                <a:cs typeface="Arial" pitchFamily="34" charset="0"/>
              </a:endParaRPr>
            </a:p>
          </p:txBody>
        </p:sp>
        <p:cxnSp>
          <p:nvCxnSpPr>
            <p:cNvPr id="2079" name="AutoShape 31"/>
            <p:cNvCxnSpPr>
              <a:cxnSpLocks noChangeShapeType="1"/>
            </p:cNvCxnSpPr>
            <p:nvPr/>
          </p:nvCxnSpPr>
          <p:spPr bwMode="auto">
            <a:xfrm>
              <a:off x="8902" y="3416"/>
              <a:ext cx="0" cy="22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080" name="AutoShape 32"/>
            <p:cNvCxnSpPr>
              <a:cxnSpLocks noChangeShapeType="1"/>
            </p:cNvCxnSpPr>
            <p:nvPr/>
          </p:nvCxnSpPr>
          <p:spPr bwMode="auto">
            <a:xfrm>
              <a:off x="6297" y="4726"/>
              <a:ext cx="95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081" name="Rectangle 33"/>
            <p:cNvSpPr>
              <a:spLocks noChangeArrowheads="1"/>
            </p:cNvSpPr>
            <p:nvPr/>
          </p:nvSpPr>
          <p:spPr bwMode="auto">
            <a:xfrm>
              <a:off x="7252" y="4477"/>
              <a:ext cx="3470" cy="681"/>
            </a:xfrm>
            <a:prstGeom prst="rect">
              <a:avLst/>
            </a:prstGeom>
            <a:gradFill rotWithShape="0">
              <a:gsLst>
                <a:gs pos="0">
                  <a:srgbClr val="92CDDC"/>
                </a:gs>
                <a:gs pos="50000">
                  <a:srgbClr val="DAEEF3"/>
                </a:gs>
                <a:gs pos="100000">
                  <a:srgbClr val="92CDDC"/>
                </a:gs>
              </a:gsLst>
              <a:lin ang="189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indent="0" algn="ctr" fontAlgn="base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uk-UA" sz="1400" dirty="0" smtClean="0">
                  <a:latin typeface="Georgia" pitchFamily="18" charset="0"/>
                  <a:cs typeface="Arial" pitchFamily="34" charset="0"/>
                </a:rPr>
                <a:t>спостереження, експеримент, моделювання</a:t>
              </a:r>
              <a:endParaRPr lang="ru-RU" sz="1400" dirty="0" smtClean="0"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2082" name="Rectangle 34"/>
            <p:cNvSpPr>
              <a:spLocks noChangeArrowheads="1"/>
            </p:cNvSpPr>
            <p:nvPr/>
          </p:nvSpPr>
          <p:spPr bwMode="auto">
            <a:xfrm>
              <a:off x="7501" y="5407"/>
              <a:ext cx="2946" cy="668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0D9"/>
                </a:gs>
              </a:gsLst>
              <a:lin ang="5400000" scaled="1"/>
            </a:gradFill>
            <a:ln w="12700">
              <a:solidFill>
                <a:srgbClr val="B2A1C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uk-UA" sz="1100" dirty="0" smtClean="0">
                  <a:latin typeface="Georgia" pitchFamily="18" charset="0"/>
                  <a:cs typeface="Arial" pitchFamily="34" charset="0"/>
                </a:rPr>
                <a:t>протоколи оглядів, обшуків, освідування</a:t>
              </a:r>
              <a:endParaRPr lang="ru-RU" sz="1100" dirty="0" smtClean="0">
                <a:latin typeface="Georgia" pitchFamily="18" charset="0"/>
                <a:cs typeface="Arial" pitchFamily="34" charset="0"/>
              </a:endParaRPr>
            </a:p>
          </p:txBody>
        </p:sp>
        <p:cxnSp>
          <p:nvCxnSpPr>
            <p:cNvPr id="2083" name="AutoShape 35"/>
            <p:cNvCxnSpPr>
              <a:cxnSpLocks noChangeShapeType="1"/>
            </p:cNvCxnSpPr>
            <p:nvPr/>
          </p:nvCxnSpPr>
          <p:spPr bwMode="auto">
            <a:xfrm>
              <a:off x="8993" y="5158"/>
              <a:ext cx="0" cy="24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084" name="AutoShape 36"/>
            <p:cNvCxnSpPr>
              <a:cxnSpLocks noChangeShapeType="1"/>
            </p:cNvCxnSpPr>
            <p:nvPr/>
          </p:nvCxnSpPr>
          <p:spPr bwMode="auto">
            <a:xfrm>
              <a:off x="6297" y="6572"/>
              <a:ext cx="95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085" name="Rectangle 37"/>
            <p:cNvSpPr>
              <a:spLocks noChangeArrowheads="1"/>
            </p:cNvSpPr>
            <p:nvPr/>
          </p:nvSpPr>
          <p:spPr bwMode="auto">
            <a:xfrm>
              <a:off x="7252" y="6274"/>
              <a:ext cx="3470" cy="1005"/>
            </a:xfrm>
            <a:prstGeom prst="rect">
              <a:avLst/>
            </a:prstGeom>
            <a:gradFill rotWithShape="0">
              <a:gsLst>
                <a:gs pos="0">
                  <a:srgbClr val="92CDDC"/>
                </a:gs>
                <a:gs pos="50000">
                  <a:srgbClr val="DAEEF3"/>
                </a:gs>
                <a:gs pos="100000">
                  <a:srgbClr val="92CDDC"/>
                </a:gs>
              </a:gsLst>
              <a:lin ang="189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uk-UA" sz="1400" dirty="0" smtClean="0">
                  <a:latin typeface="Georgia" pitchFamily="18" charset="0"/>
                  <a:cs typeface="Arial" pitchFamily="34" charset="0"/>
                </a:rPr>
                <a:t>поєднання розпитування, спостереження і супроводжуючих методів</a:t>
              </a:r>
              <a:endParaRPr lang="ru-RU" sz="1400" dirty="0" smtClean="0"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2086" name="Rectangle 38"/>
            <p:cNvSpPr>
              <a:spLocks noChangeArrowheads="1"/>
            </p:cNvSpPr>
            <p:nvPr/>
          </p:nvSpPr>
          <p:spPr bwMode="auto">
            <a:xfrm>
              <a:off x="7593" y="7583"/>
              <a:ext cx="2854" cy="1122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0D9"/>
                </a:gs>
              </a:gsLst>
              <a:lin ang="5400000" scaled="1"/>
            </a:gradFill>
            <a:ln w="12700">
              <a:solidFill>
                <a:srgbClr val="B2A1C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indent="0" algn="ctr" fontAlgn="base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uk-UA" sz="1100" dirty="0" smtClean="0">
                  <a:latin typeface="Georgia" pitchFamily="18" charset="0"/>
                  <a:cs typeface="Arial" pitchFamily="34" charset="0"/>
                </a:rPr>
                <a:t>пред'явлення для впізнання, відтворення обстановки і обставин події</a:t>
              </a:r>
              <a:endParaRPr lang="ru-RU" sz="1100" dirty="0" smtClean="0">
                <a:latin typeface="Georgia" pitchFamily="18" charset="0"/>
                <a:cs typeface="Arial" pitchFamily="34" charset="0"/>
              </a:endParaRPr>
            </a:p>
          </p:txBody>
        </p:sp>
        <p:cxnSp>
          <p:nvCxnSpPr>
            <p:cNvPr id="2087" name="AutoShape 39"/>
            <p:cNvCxnSpPr>
              <a:cxnSpLocks noChangeShapeType="1"/>
            </p:cNvCxnSpPr>
            <p:nvPr/>
          </p:nvCxnSpPr>
          <p:spPr bwMode="auto">
            <a:xfrm>
              <a:off x="8993" y="7279"/>
              <a:ext cx="0" cy="30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5" name="Group 11"/>
          <p:cNvGrpSpPr>
            <a:grpSpLocks/>
          </p:cNvGrpSpPr>
          <p:nvPr/>
        </p:nvGrpSpPr>
        <p:grpSpPr bwMode="auto">
          <a:xfrm>
            <a:off x="274638" y="357166"/>
            <a:ext cx="8440766" cy="6143668"/>
            <a:chOff x="432" y="969"/>
            <a:chExt cx="11088" cy="7174"/>
          </a:xfrm>
        </p:grpSpPr>
        <p:sp>
          <p:nvSpPr>
            <p:cNvPr id="1036" name="AutoShape 12"/>
            <p:cNvSpPr>
              <a:spLocks noChangeArrowheads="1"/>
            </p:cNvSpPr>
            <p:nvPr/>
          </p:nvSpPr>
          <p:spPr bwMode="auto">
            <a:xfrm>
              <a:off x="3024" y="969"/>
              <a:ext cx="6323" cy="1126"/>
            </a:xfrm>
            <a:prstGeom prst="wave">
              <a:avLst>
                <a:gd name="adj1" fmla="val 13005"/>
                <a:gd name="adj2" fmla="val 0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FBD4B4"/>
                </a:gs>
              </a:gsLst>
              <a:lin ang="5400000" scaled="1"/>
            </a:gradFill>
            <a:ln w="12700">
              <a:solidFill>
                <a:srgbClr val="FABF8F"/>
              </a:solidFill>
              <a:round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За процесуальним значенням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37" name="AutoShape 13"/>
            <p:cNvCxnSpPr>
              <a:cxnSpLocks noChangeShapeType="1"/>
            </p:cNvCxnSpPr>
            <p:nvPr/>
          </p:nvCxnSpPr>
          <p:spPr bwMode="auto">
            <a:xfrm>
              <a:off x="5943" y="1898"/>
              <a:ext cx="0" cy="41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38" name="AutoShape 14"/>
            <p:cNvCxnSpPr>
              <a:cxnSpLocks noChangeShapeType="1"/>
            </p:cNvCxnSpPr>
            <p:nvPr/>
          </p:nvCxnSpPr>
          <p:spPr bwMode="auto">
            <a:xfrm>
              <a:off x="3155" y="2317"/>
              <a:ext cx="5655" cy="2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39" name="AutoShape 15"/>
            <p:cNvCxnSpPr>
              <a:cxnSpLocks noChangeShapeType="1"/>
            </p:cNvCxnSpPr>
            <p:nvPr/>
          </p:nvCxnSpPr>
          <p:spPr bwMode="auto">
            <a:xfrm>
              <a:off x="3155" y="2317"/>
              <a:ext cx="0" cy="24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40" name="AutoShape 16"/>
            <p:cNvCxnSpPr>
              <a:cxnSpLocks noChangeShapeType="1"/>
            </p:cNvCxnSpPr>
            <p:nvPr/>
          </p:nvCxnSpPr>
          <p:spPr bwMode="auto">
            <a:xfrm>
              <a:off x="8810" y="2343"/>
              <a:ext cx="0" cy="22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041" name="AutoShape 17"/>
            <p:cNvSpPr>
              <a:spLocks noChangeArrowheads="1"/>
            </p:cNvSpPr>
            <p:nvPr/>
          </p:nvSpPr>
          <p:spPr bwMode="auto">
            <a:xfrm>
              <a:off x="1937" y="2566"/>
              <a:ext cx="2409" cy="55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round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основні</a:t>
              </a:r>
              <a:r>
                <a:rPr kumimoji="0" lang="uk-UA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 </a:t>
              </a:r>
              <a:r>
                <a:rPr kumimoji="0" lang="uk-UA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акти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2" name="AutoShape 18"/>
            <p:cNvSpPr>
              <a:spLocks noChangeArrowheads="1"/>
            </p:cNvSpPr>
            <p:nvPr/>
          </p:nvSpPr>
          <p:spPr bwMode="auto">
            <a:xfrm>
              <a:off x="7297" y="2566"/>
              <a:ext cx="2721" cy="55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round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uk-UA" sz="1600" b="1" dirty="0" smtClean="0">
                  <a:latin typeface="Georgia" pitchFamily="18" charset="0"/>
                  <a:cs typeface="Arial" pitchFamily="34" charset="0"/>
                </a:rPr>
                <a:t>допоміжні акти</a:t>
              </a:r>
              <a:endParaRPr lang="ru-RU" sz="1600" b="1" dirty="0" smtClean="0">
                <a:latin typeface="Georgia" pitchFamily="18" charset="0"/>
                <a:cs typeface="Arial" pitchFamily="34" charset="0"/>
              </a:endParaRPr>
            </a:p>
          </p:txBody>
        </p:sp>
        <p:cxnSp>
          <p:nvCxnSpPr>
            <p:cNvPr id="1043" name="AutoShape 19"/>
            <p:cNvCxnSpPr>
              <a:cxnSpLocks noChangeShapeType="1"/>
            </p:cNvCxnSpPr>
            <p:nvPr/>
          </p:nvCxnSpPr>
          <p:spPr bwMode="auto">
            <a:xfrm>
              <a:off x="432" y="4058"/>
              <a:ext cx="550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044" name="Rectangle 20"/>
            <p:cNvSpPr>
              <a:spLocks noChangeArrowheads="1"/>
            </p:cNvSpPr>
            <p:nvPr/>
          </p:nvSpPr>
          <p:spPr bwMode="auto">
            <a:xfrm>
              <a:off x="982" y="3404"/>
              <a:ext cx="4320" cy="125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0D9"/>
                </a:gs>
              </a:gsLst>
              <a:lin ang="5400000" scaled="1"/>
            </a:gradFill>
            <a:ln w="12700">
              <a:solidFill>
                <a:srgbClr val="B2A1C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становл</a:t>
              </a:r>
              <a:r>
                <a:rPr kumimoji="0" lang="uk-UA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ять підсумок певної діяльності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Як правило, ними закінчуються стадії судочинства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5" name="Rectangle 21"/>
            <p:cNvSpPr>
              <a:spLocks noChangeArrowheads="1"/>
            </p:cNvSpPr>
            <p:nvPr/>
          </p:nvSpPr>
          <p:spPr bwMode="auto">
            <a:xfrm>
              <a:off x="6523" y="3470"/>
              <a:ext cx="4320" cy="1688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0D9"/>
                </a:gs>
              </a:gsLst>
              <a:lin ang="5400000" scaled="1"/>
            </a:gradFill>
            <a:ln w="12700">
              <a:solidFill>
                <a:srgbClr val="B2A1C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uk-UA" sz="1600" dirty="0" smtClean="0">
                  <a:latin typeface="Georgia" pitchFamily="18" charset="0"/>
                  <a:cs typeface="Arial" pitchFamily="34" charset="0"/>
                </a:rPr>
                <a:t>забезпечують законне і обґрунтоване прийняття основного рішення, дають можливість учасникам процесу здійснювати свої права</a:t>
              </a:r>
              <a:endParaRPr lang="ru-RU" sz="1600" dirty="0" smtClean="0"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1046" name="AutoShape 22"/>
            <p:cNvSpPr>
              <a:spLocks noChangeArrowheads="1"/>
            </p:cNvSpPr>
            <p:nvPr/>
          </p:nvSpPr>
          <p:spPr bwMode="auto">
            <a:xfrm>
              <a:off x="2474" y="4660"/>
              <a:ext cx="2959" cy="1205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FBD4B4"/>
                </a:gs>
              </a:gsLst>
              <a:lin ang="5400000" scaled="1"/>
            </a:gradFill>
            <a:ln w="12700">
              <a:solidFill>
                <a:srgbClr val="FABF8F"/>
              </a:solidFill>
              <a:round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Наприклад</a:t>
              </a:r>
              <a:r>
                <a:rPr kumimoji="0" lang="uk-UA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, </a:t>
              </a:r>
              <a:r>
                <a:rPr kumimoji="0" lang="uk-UA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постанова про закриття кримінального провадження, обвинувальний акт, вирок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47" name="AutoShape 23"/>
            <p:cNvCxnSpPr>
              <a:cxnSpLocks noChangeShapeType="1"/>
            </p:cNvCxnSpPr>
            <p:nvPr/>
          </p:nvCxnSpPr>
          <p:spPr bwMode="auto">
            <a:xfrm flipH="1">
              <a:off x="432" y="2762"/>
              <a:ext cx="150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48" name="AutoShape 24"/>
            <p:cNvCxnSpPr>
              <a:cxnSpLocks noChangeShapeType="1"/>
            </p:cNvCxnSpPr>
            <p:nvPr/>
          </p:nvCxnSpPr>
          <p:spPr bwMode="auto">
            <a:xfrm>
              <a:off x="432" y="2762"/>
              <a:ext cx="0" cy="399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049" name="Rectangle 25"/>
            <p:cNvSpPr>
              <a:spLocks noChangeArrowheads="1"/>
            </p:cNvSpPr>
            <p:nvPr/>
          </p:nvSpPr>
          <p:spPr bwMode="auto">
            <a:xfrm>
              <a:off x="982" y="6284"/>
              <a:ext cx="4320" cy="798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0D9"/>
                </a:gs>
              </a:gsLst>
              <a:lin ang="5400000" scaled="1"/>
            </a:gradFill>
            <a:ln w="12700">
              <a:solidFill>
                <a:srgbClr val="B2A1C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В них можуть вирішуватися і другорядні питання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50" name="AutoShape 26"/>
            <p:cNvCxnSpPr>
              <a:cxnSpLocks noChangeShapeType="1"/>
            </p:cNvCxnSpPr>
            <p:nvPr/>
          </p:nvCxnSpPr>
          <p:spPr bwMode="auto">
            <a:xfrm>
              <a:off x="432" y="6755"/>
              <a:ext cx="55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051" name="AutoShape 27"/>
            <p:cNvSpPr>
              <a:spLocks noChangeArrowheads="1"/>
            </p:cNvSpPr>
            <p:nvPr/>
          </p:nvSpPr>
          <p:spPr bwMode="auto">
            <a:xfrm>
              <a:off x="2566" y="7082"/>
              <a:ext cx="2932" cy="89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FBD4B4"/>
                </a:gs>
              </a:gsLst>
              <a:lin ang="5400000" scaled="1"/>
            </a:gradFill>
            <a:ln w="12700">
              <a:solidFill>
                <a:srgbClr val="FABF8F"/>
              </a:solidFill>
              <a:round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uk-UA" sz="1100" dirty="0" smtClean="0">
                  <a:latin typeface="Calibri" pitchFamily="34" charset="0"/>
                  <a:cs typeface="Arial" pitchFamily="34" charset="0"/>
                </a:rPr>
                <a:t>наприклад, у вироку вирішується питання про речові докази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2" name="Rectangle 28"/>
            <p:cNvSpPr>
              <a:spLocks noChangeArrowheads="1"/>
            </p:cNvSpPr>
            <p:nvPr/>
          </p:nvSpPr>
          <p:spPr bwMode="auto">
            <a:xfrm>
              <a:off x="6096" y="6663"/>
              <a:ext cx="2474" cy="589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п</a:t>
              </a: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очатковими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3" name="Rectangle 29"/>
            <p:cNvSpPr>
              <a:spLocks noChangeArrowheads="1"/>
            </p:cNvSpPr>
            <p:nvPr/>
          </p:nvSpPr>
          <p:spPr bwMode="auto">
            <a:xfrm>
              <a:off x="8810" y="6663"/>
              <a:ext cx="2710" cy="589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uk-UA" sz="1600" dirty="0" smtClean="0">
                  <a:latin typeface="Georgia" pitchFamily="18" charset="0"/>
                  <a:cs typeface="Arial" pitchFamily="34" charset="0"/>
                </a:rPr>
                <a:t>проміжними</a:t>
              </a:r>
              <a:endParaRPr lang="ru-RU" sz="1600" dirty="0" smtClean="0"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1054" name="AutoShape 30"/>
            <p:cNvSpPr>
              <a:spLocks noChangeArrowheads="1"/>
            </p:cNvSpPr>
            <p:nvPr/>
          </p:nvSpPr>
          <p:spPr bwMode="auto">
            <a:xfrm>
              <a:off x="6244" y="7252"/>
              <a:ext cx="2121" cy="72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FBD4B4"/>
                </a:gs>
              </a:gsLst>
              <a:lin ang="5400000" scaled="1"/>
            </a:gradFill>
            <a:ln w="12700">
              <a:solidFill>
                <a:srgbClr val="FABF8F"/>
              </a:solidFill>
              <a:round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indent="0" algn="ctr" fontAlgn="base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uk-UA" sz="1100" dirty="0" smtClean="0">
                  <a:latin typeface="Calibri" pitchFamily="34" charset="0"/>
                  <a:cs typeface="Arial" pitchFamily="34" charset="0"/>
                </a:rPr>
                <a:t>наприклад, протокол-заява</a:t>
              </a:r>
              <a:endParaRPr lang="ru-RU" sz="1100" dirty="0" smtClean="0"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055" name="AutoShape 31"/>
            <p:cNvSpPr>
              <a:spLocks noChangeArrowheads="1"/>
            </p:cNvSpPr>
            <p:nvPr/>
          </p:nvSpPr>
          <p:spPr bwMode="auto">
            <a:xfrm>
              <a:off x="9059" y="7252"/>
              <a:ext cx="2238" cy="891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FBD4B4"/>
                </a:gs>
              </a:gsLst>
              <a:lin ang="5400000" scaled="1"/>
            </a:gradFill>
            <a:ln w="12700">
              <a:solidFill>
                <a:srgbClr val="FABF8F"/>
              </a:solidFill>
              <a:round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uk-UA" sz="1100" dirty="0" smtClean="0">
                  <a:latin typeface="Calibri" pitchFamily="34" charset="0"/>
                  <a:cs typeface="Arial" pitchFamily="34" charset="0"/>
                </a:rPr>
                <a:t>наприклад, допити, арешти, огляди, експертизи</a:t>
              </a:r>
              <a:endParaRPr lang="ru-RU" sz="1100" dirty="0" smtClean="0"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056" name="Rectangle 32"/>
            <p:cNvSpPr>
              <a:spLocks noChangeArrowheads="1"/>
            </p:cNvSpPr>
            <p:nvPr/>
          </p:nvSpPr>
          <p:spPr bwMode="auto">
            <a:xfrm>
              <a:off x="6886" y="5446"/>
              <a:ext cx="3626" cy="1008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з</a:t>
              </a:r>
              <a:r>
                <a:rPr kumimoji="0" lang="uk-UA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авжди передують прийняттю основного рішення і можуть бути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57" name="AutoShape 33"/>
            <p:cNvCxnSpPr>
              <a:cxnSpLocks noChangeShapeType="1"/>
            </p:cNvCxnSpPr>
            <p:nvPr/>
          </p:nvCxnSpPr>
          <p:spPr bwMode="auto">
            <a:xfrm>
              <a:off x="8640" y="3116"/>
              <a:ext cx="13" cy="35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58" name="AutoShape 34"/>
            <p:cNvCxnSpPr>
              <a:cxnSpLocks noChangeShapeType="1"/>
            </p:cNvCxnSpPr>
            <p:nvPr/>
          </p:nvCxnSpPr>
          <p:spPr bwMode="auto">
            <a:xfrm>
              <a:off x="8640" y="5158"/>
              <a:ext cx="0" cy="2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59" name="AutoShape 35"/>
            <p:cNvCxnSpPr>
              <a:cxnSpLocks noChangeShapeType="1"/>
            </p:cNvCxnSpPr>
            <p:nvPr/>
          </p:nvCxnSpPr>
          <p:spPr bwMode="auto">
            <a:xfrm flipH="1">
              <a:off x="7396" y="6454"/>
              <a:ext cx="1257" cy="20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60" name="AutoShape 36"/>
            <p:cNvCxnSpPr>
              <a:cxnSpLocks noChangeShapeType="1"/>
            </p:cNvCxnSpPr>
            <p:nvPr/>
          </p:nvCxnSpPr>
          <p:spPr bwMode="auto">
            <a:xfrm>
              <a:off x="8941" y="6454"/>
              <a:ext cx="1026" cy="20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428596" y="285728"/>
            <a:ext cx="8358246" cy="1717697"/>
            <a:chOff x="2422" y="1139"/>
            <a:chExt cx="7056" cy="2016"/>
          </a:xfrm>
        </p:grpSpPr>
        <p:sp>
          <p:nvSpPr>
            <p:cNvPr id="3075" name="AutoShape 3"/>
            <p:cNvSpPr>
              <a:spLocks noChangeArrowheads="1"/>
            </p:cNvSpPr>
            <p:nvPr/>
          </p:nvSpPr>
          <p:spPr bwMode="auto">
            <a:xfrm>
              <a:off x="2540" y="1139"/>
              <a:ext cx="6833" cy="916"/>
            </a:xfrm>
            <a:prstGeom prst="downArrowCallout">
              <a:avLst>
                <a:gd name="adj1" fmla="val 49593"/>
                <a:gd name="adj2" fmla="val 186490"/>
                <a:gd name="adj3" fmla="val 25514"/>
                <a:gd name="adj4" fmla="val 666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B8CCE4"/>
                </a:gs>
              </a:gsLst>
              <a:lin ang="5400000" scaled="1"/>
            </a:gradFill>
            <a:ln w="12700">
              <a:solidFill>
                <a:srgbClr val="0070C0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Залежно від </a:t>
              </a:r>
              <a:r>
                <a:rPr kumimoji="0" lang="uk-UA" b="1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екстренності</a:t>
              </a:r>
              <a:r>
                <a:rPr kumimoji="0" lang="uk-UA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 проведення слідчі дії бувають</a:t>
              </a:r>
              <a:endPara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2422" y="2500"/>
              <a:ext cx="3273" cy="655"/>
            </a:xfrm>
            <a:prstGeom prst="rect">
              <a:avLst/>
            </a:prstGeom>
            <a:gradFill rotWithShape="0">
              <a:gsLst>
                <a:gs pos="0">
                  <a:srgbClr val="FABF8F"/>
                </a:gs>
                <a:gs pos="50000">
                  <a:srgbClr val="FDE9D9"/>
                </a:gs>
                <a:gs pos="100000">
                  <a:srgbClr val="FABF8F"/>
                </a:gs>
              </a:gsLst>
              <a:lin ang="18900000" scaled="1"/>
            </a:gradFill>
            <a:ln w="12700">
              <a:solidFill>
                <a:srgbClr val="FABF8F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невідкладними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6166" y="2500"/>
              <a:ext cx="3312" cy="655"/>
            </a:xfrm>
            <a:prstGeom prst="rect">
              <a:avLst/>
            </a:prstGeom>
            <a:gradFill rotWithShape="0">
              <a:gsLst>
                <a:gs pos="0">
                  <a:srgbClr val="FABF8F"/>
                </a:gs>
                <a:gs pos="50000">
                  <a:srgbClr val="FDE9D9"/>
                </a:gs>
                <a:gs pos="100000">
                  <a:srgbClr val="FABF8F"/>
                </a:gs>
              </a:gsLst>
              <a:lin ang="18900000" scaled="1"/>
            </a:gradFill>
            <a:ln w="12700">
              <a:solidFill>
                <a:srgbClr val="FABF8F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uk-UA" sz="2000" i="1" dirty="0" smtClean="0">
                  <a:latin typeface="Georgia" pitchFamily="18" charset="0"/>
                  <a:cs typeface="Arial" pitchFamily="34" charset="0"/>
                </a:rPr>
                <a:t>наступними</a:t>
              </a:r>
              <a:endParaRPr lang="ru-RU" sz="2000" i="1" dirty="0" smtClean="0">
                <a:latin typeface="Georgia" pitchFamily="18" charset="0"/>
                <a:cs typeface="Arial" pitchFamily="34" charset="0"/>
              </a:endParaRPr>
            </a:p>
          </p:txBody>
        </p:sp>
        <p:cxnSp>
          <p:nvCxnSpPr>
            <p:cNvPr id="3078" name="AutoShape 6"/>
            <p:cNvCxnSpPr>
              <a:cxnSpLocks noChangeShapeType="1"/>
            </p:cNvCxnSpPr>
            <p:nvPr/>
          </p:nvCxnSpPr>
          <p:spPr bwMode="auto">
            <a:xfrm flipH="1">
              <a:off x="4058" y="2055"/>
              <a:ext cx="1898" cy="44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079" name="AutoShape 7"/>
            <p:cNvCxnSpPr>
              <a:cxnSpLocks noChangeShapeType="1"/>
            </p:cNvCxnSpPr>
            <p:nvPr/>
          </p:nvCxnSpPr>
          <p:spPr bwMode="auto">
            <a:xfrm>
              <a:off x="5956" y="2055"/>
              <a:ext cx="1467" cy="44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080" name="Group 8"/>
          <p:cNvGrpSpPr>
            <a:grpSpLocks/>
          </p:cNvGrpSpPr>
          <p:nvPr/>
        </p:nvGrpSpPr>
        <p:grpSpPr bwMode="auto">
          <a:xfrm>
            <a:off x="571472" y="2571744"/>
            <a:ext cx="7929618" cy="3786214"/>
            <a:chOff x="1361" y="799"/>
            <a:chExt cx="9588" cy="4738"/>
          </a:xfrm>
        </p:grpSpPr>
        <p:sp>
          <p:nvSpPr>
            <p:cNvPr id="3081" name="AutoShape 9"/>
            <p:cNvSpPr>
              <a:spLocks noChangeArrowheads="1"/>
            </p:cNvSpPr>
            <p:nvPr/>
          </p:nvSpPr>
          <p:spPr bwMode="auto">
            <a:xfrm>
              <a:off x="3024" y="799"/>
              <a:ext cx="6192" cy="98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B8CCE4"/>
                </a:gs>
              </a:gsLst>
              <a:lin ang="5400000" scaled="1"/>
            </a:gradFill>
            <a:ln w="12700">
              <a:solidFill>
                <a:srgbClr val="95B3D7"/>
              </a:solidFill>
              <a:round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За імперативністю прийняття</a:t>
              </a:r>
              <a:endPara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2" name="Oval 10"/>
            <p:cNvSpPr>
              <a:spLocks noChangeArrowheads="1"/>
            </p:cNvSpPr>
            <p:nvPr/>
          </p:nvSpPr>
          <p:spPr bwMode="auto">
            <a:xfrm>
              <a:off x="1741" y="2015"/>
              <a:ext cx="3652" cy="111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sy="50000" kx="2453608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обов'язкові</a:t>
              </a:r>
              <a:endPara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3" name="Oval 11"/>
            <p:cNvSpPr>
              <a:spLocks noChangeArrowheads="1"/>
            </p:cNvSpPr>
            <p:nvPr/>
          </p:nvSpPr>
          <p:spPr bwMode="auto">
            <a:xfrm>
              <a:off x="6982" y="2015"/>
              <a:ext cx="3652" cy="111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sy="50000" kx="-2453608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uk-UA" b="1" dirty="0" smtClean="0">
                  <a:latin typeface="Georgia" pitchFamily="18" charset="0"/>
                  <a:cs typeface="Arial" pitchFamily="34" charset="0"/>
                </a:rPr>
                <a:t>факультативні</a:t>
              </a:r>
              <a:endParaRPr lang="ru-RU" b="1" dirty="0" smtClean="0"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3084" name="AutoShape 12"/>
            <p:cNvSpPr>
              <a:spLocks noChangeArrowheads="1"/>
            </p:cNvSpPr>
            <p:nvPr/>
          </p:nvSpPr>
          <p:spPr bwMode="auto">
            <a:xfrm>
              <a:off x="1361" y="3539"/>
              <a:ext cx="4412" cy="199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B2A1C7"/>
                </a:gs>
                <a:gs pos="50000">
                  <a:srgbClr val="E5DFEC"/>
                </a:gs>
                <a:gs pos="100000">
                  <a:srgbClr val="B2A1C7"/>
                </a:gs>
              </a:gsLst>
              <a:lin ang="18900000" scaled="1"/>
            </a:gradFill>
            <a:ln w="12700">
              <a:solidFill>
                <a:srgbClr val="B2A1C7"/>
              </a:solidFill>
              <a:round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ті з них, які завжди складаються з додержанням безумовної вимоги законодавця по будь-якій справі чи по певній категорії справ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Georgia" pitchFamily="18" charset="0"/>
                  <a:cs typeface="Arial" pitchFamily="34" charset="0"/>
                </a:rPr>
                <a:t>Без цього документа кримінальна справа, по суті, відсутня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5" name="AutoShape 13"/>
            <p:cNvSpPr>
              <a:spLocks noChangeArrowheads="1"/>
            </p:cNvSpPr>
            <p:nvPr/>
          </p:nvSpPr>
          <p:spPr bwMode="auto">
            <a:xfrm>
              <a:off x="6847" y="3539"/>
              <a:ext cx="4102" cy="121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B2A1C7"/>
                </a:gs>
                <a:gs pos="50000">
                  <a:srgbClr val="E5DFEC"/>
                </a:gs>
                <a:gs pos="100000">
                  <a:srgbClr val="B2A1C7"/>
                </a:gs>
              </a:gsLst>
              <a:lin ang="18900000" scaled="1"/>
            </a:gradFill>
            <a:ln w="12700">
              <a:solidFill>
                <a:srgbClr val="B2A1C7"/>
              </a:solidFill>
              <a:round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uk-UA" sz="1400" dirty="0" smtClean="0">
                  <a:latin typeface="Georgia" pitchFamily="18" charset="0"/>
                  <a:cs typeface="Arial" pitchFamily="34" charset="0"/>
                </a:rPr>
                <a:t>документи, які складаються не по усіх справах (огляди, приводи, обшуки та ін.)</a:t>
              </a:r>
              <a:endParaRPr lang="ru-RU" sz="1400" dirty="0" smtClean="0"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195" y="3194"/>
              <a:ext cx="406" cy="236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87" name="AutoShape 15"/>
            <p:cNvSpPr>
              <a:spLocks noChangeArrowheads="1"/>
            </p:cNvSpPr>
            <p:nvPr/>
          </p:nvSpPr>
          <p:spPr bwMode="auto">
            <a:xfrm>
              <a:off x="8666" y="3194"/>
              <a:ext cx="327" cy="236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cxnSp>
          <p:nvCxnSpPr>
            <p:cNvPr id="3088" name="AutoShape 16"/>
            <p:cNvCxnSpPr>
              <a:cxnSpLocks noChangeShapeType="1"/>
            </p:cNvCxnSpPr>
            <p:nvPr/>
          </p:nvCxnSpPr>
          <p:spPr bwMode="auto">
            <a:xfrm flipH="1">
              <a:off x="3823" y="1781"/>
              <a:ext cx="2290" cy="23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089" name="AutoShape 17"/>
            <p:cNvCxnSpPr>
              <a:cxnSpLocks noChangeShapeType="1"/>
            </p:cNvCxnSpPr>
            <p:nvPr/>
          </p:nvCxnSpPr>
          <p:spPr bwMode="auto">
            <a:xfrm>
              <a:off x="6113" y="1781"/>
              <a:ext cx="2200" cy="23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500034" y="428605"/>
            <a:ext cx="8286808" cy="5857916"/>
            <a:chOff x="1872" y="877"/>
            <a:chExt cx="7567" cy="6453"/>
          </a:xfrm>
        </p:grpSpPr>
        <p:sp>
          <p:nvSpPr>
            <p:cNvPr id="4099" name="AutoShape 3"/>
            <p:cNvSpPr>
              <a:spLocks noChangeArrowheads="1"/>
            </p:cNvSpPr>
            <p:nvPr/>
          </p:nvSpPr>
          <p:spPr bwMode="auto">
            <a:xfrm>
              <a:off x="2492" y="1229"/>
              <a:ext cx="3338" cy="721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ABF8F"/>
                </a:gs>
                <a:gs pos="50000">
                  <a:srgbClr val="FDE9D9"/>
                </a:gs>
                <a:gs pos="100000">
                  <a:srgbClr val="FABF8F"/>
                </a:gs>
              </a:gsLst>
              <a:lin ang="18900000" scaled="1"/>
            </a:gradFill>
            <a:ln w="12700">
              <a:solidFill>
                <a:srgbClr val="FABF8F"/>
              </a:solidFill>
              <a:round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По суб'єктах прийняття</a:t>
              </a:r>
              <a:endPara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00" name="Rectangle 4"/>
            <p:cNvSpPr>
              <a:spLocks noChangeArrowheads="1"/>
            </p:cNvSpPr>
            <p:nvPr/>
          </p:nvSpPr>
          <p:spPr bwMode="auto">
            <a:xfrm>
              <a:off x="6624" y="877"/>
              <a:ext cx="2815" cy="550"/>
            </a:xfrm>
            <a:prstGeom prst="rect">
              <a:avLst/>
            </a:prstGeom>
            <a:gradFill rotWithShape="0">
              <a:gsLst>
                <a:gs pos="0">
                  <a:srgbClr val="95B3D7"/>
                </a:gs>
                <a:gs pos="50000">
                  <a:srgbClr val="DBE5F1"/>
                </a:gs>
                <a:gs pos="100000">
                  <a:srgbClr val="95B3D7"/>
                </a:gs>
              </a:gsLst>
              <a:lin ang="189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колегіальні</a:t>
              </a:r>
              <a:endPara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01" name="Rectangle 5"/>
            <p:cNvSpPr>
              <a:spLocks noChangeArrowheads="1"/>
            </p:cNvSpPr>
            <p:nvPr/>
          </p:nvSpPr>
          <p:spPr bwMode="auto">
            <a:xfrm>
              <a:off x="6624" y="1715"/>
              <a:ext cx="2815" cy="589"/>
            </a:xfrm>
            <a:prstGeom prst="rect">
              <a:avLst/>
            </a:prstGeom>
            <a:gradFill rotWithShape="0">
              <a:gsLst>
                <a:gs pos="0">
                  <a:srgbClr val="95B3D7"/>
                </a:gs>
                <a:gs pos="50000">
                  <a:srgbClr val="DBE5F1"/>
                </a:gs>
                <a:gs pos="100000">
                  <a:srgbClr val="95B3D7"/>
                </a:gs>
              </a:gsLst>
              <a:lin ang="189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uk-UA" dirty="0" smtClean="0">
                  <a:latin typeface="Georgia" pitchFamily="18" charset="0"/>
                  <a:cs typeface="Arial" pitchFamily="34" charset="0"/>
                </a:rPr>
                <a:t>одноособові</a:t>
              </a:r>
              <a:endParaRPr lang="ru-RU" dirty="0" smtClean="0"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4102" name="AutoShape 6"/>
            <p:cNvSpPr>
              <a:spLocks noChangeArrowheads="1"/>
            </p:cNvSpPr>
            <p:nvPr/>
          </p:nvSpPr>
          <p:spPr bwMode="auto">
            <a:xfrm>
              <a:off x="2527" y="4272"/>
              <a:ext cx="3259" cy="707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ABF8F"/>
                </a:gs>
                <a:gs pos="50000">
                  <a:srgbClr val="FDE9D9"/>
                </a:gs>
                <a:gs pos="100000">
                  <a:srgbClr val="FABF8F"/>
                </a:gs>
              </a:gsLst>
              <a:lin ang="18900000" scaled="1"/>
            </a:gradFill>
            <a:ln w="12700">
              <a:solidFill>
                <a:srgbClr val="FABF8F"/>
              </a:solidFill>
              <a:round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uk-UA" sz="1600" b="1" i="1" dirty="0" smtClean="0">
                  <a:latin typeface="Georgia" pitchFamily="18" charset="0"/>
                  <a:cs typeface="Arial" pitchFamily="34" charset="0"/>
                </a:rPr>
                <a:t>За місцем опрацювання</a:t>
              </a:r>
              <a:endParaRPr lang="ru-RU" sz="1600" b="1" i="1" dirty="0" smtClean="0"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4103" name="AutoShape 7"/>
            <p:cNvSpPr>
              <a:spLocks noChangeArrowheads="1"/>
            </p:cNvSpPr>
            <p:nvPr/>
          </p:nvSpPr>
          <p:spPr bwMode="auto">
            <a:xfrm>
              <a:off x="2587" y="6179"/>
              <a:ext cx="3164" cy="707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ABF8F"/>
                </a:gs>
                <a:gs pos="50000">
                  <a:srgbClr val="FDE9D9"/>
                </a:gs>
                <a:gs pos="100000">
                  <a:srgbClr val="FABF8F"/>
                </a:gs>
              </a:gsLst>
              <a:lin ang="18900000" scaled="1"/>
            </a:gradFill>
            <a:ln w="12700">
              <a:solidFill>
                <a:srgbClr val="FABF8F"/>
              </a:solidFill>
              <a:round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indent="0" algn="ctr" fontAlgn="base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uk-UA" sz="1600" b="1" i="1" dirty="0" smtClean="0">
                  <a:latin typeface="Georgia" pitchFamily="18" charset="0"/>
                  <a:cs typeface="Arial" pitchFamily="34" charset="0"/>
                </a:rPr>
                <a:t>За юридичною силою</a:t>
              </a:r>
              <a:endParaRPr lang="ru-RU" sz="1600" b="1" i="1" dirty="0" smtClean="0"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>
              <a:off x="6559" y="2762"/>
              <a:ext cx="2880" cy="1911"/>
            </a:xfrm>
            <a:prstGeom prst="rect">
              <a:avLst/>
            </a:prstGeom>
            <a:gradFill rotWithShape="0">
              <a:gsLst>
                <a:gs pos="0">
                  <a:srgbClr val="95B3D7"/>
                </a:gs>
                <a:gs pos="50000">
                  <a:srgbClr val="DBE5F1"/>
                </a:gs>
                <a:gs pos="100000">
                  <a:srgbClr val="95B3D7"/>
                </a:gs>
              </a:gsLst>
              <a:lin ang="189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indent="0" algn="ctr" fontAlgn="base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uk-UA" dirty="0" smtClean="0">
                  <a:latin typeface="Georgia" pitchFamily="18" charset="0"/>
                  <a:cs typeface="Arial" pitchFamily="34" charset="0"/>
                </a:rPr>
                <a:t>документи, складаються в службових приміщеннях органів досудового слідства, прокуратури, суду</a:t>
              </a:r>
              <a:endParaRPr lang="ru-RU" dirty="0" smtClean="0"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6559" y="4779"/>
              <a:ext cx="2880" cy="628"/>
            </a:xfrm>
            <a:prstGeom prst="rect">
              <a:avLst/>
            </a:prstGeom>
            <a:gradFill rotWithShape="0">
              <a:gsLst>
                <a:gs pos="0">
                  <a:srgbClr val="95B3D7"/>
                </a:gs>
                <a:gs pos="50000">
                  <a:srgbClr val="DBE5F1"/>
                </a:gs>
                <a:gs pos="100000">
                  <a:srgbClr val="95B3D7"/>
                </a:gs>
              </a:gsLst>
              <a:lin ang="189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uk-UA" dirty="0" smtClean="0">
                  <a:latin typeface="Georgia" pitchFamily="18" charset="0"/>
                  <a:cs typeface="Arial" pitchFamily="34" charset="0"/>
                </a:rPr>
                <a:t>поза їх межами</a:t>
              </a:r>
              <a:endParaRPr lang="ru-RU" dirty="0" smtClean="0"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6559" y="5813"/>
              <a:ext cx="2880" cy="628"/>
            </a:xfrm>
            <a:prstGeom prst="rect">
              <a:avLst/>
            </a:prstGeom>
            <a:gradFill rotWithShape="0">
              <a:gsLst>
                <a:gs pos="0">
                  <a:srgbClr val="95B3D7"/>
                </a:gs>
                <a:gs pos="50000">
                  <a:srgbClr val="DBE5F1"/>
                </a:gs>
                <a:gs pos="100000">
                  <a:srgbClr val="95B3D7"/>
                </a:gs>
              </a:gsLst>
              <a:lin ang="189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indent="0" algn="ctr" fontAlgn="base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uk-UA" dirty="0" smtClean="0">
                  <a:latin typeface="Georgia" pitchFamily="18" charset="0"/>
                  <a:cs typeface="Arial" pitchFamily="34" charset="0"/>
                </a:rPr>
                <a:t>які набрали чинності</a:t>
              </a:r>
              <a:endParaRPr lang="ru-RU" dirty="0" smtClean="0"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>
              <a:off x="6559" y="6715"/>
              <a:ext cx="2880" cy="615"/>
            </a:xfrm>
            <a:prstGeom prst="rect">
              <a:avLst/>
            </a:prstGeom>
            <a:gradFill rotWithShape="0">
              <a:gsLst>
                <a:gs pos="0">
                  <a:srgbClr val="95B3D7"/>
                </a:gs>
                <a:gs pos="50000">
                  <a:srgbClr val="DBE5F1"/>
                </a:gs>
                <a:gs pos="100000">
                  <a:srgbClr val="95B3D7"/>
                </a:gs>
              </a:gsLst>
              <a:lin ang="189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uk-UA" dirty="0" smtClean="0">
                  <a:latin typeface="Georgia" pitchFamily="18" charset="0"/>
                  <a:cs typeface="Arial" pitchFamily="34" charset="0"/>
                </a:rPr>
                <a:t>не набрали чинності</a:t>
              </a:r>
              <a:endParaRPr lang="ru-RU" dirty="0" smtClean="0">
                <a:latin typeface="Georgia" pitchFamily="18" charset="0"/>
                <a:cs typeface="Arial" pitchFamily="34" charset="0"/>
              </a:endParaRPr>
            </a:p>
          </p:txBody>
        </p:sp>
        <p:cxnSp>
          <p:nvCxnSpPr>
            <p:cNvPr id="4108" name="AutoShape 12"/>
            <p:cNvCxnSpPr>
              <a:cxnSpLocks noChangeShapeType="1"/>
            </p:cNvCxnSpPr>
            <p:nvPr/>
          </p:nvCxnSpPr>
          <p:spPr bwMode="auto">
            <a:xfrm flipH="1">
              <a:off x="1872" y="1519"/>
              <a:ext cx="62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109" name="AutoShape 13"/>
            <p:cNvCxnSpPr>
              <a:cxnSpLocks noChangeShapeType="1"/>
            </p:cNvCxnSpPr>
            <p:nvPr/>
          </p:nvCxnSpPr>
          <p:spPr bwMode="auto">
            <a:xfrm>
              <a:off x="1872" y="1519"/>
              <a:ext cx="0" cy="507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110" name="AutoShape 14"/>
            <p:cNvCxnSpPr>
              <a:cxnSpLocks noChangeShapeType="1"/>
            </p:cNvCxnSpPr>
            <p:nvPr/>
          </p:nvCxnSpPr>
          <p:spPr bwMode="auto">
            <a:xfrm>
              <a:off x="1872" y="6598"/>
              <a:ext cx="71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111" name="AutoShape 15"/>
            <p:cNvCxnSpPr>
              <a:cxnSpLocks noChangeShapeType="1"/>
            </p:cNvCxnSpPr>
            <p:nvPr/>
          </p:nvCxnSpPr>
          <p:spPr bwMode="auto">
            <a:xfrm>
              <a:off x="1872" y="4582"/>
              <a:ext cx="62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112" name="AutoShape 16"/>
            <p:cNvCxnSpPr>
              <a:cxnSpLocks noChangeShapeType="1"/>
            </p:cNvCxnSpPr>
            <p:nvPr/>
          </p:nvCxnSpPr>
          <p:spPr bwMode="auto">
            <a:xfrm flipV="1">
              <a:off x="5830" y="1139"/>
              <a:ext cx="729" cy="49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4113" name="AutoShape 17"/>
            <p:cNvCxnSpPr>
              <a:cxnSpLocks noChangeShapeType="1"/>
            </p:cNvCxnSpPr>
            <p:nvPr/>
          </p:nvCxnSpPr>
          <p:spPr bwMode="auto">
            <a:xfrm>
              <a:off x="5830" y="1636"/>
              <a:ext cx="794" cy="31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4114" name="AutoShape 18"/>
            <p:cNvCxnSpPr>
              <a:cxnSpLocks noChangeShapeType="1"/>
            </p:cNvCxnSpPr>
            <p:nvPr/>
          </p:nvCxnSpPr>
          <p:spPr bwMode="auto">
            <a:xfrm flipV="1">
              <a:off x="5751" y="3587"/>
              <a:ext cx="808" cy="99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4115" name="AutoShape 19"/>
            <p:cNvCxnSpPr>
              <a:cxnSpLocks noChangeShapeType="1"/>
            </p:cNvCxnSpPr>
            <p:nvPr/>
          </p:nvCxnSpPr>
          <p:spPr bwMode="auto">
            <a:xfrm>
              <a:off x="5751" y="4582"/>
              <a:ext cx="808" cy="49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4116" name="AutoShape 20"/>
            <p:cNvCxnSpPr>
              <a:cxnSpLocks noChangeShapeType="1"/>
            </p:cNvCxnSpPr>
            <p:nvPr/>
          </p:nvCxnSpPr>
          <p:spPr bwMode="auto">
            <a:xfrm flipV="1">
              <a:off x="5751" y="6179"/>
              <a:ext cx="808" cy="41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4117" name="AutoShape 21"/>
            <p:cNvCxnSpPr>
              <a:cxnSpLocks noChangeShapeType="1"/>
            </p:cNvCxnSpPr>
            <p:nvPr/>
          </p:nvCxnSpPr>
          <p:spPr bwMode="auto">
            <a:xfrm>
              <a:off x="5751" y="6598"/>
              <a:ext cx="808" cy="41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ct val="0"/>
              </a:spcBef>
            </a:pPr>
            <a:r>
              <a:rPr lang="uk-UA" sz="3200" b="1" dirty="0" smtClean="0">
                <a:ln w="11430"/>
                <a:solidFill>
                  <a:srgbClr val="33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nstantia" pitchFamily="18" charset="0"/>
                <a:ea typeface="+mj-ea"/>
                <a:cs typeface="+mj-cs"/>
              </a:rPr>
              <a:t>Загальна характеристика процесуальних документів, які складаються на початковому етапі досудового розслідування</a:t>
            </a:r>
          </a:p>
        </p:txBody>
      </p:sp>
      <p:pic>
        <p:nvPicPr>
          <p:cNvPr id="5122" name="Picture 2" descr="Зразок заяви до Національної поліції України про перешкоджання  журналістській діяльності – Інститут Розвитку Регіональної Преси (ІРРП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643050"/>
            <a:ext cx="2686050" cy="3143272"/>
          </a:xfrm>
          <a:prstGeom prst="rect">
            <a:avLst/>
          </a:prstGeom>
          <a:noFill/>
        </p:spPr>
      </p:pic>
      <p:pic>
        <p:nvPicPr>
          <p:cNvPr id="5124" name="Picture 4" descr="Заява на сусідів в поліцію - як написати, зразок, на галасливих, текст,  приклад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4786322"/>
            <a:ext cx="1905000" cy="178594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3357554" y="2587020"/>
            <a:ext cx="478634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rgbClr val="3333CC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Заява, повідомлення про кримінальне правопорушення</a:t>
            </a:r>
            <a:endParaRPr kumimoji="0" lang="uk-UA" sz="4400" b="0" i="0" u="none" strike="noStrike" cap="none" normalizeH="0" baseline="0" dirty="0" smtClean="0">
              <a:ln>
                <a:noFill/>
              </a:ln>
              <a:solidFill>
                <a:srgbClr val="3333CC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14282" y="301117"/>
            <a:ext cx="857256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rgbClr val="3333CC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ЄРДР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3333CC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– це  створена за допомогою автоматизованої системи електронна база даних, відповідно до якої здійснюються збирання, зберігання, захист, облік, пошук, узагальнення даних кримінального правопорушення.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3333CC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  <p:sp>
        <p:nvSpPr>
          <p:cNvPr id="3" name="Овальная выноска 2"/>
          <p:cNvSpPr/>
          <p:nvPr/>
        </p:nvSpPr>
        <p:spPr>
          <a:xfrm>
            <a:off x="5500662" y="1214422"/>
            <a:ext cx="3643338" cy="2000264"/>
          </a:xfrm>
          <a:prstGeom prst="wedgeEllipseCallout">
            <a:avLst>
              <a:gd name="adj1" fmla="val -78773"/>
              <a:gd name="adj2" fmla="val -51522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Georgia" pitchFamily="18" charset="0"/>
                <a:ea typeface="Times New Roman" pitchFamily="18" charset="0"/>
                <a:cs typeface="Arial" pitchFamily="34" charset="0"/>
              </a:rPr>
              <a:t>Положення про порядок ведення Єдиного реєстру досудових розслідувань» від  06.04.2016 р. № 139</a:t>
            </a:r>
            <a:endParaRPr lang="ru-RU" dirty="0" smtClean="0">
              <a:solidFill>
                <a:schemeClr val="tx1">
                  <a:lumMod val="90000"/>
                  <a:lumOff val="10000"/>
                </a:schemeClr>
              </a:solidFill>
              <a:latin typeface="Georgia" pitchFamily="18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357158" y="1428736"/>
            <a:ext cx="4357718" cy="1143008"/>
          </a:xfrm>
          <a:prstGeom prst="downArrow">
            <a:avLst>
              <a:gd name="adj1" fmla="val 50000"/>
              <a:gd name="adj2" fmla="val 64286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Georgia" pitchFamily="18" charset="0"/>
                <a:ea typeface="Times New Roman" pitchFamily="18" charset="0"/>
                <a:cs typeface="Arial" pitchFamily="34" charset="0"/>
              </a:rPr>
              <a:t>Користувачами Реєстру є:</a:t>
            </a:r>
            <a:endParaRPr lang="ru-RU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Georgia" pitchFamily="18" charset="0"/>
              <a:ea typeface="Times New Roman" pitchFamily="18" charset="0"/>
              <a:cs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2643182"/>
            <a:ext cx="5857916" cy="385765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uk-UA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Georgia" pitchFamily="18" charset="0"/>
                <a:ea typeface="Times New Roman" pitchFamily="18" charset="0"/>
                <a:cs typeface="Arial" pitchFamily="34" charset="0"/>
              </a:rPr>
              <a:t>керівники прокуратур та органів досудового розслідування; </a:t>
            </a:r>
            <a:endParaRPr lang="ru-RU" dirty="0" smtClean="0">
              <a:solidFill>
                <a:schemeClr val="tx1">
                  <a:lumMod val="90000"/>
                  <a:lumOff val="10000"/>
                </a:schemeClr>
              </a:solidFill>
              <a:latin typeface="Georgia" pitchFamily="18" charset="0"/>
              <a:ea typeface="Times New Roman" pitchFamily="18" charset="0"/>
              <a:cs typeface="Arial" pitchFamily="34" charset="0"/>
            </a:endParaRPr>
          </a:p>
          <a:p>
            <a: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uk-UA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Georgia" pitchFamily="18" charset="0"/>
                <a:ea typeface="Times New Roman" pitchFamily="18" charset="0"/>
                <a:cs typeface="Arial" pitchFamily="34" charset="0"/>
              </a:rPr>
              <a:t>прокурори;</a:t>
            </a:r>
            <a:endParaRPr lang="ru-RU" dirty="0" smtClean="0">
              <a:solidFill>
                <a:schemeClr val="tx1">
                  <a:lumMod val="90000"/>
                  <a:lumOff val="10000"/>
                </a:schemeClr>
              </a:solidFill>
              <a:latin typeface="Georgia" pitchFamily="18" charset="0"/>
              <a:ea typeface="Times New Roman" pitchFamily="18" charset="0"/>
              <a:cs typeface="Arial" pitchFamily="34" charset="0"/>
            </a:endParaRPr>
          </a:p>
          <a:p>
            <a: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uk-UA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Georgia" pitchFamily="18" charset="0"/>
                <a:ea typeface="Times New Roman" pitchFamily="18" charset="0"/>
                <a:cs typeface="Arial" pitchFamily="34" charset="0"/>
              </a:rPr>
              <a:t>слідчі органів поліції, безпеки, органів, що здійснюють контроль за додержанням податкового законодавства та Державного бюро розслідувань, детективи Національного бюро;</a:t>
            </a:r>
          </a:p>
          <a:p>
            <a: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uk-UA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Georgia" pitchFamily="18" charset="0"/>
                <a:ea typeface="Times New Roman" pitchFamily="18" charset="0"/>
                <a:cs typeface="Arial" pitchFamily="34" charset="0"/>
              </a:rPr>
              <a:t>інші уповноважені особи органів прокуратури та досудового розслідування, які виконують функції з інформаційно-аналітичного забезпечення правоохоронних органів та ведення спеціальних обліків (оперативних, оперативно-облікових, дактилоскопічних тощо) 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0"/>
            <a:ext cx="87154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b="1" i="1" dirty="0" smtClean="0">
                <a:latin typeface="Georgia" pitchFamily="18" charset="0"/>
              </a:rPr>
              <a:t>Витяг з ЄРДР </a:t>
            </a:r>
            <a:r>
              <a:rPr lang="uk-UA" sz="1600" dirty="0" smtClean="0">
                <a:latin typeface="Georgia" pitchFamily="18" charset="0"/>
              </a:rPr>
              <a:t>– це </a:t>
            </a:r>
            <a:r>
              <a:rPr lang="uk-UA" sz="1600" dirty="0" err="1" smtClean="0">
                <a:latin typeface="Georgia" pitchFamily="18" charset="0"/>
              </a:rPr>
              <a:t>згенерований</a:t>
            </a:r>
            <a:r>
              <a:rPr lang="uk-UA" sz="1600" dirty="0" smtClean="0">
                <a:latin typeface="Georgia" pitchFamily="18" charset="0"/>
              </a:rPr>
              <a:t> програмними засобами ведення Реєстру документ, який засвідчує факт реєстрації в Реєстрі відомостей про кримінальне правопорушення, отриманих за визначеними у пункті 3 цієї глави параметрами, які є актуальними на момент його формування(Наказ Генеральної прокуратури України «Про затвердження Положення про порядок ведення Єдиного реєстру досудових розслідувань»)</a:t>
            </a:r>
            <a:endParaRPr lang="ru-RU" sz="1600" dirty="0">
              <a:latin typeface="Georgia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8" y="1643049"/>
          <a:ext cx="4782306" cy="5024080"/>
        </p:xfrm>
        <a:graphic>
          <a:graphicData uri="http://schemas.openxmlformats.org/drawingml/2006/table">
            <a:tbl>
              <a:tblPr/>
              <a:tblGrid>
                <a:gridCol w="283742"/>
                <a:gridCol w="2610929"/>
                <a:gridCol w="1887635"/>
              </a:tblGrid>
              <a:tr h="326838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600"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latin typeface="Times New Roman"/>
                          <a:ea typeface="Times New Roman"/>
                          <a:cs typeface="Times New Roman"/>
                        </a:rPr>
                        <a:t>Номер кримінального провадження 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latin typeface="Times New Roman"/>
                          <a:ea typeface="Times New Roman"/>
                          <a:cs typeface="Times New Roman"/>
                        </a:rPr>
                        <a:t>140160405850070045</a:t>
                      </a:r>
                      <a:endParaRPr lang="ru-RU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255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600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latin typeface="Times New Roman"/>
                          <a:ea typeface="Times New Roman"/>
                          <a:cs typeface="Times New Roman"/>
                        </a:rPr>
                        <a:t>Дата внесення відомостей про заяву, повідомлення про вчинене кримінальне правопорушення до Єдиного реєстру досудових розслідувань </a:t>
                      </a:r>
                      <a:endParaRPr lang="ru-RU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latin typeface="Times New Roman"/>
                          <a:ea typeface="Times New Roman"/>
                          <a:cs typeface="Times New Roman"/>
                        </a:rPr>
                        <a:t>23 вересня 2019 року</a:t>
                      </a:r>
                      <a:endParaRPr lang="ru-RU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latin typeface="Times New Roman"/>
                          <a:ea typeface="Times New Roman"/>
                          <a:cs typeface="Times New Roman"/>
                        </a:rPr>
                        <a:t>19-00</a:t>
                      </a:r>
                      <a:endParaRPr lang="ru-RU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838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600"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latin typeface="Times New Roman"/>
                          <a:ea typeface="Times New Roman"/>
                          <a:cs typeface="Times New Roman"/>
                        </a:rPr>
                        <a:t>Правова кваліфікація кримінального правопорушення </a:t>
                      </a:r>
                      <a:endParaRPr lang="ru-RU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latin typeface="Times New Roman"/>
                          <a:ea typeface="Times New Roman"/>
                          <a:cs typeface="Times New Roman"/>
                        </a:rPr>
                        <a:t>ч. 3 ст. 185 КК України</a:t>
                      </a:r>
                      <a:endParaRPr lang="ru-RU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941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600"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latin typeface="Times New Roman"/>
                          <a:ea typeface="Times New Roman"/>
                          <a:cs typeface="Times New Roman"/>
                        </a:rPr>
                        <a:t>Прізвище, ім’я, по батькові потерпілого, заявника (найменування юридичної особи та код ЄДРПОУ) </a:t>
                      </a:r>
                      <a:endParaRPr lang="ru-RU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latin typeface="Times New Roman"/>
                          <a:ea typeface="Times New Roman"/>
                          <a:cs typeface="Times New Roman"/>
                        </a:rPr>
                        <a:t>Панченко Андрій Олегович (потерпілий)</a:t>
                      </a:r>
                      <a:endParaRPr lang="ru-RU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4450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600">
                          <a:latin typeface="Times New Roman"/>
                          <a:ea typeface="Times New Roman"/>
                          <a:cs typeface="Times New Roman"/>
                        </a:rPr>
                        <a:t>5.</a:t>
                      </a: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latin typeface="Times New Roman"/>
                          <a:ea typeface="Times New Roman"/>
                          <a:cs typeface="Times New Roman"/>
                        </a:rPr>
                        <a:t>Короткий виклад обставин, що можуть свідчити про вчинення кримінального правопорушення</a:t>
                      </a:r>
                      <a:endParaRPr lang="ru-RU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latin typeface="Times New Roman"/>
                          <a:ea typeface="Times New Roman"/>
                          <a:cs typeface="Times New Roman"/>
                        </a:rPr>
                        <a:t>23 вересня 2019 року  до квартири, яка належить Панченко А.О. та знаходиться за адресою: м. Запоріжжя, віл. Авіаційна, б. 98, кв.63, приблизно об 11-30, шляхом підбору ключів проник невідомий та заволодів майном Панченко А.О. на загальну суму 153.000 грн.</a:t>
                      </a:r>
                      <a:endParaRPr lang="ru-RU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941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600">
                          <a:latin typeface="Times New Roman"/>
                          <a:ea typeface="Times New Roman"/>
                          <a:cs typeface="Times New Roman"/>
                        </a:rPr>
                        <a:t>6.</a:t>
                      </a: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latin typeface="Times New Roman"/>
                          <a:ea typeface="Times New Roman"/>
                          <a:cs typeface="Times New Roman"/>
                        </a:rPr>
                        <a:t>Прізвище, ім’я, по батькові та дата народження особи, яку повідомлено про підозру</a:t>
                      </a:r>
                      <a:endParaRPr lang="ru-RU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941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600">
                          <a:latin typeface="Times New Roman"/>
                          <a:ea typeface="Times New Roman"/>
                          <a:cs typeface="Times New Roman"/>
                        </a:rPr>
                        <a:t>7.</a:t>
                      </a: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latin typeface="Times New Roman"/>
                          <a:ea typeface="Times New Roman"/>
                          <a:cs typeface="Times New Roman"/>
                        </a:rPr>
                        <a:t>Орган досудового розслідування</a:t>
                      </a:r>
                      <a:endParaRPr lang="ru-RU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latin typeface="Times New Roman"/>
                          <a:ea typeface="Times New Roman"/>
                          <a:cs typeface="Times New Roman"/>
                        </a:rPr>
                        <a:t>Слідчий відділ Дніпровського відділення Національної поліції</a:t>
                      </a:r>
                      <a:endParaRPr lang="ru-RU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255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600">
                          <a:latin typeface="Times New Roman"/>
                          <a:ea typeface="Times New Roman"/>
                          <a:cs typeface="Times New Roman"/>
                        </a:rPr>
                        <a:t>8.</a:t>
                      </a:r>
                      <a:endParaRPr lang="ru-RU" sz="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latin typeface="Times New Roman"/>
                          <a:ea typeface="Times New Roman"/>
                          <a:cs typeface="Times New Roman"/>
                        </a:rPr>
                        <a:t>Посада, прізвище, ім’я, по батькові службової особи, яка внесла відомості до Єдиного реєстру досудових розслідувань</a:t>
                      </a:r>
                      <a:endParaRPr lang="ru-RU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latin typeface="Times New Roman"/>
                          <a:ea typeface="Times New Roman"/>
                          <a:cs typeface="Times New Roman"/>
                        </a:rPr>
                        <a:t>Слідчий СВ Дніпровського відділення Національної поліції </a:t>
                      </a:r>
                      <a:r>
                        <a:rPr lang="uk-UA" sz="800" dirty="0" err="1">
                          <a:latin typeface="Times New Roman"/>
                          <a:ea typeface="Times New Roman"/>
                          <a:cs typeface="Times New Roman"/>
                        </a:rPr>
                        <a:t>Хромченок</a:t>
                      </a:r>
                      <a:r>
                        <a:rPr lang="uk-UA" sz="800" dirty="0">
                          <a:latin typeface="Times New Roman"/>
                          <a:ea typeface="Times New Roman"/>
                          <a:cs typeface="Times New Roman"/>
                        </a:rPr>
                        <a:t> Павло Павлович</a:t>
                      </a:r>
                      <a:endParaRPr lang="ru-RU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Выноска со стрелкой влево 3"/>
          <p:cNvSpPr/>
          <p:nvPr/>
        </p:nvSpPr>
        <p:spPr>
          <a:xfrm>
            <a:off x="5429256" y="2571744"/>
            <a:ext cx="3000396" cy="2357454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69331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uk-UA" sz="1600" b="1" dirty="0" smtClean="0">
                <a:solidFill>
                  <a:schemeClr val="tx1"/>
                </a:solidFill>
                <a:latin typeface="Georgia" pitchFamily="18" charset="0"/>
                <a:ea typeface="Times New Roman" pitchFamily="18" charset="0"/>
                <a:cs typeface="Arial" pitchFamily="34" charset="0"/>
              </a:rPr>
              <a:t>ЗРАЗОК ВИТЯГУ З ЄДИНОГО РЕЄСТРУ ДОСУДОВИХ РОЗСЛІДУВАНЬ</a:t>
            </a:r>
            <a:endParaRPr lang="uk-UA" sz="2000" dirty="0" smtClean="0">
              <a:solidFill>
                <a:schemeClr val="tx1"/>
              </a:solidFill>
              <a:latin typeface="Georgia" pitchFamily="18" charset="0"/>
              <a:cs typeface="Arial" pitchFamily="34" charset="0"/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285720" y="439738"/>
            <a:ext cx="8358246" cy="6203969"/>
            <a:chOff x="759" y="693"/>
            <a:chExt cx="10840" cy="9769"/>
          </a:xfrm>
        </p:grpSpPr>
        <p:sp>
          <p:nvSpPr>
            <p:cNvPr id="1027" name="AutoShape 3"/>
            <p:cNvSpPr>
              <a:spLocks noChangeArrowheads="1"/>
            </p:cNvSpPr>
            <p:nvPr/>
          </p:nvSpPr>
          <p:spPr bwMode="auto">
            <a:xfrm>
              <a:off x="4477" y="693"/>
              <a:ext cx="6467" cy="1220"/>
            </a:xfrm>
            <a:prstGeom prst="plaque">
              <a:avLst>
                <a:gd name="adj" fmla="val 166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FBD4B4"/>
                </a:gs>
              </a:gsLst>
              <a:lin ang="5400000" scaled="1"/>
            </a:gradFill>
            <a:ln w="12700">
              <a:solidFill>
                <a:srgbClr val="FABF8F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Основним способом фіксації результатів </a:t>
              </a:r>
              <a:r>
                <a:rPr kumimoji="0" lang="uk-UA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срд</a:t>
              </a: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 є складання протоколу</a:t>
              </a:r>
              <a:endPara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28" name="AutoShape 4"/>
            <p:cNvCxnSpPr>
              <a:cxnSpLocks noChangeShapeType="1"/>
            </p:cNvCxnSpPr>
            <p:nvPr/>
          </p:nvCxnSpPr>
          <p:spPr bwMode="auto">
            <a:xfrm flipH="1">
              <a:off x="2121" y="1244"/>
              <a:ext cx="2356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29" name="AutoShape 5"/>
            <p:cNvCxnSpPr>
              <a:cxnSpLocks noChangeShapeType="1"/>
            </p:cNvCxnSpPr>
            <p:nvPr/>
          </p:nvCxnSpPr>
          <p:spPr bwMode="auto">
            <a:xfrm>
              <a:off x="2121" y="1244"/>
              <a:ext cx="0" cy="44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030" name="Oval 6"/>
            <p:cNvSpPr>
              <a:spLocks noChangeArrowheads="1"/>
            </p:cNvSpPr>
            <p:nvPr/>
          </p:nvSpPr>
          <p:spPr bwMode="auto">
            <a:xfrm>
              <a:off x="759" y="1688"/>
              <a:ext cx="4123" cy="877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0D9"/>
                </a:gs>
              </a:gsLst>
              <a:lin ang="5400000" scaled="1"/>
            </a:gradFill>
            <a:ln w="12700">
              <a:solidFill>
                <a:srgbClr val="B2A1C7"/>
              </a:solidFill>
              <a:round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1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Georgia" pitchFamily="18" charset="0"/>
                  <a:cs typeface="Arial" pitchFamily="34" charset="0"/>
                </a:rPr>
                <a:t>Протокол складається з</a:t>
              </a:r>
              <a:endPara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31" name="AutoShape 7"/>
            <p:cNvCxnSpPr>
              <a:cxnSpLocks noChangeShapeType="1"/>
            </p:cNvCxnSpPr>
            <p:nvPr/>
          </p:nvCxnSpPr>
          <p:spPr bwMode="auto">
            <a:xfrm>
              <a:off x="1178" y="2343"/>
              <a:ext cx="0" cy="53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032" name="AutoShape 8"/>
            <p:cNvSpPr>
              <a:spLocks noChangeArrowheads="1"/>
            </p:cNvSpPr>
            <p:nvPr/>
          </p:nvSpPr>
          <p:spPr bwMode="auto">
            <a:xfrm>
              <a:off x="759" y="2880"/>
              <a:ext cx="2317" cy="1008"/>
            </a:xfrm>
            <a:prstGeom prst="plaque">
              <a:avLst>
                <a:gd name="adj" fmla="val 166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вступної частини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3" name="AutoShape 9"/>
            <p:cNvSpPr>
              <a:spLocks noChangeArrowheads="1"/>
            </p:cNvSpPr>
            <p:nvPr/>
          </p:nvSpPr>
          <p:spPr bwMode="auto">
            <a:xfrm>
              <a:off x="759" y="7004"/>
              <a:ext cx="2317" cy="981"/>
            </a:xfrm>
            <a:prstGeom prst="plaque">
              <a:avLst>
                <a:gd name="adj" fmla="val 166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uk-UA" sz="1400" b="1" i="1" dirty="0" smtClean="0">
                  <a:latin typeface="Georgia" pitchFamily="18" charset="0"/>
                  <a:cs typeface="Arial" pitchFamily="34" charset="0"/>
                </a:rPr>
                <a:t>описової частини</a:t>
              </a:r>
              <a:endParaRPr lang="ru-RU" sz="1400" b="1" i="1" dirty="0" smtClean="0"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1034" name="AutoShape 10"/>
            <p:cNvSpPr>
              <a:spLocks noChangeArrowheads="1"/>
            </p:cNvSpPr>
            <p:nvPr/>
          </p:nvSpPr>
          <p:spPr bwMode="auto">
            <a:xfrm>
              <a:off x="759" y="8797"/>
              <a:ext cx="2317" cy="1103"/>
            </a:xfrm>
            <a:prstGeom prst="plaque">
              <a:avLst>
                <a:gd name="adj" fmla="val 166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indent="0" algn="ctr" fontAlgn="base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uk-UA" sz="1400" b="1" i="1" dirty="0" smtClean="0">
                  <a:latin typeface="Georgia" pitchFamily="18" charset="0"/>
                  <a:cs typeface="Arial" pitchFamily="34" charset="0"/>
                </a:rPr>
                <a:t>заключної частини</a:t>
              </a:r>
              <a:endParaRPr lang="ru-RU" sz="1400" b="1" i="1" dirty="0" smtClean="0"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3561" y="2775"/>
              <a:ext cx="8038" cy="3412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повинна містити відомості про: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Wingdings" pitchFamily="2" charset="2"/>
                <a:buChar char="ü"/>
                <a:tabLst/>
              </a:pPr>
              <a:r>
                <a:rPr kumimoji="0" lang="uk-UA" sz="12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місце, час проведення та назву процесуальної дії; 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Wingdings" pitchFamily="2" charset="2"/>
                <a:buChar char="ü"/>
                <a:tabLst/>
              </a:pPr>
              <a:r>
                <a:rPr kumimoji="0" lang="uk-UA" sz="12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особу, яка проводить процесуальну дію (прізвище, ім’я, по батькові, посада); 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Wingdings" pitchFamily="2" charset="2"/>
                <a:buChar char="ü"/>
                <a:tabLst/>
              </a:pPr>
              <a:r>
                <a:rPr kumimoji="0" lang="uk-UA" sz="12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всіх осіб, які присутні під час проведення процесуальної дії (прізвища, імена, по батькові, дати народження, місця проживання);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Wingdings" pitchFamily="2" charset="2"/>
                <a:buChar char="ü"/>
                <a:tabLst/>
              </a:pPr>
              <a:r>
                <a:rPr kumimoji="0" lang="uk-UA" sz="12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інформацію про те, що особи, які беруть участь у процесуальній дії, заздалегідь повідомлені про застосування технічних засобів фіксації, характеристики технічних засобів фіксації та носіїв інформації, які застосовуються при проведенні процесуальної дії, умови та порядок їх використання</a:t>
              </a:r>
              <a:endParaRPr kumimoji="0" lang="ru-RU" sz="12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3561" y="6637"/>
              <a:ext cx="8038" cy="1687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повинна містити відомості про:</a:t>
              </a:r>
            </a:p>
            <a:p>
              <a:pPr fontAlgn="base">
                <a:spcBef>
                  <a:spcPct val="0"/>
                </a:spcBef>
                <a:buFont typeface="Wingdings" pitchFamily="2" charset="2"/>
                <a:buChar char="ü"/>
              </a:pPr>
              <a:r>
                <a:rPr lang="uk-UA" sz="1250" dirty="0" smtClean="0">
                  <a:latin typeface="Georgia" pitchFamily="18" charset="0"/>
                  <a:cs typeface="Arial" pitchFamily="34" charset="0"/>
                </a:rPr>
                <a:t>послідовність дій; </a:t>
              </a:r>
            </a:p>
            <a:p>
              <a:pPr algn="l" fontAlgn="base">
                <a:spcBef>
                  <a:spcPct val="0"/>
                </a:spcBef>
                <a:buFont typeface="Wingdings" pitchFamily="2" charset="2"/>
                <a:buChar char="ü"/>
              </a:pPr>
              <a:r>
                <a:rPr lang="uk-UA" sz="1250" dirty="0" smtClean="0">
                  <a:latin typeface="Georgia" pitchFamily="18" charset="0"/>
                  <a:cs typeface="Arial" pitchFamily="34" charset="0"/>
                </a:rPr>
                <a:t>отримані в результаті процесуальної дії відомості, важливі для цього кримінального провадження, в тому числі виявлені та/або надані речі і документи</a:t>
              </a:r>
              <a:endParaRPr lang="ru-RU" sz="1250" dirty="0" smtClean="0"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561" y="8548"/>
              <a:ext cx="8038" cy="191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повинна містити відомості про:</a:t>
              </a:r>
            </a:p>
            <a:p>
              <a:pPr marR="0" lvl="0" indent="0" fontAlgn="base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Wingdings" pitchFamily="2" charset="2"/>
                <a:buChar char="ü"/>
                <a:tabLst/>
              </a:pPr>
              <a:r>
                <a:rPr lang="uk-UA" sz="1250" dirty="0" smtClean="0">
                  <a:latin typeface="Georgia" pitchFamily="18" charset="0"/>
                  <a:cs typeface="Arial" pitchFamily="34" charset="0"/>
                </a:rPr>
                <a:t>вилучені речі і документи та спосіб їх ідентифікації; </a:t>
              </a:r>
            </a:p>
            <a:p>
              <a:pPr marR="0" lvl="0" indent="0" fontAlgn="base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Wingdings" pitchFamily="2" charset="2"/>
                <a:buChar char="ü"/>
                <a:tabLst/>
              </a:pPr>
              <a:r>
                <a:rPr lang="uk-UA" sz="1250" dirty="0" smtClean="0">
                  <a:latin typeface="Georgia" pitchFamily="18" charset="0"/>
                  <a:cs typeface="Arial" pitchFamily="34" charset="0"/>
                </a:rPr>
                <a:t>спосіб ознайомлення учасників зі змістом протоколу; </a:t>
              </a:r>
            </a:p>
            <a:p>
              <a:pPr marR="0" lvl="0" indent="0" fontAlgn="base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Wingdings" pitchFamily="2" charset="2"/>
                <a:buChar char="ü"/>
                <a:tabLst/>
              </a:pPr>
              <a:r>
                <a:rPr lang="uk-UA" sz="1250" dirty="0" smtClean="0">
                  <a:latin typeface="Georgia" pitchFamily="18" charset="0"/>
                  <a:cs typeface="Arial" pitchFamily="34" charset="0"/>
                </a:rPr>
                <a:t>зауваження і доповнення до письмового протоколу з боку учасників процесуальної дії</a:t>
              </a:r>
              <a:endParaRPr lang="ru-RU" sz="1250" dirty="0" smtClean="0">
                <a:latin typeface="Georgia" pitchFamily="18" charset="0"/>
                <a:cs typeface="Arial" pitchFamily="34" charset="0"/>
              </a:endParaRPr>
            </a:p>
          </p:txBody>
        </p:sp>
        <p:cxnSp>
          <p:nvCxnSpPr>
            <p:cNvPr id="1038" name="AutoShape 14"/>
            <p:cNvCxnSpPr>
              <a:cxnSpLocks noChangeShapeType="1"/>
            </p:cNvCxnSpPr>
            <p:nvPr/>
          </p:nvCxnSpPr>
          <p:spPr bwMode="auto">
            <a:xfrm>
              <a:off x="1178" y="3888"/>
              <a:ext cx="0" cy="311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39" name="AutoShape 15"/>
            <p:cNvCxnSpPr>
              <a:cxnSpLocks noChangeShapeType="1"/>
            </p:cNvCxnSpPr>
            <p:nvPr/>
          </p:nvCxnSpPr>
          <p:spPr bwMode="auto">
            <a:xfrm>
              <a:off x="1178" y="7985"/>
              <a:ext cx="0" cy="8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17" name="Стрелка вправо 16"/>
          <p:cNvSpPr/>
          <p:nvPr/>
        </p:nvSpPr>
        <p:spPr>
          <a:xfrm>
            <a:off x="2143108" y="2000240"/>
            <a:ext cx="214314" cy="214314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2143108" y="4714884"/>
            <a:ext cx="214314" cy="214314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2143108" y="5857892"/>
            <a:ext cx="214314" cy="214314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 descr="Повідомлення про підозру особі: аналіз окремих аспектів позиції Великої  Палати Верховного Суду щодо спеціальних суб'єктів | КДКА Київської області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4" name="AutoShape 4" descr="Зразки кримінально-процеcуальних документів | Київське юридичне бюр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6" name="AutoShape 6" descr="Повідомлення про підозру особі: аналіз окремих аспектів позиції Великої  Палати Верховного Суду щодо спеціальних суб'єктів | КДКА Київської області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8" name="AutoShape 8" descr="Порядок відкриття та закриття кримінального провадження. Консультують  фахівці Карлівського бюро правової допомоги | Безоплатна правова допомог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5370" name="Picture 10" descr="Кримінальне провадження під час війни: аналіз змін КП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238470" cy="1838304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3214678" y="0"/>
            <a:ext cx="5929322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300" dirty="0" smtClean="0">
                <a:solidFill>
                  <a:srgbClr val="2F2B20"/>
                </a:solidFill>
                <a:latin typeface="Georgia" pitchFamily="18" charset="0"/>
              </a:rPr>
              <a:t>У роботі органів слідства, прокуратури і суду значне місце відводиться складанню протоколів, постанов, доручень, повідомлень, повісток, описів, обвинувальних актів, вироків, скарг і </a:t>
            </a:r>
            <a:r>
              <a:rPr lang="uk-UA" sz="2300" dirty="0" err="1" smtClean="0">
                <a:solidFill>
                  <a:srgbClr val="2F2B20"/>
                </a:solidFill>
                <a:latin typeface="Georgia" pitchFamily="18" charset="0"/>
              </a:rPr>
              <a:t>т.ін</a:t>
            </a:r>
            <a:r>
              <a:rPr lang="uk-UA" sz="2300" dirty="0" smtClean="0">
                <a:solidFill>
                  <a:srgbClr val="2F2B20"/>
                </a:solidFill>
                <a:latin typeface="Georgia" pitchFamily="18" charset="0"/>
              </a:rPr>
              <a:t>.  </a:t>
            </a:r>
            <a:r>
              <a:rPr lang="uk-UA" sz="2300" b="1" i="1" dirty="0" smtClean="0">
                <a:solidFill>
                  <a:srgbClr val="002060"/>
                </a:solidFill>
                <a:latin typeface="Georgia" pitchFamily="18" charset="0"/>
              </a:rPr>
              <a:t>усього близько 20 видів</a:t>
            </a:r>
            <a:endParaRPr lang="ru-RU" sz="2300" b="1" i="1" dirty="0">
              <a:solidFill>
                <a:srgbClr val="002060"/>
              </a:solidFill>
            </a:endParaRPr>
          </a:p>
        </p:txBody>
      </p:sp>
      <p:pic>
        <p:nvPicPr>
          <p:cNvPr id="15372" name="Picture 12" descr="Бусинька-Бусиньк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2285992"/>
            <a:ext cx="1285884" cy="1071570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1928794" y="2428868"/>
            <a:ext cx="7000924" cy="857256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400" b="1" dirty="0" smtClean="0">
              <a:solidFill>
                <a:srgbClr val="002060"/>
              </a:solidFill>
              <a:latin typeface="Georgia" pitchFamily="18" charset="0"/>
            </a:endParaRPr>
          </a:p>
          <a:p>
            <a:pPr algn="ctr"/>
            <a:r>
              <a:rPr lang="uk-UA" sz="2400" b="1" dirty="0" smtClean="0">
                <a:solidFill>
                  <a:srgbClr val="002060"/>
                </a:solidFill>
                <a:latin typeface="Georgia" pitchFamily="18" charset="0"/>
              </a:rPr>
              <a:t>При цьому кожний із документів має свою відмінність</a:t>
            </a:r>
            <a:endParaRPr lang="ru-RU" sz="2400" b="1" dirty="0" smtClean="0">
              <a:solidFill>
                <a:srgbClr val="002060"/>
              </a:solidFill>
              <a:latin typeface="Georgia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14" name="Стрелка вправо с вырезом 13"/>
          <p:cNvSpPr/>
          <p:nvPr/>
        </p:nvSpPr>
        <p:spPr>
          <a:xfrm rot="5400000">
            <a:off x="4554140" y="3375422"/>
            <a:ext cx="392909" cy="428628"/>
          </a:xfrm>
          <a:prstGeom prst="notch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00034" y="3857628"/>
            <a:ext cx="8429684" cy="10001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2000" dirty="0" smtClean="0">
              <a:solidFill>
                <a:srgbClr val="2F2B20"/>
              </a:solidFill>
              <a:latin typeface="Georgia" pitchFamily="18" charset="0"/>
            </a:endParaRPr>
          </a:p>
          <a:p>
            <a:pPr algn="ctr"/>
            <a:r>
              <a:rPr lang="uk-UA" sz="2000" b="1" i="1" dirty="0" smtClean="0">
                <a:solidFill>
                  <a:srgbClr val="002060"/>
                </a:solidFill>
                <a:latin typeface="Georgia" pitchFamily="18" charset="0"/>
              </a:rPr>
              <a:t>Вони також відрізняються</a:t>
            </a:r>
            <a:r>
              <a:rPr lang="uk-UA" sz="2000" dirty="0" smtClean="0">
                <a:solidFill>
                  <a:srgbClr val="2F2B20"/>
                </a:solidFill>
                <a:latin typeface="Georgia" pitchFamily="18" charset="0"/>
              </a:rPr>
              <a:t>:</a:t>
            </a:r>
          </a:p>
          <a:p>
            <a:pPr algn="ctr">
              <a:buFont typeface="Wingdings" pitchFamily="2" charset="2"/>
              <a:buChar char="ü"/>
            </a:pPr>
            <a:r>
              <a:rPr lang="uk-UA" sz="2000" dirty="0" smtClean="0">
                <a:solidFill>
                  <a:srgbClr val="2F2B20"/>
                </a:solidFill>
                <a:latin typeface="Georgia" pitchFamily="18" charset="0"/>
              </a:rPr>
              <a:t> специфікою, підставами</a:t>
            </a:r>
          </a:p>
          <a:p>
            <a:pPr algn="ctr">
              <a:buFont typeface="Wingdings" pitchFamily="2" charset="2"/>
              <a:buChar char="ü"/>
            </a:pPr>
            <a:r>
              <a:rPr lang="uk-UA" sz="2000" dirty="0" smtClean="0">
                <a:solidFill>
                  <a:srgbClr val="2F2B20"/>
                </a:solidFill>
                <a:latin typeface="Georgia" pitchFamily="18" charset="0"/>
              </a:rPr>
              <a:t>порядком строками прийняття і оформлення</a:t>
            </a:r>
            <a:endParaRPr lang="ru-RU" dirty="0" smtClean="0">
              <a:solidFill>
                <a:srgbClr val="2F2B20"/>
              </a:solidFill>
              <a:latin typeface="Georgia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57158" y="5000636"/>
            <a:ext cx="857256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300" dirty="0" smtClean="0">
                <a:solidFill>
                  <a:srgbClr val="2F2B20"/>
                </a:solidFill>
                <a:latin typeface="Georgia" pitchFamily="18" charset="0"/>
              </a:rPr>
              <a:t>Для правильного прийняття кримінальних процесуальних рішень, їх оформлення у вигляді відповідних правових актів істотне значення має психологічна сторона діяльності компетентних органів і службових осіб</a:t>
            </a:r>
            <a:endParaRPr lang="ru-RU" sz="2300" dirty="0" smtClean="0">
              <a:solidFill>
                <a:srgbClr val="2F2B2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785794"/>
          </a:xfrm>
        </p:spPr>
        <p:txBody>
          <a:bodyPr>
            <a:noAutofit/>
          </a:bodyPr>
          <a:lstStyle/>
          <a:p>
            <a:pPr algn="r"/>
            <a:r>
              <a:rPr lang="uk-U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Постанова слідчого, прокурора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Georgia" pitchFamily="18" charset="0"/>
            </a:endParaRPr>
          </a:p>
        </p:txBody>
      </p:sp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357158" y="642918"/>
            <a:ext cx="8557996" cy="4786347"/>
            <a:chOff x="576" y="1999"/>
            <a:chExt cx="11178" cy="5548"/>
          </a:xfrm>
        </p:grpSpPr>
        <p:sp>
          <p:nvSpPr>
            <p:cNvPr id="2051" name="AutoShape 3"/>
            <p:cNvSpPr>
              <a:spLocks noChangeArrowheads="1"/>
            </p:cNvSpPr>
            <p:nvPr/>
          </p:nvSpPr>
          <p:spPr bwMode="auto">
            <a:xfrm>
              <a:off x="1779" y="1999"/>
              <a:ext cx="8398" cy="763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63500" cmpd="thickThin">
              <a:solidFill>
                <a:srgbClr val="C0504D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Georgia" pitchFamily="18" charset="0"/>
                  <a:cs typeface="Arial" pitchFamily="34" charset="0"/>
                </a:rPr>
                <a:t>Постанова слідчого, прокурора складається з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2052" name="AutoShape 4"/>
            <p:cNvSpPr>
              <a:spLocks noChangeArrowheads="1"/>
            </p:cNvSpPr>
            <p:nvPr/>
          </p:nvSpPr>
          <p:spPr bwMode="auto">
            <a:xfrm>
              <a:off x="799" y="3011"/>
              <a:ext cx="3338" cy="681"/>
            </a:xfrm>
            <a:prstGeom prst="plaque">
              <a:avLst>
                <a:gd name="adj" fmla="val 166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B8CCE4"/>
                </a:gs>
              </a:gsLst>
              <a:lin ang="54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Georgia" pitchFamily="18" charset="0"/>
                  <a:cs typeface="Arial" pitchFamily="34" charset="0"/>
                </a:rPr>
                <a:t>вступної частини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2053" name="AutoShape 5"/>
            <p:cNvSpPr>
              <a:spLocks noChangeArrowheads="1"/>
            </p:cNvSpPr>
            <p:nvPr/>
          </p:nvSpPr>
          <p:spPr bwMode="auto">
            <a:xfrm>
              <a:off x="4491" y="3011"/>
              <a:ext cx="3338" cy="681"/>
            </a:xfrm>
            <a:prstGeom prst="plaque">
              <a:avLst>
                <a:gd name="adj" fmla="val 166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B8CCE4"/>
                </a:gs>
              </a:gsLst>
              <a:lin ang="54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uk-UA" sz="1600" dirty="0" smtClean="0">
                  <a:solidFill>
                    <a:srgbClr val="C00000"/>
                  </a:solidFill>
                  <a:latin typeface="Georgia" pitchFamily="18" charset="0"/>
                  <a:cs typeface="Arial" pitchFamily="34" charset="0"/>
                </a:rPr>
                <a:t>мотивувальної частини</a:t>
              </a:r>
              <a:endParaRPr lang="ru-RU" sz="1600" dirty="0" smtClean="0">
                <a:solidFill>
                  <a:srgbClr val="C00000"/>
                </a:solidFill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2054" name="AutoShape 6"/>
            <p:cNvSpPr>
              <a:spLocks noChangeArrowheads="1"/>
            </p:cNvSpPr>
            <p:nvPr/>
          </p:nvSpPr>
          <p:spPr bwMode="auto">
            <a:xfrm>
              <a:off x="8286" y="3011"/>
              <a:ext cx="3208" cy="667"/>
            </a:xfrm>
            <a:prstGeom prst="plaque">
              <a:avLst>
                <a:gd name="adj" fmla="val 166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B8CCE4"/>
                </a:gs>
              </a:gsLst>
              <a:lin ang="54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indent="0" algn="ctr" fontAlgn="base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uk-UA" sz="1400" dirty="0" smtClean="0">
                  <a:solidFill>
                    <a:srgbClr val="C00000"/>
                  </a:solidFill>
                  <a:latin typeface="Georgia" pitchFamily="18" charset="0"/>
                  <a:cs typeface="Arial" pitchFamily="34" charset="0"/>
                </a:rPr>
                <a:t>резолютивної частини</a:t>
              </a:r>
              <a:endParaRPr lang="ru-RU" sz="1400" dirty="0" smtClean="0">
                <a:solidFill>
                  <a:srgbClr val="C00000"/>
                </a:solidFill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2055" name="Rectangle 7"/>
            <p:cNvSpPr>
              <a:spLocks noChangeArrowheads="1"/>
            </p:cNvSpPr>
            <p:nvPr/>
          </p:nvSpPr>
          <p:spPr bwMode="auto">
            <a:xfrm>
              <a:off x="576" y="4137"/>
              <a:ext cx="3561" cy="225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BD4B4"/>
                </a:gs>
              </a:gsLst>
              <a:lin ang="5400000" scaled="1"/>
            </a:gradFill>
            <a:ln w="12700">
              <a:solidFill>
                <a:srgbClr val="FABF8F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повинна містити відомості про:</a:t>
              </a:r>
            </a:p>
            <a:p>
              <a:pPr marL="457200" marR="0" lvl="1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Char char="ü"/>
                <a:tabLst/>
              </a:pPr>
              <a:r>
                <a:rPr kumimoji="0" lang="uk-UA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місце і час прийняття постанови;</a:t>
              </a:r>
            </a:p>
            <a:p>
              <a:pPr marL="457200" marR="0" lvl="1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Char char="ü"/>
                <a:tabLst/>
              </a:pPr>
              <a:r>
                <a:rPr kumimoji="0" lang="uk-UA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прізвище, ім’я, по батькові, посаду особи, яка прийняла постанову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6" name="Rectangle 8"/>
            <p:cNvSpPr>
              <a:spLocks noChangeArrowheads="1"/>
            </p:cNvSpPr>
            <p:nvPr/>
          </p:nvSpPr>
          <p:spPr bwMode="auto">
            <a:xfrm>
              <a:off x="7999" y="4137"/>
              <a:ext cx="3577" cy="286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BD4B4"/>
                </a:gs>
              </a:gsLst>
              <a:lin ang="5400000" scaled="1"/>
            </a:gradFill>
            <a:ln w="12700">
              <a:solidFill>
                <a:srgbClr val="FABF8F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indent="0" algn="ctr" fontAlgn="base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uk-UA" sz="1400" b="1" dirty="0" smtClean="0">
                  <a:latin typeface="Georgia" pitchFamily="18" charset="0"/>
                  <a:cs typeface="Arial" pitchFamily="34" charset="0"/>
                </a:rPr>
                <a:t>повинна містити відомості про: </a:t>
              </a:r>
            </a:p>
            <a:p>
              <a:pPr marR="0" lvl="1" indent="0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Char char="ü"/>
                <a:tabLst/>
              </a:pPr>
              <a:r>
                <a:rPr lang="uk-UA" sz="1400" dirty="0" smtClean="0">
                  <a:latin typeface="Times New Roman" pitchFamily="18" charset="0"/>
                  <a:cs typeface="Arial" pitchFamily="34" charset="0"/>
                </a:rPr>
                <a:t>зміст прийнятого процесуального рішення; </a:t>
              </a:r>
            </a:p>
            <a:p>
              <a:pPr marR="0" lvl="1" indent="0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Char char="ü"/>
                <a:tabLst/>
              </a:pPr>
              <a:r>
                <a:rPr lang="uk-UA" sz="1400" dirty="0" smtClean="0">
                  <a:latin typeface="Times New Roman" pitchFamily="18" charset="0"/>
                  <a:cs typeface="Arial" pitchFamily="34" charset="0"/>
                </a:rPr>
                <a:t>місце та час (строки) його виконання; </a:t>
              </a:r>
            </a:p>
            <a:p>
              <a:pPr marR="0" lvl="1" indent="0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Char char="ü"/>
                <a:tabLst/>
              </a:pPr>
              <a:r>
                <a:rPr lang="uk-UA" sz="1400" dirty="0" smtClean="0">
                  <a:latin typeface="Times New Roman" pitchFamily="18" charset="0"/>
                  <a:cs typeface="Arial" pitchFamily="34" charset="0"/>
                </a:rPr>
                <a:t>особу, якій належить виконати постанову; </a:t>
              </a:r>
            </a:p>
            <a:p>
              <a:pPr marR="0" lvl="1" indent="0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Char char="ü"/>
                <a:tabLst/>
              </a:pPr>
              <a:r>
                <a:rPr lang="uk-UA" sz="1400" dirty="0" smtClean="0">
                  <a:latin typeface="Times New Roman" pitchFamily="18" charset="0"/>
                  <a:cs typeface="Arial" pitchFamily="34" charset="0"/>
                </a:rPr>
                <a:t>можливість та порядок оскарження постанови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7" name="Rectangle 9"/>
            <p:cNvSpPr>
              <a:spLocks noChangeArrowheads="1"/>
            </p:cNvSpPr>
            <p:nvPr/>
          </p:nvSpPr>
          <p:spPr bwMode="auto">
            <a:xfrm>
              <a:off x="4294" y="4137"/>
              <a:ext cx="3535" cy="286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BD4B4"/>
                </a:gs>
              </a:gsLst>
              <a:lin ang="5400000" scaled="1"/>
            </a:gradFill>
            <a:ln w="12700">
              <a:solidFill>
                <a:srgbClr val="FABF8F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uk-UA" sz="1400" b="1" dirty="0" smtClean="0">
                  <a:latin typeface="Georgia" pitchFamily="18" charset="0"/>
                  <a:cs typeface="Arial" pitchFamily="34" charset="0"/>
                </a:rPr>
                <a:t>повинна містити відомості про: </a:t>
              </a:r>
            </a:p>
            <a:p>
              <a:pPr lvl="1" fontAlgn="base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buChar char="ü"/>
              </a:pPr>
              <a:r>
                <a:rPr lang="uk-UA" sz="1400" dirty="0" smtClean="0">
                  <a:latin typeface="Times New Roman" pitchFamily="18" charset="0"/>
                  <a:cs typeface="Arial" pitchFamily="34" charset="0"/>
                </a:rPr>
                <a:t>зміст обставин, які є підставами для прийняття постанови; </a:t>
              </a:r>
            </a:p>
            <a:p>
              <a:pPr lvl="1" fontAlgn="base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buChar char="ü"/>
              </a:pPr>
              <a:r>
                <a:rPr lang="uk-UA" sz="1400" dirty="0" smtClean="0">
                  <a:latin typeface="Times New Roman" pitchFamily="18" charset="0"/>
                  <a:cs typeface="Arial" pitchFamily="34" charset="0"/>
                </a:rPr>
                <a:t>мотиви прийняття постанови, їх обґрунтування та посилання на положення КПК</a:t>
              </a:r>
              <a:endParaRPr lang="ru-RU" sz="1400" dirty="0" smtClean="0">
                <a:latin typeface="Times New Roman" pitchFamily="18" charset="0"/>
                <a:cs typeface="Arial" pitchFamily="34" charset="0"/>
              </a:endParaRPr>
            </a:p>
          </p:txBody>
        </p:sp>
        <p:cxnSp>
          <p:nvCxnSpPr>
            <p:cNvPr id="2058" name="AutoShape 10"/>
            <p:cNvCxnSpPr>
              <a:cxnSpLocks noChangeShapeType="1"/>
            </p:cNvCxnSpPr>
            <p:nvPr/>
          </p:nvCxnSpPr>
          <p:spPr bwMode="auto">
            <a:xfrm flipH="1">
              <a:off x="2605" y="2762"/>
              <a:ext cx="3535" cy="24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059" name="AutoShape 11"/>
            <p:cNvCxnSpPr>
              <a:cxnSpLocks noChangeShapeType="1"/>
            </p:cNvCxnSpPr>
            <p:nvPr/>
          </p:nvCxnSpPr>
          <p:spPr bwMode="auto">
            <a:xfrm>
              <a:off x="6140" y="2762"/>
              <a:ext cx="3351" cy="24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060" name="AutoShape 12"/>
            <p:cNvCxnSpPr>
              <a:cxnSpLocks noChangeShapeType="1"/>
            </p:cNvCxnSpPr>
            <p:nvPr/>
          </p:nvCxnSpPr>
          <p:spPr bwMode="auto">
            <a:xfrm>
              <a:off x="6140" y="2762"/>
              <a:ext cx="0" cy="24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061" name="AutoShape 13"/>
            <p:cNvSpPr>
              <a:spLocks noChangeArrowheads="1"/>
            </p:cNvSpPr>
            <p:nvPr/>
          </p:nvSpPr>
          <p:spPr bwMode="auto">
            <a:xfrm>
              <a:off x="2134" y="3770"/>
              <a:ext cx="471" cy="223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C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2" name="AutoShape 14"/>
            <p:cNvSpPr>
              <a:spLocks noChangeArrowheads="1"/>
            </p:cNvSpPr>
            <p:nvPr/>
          </p:nvSpPr>
          <p:spPr bwMode="auto">
            <a:xfrm>
              <a:off x="5930" y="3770"/>
              <a:ext cx="445" cy="223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C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3" name="AutoShape 15"/>
            <p:cNvSpPr>
              <a:spLocks noChangeArrowheads="1"/>
            </p:cNvSpPr>
            <p:nvPr/>
          </p:nvSpPr>
          <p:spPr bwMode="auto">
            <a:xfrm>
              <a:off x="9609" y="3770"/>
              <a:ext cx="419" cy="223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C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4" name="AutoShape 16"/>
            <p:cNvSpPr>
              <a:spLocks/>
            </p:cNvSpPr>
            <p:nvPr/>
          </p:nvSpPr>
          <p:spPr bwMode="auto">
            <a:xfrm rot="5400000">
              <a:off x="6025" y="1818"/>
              <a:ext cx="550" cy="10908"/>
            </a:xfrm>
            <a:prstGeom prst="rightBrace">
              <a:avLst>
                <a:gd name="adj1" fmla="val 165273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065" name="Rectangle 17"/>
          <p:cNvSpPr>
            <a:spLocks noChangeArrowheads="1"/>
          </p:cNvSpPr>
          <p:nvPr/>
        </p:nvSpPr>
        <p:spPr bwMode="auto">
          <a:xfrm rot="10800000" flipV="1">
            <a:off x="214282" y="5408369"/>
            <a:ext cx="892971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Постанова слідчого, прокурора виготовляється на офіційному бланку та підписується службовою особою, яка прийняла відповідне процесуальне рішення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Постанова слідчого, прокурора, прийнята в межах компетенції згідно із законом, є обов’язковою для виконання фізичними та юридичними особами, прав, свобод чи інтересів яких вона стосується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14290"/>
            <a:ext cx="8786874" cy="928694"/>
          </a:xfrm>
        </p:spPr>
        <p:txBody>
          <a:bodyPr>
            <a:normAutofit fontScale="90000"/>
          </a:bodyPr>
          <a:lstStyle/>
          <a:p>
            <a:pPr lvl="0" algn="r"/>
            <a:r>
              <a:rPr lang="uk-UA" sz="5300" b="0" dirty="0" smtClean="0">
                <a:solidFill>
                  <a:srgbClr val="00206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Види судових рішень</a:t>
            </a:r>
            <a:r>
              <a:rPr lang="ru-RU" sz="3100" b="0" dirty="0" smtClean="0">
                <a:solidFill>
                  <a:schemeClr val="accent1">
                    <a:lumMod val="75000"/>
                  </a:schemeClr>
                </a:solidFill>
                <a:effectLst/>
                <a:latin typeface="Arial Black" pitchFamily="34" charset="0"/>
                <a:cs typeface="Arial" pitchFamily="34" charset="0"/>
              </a:rPr>
              <a:t/>
            </a:r>
            <a:br>
              <a:rPr lang="ru-RU" sz="3100" b="0" dirty="0" smtClean="0">
                <a:solidFill>
                  <a:schemeClr val="accent1">
                    <a:lumMod val="75000"/>
                  </a:schemeClr>
                </a:solidFill>
                <a:effectLst/>
                <a:latin typeface="Arial Black" pitchFamily="34" charset="0"/>
                <a:cs typeface="Arial" pitchFamily="34" charset="0"/>
              </a:rPr>
            </a:br>
            <a:endParaRPr lang="ru-RU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428596" y="857232"/>
          <a:ext cx="8501122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руглая лента лицом вверх 2"/>
          <p:cNvSpPr/>
          <p:nvPr/>
        </p:nvSpPr>
        <p:spPr>
          <a:xfrm>
            <a:off x="928662" y="428604"/>
            <a:ext cx="7572428" cy="1285884"/>
          </a:xfrm>
          <a:prstGeom prst="ellipseRibbon2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Види вироків</a:t>
            </a:r>
            <a:endParaRPr lang="ru-RU" sz="3600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00034" y="2500306"/>
            <a:ext cx="3500462" cy="1000132"/>
          </a:xfrm>
          <a:prstGeom prst="roundRect">
            <a:avLst/>
          </a:prstGeom>
          <a:effectLst>
            <a:glow rad="1397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Виправдувальний</a:t>
            </a:r>
            <a:endParaRPr lang="ru-RU" sz="2400" dirty="0" smtClean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286380" y="2500306"/>
            <a:ext cx="3500462" cy="1000132"/>
          </a:xfrm>
          <a:prstGeom prst="roundRect">
            <a:avLst/>
          </a:prstGeom>
          <a:effectLst>
            <a:glow rad="1397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Обвинувальний</a:t>
            </a:r>
            <a:endParaRPr lang="ru-RU" sz="2400" dirty="0" smtClean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6" name="Выгнутая влево стрелка 5"/>
          <p:cNvSpPr/>
          <p:nvPr/>
        </p:nvSpPr>
        <p:spPr>
          <a:xfrm>
            <a:off x="1000100" y="1643050"/>
            <a:ext cx="714380" cy="857256"/>
          </a:xfrm>
          <a:prstGeom prst="curved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Выгнутая вправо стрелка 6"/>
          <p:cNvSpPr/>
          <p:nvPr/>
        </p:nvSpPr>
        <p:spPr>
          <a:xfrm>
            <a:off x="7500958" y="1643050"/>
            <a:ext cx="714380" cy="857256"/>
          </a:xfrm>
          <a:prstGeom prst="curvedLef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675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3429000"/>
            <a:ext cx="6715172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1656" y="0"/>
            <a:ext cx="7372344" cy="1143000"/>
          </a:xfrm>
          <a:solidFill>
            <a:schemeClr val="bg1">
              <a:lumMod val="65000"/>
              <a:lumOff val="35000"/>
            </a:schemeClr>
          </a:solidFill>
        </p:spPr>
        <p:txBody>
          <a:bodyPr>
            <a:normAutofit/>
          </a:bodyPr>
          <a:lstStyle/>
          <a:p>
            <a:pPr algn="r"/>
            <a:r>
              <a:rPr lang="uk-UA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Зміст вироку</a:t>
            </a:r>
            <a:endParaRPr lang="ru-RU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Georgia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000100" y="1071546"/>
            <a:ext cx="7143800" cy="114300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rgbClr val="C00000"/>
                </a:solidFill>
                <a:latin typeface="Georgia" pitchFamily="18" charset="0"/>
              </a:rPr>
              <a:t>Вирок суду складається з трьох частин</a:t>
            </a:r>
            <a:r>
              <a:rPr lang="uk-UA" sz="2800" dirty="0" smtClean="0">
                <a:solidFill>
                  <a:srgbClr val="C00000"/>
                </a:solidFill>
                <a:latin typeface="Arial Black" pitchFamily="34" charset="0"/>
              </a:rPr>
              <a:t>: </a:t>
            </a:r>
            <a:endParaRPr lang="ru-RU" sz="20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5" name="Багетная рамка 4"/>
          <p:cNvSpPr/>
          <p:nvPr/>
        </p:nvSpPr>
        <p:spPr>
          <a:xfrm>
            <a:off x="357158" y="3143248"/>
            <a:ext cx="2571768" cy="1000132"/>
          </a:xfrm>
          <a:prstGeom prst="bevel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rgbClr val="C00000"/>
                </a:solidFill>
                <a:latin typeface="Georgia" pitchFamily="18" charset="0"/>
              </a:rPr>
              <a:t>вступної</a:t>
            </a:r>
            <a:endParaRPr lang="ru-RU" sz="2800" b="1" dirty="0" smtClean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6" name="Багетная рамка 5"/>
          <p:cNvSpPr/>
          <p:nvPr/>
        </p:nvSpPr>
        <p:spPr>
          <a:xfrm>
            <a:off x="5714976" y="5286388"/>
            <a:ext cx="3429024" cy="1071570"/>
          </a:xfrm>
          <a:prstGeom prst="bevel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rgbClr val="C00000"/>
                </a:solidFill>
                <a:latin typeface="Georgia" pitchFamily="18" charset="0"/>
              </a:rPr>
              <a:t>резолютивної</a:t>
            </a:r>
            <a:endParaRPr lang="ru-RU" sz="2800" b="1" dirty="0" smtClean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7" name="Багетная рамка 6"/>
          <p:cNvSpPr/>
          <p:nvPr/>
        </p:nvSpPr>
        <p:spPr>
          <a:xfrm>
            <a:off x="2786050" y="4143380"/>
            <a:ext cx="3429024" cy="1143008"/>
          </a:xfrm>
          <a:prstGeom prst="bevel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rgbClr val="C00000"/>
                </a:solidFill>
                <a:latin typeface="Georgia" pitchFamily="18" charset="0"/>
              </a:rPr>
              <a:t>мотивувальної </a:t>
            </a:r>
            <a:endParaRPr lang="ru-RU" sz="28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1357290" y="2428868"/>
            <a:ext cx="714380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4143372" y="2786058"/>
            <a:ext cx="571504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6715140" y="3000372"/>
            <a:ext cx="500066" cy="11430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82594"/>
          </a:xfrm>
          <a:solidFill>
            <a:schemeClr val="bg1">
              <a:lumMod val="65000"/>
              <a:lumOff val="35000"/>
            </a:schemeClr>
          </a:solidFill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У вступній частині вироку зазначаються: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214282" y="1285860"/>
          <a:ext cx="8929718" cy="5572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трелка вниз 4"/>
          <p:cNvSpPr/>
          <p:nvPr/>
        </p:nvSpPr>
        <p:spPr>
          <a:xfrm>
            <a:off x="4429124" y="928670"/>
            <a:ext cx="714380" cy="357190"/>
          </a:xfrm>
          <a:prstGeom prst="downArrow">
            <a:avLst/>
          </a:prstGeom>
          <a:solidFill>
            <a:srgbClr val="33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84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У мотивувальній частині вироку </a:t>
            </a:r>
            <a:r>
              <a:rPr lang="uk-UA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зазначаються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285720" y="1285860"/>
          <a:ext cx="8572560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68346"/>
          </a:xfrm>
        </p:spPr>
        <p:txBody>
          <a:bodyPr>
            <a:normAutofit fontScale="90000"/>
          </a:bodyPr>
          <a:lstStyle/>
          <a:p>
            <a:r>
              <a:rPr lang="uk-UA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У мотивувальній частині вироку </a:t>
            </a:r>
            <a:r>
              <a:rPr lang="uk-UA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зазначаються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Georgia" pitchFamily="18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285720" y="1357298"/>
          <a:ext cx="8572560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5729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/>
            <a:r>
              <a:rPr lang="uk-UA" sz="36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У резолютивній частині вироку зазначаються</a:t>
            </a:r>
            <a:r>
              <a:rPr lang="uk-U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: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1500174"/>
            <a:ext cx="864399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1) у разі визнання особи виправданою </a:t>
            </a:r>
          </a:p>
          <a:p>
            <a:pPr algn="ctr">
              <a:buFont typeface="Wingdings" pitchFamily="2" charset="2"/>
              <a:buChar char="Ø"/>
            </a:pP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прізвище, ім’я та по батькові обвинуваченого, </a:t>
            </a:r>
          </a:p>
          <a:p>
            <a:pPr algn="ctr">
              <a:buFont typeface="Wingdings" pitchFamily="2" charset="2"/>
              <a:buChar char="Ø"/>
            </a:pP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рішення про визнання його невинуватим у пред’явленому обвинуваченні та його виправдання; </a:t>
            </a:r>
          </a:p>
          <a:p>
            <a:pPr algn="ctr">
              <a:buFont typeface="Wingdings" pitchFamily="2" charset="2"/>
              <a:buChar char="Ø"/>
            </a:pP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рішення про поновлення в правах, обмежених під час кримінального провадження; </a:t>
            </a:r>
          </a:p>
          <a:p>
            <a:pPr algn="ctr">
              <a:buFont typeface="Wingdings" pitchFamily="2" charset="2"/>
              <a:buChar char="Ø"/>
            </a:pP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рішення щодо заходів забезпечення кримінального провадження, </a:t>
            </a:r>
          </a:p>
          <a:p>
            <a:pPr algn="ctr">
              <a:buFont typeface="Wingdings" pitchFamily="2" charset="2"/>
              <a:buChar char="Ø"/>
            </a:pP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рішення щодо речових доказів і документів; </a:t>
            </a:r>
          </a:p>
          <a:p>
            <a:pPr algn="ctr">
              <a:buFont typeface="Wingdings" pitchFamily="2" charset="2"/>
              <a:buChar char="Ø"/>
            </a:pP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рішення щодо процесуальних витрат; </a:t>
            </a:r>
          </a:p>
          <a:p>
            <a:pPr algn="ctr">
              <a:buFont typeface="Wingdings" pitchFamily="2" charset="2"/>
              <a:buChar char="Ø"/>
            </a:pP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строк  і порядок набрання вироком законної сили та його оскарження; </a:t>
            </a:r>
          </a:p>
          <a:p>
            <a:pPr algn="ctr">
              <a:buFont typeface="Wingdings" pitchFamily="2" charset="2"/>
              <a:buChar char="Ø"/>
            </a:pP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порядок отримання  копій вироку та інші відомості</a:t>
            </a:r>
            <a:endParaRPr lang="uk-UA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2844" y="0"/>
            <a:ext cx="878687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uk-UA" sz="36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у разі визнання особи винуватою: </a:t>
            </a:r>
          </a:p>
          <a:p>
            <a:pPr algn="ctr">
              <a:buFont typeface="Wingdings" pitchFamily="2" charset="2"/>
              <a:buChar char="ü"/>
            </a:pPr>
            <a:r>
              <a:rPr lang="uk-UA" sz="2000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прізвище, ім’я та по батькові обвинуваченого, рішення про визнання його винуватим у пред’явленому обвинуваченні та відповідні статті (частини статті) закону України про кримінальну відповідальність; </a:t>
            </a:r>
          </a:p>
          <a:p>
            <a:pPr algn="ctr">
              <a:buFont typeface="Wingdings" pitchFamily="2" charset="2"/>
              <a:buChar char="ü"/>
            </a:pPr>
            <a:r>
              <a:rPr lang="uk-UA" sz="2000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покарання, призначене по кожному з обвинувачень, що визнані судом доведеними, та  остаточна міра покарання, обрана судом; </a:t>
            </a:r>
          </a:p>
          <a:p>
            <a:pPr algn="ctr">
              <a:buFont typeface="Wingdings" pitchFamily="2" charset="2"/>
              <a:buChar char="ü"/>
            </a:pPr>
            <a:r>
              <a:rPr lang="uk-UA" sz="2000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початок строку відбування покарання; </a:t>
            </a:r>
          </a:p>
          <a:p>
            <a:pPr algn="ctr">
              <a:buFont typeface="Wingdings" pitchFamily="2" charset="2"/>
              <a:buChar char="ü"/>
            </a:pPr>
            <a:r>
              <a:rPr lang="uk-UA" sz="2000" dirty="0" err="1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piшення</a:t>
            </a:r>
            <a:r>
              <a:rPr lang="uk-UA" sz="2000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 про застосування примусового лікування чи примусових заходів медичного характеру щодо обмежено осудного обвинуваченого у разі їх застосування; </a:t>
            </a:r>
          </a:p>
          <a:p>
            <a:pPr algn="ctr">
              <a:buFont typeface="Wingdings" pitchFamily="2" charset="2"/>
              <a:buChar char="ü"/>
            </a:pPr>
            <a:r>
              <a:rPr lang="uk-UA" sz="2000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рішення про призначення неповнолітньому громадського вихователя; </a:t>
            </a:r>
          </a:p>
          <a:p>
            <a:pPr algn="ctr">
              <a:buFont typeface="Wingdings" pitchFamily="2" charset="2"/>
              <a:buChar char="ü"/>
            </a:pPr>
            <a:r>
              <a:rPr lang="uk-UA" sz="2000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рішення про цивільний позов; </a:t>
            </a:r>
          </a:p>
          <a:p>
            <a:pPr algn="ctr">
              <a:buFont typeface="Wingdings" pitchFamily="2" charset="2"/>
              <a:buChar char="ü"/>
            </a:pPr>
            <a:r>
              <a:rPr lang="uk-UA" sz="2000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рішення про інші майнові стягнення і підстави цих рішень; рішення щодо речових доказів і документів; </a:t>
            </a:r>
          </a:p>
          <a:p>
            <a:pPr algn="ctr">
              <a:buFont typeface="Wingdings" pitchFamily="2" charset="2"/>
              <a:buChar char="ü"/>
            </a:pPr>
            <a:r>
              <a:rPr lang="uk-UA" sz="2000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рішення про відшкодування процесуальних витрат; </a:t>
            </a:r>
          </a:p>
          <a:p>
            <a:pPr algn="ctr">
              <a:buFont typeface="Wingdings" pitchFamily="2" charset="2"/>
              <a:buChar char="ü"/>
            </a:pPr>
            <a:r>
              <a:rPr lang="uk-UA" sz="2000" dirty="0" err="1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piшення</a:t>
            </a:r>
            <a:r>
              <a:rPr lang="uk-UA" sz="2000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 щодо заходів забезпечення кримінального провадження; </a:t>
            </a:r>
          </a:p>
          <a:p>
            <a:pPr algn="ctr">
              <a:buFont typeface="Wingdings" pitchFamily="2" charset="2"/>
              <a:buChar char="ü"/>
            </a:pPr>
            <a:r>
              <a:rPr lang="uk-UA" sz="2000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рішення про залік досудового тримання під вартою; </a:t>
            </a:r>
          </a:p>
          <a:p>
            <a:pPr algn="ctr">
              <a:buFont typeface="Wingdings" pitchFamily="2" charset="2"/>
              <a:buChar char="ü"/>
            </a:pPr>
            <a:r>
              <a:rPr lang="uk-UA" sz="2000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строк і порядок набрання вироком законної сили та його оскарження; </a:t>
            </a:r>
          </a:p>
          <a:p>
            <a:pPr algn="ctr">
              <a:buFont typeface="Wingdings" pitchFamily="2" charset="2"/>
              <a:buChar char="ü"/>
            </a:pPr>
            <a:r>
              <a:rPr lang="uk-UA" sz="2000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порядок отримання копій вироку та інші відомості.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хема 7"/>
          <p:cNvGraphicFramePr/>
          <p:nvPr/>
        </p:nvGraphicFramePr>
        <p:xfrm>
          <a:off x="357158" y="2428868"/>
          <a:ext cx="8501122" cy="4143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071670" y="0"/>
            <a:ext cx="7072330" cy="1631216"/>
          </a:xfrm>
          <a:prstGeom prst="rect">
            <a:avLst/>
          </a:prstGeom>
          <a:solidFill>
            <a:srgbClr val="33CCFF"/>
          </a:solidFill>
          <a:effectLst>
            <a:softEdge rad="317500"/>
          </a:effectLst>
        </p:spPr>
        <p:txBody>
          <a:bodyPr wrap="square">
            <a:spAutoFit/>
          </a:bodyPr>
          <a:lstStyle/>
          <a:p>
            <a:pPr algn="ctr"/>
            <a:r>
              <a:rPr lang="uk-UA" sz="2000" dirty="0" smtClean="0">
                <a:latin typeface="Georgia" pitchFamily="18" charset="0"/>
              </a:rPr>
              <a:t>Важливим вихідним началом у прийнятті компетентною особою кримінальних процесуальних  рішень  є також внутрішня впевненість, яка повинна ґрунтуватися на всебічному, повному і об'єктивному розгляді всіх обставин справи у їх сукупності, на законі </a:t>
            </a:r>
            <a:endParaRPr lang="ru-RU" sz="2000" dirty="0">
              <a:latin typeface="Georgia" pitchFamily="18" charset="0"/>
            </a:endParaRPr>
          </a:p>
        </p:txBody>
      </p:sp>
      <p:pic>
        <p:nvPicPr>
          <p:cNvPr id="16387" name="Picture 3" descr="Судова влада України"/>
          <p:cNvPicPr>
            <a:picLocks noChangeAspect="1" noChangeArrowheads="1"/>
          </p:cNvPicPr>
          <p:nvPr/>
        </p:nvPicPr>
        <p:blipFill>
          <a:blip r:embed="rId7" cstate="print"/>
          <a:srcRect t="30000"/>
          <a:stretch>
            <a:fillRect/>
          </a:stretch>
        </p:blipFill>
        <p:spPr bwMode="auto">
          <a:xfrm>
            <a:off x="1" y="0"/>
            <a:ext cx="2285984" cy="1785911"/>
          </a:xfrm>
          <a:prstGeom prst="homePlate">
            <a:avLst/>
          </a:prstGeom>
          <a:noFill/>
        </p:spPr>
      </p:pic>
      <p:sp>
        <p:nvSpPr>
          <p:cNvPr id="6" name="Табличка 5"/>
          <p:cNvSpPr/>
          <p:nvPr/>
        </p:nvSpPr>
        <p:spPr>
          <a:xfrm>
            <a:off x="785786" y="1857364"/>
            <a:ext cx="7929618" cy="928694"/>
          </a:xfrm>
          <a:prstGeom prst="plaqu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i="1" dirty="0" smtClean="0">
                <a:solidFill>
                  <a:srgbClr val="002060"/>
                </a:solidFill>
                <a:latin typeface="Georgia" pitchFamily="18" charset="0"/>
                <a:ea typeface="Times New Roman" pitchFamily="18" charset="0"/>
                <a:cs typeface="Arial" pitchFamily="34" charset="0"/>
              </a:rPr>
              <a:t>Діяльність, пов'язана з прийняттям рішень, складається з певних стадій</a:t>
            </a:r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3571868" y="2928934"/>
            <a:ext cx="1928826" cy="357190"/>
          </a:xfrm>
          <a:prstGeom prst="downArrow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500166" y="2571744"/>
            <a:ext cx="7429552" cy="149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Відсутність в справі, наприклад, 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повідомлення про підозру,</a:t>
            </a:r>
            <a:r>
              <a:rPr kumimoji="0" lang="uk-UA" sz="2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обвинувального акту, постанови про слухання справи у закритому судовому засіданні</a:t>
            </a:r>
            <a:r>
              <a:rPr kumimoji="0" lang="uk-UA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чи інших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документів є істотним  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порушенням законності</a:t>
            </a:r>
            <a:endParaRPr kumimoji="0" lang="uk-UA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214290"/>
            <a:ext cx="85011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 smtClean="0">
                <a:solidFill>
                  <a:srgbClr val="2F2B20"/>
                </a:solidFill>
                <a:latin typeface="Georgia" pitchFamily="18" charset="0"/>
                <a:ea typeface="Times New Roman" pitchFamily="18" charset="0"/>
                <a:cs typeface="Arial" pitchFamily="34" charset="0"/>
              </a:rPr>
              <a:t>Письмові акти можна вивчати, оцінювати, погоджуватись чи не погоджуватись з ними</a:t>
            </a:r>
            <a:endParaRPr lang="ru-RU" sz="2000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143372" y="1071546"/>
            <a:ext cx="857256" cy="357190"/>
          </a:xfrm>
          <a:prstGeom prst="downArrow">
            <a:avLst/>
          </a:prstGeom>
          <a:solidFill>
            <a:srgbClr val="33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4282" y="1500174"/>
            <a:ext cx="8715436" cy="10001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solidFill>
                  <a:schemeClr val="tx1"/>
                </a:solidFill>
                <a:latin typeface="Georgia" pitchFamily="18" charset="0"/>
                <a:ea typeface="Times New Roman" pitchFamily="18" charset="0"/>
                <a:cs typeface="Arial" pitchFamily="34" charset="0"/>
              </a:rPr>
              <a:t>Це об'єкт перевірок з метою встановлення їх законності і обґрунтованості, правомірності діяльності відповідних осіб і органів</a:t>
            </a:r>
            <a:endParaRPr lang="ru-RU" sz="2000" dirty="0"/>
          </a:p>
        </p:txBody>
      </p:sp>
      <p:pic>
        <p:nvPicPr>
          <p:cNvPr id="17411" name="Picture 3" descr="восклицательный знак Gif анимация | Графические элементы GIF Бесплатная  загрузка - Pikb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71744"/>
            <a:ext cx="1714497" cy="1643074"/>
          </a:xfrm>
          <a:prstGeom prst="rect">
            <a:avLst/>
          </a:prstGeom>
          <a:noFill/>
        </p:spPr>
      </p:pic>
      <p:sp>
        <p:nvSpPr>
          <p:cNvPr id="9" name="Скругленный прямоугольник 8"/>
          <p:cNvSpPr/>
          <p:nvPr/>
        </p:nvSpPr>
        <p:spPr>
          <a:xfrm>
            <a:off x="214282" y="4214818"/>
            <a:ext cx="3214710" cy="1285884"/>
          </a:xfrm>
          <a:prstGeom prst="round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002060"/>
                </a:solidFill>
                <a:latin typeface="Georgia" pitchFamily="18" charset="0"/>
                <a:ea typeface="Times New Roman" pitchFamily="18" charset="0"/>
                <a:cs typeface="Arial" pitchFamily="34" charset="0"/>
              </a:rPr>
              <a:t>Рішення, які приймаються в кримінальних справах, зафіксовані у певних документах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3571868" y="4643446"/>
            <a:ext cx="428628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143372" y="4357694"/>
            <a:ext cx="4786346" cy="1000132"/>
          </a:xfrm>
          <a:prstGeom prst="rect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solidFill>
                  <a:srgbClr val="002060"/>
                </a:solidFill>
                <a:latin typeface="Georgia" pitchFamily="18" charset="0"/>
                <a:ea typeface="Times New Roman" pitchFamily="18" charset="0"/>
                <a:cs typeface="Arial" pitchFamily="34" charset="0"/>
              </a:rPr>
              <a:t>є правовими актами, зокрема, кримінальними процесуальними 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285720" y="214290"/>
            <a:ext cx="8572560" cy="4429156"/>
            <a:chOff x="930" y="890"/>
            <a:chExt cx="10590" cy="5106"/>
          </a:xfrm>
        </p:grpSpPr>
        <p:sp>
          <p:nvSpPr>
            <p:cNvPr id="18435" name="AutoShape 3"/>
            <p:cNvSpPr>
              <a:spLocks noChangeArrowheads="1"/>
            </p:cNvSpPr>
            <p:nvPr/>
          </p:nvSpPr>
          <p:spPr bwMode="auto">
            <a:xfrm>
              <a:off x="1018" y="890"/>
              <a:ext cx="6205" cy="90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FBD4B4"/>
                </a:gs>
              </a:gsLst>
              <a:lin ang="5400000" scaled="1"/>
            </a:gradFill>
            <a:ln w="12700">
              <a:solidFill>
                <a:srgbClr val="FABF8F"/>
              </a:solidFill>
              <a:round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процесуальні акти</a:t>
              </a: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 завжди є актами індивідуальними</a:t>
              </a:r>
              <a:endPara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18437" name="Rectangle 5"/>
            <p:cNvSpPr>
              <a:spLocks noChangeArrowheads="1"/>
            </p:cNvSpPr>
            <p:nvPr/>
          </p:nvSpPr>
          <p:spPr bwMode="auto">
            <a:xfrm>
              <a:off x="5380" y="2199"/>
              <a:ext cx="6140" cy="86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з конкретними життєвими ситуаціями, котрі мають відповідні правові якості</a:t>
              </a:r>
              <a:endPara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cs typeface="Arial" pitchFamily="34" charset="0"/>
              </a:endParaRPr>
            </a:p>
          </p:txBody>
        </p:sp>
        <p:cxnSp>
          <p:nvCxnSpPr>
            <p:cNvPr id="18438" name="AutoShape 6"/>
            <p:cNvCxnSpPr>
              <a:cxnSpLocks noChangeShapeType="1"/>
            </p:cNvCxnSpPr>
            <p:nvPr/>
          </p:nvCxnSpPr>
          <p:spPr bwMode="auto">
            <a:xfrm rot="5400000">
              <a:off x="1129" y="2565"/>
              <a:ext cx="1568" cy="2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8439" name="AutoShape 7"/>
            <p:cNvSpPr>
              <a:spLocks noChangeArrowheads="1"/>
            </p:cNvSpPr>
            <p:nvPr/>
          </p:nvSpPr>
          <p:spPr bwMode="auto">
            <a:xfrm>
              <a:off x="930" y="3456"/>
              <a:ext cx="3861" cy="825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round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uk-UA" dirty="0" smtClean="0">
                  <a:latin typeface="Georgia" pitchFamily="18" charset="0"/>
                  <a:cs typeface="Arial" pitchFamily="34" charset="0"/>
                </a:rPr>
                <a:t>Складання того чи іншого процесуального акта</a:t>
              </a:r>
              <a:endParaRPr lang="ru-RU" dirty="0" smtClean="0"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18440" name="AutoShape 8"/>
            <p:cNvSpPr>
              <a:spLocks noChangeArrowheads="1"/>
            </p:cNvSpPr>
            <p:nvPr/>
          </p:nvSpPr>
          <p:spPr bwMode="auto">
            <a:xfrm>
              <a:off x="4857" y="3744"/>
              <a:ext cx="262" cy="379"/>
            </a:xfrm>
            <a:prstGeom prst="rightArrow">
              <a:avLst>
                <a:gd name="adj1" fmla="val 50000"/>
                <a:gd name="adj2" fmla="val 25000"/>
              </a:avLst>
            </a:prstGeom>
            <a:ln>
              <a:headEnd/>
              <a:tailEnd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441" name="Rectangle 9"/>
            <p:cNvSpPr>
              <a:spLocks noChangeArrowheads="1"/>
            </p:cNvSpPr>
            <p:nvPr/>
          </p:nvSpPr>
          <p:spPr bwMode="auto">
            <a:xfrm>
              <a:off x="5166" y="3196"/>
              <a:ext cx="6205" cy="1283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0D9"/>
                </a:gs>
              </a:gsLst>
              <a:lin ang="5400000" scaled="1"/>
            </a:gradFill>
            <a:ln w="12700">
              <a:solidFill>
                <a:srgbClr val="B2A1C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uk-UA" dirty="0" smtClean="0">
                  <a:latin typeface="Georgia" pitchFamily="18" charset="0"/>
                  <a:cs typeface="Arial" pitchFamily="34" charset="0"/>
                </a:rPr>
                <a:t>це результат застосування норми права, тобто не просте судження, а певне вирішення правових питань, в тому числі і наказового порядку</a:t>
              </a:r>
              <a:endParaRPr lang="ru-RU" dirty="0" smtClean="0">
                <a:latin typeface="Georgia" pitchFamily="18" charset="0"/>
                <a:cs typeface="Arial" pitchFamily="34" charset="0"/>
              </a:endParaRPr>
            </a:p>
          </p:txBody>
        </p:sp>
        <p:cxnSp>
          <p:nvCxnSpPr>
            <p:cNvPr id="18442" name="AutoShape 10"/>
            <p:cNvCxnSpPr>
              <a:cxnSpLocks noChangeShapeType="1"/>
            </p:cNvCxnSpPr>
            <p:nvPr/>
          </p:nvCxnSpPr>
          <p:spPr bwMode="auto">
            <a:xfrm flipH="1">
              <a:off x="2906" y="4281"/>
              <a:ext cx="13" cy="41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8443" name="Rectangle 11"/>
            <p:cNvSpPr>
              <a:spLocks noChangeArrowheads="1"/>
            </p:cNvSpPr>
            <p:nvPr/>
          </p:nvSpPr>
          <p:spPr bwMode="auto">
            <a:xfrm>
              <a:off x="930" y="4700"/>
              <a:ext cx="10590" cy="1296"/>
            </a:xfrm>
            <a:prstGeom prst="rect">
              <a:avLst/>
            </a:prstGeom>
            <a:gradFill rotWithShape="0">
              <a:gsLst>
                <a:gs pos="0">
                  <a:srgbClr val="FABF8F"/>
                </a:gs>
                <a:gs pos="50000">
                  <a:srgbClr val="FDE9D9"/>
                </a:gs>
                <a:gs pos="100000">
                  <a:srgbClr val="FABF8F"/>
                </a:gs>
              </a:gsLst>
              <a:lin ang="18900000" scaled="1"/>
            </a:gradFill>
            <a:ln w="12700">
              <a:solidFill>
                <a:srgbClr val="FABF8F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uk-UA" b="1" dirty="0" smtClean="0">
                  <a:solidFill>
                    <a:srgbClr val="002060"/>
                  </a:solidFill>
                  <a:latin typeface="Georgia" pitchFamily="18" charset="0"/>
                  <a:cs typeface="Arial" pitchFamily="34" charset="0"/>
                </a:rPr>
                <a:t>Кримінальні процесуальні акти</a:t>
              </a:r>
              <a:r>
                <a:rPr lang="uk-UA" dirty="0" smtClean="0">
                  <a:latin typeface="Georgia" pitchFamily="18" charset="0"/>
                  <a:cs typeface="Arial" pitchFamily="34" charset="0"/>
                </a:rPr>
                <a:t>, які складаються у кримінальному провадженні компетентними органами і особами, є юридичними фактами, які породжують виникнення, зміну чи припинення відповідних правовідносин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36" name="Oval 4"/>
            <p:cNvSpPr>
              <a:spLocks noChangeArrowheads="1"/>
            </p:cNvSpPr>
            <p:nvPr/>
          </p:nvSpPr>
          <p:spPr bwMode="auto">
            <a:xfrm>
              <a:off x="4813" y="1631"/>
              <a:ext cx="3194" cy="628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0D9"/>
                </a:gs>
              </a:gsLst>
              <a:lin ang="5400000" scaled="1"/>
            </a:gradFill>
            <a:ln w="12700">
              <a:solidFill>
                <a:srgbClr val="B2A1C7"/>
              </a:solidFill>
              <a:round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пов'язаними</a:t>
              </a:r>
              <a:endPara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cs typeface="Arial" pitchFamily="34" charset="0"/>
              </a:endParaRPr>
            </a:p>
          </p:txBody>
        </p:sp>
      </p:grpSp>
      <p:sp>
        <p:nvSpPr>
          <p:cNvPr id="17" name="Скругленный прямоугольник 16"/>
          <p:cNvSpPr/>
          <p:nvPr/>
        </p:nvSpPr>
        <p:spPr>
          <a:xfrm>
            <a:off x="3357554" y="4714884"/>
            <a:ext cx="2143140" cy="4286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i="1" dirty="0" smtClean="0">
                <a:solidFill>
                  <a:srgbClr val="002060"/>
                </a:solidFill>
                <a:latin typeface="Georgia" pitchFamily="18" charset="0"/>
              </a:rPr>
              <a:t>Отже</a:t>
            </a:r>
            <a:endParaRPr lang="ru-RU" sz="1600" b="1" i="1" dirty="0">
              <a:solidFill>
                <a:srgbClr val="002060"/>
              </a:solidFill>
            </a:endParaRPr>
          </a:p>
        </p:txBody>
      </p:sp>
      <p:cxnSp>
        <p:nvCxnSpPr>
          <p:cNvPr id="35" name="Соединительная линия уступом 34"/>
          <p:cNvCxnSpPr>
            <a:stCxn id="17" idx="1"/>
          </p:cNvCxnSpPr>
          <p:nvPr/>
        </p:nvCxnSpPr>
        <p:spPr>
          <a:xfrm rot="10800000">
            <a:off x="785786" y="4786328"/>
            <a:ext cx="2571768" cy="14287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rot="5400000">
            <a:off x="465109" y="5107793"/>
            <a:ext cx="642148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Скругленный прямоугольник 37"/>
          <p:cNvSpPr/>
          <p:nvPr/>
        </p:nvSpPr>
        <p:spPr>
          <a:xfrm>
            <a:off x="0" y="5429264"/>
            <a:ext cx="2714644" cy="107157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solidFill>
                  <a:srgbClr val="002060"/>
                </a:solidFill>
                <a:latin typeface="Georgia" pitchFamily="18" charset="0"/>
              </a:rPr>
              <a:t>Кримінальне процесуальне рішення</a:t>
            </a:r>
            <a:r>
              <a:rPr lang="uk-UA" sz="1600" dirty="0" smtClean="0">
                <a:solidFill>
                  <a:srgbClr val="002060"/>
                </a:solidFill>
                <a:latin typeface="Georgia" pitchFamily="18" charset="0"/>
              </a:rPr>
              <a:t> 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39" name="Стрелка вправо 38"/>
          <p:cNvSpPr/>
          <p:nvPr/>
        </p:nvSpPr>
        <p:spPr>
          <a:xfrm>
            <a:off x="2714612" y="5857892"/>
            <a:ext cx="357190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143240" y="5214950"/>
            <a:ext cx="6000760" cy="16430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Georgia" pitchFamily="18" charset="0"/>
              </a:rPr>
              <a:t>це правовий акт особи, яка на законних підставах бере участь в кримінальному судочинстві, закріплений, як правило, в певному процесуальному документі, котрий спрямований на виконання завдань кримінального судочинства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Горизонтальный свиток 2"/>
          <p:cNvSpPr/>
          <p:nvPr/>
        </p:nvSpPr>
        <p:spPr>
          <a:xfrm>
            <a:off x="571472" y="214290"/>
            <a:ext cx="8215370" cy="2143140"/>
          </a:xfrm>
          <a:prstGeom prst="horizontalScroll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Правильно оформлені процесуальні документи і процесуальна форма забезпечують встановлення істини в справі, сприяють зміцненню режиму законності, захисту прав і свобод громадян</a:t>
            </a:r>
            <a:endParaRPr lang="ru-RU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9458" name="Picture 2" descr="Суддя Білоцерківець відправив правопорушника на…р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285992"/>
            <a:ext cx="2762251" cy="2071702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6" name="Скругленный прямоугольник 5"/>
          <p:cNvSpPr/>
          <p:nvPr/>
        </p:nvSpPr>
        <p:spPr>
          <a:xfrm>
            <a:off x="3071802" y="2500306"/>
            <a:ext cx="5786478" cy="35719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atin typeface="Georgia" pitchFamily="18" charset="0"/>
              </a:rPr>
              <a:t>Важливе значення мають не тільки правильне і грамотне складання процесуальних документів, а й належна систематизація і розташування матеріалів кримінальної справи, оформлення слідчої справи в цілому</a:t>
            </a:r>
          </a:p>
          <a:p>
            <a:pPr algn="ctr"/>
            <a:r>
              <a:rPr lang="uk-UA" sz="2000" dirty="0" smtClean="0">
                <a:solidFill>
                  <a:srgbClr val="C00000"/>
                </a:solidFill>
                <a:latin typeface="Georgia" pitchFamily="18" charset="0"/>
              </a:rPr>
              <a:t>Ці питання закон практично не регламентує</a:t>
            </a:r>
          </a:p>
          <a:p>
            <a:pPr algn="ctr"/>
            <a:endParaRPr lang="ru-RU" dirty="0"/>
          </a:p>
        </p:txBody>
      </p:sp>
      <p:sp>
        <p:nvSpPr>
          <p:cNvPr id="19460" name="AutoShape 4" descr="Національна Асоціація Адвокатів УкраЇни - Як час на ознайомлення з  матеріалами впливає на завершення досудового розслідування та інші дотичні  питанн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9462" name="Picture 6" descr="Як час на ознайомлення з матеріалами впливає на завершення досудового  розслідуванн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856743"/>
            <a:ext cx="3643306" cy="20012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274638"/>
            <a:ext cx="8501122" cy="796908"/>
          </a:xfrm>
        </p:spPr>
        <p:txBody>
          <a:bodyPr>
            <a:normAutofit fontScale="90000"/>
          </a:bodyPr>
          <a:lstStyle/>
          <a:p>
            <a:pPr algn="r"/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ПРОЦЕС ПРИЙНЯТТЯ РІШЕНЬ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1142984"/>
            <a:ext cx="8929718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2000" dirty="0" smtClean="0">
                <a:latin typeface="Georgia" pitchFamily="18" charset="0"/>
              </a:rPr>
              <a:t>Процес прийняття рішень в кримінальному судочинстві складається із декількох взаємообумовлених етапів, стадій</a:t>
            </a:r>
            <a:endParaRPr lang="uk-UA" sz="2000" dirty="0">
              <a:latin typeface="Georgia" pitchFamily="18" charset="0"/>
            </a:endParaRPr>
          </a:p>
        </p:txBody>
      </p:sp>
      <p:sp>
        <p:nvSpPr>
          <p:cNvPr id="6" name="Выноска со стрелкой вниз 5"/>
          <p:cNvSpPr/>
          <p:nvPr/>
        </p:nvSpPr>
        <p:spPr>
          <a:xfrm>
            <a:off x="285720" y="2000240"/>
            <a:ext cx="2786082" cy="1214446"/>
          </a:xfrm>
          <a:prstGeom prst="downArrowCallout">
            <a:avLst>
              <a:gd name="adj1" fmla="val 10714"/>
              <a:gd name="adj2" fmla="val 19286"/>
              <a:gd name="adj3" fmla="val 25000"/>
              <a:gd name="adj4" fmla="val 6497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Georgia" pitchFamily="18" charset="0"/>
              </a:rPr>
              <a:t>інформаційна стадія</a:t>
            </a:r>
            <a:endParaRPr lang="ru-RU" dirty="0"/>
          </a:p>
        </p:txBody>
      </p:sp>
      <p:sp>
        <p:nvSpPr>
          <p:cNvPr id="7" name="Выноска со стрелкой вниз 6"/>
          <p:cNvSpPr/>
          <p:nvPr/>
        </p:nvSpPr>
        <p:spPr>
          <a:xfrm>
            <a:off x="6143636" y="2000240"/>
            <a:ext cx="2786082" cy="1214446"/>
          </a:xfrm>
          <a:prstGeom prst="down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Georgia" pitchFamily="18" charset="0"/>
              </a:rPr>
              <a:t>завершальна (заключна) стадія </a:t>
            </a:r>
            <a:endParaRPr lang="ru-RU" dirty="0"/>
          </a:p>
        </p:txBody>
      </p:sp>
      <p:sp>
        <p:nvSpPr>
          <p:cNvPr id="8" name="Выноска со стрелкой вниз 7"/>
          <p:cNvSpPr/>
          <p:nvPr/>
        </p:nvSpPr>
        <p:spPr>
          <a:xfrm>
            <a:off x="3214678" y="2000240"/>
            <a:ext cx="2786082" cy="1214446"/>
          </a:xfrm>
          <a:prstGeom prst="down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Georgia" pitchFamily="18" charset="0"/>
              </a:rPr>
              <a:t>аналітична (оціночна) стадія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3429000"/>
            <a:ext cx="2857520" cy="32147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002060"/>
                </a:solidFill>
                <a:latin typeface="Georgia" pitchFamily="18" charset="0"/>
              </a:rPr>
              <a:t>включає збирання, одержання, закріплення інформації, її перевірку, аналіз фактичних обставин справи</a:t>
            </a:r>
          </a:p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286512" y="3429000"/>
            <a:ext cx="2643206" cy="307183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002060"/>
                </a:solidFill>
                <a:latin typeface="Georgia" pitchFamily="18" charset="0"/>
              </a:rPr>
              <a:t>відбувається безпосереднє правозастосування, в результаті чого компетентний орган приймає конкретне рішення</a:t>
            </a:r>
            <a:endParaRPr lang="ru-RU" dirty="0" smtClean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14678" y="3429000"/>
            <a:ext cx="2857520" cy="31432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002060"/>
                </a:solidFill>
                <a:latin typeface="Georgia" pitchFamily="18" charset="0"/>
              </a:rPr>
              <a:t>одержана інформація зіставляється з відповідними правовими приписами з урахуванням мети, яка має бути досягнута, обирається оптимальний, в рамках закону, спосіб дій</a:t>
            </a:r>
            <a:endParaRPr lang="ru-RU" dirty="0" smtClean="0">
              <a:solidFill>
                <a:srgbClr val="00206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71472" y="3829110"/>
            <a:ext cx="807249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Правильність прийнятого рішення, його належне оформлення багато в чому залежить від професійної підготовки, сумлінності посадової особи, її досвіду та умов складання документів, а також інших факторів</a:t>
            </a:r>
            <a:endParaRPr kumimoji="0" lang="uk-UA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571472" y="357166"/>
            <a:ext cx="8286808" cy="1500198"/>
          </a:xfrm>
          <a:prstGeom prst="round2DiagRect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dirty="0" smtClean="0">
                <a:solidFill>
                  <a:schemeClr val="tx1"/>
                </a:solidFill>
                <a:latin typeface="Georgia" pitchFamily="18" charset="0"/>
                <a:ea typeface="Times New Roman" pitchFamily="18" charset="0"/>
                <a:cs typeface="Arial" pitchFamily="34" charset="0"/>
              </a:rPr>
              <a:t>Прийняте </a:t>
            </a:r>
            <a:r>
              <a:rPr lang="uk-UA" sz="2800" i="1" dirty="0" smtClean="0">
                <a:solidFill>
                  <a:schemeClr val="tx1"/>
                </a:solidFill>
                <a:latin typeface="Georgia" pitchFamily="18" charset="0"/>
                <a:ea typeface="Times New Roman" pitchFamily="18" charset="0"/>
                <a:cs typeface="Arial" pitchFamily="34" charset="0"/>
              </a:rPr>
              <a:t>рішення оформлюється письмово</a:t>
            </a:r>
            <a:r>
              <a:rPr lang="uk-UA" sz="2800" dirty="0" smtClean="0">
                <a:solidFill>
                  <a:schemeClr val="tx1"/>
                </a:solidFill>
                <a:latin typeface="Georgia" pitchFamily="18" charset="0"/>
                <a:ea typeface="Times New Roman" pitchFamily="18" charset="0"/>
                <a:cs typeface="Arial" pitchFamily="34" charset="0"/>
              </a:rPr>
              <a:t> у вигляді процесуального акта </a:t>
            </a:r>
          </a:p>
          <a:p>
            <a:pPr algn="ctr"/>
            <a:r>
              <a:rPr lang="uk-UA" sz="2800" dirty="0" smtClean="0">
                <a:solidFill>
                  <a:schemeClr val="tx1"/>
                </a:solidFill>
                <a:latin typeface="Georgia" pitchFamily="18" charset="0"/>
                <a:ea typeface="Times New Roman" pitchFamily="18" charset="0"/>
                <a:cs typeface="Arial" pitchFamily="34" charset="0"/>
              </a:rPr>
              <a:t>(</a:t>
            </a:r>
            <a:r>
              <a:rPr lang="uk-UA" sz="2800" i="1" dirty="0" smtClean="0">
                <a:solidFill>
                  <a:schemeClr val="tx1"/>
                </a:solidFill>
                <a:latin typeface="Georgia" pitchFamily="18" charset="0"/>
                <a:ea typeface="Times New Roman" pitchFamily="18" charset="0"/>
                <a:cs typeface="Arial" pitchFamily="34" charset="0"/>
              </a:rPr>
              <a:t>постанова,  ухвала, вирок тощо</a:t>
            </a:r>
            <a:r>
              <a:rPr lang="uk-UA" sz="2800" dirty="0" smtClean="0">
                <a:solidFill>
                  <a:schemeClr val="tx1"/>
                </a:solidFill>
                <a:latin typeface="Georgia" pitchFamily="18" charset="0"/>
                <a:ea typeface="Times New Roman" pitchFamily="18" charset="0"/>
                <a:cs typeface="Arial" pitchFamily="34" charset="0"/>
              </a:rPr>
              <a:t>)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2000240"/>
            <a:ext cx="9144000" cy="156966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softEdge rad="317500"/>
          </a:effectLst>
        </p:spPr>
        <p:txBody>
          <a:bodyPr wrap="square">
            <a:spAutoFit/>
          </a:bodyPr>
          <a:lstStyle/>
          <a:p>
            <a:pPr algn="ctr"/>
            <a:r>
              <a:rPr lang="uk-UA" sz="2400" dirty="0" smtClean="0">
                <a:solidFill>
                  <a:srgbClr val="2F2B20"/>
                </a:solidFill>
                <a:latin typeface="Georgia" pitchFamily="18" charset="0"/>
                <a:ea typeface="Times New Roman" pitchFamily="18" charset="0"/>
                <a:cs typeface="Arial" pitchFamily="34" charset="0"/>
              </a:rPr>
              <a:t>Етапи прийняття рішення тісно взаємопов'язані, а сам такий поділ певною мірою має умовний характер, оскільки на всіх етапах прийняття рішення бере участь людина з її розумово-вольовою, логічною діяльністю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абличка 2"/>
          <p:cNvSpPr/>
          <p:nvPr/>
        </p:nvSpPr>
        <p:spPr>
          <a:xfrm>
            <a:off x="785786" y="285728"/>
            <a:ext cx="7858180" cy="1214446"/>
          </a:xfrm>
          <a:prstGeom prst="plaqu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solidFill>
                  <a:srgbClr val="7030A0"/>
                </a:solidFill>
                <a:latin typeface="Georgia" pitchFamily="18" charset="0"/>
              </a:rPr>
              <a:t>Всі рішення, що приймаються в кримінальному процесі, повинні відповідати загальним для них правовим властивостям 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357554" y="1428736"/>
            <a:ext cx="2571768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i="1" dirty="0" smtClean="0">
                <a:latin typeface="Georgia" pitchFamily="18" charset="0"/>
              </a:rPr>
              <a:t>бути </a:t>
            </a:r>
            <a:endParaRPr lang="ru-RU" b="1" i="1" dirty="0"/>
          </a:p>
        </p:txBody>
      </p:sp>
      <p:sp>
        <p:nvSpPr>
          <p:cNvPr id="5" name="Табличка 4"/>
          <p:cNvSpPr/>
          <p:nvPr/>
        </p:nvSpPr>
        <p:spPr>
          <a:xfrm>
            <a:off x="285720" y="2428868"/>
            <a:ext cx="2643206" cy="642942"/>
          </a:xfrm>
          <a:prstGeom prst="plaque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  <a:latin typeface="Georgia" pitchFamily="18" charset="0"/>
              </a:rPr>
              <a:t>законними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14646" y="2357430"/>
            <a:ext cx="5715072" cy="407196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FF3399"/>
                </a:solidFill>
                <a:latin typeface="Georgia" pitchFamily="18" charset="0"/>
              </a:rPr>
              <a:t>визначається такими рисами</a:t>
            </a:r>
            <a:r>
              <a:rPr lang="uk-UA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: </a:t>
            </a:r>
          </a:p>
          <a:p>
            <a:pPr marL="342900" indent="-342900" algn="ctr">
              <a:buAutoNum type="arabicParenR"/>
            </a:pPr>
            <a:r>
              <a:rPr lang="uk-UA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рішення має бути винесено своєчасно компетентною посадовою особою або органом; </a:t>
            </a:r>
          </a:p>
          <a:p>
            <a:pPr marL="342900" indent="-342900" algn="ctr">
              <a:buAutoNum type="arabicParenR"/>
            </a:pPr>
            <a:r>
              <a:rPr lang="uk-UA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винесенню рішення повинно передувати проведення відповідно до закону слідчих (розшукових) дії та інших процесуальних дій, які призводять до встановлення обставин, на підставі оцінки яких може бути винесено рішення;</a:t>
            </a:r>
          </a:p>
          <a:p>
            <a:pPr marL="342900" indent="-342900" algn="ctr">
              <a:buAutoNum type="arabicParenR"/>
            </a:pPr>
            <a:r>
              <a:rPr lang="uk-UA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 при кваліфікації діяння має бути правильно застосовано матеріальний закон; </a:t>
            </a:r>
          </a:p>
          <a:p>
            <a:pPr marL="342900" indent="-342900" algn="ctr">
              <a:buAutoNum type="arabicParenR"/>
            </a:pPr>
            <a:r>
              <a:rPr lang="uk-UA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рішення </a:t>
            </a:r>
            <a:r>
              <a:rPr lang="uk-UA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має бути виражене у встановленій законом процесуальній формі, містити у собі необхідні реквізити</a:t>
            </a:r>
            <a:endParaRPr lang="uk-UA" dirty="0">
              <a:solidFill>
                <a:schemeClr val="accent5">
                  <a:lumMod val="50000"/>
                </a:schemeClr>
              </a:solidFill>
              <a:latin typeface="Georgia" pitchFamily="18" charset="0"/>
            </a:endParaRPr>
          </a:p>
        </p:txBody>
      </p:sp>
      <p:sp>
        <p:nvSpPr>
          <p:cNvPr id="10" name="Стрелка углом вверх 9"/>
          <p:cNvSpPr/>
          <p:nvPr/>
        </p:nvSpPr>
        <p:spPr>
          <a:xfrm rot="10800000">
            <a:off x="1000100" y="1785926"/>
            <a:ext cx="2357454" cy="642942"/>
          </a:xfrm>
          <a:prstGeom prst="bentUpArrow">
            <a:avLst>
              <a:gd name="adj1" fmla="val 14841"/>
              <a:gd name="adj2" fmla="val 25000"/>
              <a:gd name="adj3" fmla="val 32619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102f719e23841a1c6b8eb9829bdf86aa6e51"/>
</p:tagLst>
</file>

<file path=ppt/theme/theme1.xml><?xml version="1.0" encoding="utf-8"?>
<a:theme xmlns:a="http://schemas.openxmlformats.org/drawingml/2006/main" name="Тема Office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</TotalTime>
  <Words>2297</Words>
  <Application>Microsoft Office PowerPoint</Application>
  <PresentationFormat>Экран (4:3)</PresentationFormat>
  <Paragraphs>238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СУТЬ, ЗНАЧЕННЯ ТА ПРАВОВИЙ МЕХАНІЗМ ПРИЙНЯТТЯ ПРОЦЕСУАЛЬНИХ АКТІВ, ЯКІ СКЛАДАЮТЬСЯ  У КРИМІНАЛЬНИХ ПРОВАДЖЕННЯХ, ЇХ КЛАСИФІКАЦІЯ </vt:lpstr>
      <vt:lpstr>Слайд 2</vt:lpstr>
      <vt:lpstr>Слайд 3</vt:lpstr>
      <vt:lpstr>Слайд 4</vt:lpstr>
      <vt:lpstr>Слайд 5</vt:lpstr>
      <vt:lpstr>Слайд 6</vt:lpstr>
      <vt:lpstr>ПРОЦЕС ПРИЙНЯТТЯ РІШЕНЬ </vt:lpstr>
      <vt:lpstr>Слайд 8</vt:lpstr>
      <vt:lpstr>Слайд 9</vt:lpstr>
      <vt:lpstr>Слайд 10</vt:lpstr>
      <vt:lpstr>КЛАСИФІКАЦІЯ КРИМІНАЛЬНИХ ПРОЦЕСУАЛЬНИХ АКТІВ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Постанова слідчого, прокурора</vt:lpstr>
      <vt:lpstr>Види судових рішень </vt:lpstr>
      <vt:lpstr>Слайд 22</vt:lpstr>
      <vt:lpstr>Зміст вироку</vt:lpstr>
      <vt:lpstr> У вступній частині вироку зазначаються: </vt:lpstr>
      <vt:lpstr> У мотивувальній частині вироку зазначаються </vt:lpstr>
      <vt:lpstr>У мотивувальній частині вироку зазначаються</vt:lpstr>
      <vt:lpstr>У резолютивній частині вироку зазначаються:</vt:lpstr>
      <vt:lpstr>Слайд 28</vt:lpstr>
    </vt:vector>
  </TitlesOfParts>
  <Company>http://presentation-creation.ru/powerpoint-templates.html</Company>
  <LinksUpToDate>false</LinksUpToDate>
  <SharedDoc>false</SharedDoc>
  <HyperlinkBase>http://presentation-creation.ru/powerpoint-templates.html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Красочный абстрактный фон</dc:title>
  <dc:creator>obstinate</dc:creator>
  <cp:lastModifiedBy>User</cp:lastModifiedBy>
  <cp:revision>48</cp:revision>
  <dcterms:created xsi:type="dcterms:W3CDTF">2017-10-03T10:03:42Z</dcterms:created>
  <dcterms:modified xsi:type="dcterms:W3CDTF">2022-10-20T08:59:33Z</dcterms:modified>
</cp:coreProperties>
</file>