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52C583-7453-4235-ADA1-0047832C501B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1C2B7D-658D-4EC3-8A20-A244D377BA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645024"/>
            <a:ext cx="7130653" cy="1512167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Обмеження «Недостатньо навичок вирішувати проблеми»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908721"/>
            <a:ext cx="7175351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Концепція особистісних обмежень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48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3" cy="5976664"/>
          </a:xfrm>
        </p:spPr>
        <p:txBody>
          <a:bodyPr/>
          <a:lstStyle/>
          <a:p>
            <a:pPr algn="l"/>
            <a:r>
              <a:rPr lang="uk-UA" sz="3600" u="sng" dirty="0">
                <a:effectLst/>
              </a:rPr>
              <a:t>Вміння вирішувати проблеми</a:t>
            </a:r>
            <a:r>
              <a:rPr lang="uk-UA" sz="3600" dirty="0">
                <a:effectLst/>
              </a:rPr>
              <a:t> передбачає прийняття рішення та </a:t>
            </a:r>
            <a:r>
              <a:rPr lang="uk-UA" sz="3600" dirty="0" smtClean="0">
                <a:effectLst/>
              </a:rPr>
              <a:t>відповідальність. </a:t>
            </a:r>
            <a:r>
              <a:rPr lang="uk-UA" sz="3600" dirty="0">
                <a:effectLst/>
              </a:rPr>
              <a:t>Під час вирішення проблем чи питань часто відкриваються нові можливості. Запитуючи «чому?» і «для чого?», можна краще зрозуміти причинно-наслідкові зв’язки й побачити новий ракурс звичних речей.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585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136903" cy="5688632"/>
          </a:xfrm>
        </p:spPr>
        <p:txBody>
          <a:bodyPr/>
          <a:lstStyle/>
          <a:p>
            <a:pPr algn="l"/>
            <a:r>
              <a:rPr lang="uk-UA" sz="3600" dirty="0">
                <a:effectLst/>
              </a:rPr>
              <a:t>Чому важливо вміти вирішувати проблеми?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Проблеми діють </a:t>
            </a:r>
            <a:r>
              <a:rPr lang="uk-UA" sz="3600" dirty="0">
                <a:solidFill>
                  <a:srgbClr val="C00000"/>
                </a:solidFill>
                <a:effectLst/>
              </a:rPr>
              <a:t>за законом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виру. </a:t>
            </a:r>
            <a:r>
              <a:rPr lang="uk-UA" sz="3600" dirty="0">
                <a:effectLst/>
              </a:rPr>
              <a:t>Не вирішені проблеми </a:t>
            </a:r>
            <a:r>
              <a:rPr lang="uk-UA" sz="3600" dirty="0" smtClean="0">
                <a:effectLst/>
              </a:rPr>
              <a:t>накопичуються, заважають мислити, діяти, а потім і взагалі </a:t>
            </a:r>
            <a:br>
              <a:rPr lang="uk-UA" sz="3600" dirty="0" smtClean="0">
                <a:effectLst/>
              </a:rPr>
            </a:br>
            <a:r>
              <a:rPr lang="uk-UA" sz="3600" dirty="0" smtClean="0">
                <a:effectLst/>
              </a:rPr>
              <a:t>поглинають </a:t>
            </a:r>
            <a:br>
              <a:rPr lang="uk-UA" sz="3600" dirty="0" smtClean="0">
                <a:effectLst/>
              </a:rPr>
            </a:br>
            <a:r>
              <a:rPr lang="uk-UA" sz="3600" dirty="0" smtClean="0">
                <a:effectLst/>
              </a:rPr>
              <a:t>людину</a:t>
            </a:r>
            <a:r>
              <a:rPr lang="uk-UA" sz="3600" dirty="0">
                <a:effectLst/>
              </a:rPr>
              <a:t>, яка не </a:t>
            </a:r>
            <a:r>
              <a:rPr lang="uk-UA" sz="3600" dirty="0" smtClean="0">
                <a:effectLst/>
              </a:rPr>
              <a:t/>
            </a:r>
            <a:br>
              <a:rPr lang="uk-UA" sz="3600" dirty="0" smtClean="0">
                <a:effectLst/>
              </a:rPr>
            </a:br>
            <a:r>
              <a:rPr lang="uk-UA" sz="3600" dirty="0" smtClean="0">
                <a:effectLst/>
              </a:rPr>
              <a:t>вміє </a:t>
            </a:r>
            <a:r>
              <a:rPr lang="uk-UA" sz="3600" dirty="0">
                <a:effectLst/>
              </a:rPr>
              <a:t>їх вирішувати.</a:t>
            </a:r>
            <a:endParaRPr lang="ru-RU" sz="3600" dirty="0"/>
          </a:p>
        </p:txBody>
      </p:sp>
      <p:pic>
        <p:nvPicPr>
          <p:cNvPr id="3" name="Рисунок 2" descr="Картинки по запросу еффект воронк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600400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47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20879" cy="5472608"/>
          </a:xfrm>
        </p:spPr>
        <p:txBody>
          <a:bodyPr/>
          <a:lstStyle/>
          <a:p>
            <a:pPr algn="l"/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sz="3200" u="sng" dirty="0">
                <a:effectLst/>
              </a:rPr>
              <a:t>Вирішення </a:t>
            </a:r>
            <a:r>
              <a:rPr lang="uk-UA" sz="3200" u="sng" dirty="0" smtClean="0">
                <a:effectLst/>
              </a:rPr>
              <a:t/>
            </a:r>
            <a:br>
              <a:rPr lang="uk-UA" sz="3200" u="sng" dirty="0" smtClean="0">
                <a:effectLst/>
              </a:rPr>
            </a:br>
            <a:r>
              <a:rPr lang="uk-UA" sz="3200" u="sng" dirty="0" smtClean="0">
                <a:effectLst/>
              </a:rPr>
              <a:t>проблеми</a:t>
            </a:r>
            <a:r>
              <a:rPr lang="uk-UA" sz="3200" dirty="0" smtClean="0">
                <a:effectLst/>
              </a:rPr>
              <a:t> </a:t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ніколи </a:t>
            </a:r>
            <a:r>
              <a:rPr lang="uk-UA" sz="3200" dirty="0">
                <a:effectLst/>
              </a:rPr>
              <a:t>не </a:t>
            </a: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буває </a:t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легкою </a:t>
            </a:r>
            <a:r>
              <a:rPr lang="uk-UA" sz="3200" dirty="0">
                <a:effectLst/>
              </a:rPr>
              <a:t>справою, але </a:t>
            </a:r>
            <a:r>
              <a:rPr lang="uk-UA" sz="3200" u="sng" dirty="0">
                <a:effectLst/>
              </a:rPr>
              <a:t>відповідні навички</a:t>
            </a:r>
            <a:r>
              <a:rPr lang="uk-UA" sz="3200" dirty="0">
                <a:effectLst/>
              </a:rPr>
              <a:t> можуть бути сформовані і розвинені у людини, і тоді жодна проблема не загонить таку особистість у глухий кут.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3"/>
            <a:ext cx="4824536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56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5" cy="5832648"/>
          </a:xfrm>
        </p:spPr>
        <p:txBody>
          <a:bodyPr/>
          <a:lstStyle/>
          <a:p>
            <a:pPr algn="l"/>
            <a:r>
              <a:rPr lang="uk-UA" sz="3200" u="sng" dirty="0">
                <a:effectLst/>
              </a:rPr>
              <a:t>Т</a:t>
            </a:r>
            <a:r>
              <a:rPr lang="uk-UA" sz="3200" u="sng" dirty="0" smtClean="0">
                <a:effectLst/>
              </a:rPr>
              <a:t>ри </a:t>
            </a:r>
            <a:r>
              <a:rPr lang="uk-UA" sz="3200" u="sng" dirty="0">
                <a:effectLst/>
              </a:rPr>
              <a:t>можливі шляхи</a:t>
            </a:r>
            <a:r>
              <a:rPr lang="uk-UA" sz="3200" dirty="0">
                <a:effectLst/>
              </a:rPr>
              <a:t> </a:t>
            </a:r>
            <a:r>
              <a:rPr lang="uk-UA" sz="3200" dirty="0" smtClean="0">
                <a:effectLst/>
              </a:rPr>
              <a:t>у вирішенні проблеми: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sz="3200" dirty="0">
                <a:effectLst/>
              </a:rPr>
              <a:t>1) Використання систематизованого підходу у вирішенні проблеми.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sz="3200" dirty="0">
                <a:effectLst/>
              </a:rPr>
              <a:t>2) Добір методів, які найбільш доречні для вирішення </a:t>
            </a: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різних </a:t>
            </a:r>
            <a:r>
              <a:rPr lang="uk-UA" sz="3200" dirty="0">
                <a:effectLst/>
              </a:rPr>
              <a:t>типів проблем.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uk-UA" sz="3200" dirty="0">
                <a:effectLst/>
              </a:rPr>
              <a:t>3) Використання </a:t>
            </a: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різноманітних </a:t>
            </a:r>
            <a:r>
              <a:rPr lang="uk-UA" sz="3200" dirty="0">
                <a:effectLst/>
              </a:rPr>
              <a:t>людей </a:t>
            </a: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і </a:t>
            </a:r>
            <a:r>
              <a:rPr lang="uk-UA" sz="3200" dirty="0">
                <a:effectLst/>
              </a:rPr>
              <a:t>ресурсів, які б </a:t>
            </a: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могли </a:t>
            </a:r>
            <a:r>
              <a:rPr lang="uk-UA" sz="3200" dirty="0">
                <a:effectLst/>
              </a:rPr>
              <a:t>допомогти у </a:t>
            </a:r>
            <a:r>
              <a:rPr lang="uk-UA" sz="3200" dirty="0" smtClean="0">
                <a:effectLst/>
              </a:rPr>
              <a:t/>
            </a:r>
            <a:br>
              <a:rPr lang="uk-UA" sz="3200" dirty="0" smtClean="0">
                <a:effectLst/>
              </a:rPr>
            </a:br>
            <a:r>
              <a:rPr lang="uk-UA" sz="3200" dirty="0" smtClean="0">
                <a:effectLst/>
              </a:rPr>
              <a:t>вирішенні </a:t>
            </a:r>
            <a:r>
              <a:rPr lang="uk-UA" sz="3200" dirty="0">
                <a:effectLst/>
              </a:rPr>
              <a:t>проблеми.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6724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35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3" cy="5976664"/>
          </a:xfrm>
        </p:spPr>
        <p:txBody>
          <a:bodyPr/>
          <a:lstStyle/>
          <a:p>
            <a:pPr algn="l"/>
            <a:r>
              <a:rPr lang="uk-UA" sz="4000" dirty="0" smtClean="0"/>
              <a:t>Що означає </a:t>
            </a:r>
            <a:br>
              <a:rPr lang="uk-UA" sz="4000" dirty="0" smtClean="0"/>
            </a:br>
            <a:r>
              <a:rPr lang="uk-UA" sz="4000" dirty="0" smtClean="0"/>
              <a:t>систематизоване </a:t>
            </a:r>
            <a:br>
              <a:rPr lang="uk-UA" sz="4000" dirty="0" smtClean="0"/>
            </a:br>
            <a:r>
              <a:rPr lang="uk-UA" sz="4000" dirty="0" smtClean="0"/>
              <a:t>вирішення </a:t>
            </a:r>
            <a:br>
              <a:rPr lang="uk-UA" sz="4000" dirty="0" smtClean="0"/>
            </a:br>
            <a:r>
              <a:rPr lang="uk-UA" sz="4000" dirty="0" smtClean="0"/>
              <a:t>проблеми?</a:t>
            </a:r>
            <a:br>
              <a:rPr lang="uk-UA" sz="4000" dirty="0" smtClean="0"/>
            </a:br>
            <a:r>
              <a:rPr lang="uk-UA" sz="4000" u="sng" dirty="0" smtClean="0">
                <a:solidFill>
                  <a:srgbClr val="C00000"/>
                </a:solidFill>
              </a:rPr>
              <a:t>Крок перший - налаштування</a:t>
            </a:r>
            <a:br>
              <a:rPr lang="uk-UA" sz="4000" u="sng" dirty="0" smtClean="0">
                <a:solidFill>
                  <a:srgbClr val="C00000"/>
                </a:solidFill>
              </a:rPr>
            </a:br>
            <a:r>
              <a:rPr lang="uk-UA" sz="4000" u="sng" dirty="0" smtClean="0">
                <a:solidFill>
                  <a:srgbClr val="0070C0"/>
                </a:solidFill>
              </a:rPr>
              <a:t>Крок другий – мета</a:t>
            </a:r>
            <a:br>
              <a:rPr lang="uk-UA" sz="4000" u="sng" dirty="0" smtClean="0">
                <a:solidFill>
                  <a:srgbClr val="0070C0"/>
                </a:solidFill>
              </a:rPr>
            </a:br>
            <a:r>
              <a:rPr lang="uk-UA" sz="4000" u="sng" dirty="0" smtClean="0">
                <a:solidFill>
                  <a:srgbClr val="00B050"/>
                </a:solidFill>
              </a:rPr>
              <a:t>Крок третій – критерії успіху</a:t>
            </a:r>
            <a:br>
              <a:rPr lang="uk-UA" sz="4000" u="sng" dirty="0" smtClean="0">
                <a:solidFill>
                  <a:srgbClr val="00B050"/>
                </a:solidFill>
              </a:rPr>
            </a:br>
            <a:r>
              <a:rPr lang="uk-UA" sz="4000" u="sng" dirty="0" smtClean="0">
                <a:solidFill>
                  <a:srgbClr val="FFC000"/>
                </a:solidFill>
              </a:rPr>
              <a:t>Крок четвертий – інформація</a:t>
            </a:r>
            <a:br>
              <a:rPr lang="uk-UA" sz="4000" u="sng" dirty="0" smtClean="0">
                <a:solidFill>
                  <a:srgbClr val="FFC000"/>
                </a:solidFill>
              </a:rPr>
            </a:br>
            <a:r>
              <a:rPr lang="uk-UA" sz="4000" u="sng" dirty="0" smtClean="0">
                <a:solidFill>
                  <a:schemeClr val="accent6">
                    <a:lumMod val="50000"/>
                  </a:schemeClr>
                </a:solidFill>
              </a:rPr>
              <a:t>Крок п</a:t>
            </a:r>
            <a:r>
              <a:rPr lang="en-US" sz="4000" u="sng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uk-UA" sz="4000" u="sng" dirty="0" err="1" smtClean="0">
                <a:solidFill>
                  <a:schemeClr val="accent6">
                    <a:lumMod val="50000"/>
                  </a:schemeClr>
                </a:solidFill>
              </a:rPr>
              <a:t>ятий</a:t>
            </a:r>
            <a:r>
              <a:rPr lang="uk-UA" sz="40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4000" u="sng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uk-UA" sz="4000" u="sng" dirty="0" smtClean="0">
                <a:solidFill>
                  <a:schemeClr val="accent6">
                    <a:lumMod val="50000"/>
                  </a:schemeClr>
                </a:solidFill>
              </a:rPr>
              <a:t>планування</a:t>
            </a:r>
            <a:endParaRPr lang="ru-RU" sz="4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260648"/>
            <a:ext cx="318700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076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>
          <a:xfrm>
            <a:off x="971600" y="2348881"/>
            <a:ext cx="7416823" cy="3585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467545" y="620689"/>
            <a:ext cx="8352928" cy="2592288"/>
          </a:xfrm>
        </p:spPr>
        <p:txBody>
          <a:bodyPr/>
          <a:lstStyle/>
          <a:p>
            <a:pPr algn="l"/>
            <a:r>
              <a:rPr lang="uk-UA" sz="4000" dirty="0" smtClean="0">
                <a:solidFill>
                  <a:schemeClr val="accent4">
                    <a:lumMod val="50000"/>
                  </a:schemeClr>
                </a:solidFill>
              </a:rPr>
              <a:t>Крок шостий – дія (діяльність)</a:t>
            </a:r>
            <a:br>
              <a:rPr lang="uk-UA" sz="4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4000" dirty="0" smtClean="0">
                <a:solidFill>
                  <a:srgbClr val="7030A0"/>
                </a:solidFill>
              </a:rPr>
              <a:t>Крок сьомий - аналіз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56084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79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3" cy="5760640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6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136903" cy="4680519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uk-UA" sz="3600" dirty="0" smtClean="0"/>
              <a:t>Проблеми професійної (ділової) сфери;</a:t>
            </a:r>
          </a:p>
          <a:p>
            <a:pPr marL="342900" indent="-342900">
              <a:buFontTx/>
              <a:buChar char="-"/>
            </a:pPr>
            <a:r>
              <a:rPr lang="uk-UA" sz="3600" dirty="0" smtClean="0"/>
              <a:t>Проблеми міжособистісного і міжгрупового спілкування;</a:t>
            </a:r>
          </a:p>
          <a:p>
            <a:pPr marL="342900" indent="-342900">
              <a:buFontTx/>
              <a:buChar char="-"/>
            </a:pPr>
            <a:r>
              <a:rPr lang="uk-UA" sz="3600" dirty="0" smtClean="0"/>
              <a:t>Проблеми побутового характеру;</a:t>
            </a:r>
          </a:p>
          <a:p>
            <a:pPr marL="342900" indent="-342900">
              <a:buFontTx/>
              <a:buChar char="-"/>
            </a:pPr>
            <a:r>
              <a:rPr lang="uk-UA" sz="3600" dirty="0" smtClean="0"/>
              <a:t>Проблеми вибору (прийняття рішення «або – </a:t>
            </a:r>
            <a:r>
              <a:rPr lang="uk-UA" sz="3600" dirty="0" err="1" smtClean="0"/>
              <a:t>або</a:t>
            </a:r>
            <a:r>
              <a:rPr lang="uk-UA" sz="3600" dirty="0" smtClean="0"/>
              <a:t>»)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208911" cy="1080119"/>
          </a:xfrm>
        </p:spPr>
        <p:txBody>
          <a:bodyPr/>
          <a:lstStyle/>
          <a:p>
            <a:r>
              <a:rPr lang="uk-UA" sz="4800" dirty="0" smtClean="0"/>
              <a:t>Класифікація проблем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6942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2564904"/>
            <a:ext cx="8280919" cy="4104456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uk-UA" sz="8000" dirty="0" smtClean="0">
                <a:solidFill>
                  <a:schemeClr val="accent6"/>
                </a:solidFill>
              </a:rPr>
              <a:t>Одним із ефективних способів вирішення проблеми є створення команди.</a:t>
            </a:r>
          </a:p>
          <a:p>
            <a:pPr marL="514350" indent="-514350" algn="just">
              <a:buAutoNum type="arabicPeriod"/>
            </a:pPr>
            <a:r>
              <a:rPr lang="uk-UA" sz="6700" dirty="0" smtClean="0"/>
              <a:t>Призначити відповідального за вирішення проблеми;</a:t>
            </a:r>
          </a:p>
          <a:p>
            <a:pPr marL="514350" indent="-514350" algn="just">
              <a:buAutoNum type="arabicPeriod"/>
            </a:pPr>
            <a:r>
              <a:rPr lang="uk-UA" sz="6700" dirty="0" smtClean="0"/>
              <a:t>Призначити координатора збору групи;</a:t>
            </a:r>
          </a:p>
          <a:p>
            <a:pPr marL="514350" indent="-514350" algn="just">
              <a:buAutoNum type="arabicPeriod"/>
            </a:pPr>
            <a:r>
              <a:rPr lang="uk-UA" sz="6700" dirty="0" smtClean="0"/>
              <a:t>Розподіл ролей членів групи;</a:t>
            </a:r>
          </a:p>
          <a:p>
            <a:pPr marL="514350" indent="-514350" algn="just">
              <a:buAutoNum type="arabicPeriod"/>
            </a:pPr>
            <a:r>
              <a:rPr lang="uk-UA" sz="6700" dirty="0"/>
              <a:t>Структурування </a:t>
            </a:r>
            <a:r>
              <a:rPr lang="uk-UA" sz="6700" dirty="0" smtClean="0"/>
              <a:t>групи.</a:t>
            </a:r>
          </a:p>
          <a:p>
            <a:pPr algn="just"/>
            <a:r>
              <a:rPr lang="uk-UA" sz="3200" dirty="0"/>
              <a:t/>
            </a:r>
            <a:br>
              <a:rPr lang="uk-UA" sz="3200" dirty="0"/>
            </a:br>
            <a:endParaRPr lang="uk-UA" sz="3200" dirty="0" smtClean="0"/>
          </a:p>
          <a:p>
            <a:pPr marL="514350" indent="-514350" algn="just">
              <a:buAutoNum type="arabicPeriod"/>
            </a:pPr>
            <a:endParaRPr lang="uk-UA" sz="3200" dirty="0" smtClean="0"/>
          </a:p>
          <a:p>
            <a:r>
              <a:rPr lang="uk-UA" sz="3200" dirty="0" smtClean="0">
                <a:solidFill>
                  <a:srgbClr val="C00000"/>
                </a:solidFill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404665"/>
            <a:ext cx="8280920" cy="1296144"/>
          </a:xfrm>
        </p:spPr>
        <p:txBody>
          <a:bodyPr/>
          <a:lstStyle/>
          <a:p>
            <a:r>
              <a:rPr lang="uk-UA" sz="4000" dirty="0" smtClean="0">
                <a:solidFill>
                  <a:srgbClr val="7030A0"/>
                </a:solidFill>
              </a:rPr>
              <a:t>Використання людей і ресурсів для вирішення проблеми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8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08911" cy="5904656"/>
          </a:xfrm>
        </p:spPr>
        <p:txBody>
          <a:bodyPr/>
          <a:lstStyle/>
          <a:p>
            <a:pPr algn="l"/>
            <a:endParaRPr lang="ru-RU" sz="3200" b="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12161"/>
              </p:ext>
            </p:extLst>
          </p:nvPr>
        </p:nvGraphicFramePr>
        <p:xfrm>
          <a:off x="755576" y="260648"/>
          <a:ext cx="8208912" cy="7157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1452"/>
                <a:gridCol w="3767460"/>
              </a:tblGrid>
              <a:tr h="7375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Неумелое 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решение проблем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Умелое 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решение проблем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  <a:tr h="737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Постоянно позволяют себе оставлять нерешенные проблемы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Постоянно решают проблемы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  <a:tr h="3613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Используют неверные методы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Выбирают подходящие методы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  <a:tr h="737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используют систематизированный подход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Используют систематизированный подход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  <a:tr h="737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уточняют, кто “отвечает” за проблему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Четко определяют ответственных за проблему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  <a:tr h="737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Работают, не имея четких целей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Ясно определяют цели в работе каждого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  <a:tr h="737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Имеют смутные критерии для определения достижения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Устанавливают четкие критерии для определения успеха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  <a:tr h="737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Плохо собирают информацию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Умело обращаются 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с информацией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  <a:tr h="3613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Неэффективны в планировании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Эффективно планируют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  <a:tr h="3613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проводят анализ собраний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Выделяют время на анализ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  <a:tr h="7375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Плохо координируют работу группы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Эффективно координируют работу группы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4800" marR="14800" marT="14800" marB="148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36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1008112"/>
          </a:xfrm>
        </p:spPr>
        <p:txBody>
          <a:bodyPr/>
          <a:lstStyle/>
          <a:p>
            <a:pPr lvl="2" algn="ctr"/>
            <a:r>
              <a:rPr lang="uk-UA" sz="4400" b="1" dirty="0"/>
              <a:t>План: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556792"/>
            <a:ext cx="7461448" cy="4536504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sz="3600" dirty="0" smtClean="0"/>
              <a:t>1</a:t>
            </a:r>
            <a:r>
              <a:rPr lang="uk-UA" sz="3600" dirty="0" smtClean="0"/>
              <a:t>.Визначення </a:t>
            </a:r>
            <a:r>
              <a:rPr lang="uk-UA" sz="3600" dirty="0"/>
              <a:t>сутності поняття «проблема».</a:t>
            </a:r>
            <a:endParaRPr lang="ru-RU" sz="3600" dirty="0"/>
          </a:p>
          <a:p>
            <a:pPr marL="45720" lvl="0" indent="0">
              <a:buNone/>
            </a:pPr>
            <a:r>
              <a:rPr lang="uk-UA" sz="3600" dirty="0" smtClean="0"/>
              <a:t>2. Обґрунтування </a:t>
            </a:r>
            <a:r>
              <a:rPr lang="uk-UA" sz="3600" dirty="0"/>
              <a:t>необхідності вміння вирішувати проблеми.</a:t>
            </a:r>
            <a:endParaRPr lang="ru-RU" sz="3600" dirty="0"/>
          </a:p>
          <a:p>
            <a:pPr marL="45720" lvl="0" indent="0">
              <a:buNone/>
            </a:pPr>
            <a:r>
              <a:rPr lang="uk-UA" sz="3600" dirty="0" smtClean="0"/>
              <a:t>3. Шляхи </a:t>
            </a:r>
            <a:r>
              <a:rPr lang="uk-UA" sz="3600" dirty="0"/>
              <a:t>формування навичок у вирішенні проблем.</a:t>
            </a:r>
            <a:endParaRPr lang="ru-RU" sz="3600" dirty="0"/>
          </a:p>
          <a:p>
            <a:pPr marL="45720" lvl="0" indent="0">
              <a:buNone/>
            </a:pPr>
            <a:r>
              <a:rPr lang="uk-UA" sz="3600" dirty="0" smtClean="0"/>
              <a:t>4. Класифікація </a:t>
            </a:r>
            <a:r>
              <a:rPr lang="uk-UA" sz="3600" dirty="0"/>
              <a:t>проблем.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32420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96943" cy="4680519"/>
          </a:xfrm>
        </p:spPr>
        <p:txBody>
          <a:bodyPr>
            <a:normAutofit lnSpcReduction="10000"/>
          </a:bodyPr>
          <a:lstStyle/>
          <a:p>
            <a:r>
              <a:rPr lang="uk-UA" sz="3200" dirty="0" smtClean="0"/>
              <a:t>Високий рівень навичок вирішувати проблеми необхідний для тих, чия діяльність включає:</a:t>
            </a:r>
          </a:p>
          <a:p>
            <a:pPr marL="342900" indent="-342900">
              <a:buFontTx/>
              <a:buChar char="-"/>
            </a:pPr>
            <a:r>
              <a:rPr lang="uk-UA" sz="3200" dirty="0"/>
              <a:t>Н</a:t>
            </a:r>
            <a:r>
              <a:rPr lang="uk-UA" sz="3200" dirty="0" smtClean="0"/>
              <a:t>ові, незвичні ситуації;</a:t>
            </a:r>
          </a:p>
          <a:p>
            <a:pPr marL="342900" indent="-342900">
              <a:buFontTx/>
              <a:buChar char="-"/>
            </a:pPr>
            <a:r>
              <a:rPr lang="uk-UA" sz="3200" dirty="0" smtClean="0"/>
              <a:t>Має необхідність об'єднувати різних людей;</a:t>
            </a:r>
          </a:p>
          <a:p>
            <a:pPr marL="342900" indent="-342900">
              <a:buFontTx/>
              <a:buChar char="-"/>
            </a:pPr>
            <a:r>
              <a:rPr lang="uk-UA" sz="3200" dirty="0" smtClean="0"/>
              <a:t>Потребує аналізу складної інформації;</a:t>
            </a:r>
          </a:p>
          <a:p>
            <a:pPr marL="342900" indent="-342900">
              <a:buFontTx/>
              <a:buChar char="-"/>
            </a:pPr>
            <a:r>
              <a:rPr lang="uk-UA" sz="3200" dirty="0" smtClean="0"/>
              <a:t>Потребує часто адаптуватися до нової ситуації.</a:t>
            </a:r>
          </a:p>
          <a:p>
            <a:pPr marL="342900" indent="-342900">
              <a:buFontTx/>
              <a:buChar char="-"/>
            </a:pPr>
            <a:endParaRPr lang="uk-UA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548681"/>
            <a:ext cx="8352928" cy="1152128"/>
          </a:xfrm>
        </p:spPr>
        <p:txBody>
          <a:bodyPr/>
          <a:lstStyle/>
          <a:p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Хто потребує навичок вирішувати проблеми?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7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08911" cy="5688632"/>
          </a:xfrm>
        </p:spPr>
        <p:txBody>
          <a:bodyPr/>
          <a:lstStyle/>
          <a:p>
            <a:pPr algn="l"/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Ви уважно переглянули дану інформацію?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Тоді ви молодці!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Сподіваюсь, що засвоїли її добре.</a:t>
            </a:r>
            <a:b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4800" dirty="0" smtClean="0">
                <a:solidFill>
                  <a:schemeClr val="accent6">
                    <a:lumMod val="75000"/>
                  </a:schemeClr>
                </a:solidFill>
              </a:rPr>
              <a:t>Бажаю успіху у навчанні!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4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7" y="548680"/>
            <a:ext cx="7550224" cy="4966488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dirty="0">
                <a:effectLst/>
              </a:rPr>
              <a:t>Чи доводилось тобі чути </a:t>
            </a:r>
            <a:r>
              <a:rPr lang="uk-UA" sz="3600" dirty="0" smtClean="0">
                <a:effectLst/>
              </a:rPr>
              <a:t>колись від </a:t>
            </a:r>
            <a:r>
              <a:rPr lang="uk-UA" sz="3600" dirty="0">
                <a:effectLst/>
              </a:rPr>
              <a:t>навколишніх такі слова: </a:t>
            </a:r>
            <a:r>
              <a:rPr lang="uk-UA" sz="3600" dirty="0">
                <a:solidFill>
                  <a:srgbClr val="C00000"/>
                </a:solidFill>
                <a:effectLst/>
              </a:rPr>
              <a:t>«Я втомився від життя!»</a:t>
            </a:r>
            <a:r>
              <a:rPr lang="uk-UA" sz="3600" dirty="0">
                <a:effectLst/>
              </a:rPr>
              <a:t>, </a:t>
            </a:r>
            <a:r>
              <a:rPr lang="uk-UA" sz="3600" dirty="0">
                <a:solidFill>
                  <a:schemeClr val="bg2">
                    <a:lumMod val="50000"/>
                  </a:schemeClr>
                </a:solidFill>
                <a:effectLst/>
              </a:rPr>
              <a:t>«Як мені набридло усе це!», </a:t>
            </a:r>
            <a:r>
              <a:rPr lang="uk-UA" sz="3600" dirty="0">
                <a:solidFill>
                  <a:schemeClr val="accent3">
                    <a:lumMod val="50000"/>
                  </a:schemeClr>
                </a:solidFill>
                <a:effectLst/>
              </a:rPr>
              <a:t>«Я не хочеться думати про всі ці проблеми, котрих з кожним днем стає все більше і більше!», </a:t>
            </a:r>
            <a:r>
              <a:rPr lang="uk-UA" sz="3600" dirty="0" smtClean="0">
                <a:solidFill>
                  <a:srgbClr val="C00000"/>
                </a:solidFill>
                <a:effectLst/>
              </a:rPr>
              <a:t>«Якесь </a:t>
            </a:r>
            <a:r>
              <a:rPr lang="uk-UA" sz="3600" dirty="0">
                <a:solidFill>
                  <a:srgbClr val="C00000"/>
                </a:solidFill>
                <a:effectLst/>
              </a:rPr>
              <a:t>замкнуте коло навколо мене!» </a:t>
            </a:r>
            <a:r>
              <a:rPr lang="uk-UA" sz="3600" dirty="0">
                <a:solidFill>
                  <a:srgbClr val="0070C0"/>
                </a:solidFill>
                <a:effectLst/>
              </a:rPr>
              <a:t>«Як вирватися з нього?»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401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9" y="548680"/>
            <a:ext cx="7622232" cy="5328592"/>
          </a:xfrm>
        </p:spPr>
        <p:txBody>
          <a:bodyPr/>
          <a:lstStyle/>
          <a:p>
            <a:pPr indent="0" algn="l">
              <a:buNone/>
            </a:pPr>
            <a:r>
              <a:rPr lang="uk-UA" sz="5400" dirty="0" smtClean="0"/>
              <a:t>Як стверджують М. </a:t>
            </a:r>
            <a:r>
              <a:rPr lang="uk-UA" sz="5400" dirty="0" err="1" smtClean="0"/>
              <a:t>Вудкок</a:t>
            </a:r>
            <a:r>
              <a:rPr lang="uk-UA" sz="5400" dirty="0" smtClean="0"/>
              <a:t> і Д. </a:t>
            </a:r>
            <a:r>
              <a:rPr lang="uk-UA" sz="5400" dirty="0" err="1" smtClean="0"/>
              <a:t>Френсіс</a:t>
            </a:r>
            <a:r>
              <a:rPr lang="uk-UA" sz="5400" dirty="0" smtClean="0"/>
              <a:t> – потрібні особливі навички і вміння вирішувати проблеми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1292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7130653" cy="2937712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C00000"/>
                </a:solidFill>
              </a:rPr>
              <a:t>Складне питання, задача, яка потребу дослідження, вирішення.  </a:t>
            </a:r>
            <a:endParaRPr lang="uk-UA" sz="44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786867" cy="1368152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/>
              <a:t>Що означає термін «проблема»?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58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7" y="692696"/>
            <a:ext cx="7550224" cy="5400600"/>
          </a:xfrm>
        </p:spPr>
        <p:txBody>
          <a:bodyPr/>
          <a:lstStyle/>
          <a:p>
            <a:pPr marL="0" indent="0" algn="l">
              <a:buNone/>
            </a:pPr>
            <a:r>
              <a:rPr lang="uk-UA" u="sng" dirty="0">
                <a:effectLst/>
              </a:rPr>
              <a:t>П</a:t>
            </a:r>
            <a:r>
              <a:rPr lang="uk-UA" u="sng" dirty="0" smtClean="0">
                <a:effectLst/>
              </a:rPr>
              <a:t>роблема</a:t>
            </a:r>
            <a:r>
              <a:rPr lang="uk-UA" dirty="0" smtClean="0">
                <a:effectLst/>
              </a:rPr>
              <a:t> </a:t>
            </a:r>
            <a:r>
              <a:rPr lang="uk-UA" dirty="0">
                <a:effectLst/>
              </a:rPr>
              <a:t>– це слово, яке використовують люди, </a:t>
            </a:r>
            <a:r>
              <a:rPr lang="uk-UA" dirty="0" smtClean="0">
                <a:effectLst/>
              </a:rPr>
              <a:t>котрі </a:t>
            </a:r>
            <a:r>
              <a:rPr lang="uk-UA" dirty="0">
                <a:effectLst/>
              </a:rPr>
              <a:t>не хочуть (або не можуть) вирішувати питання та брати на себе відповідальність за свої дії чи бездіяльність.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351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4966488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b="0" dirty="0">
                <a:effectLst/>
              </a:rPr>
              <a:t> </a:t>
            </a:r>
            <a:r>
              <a:rPr lang="uk-UA" sz="3600" b="0" dirty="0" smtClean="0">
                <a:effectLst/>
              </a:rPr>
              <a:t>    </a:t>
            </a:r>
            <a:r>
              <a:rPr lang="uk-UA" sz="3600" dirty="0" smtClean="0">
                <a:effectLst/>
              </a:rPr>
              <a:t>Але </a:t>
            </a:r>
            <a:r>
              <a:rPr lang="uk-UA" sz="3600" dirty="0" smtClean="0">
                <a:effectLst/>
              </a:rPr>
              <a:t>не </a:t>
            </a:r>
            <a:r>
              <a:rPr lang="uk-UA" sz="3600" dirty="0">
                <a:effectLst/>
              </a:rPr>
              <a:t>варто розглядати проблему </a:t>
            </a:r>
            <a:r>
              <a:rPr lang="uk-UA" sz="3600" dirty="0" smtClean="0">
                <a:effectLst/>
              </a:rPr>
              <a:t>однобічно </a:t>
            </a:r>
            <a:r>
              <a:rPr lang="uk-UA" sz="3600" dirty="0">
                <a:effectLst/>
              </a:rPr>
              <a:t>– тільки як негативне явище. Якщо проблеми, що час за часом </a:t>
            </a:r>
            <a:r>
              <a:rPr lang="uk-UA" sz="3600" dirty="0" smtClean="0">
                <a:effectLst/>
              </a:rPr>
              <a:t>виникають у житті людини, </a:t>
            </a:r>
            <a:r>
              <a:rPr lang="uk-UA" sz="3600" dirty="0">
                <a:effectLst/>
              </a:rPr>
              <a:t>вдало вирішуються – це </a:t>
            </a:r>
            <a:r>
              <a:rPr lang="uk-UA" sz="3600" u="sng" dirty="0">
                <a:effectLst/>
              </a:rPr>
              <a:t>загартовує </a:t>
            </a:r>
            <a:r>
              <a:rPr lang="uk-UA" sz="3600" u="sng" dirty="0" smtClean="0">
                <a:effectLst/>
              </a:rPr>
              <a:t>її, </a:t>
            </a:r>
            <a:r>
              <a:rPr lang="uk-UA" sz="3600" u="sng" dirty="0">
                <a:effectLst/>
              </a:rPr>
              <a:t>робить </a:t>
            </a:r>
            <a:r>
              <a:rPr lang="uk-UA" sz="3600" u="sng" dirty="0" smtClean="0">
                <a:effectLst/>
              </a:rPr>
              <a:t>міцнішою</a:t>
            </a:r>
            <a:r>
              <a:rPr lang="uk-UA" sz="3600" u="sng" dirty="0">
                <a:effectLst/>
              </a:rPr>
              <a:t>, витривалішою, формує в неї певні </a:t>
            </a:r>
            <a:r>
              <a:rPr lang="uk-UA" sz="3600" u="sng" dirty="0" smtClean="0">
                <a:effectLst/>
              </a:rPr>
              <a:t>компетентності по вирішенню проблем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70089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36903" cy="5760640"/>
          </a:xfrm>
        </p:spPr>
        <p:txBody>
          <a:bodyPr/>
          <a:lstStyle/>
          <a:p>
            <a:pPr marL="0" indent="0" algn="l">
              <a:buNone/>
            </a:pPr>
            <a:r>
              <a:rPr lang="uk-UA" sz="4000" dirty="0" smtClean="0">
                <a:solidFill>
                  <a:srgbClr val="C00000"/>
                </a:solidFill>
                <a:effectLst/>
              </a:rPr>
              <a:t>1.«Лу</a:t>
            </a:r>
            <a:r>
              <a:rPr lang="ru-RU" sz="4000" dirty="0" err="1">
                <a:solidFill>
                  <a:srgbClr val="C00000"/>
                </a:solidFill>
                <a:effectLst/>
              </a:rPr>
              <a:t>чший</a:t>
            </a:r>
            <a:r>
              <a:rPr lang="ru-RU" sz="4000" dirty="0">
                <a:solidFill>
                  <a:srgbClr val="C00000"/>
                </a:solidFill>
                <a:effectLst/>
              </a:rPr>
              <a:t> способ избавиться от проблемы – решить ее!»</a:t>
            </a:r>
            <a:br>
              <a:rPr lang="ru-RU" sz="4000" dirty="0">
                <a:solidFill>
                  <a:srgbClr val="C00000"/>
                </a:solidFill>
                <a:effectLst/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2. «Нет </a:t>
            </a:r>
            <a:r>
              <a:rPr lang="ru-RU" sz="4000" dirty="0">
                <a:solidFill>
                  <a:schemeClr val="accent3">
                    <a:lumMod val="50000"/>
                  </a:schemeClr>
                </a:solidFill>
                <a:effectLst/>
              </a:rPr>
              <a:t>не решаемых задач – есть нерешительные люди!»</a:t>
            </a:r>
            <a:br>
              <a:rPr lang="ru-RU" sz="4000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4000" dirty="0" smtClean="0">
                <a:solidFill>
                  <a:srgbClr val="0070C0"/>
                </a:solidFill>
                <a:effectLst/>
              </a:rPr>
              <a:t>3. «Нужно </a:t>
            </a:r>
            <a:r>
              <a:rPr lang="ru-RU" sz="4000" dirty="0">
                <a:solidFill>
                  <a:srgbClr val="0070C0"/>
                </a:solidFill>
                <a:effectLst/>
              </a:rPr>
              <a:t>долго подумать прежде чем твердо решить!»</a:t>
            </a:r>
            <a:br>
              <a:rPr lang="ru-RU" sz="4000" dirty="0">
                <a:solidFill>
                  <a:srgbClr val="0070C0"/>
                </a:solidFill>
                <a:effectLst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4. «В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effectLst/>
              </a:rPr>
              <a:t>спокойном море не стать опытным моряком!»</a:t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4315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36903" cy="5544616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5. Умный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  <a:t>знает, как выйти из любой ситуации, а мудрый, как не попасть в неё». 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dirty="0" smtClean="0">
                <a:solidFill>
                  <a:srgbClr val="00B050"/>
                </a:solidFill>
                <a:effectLst/>
              </a:rPr>
              <a:t>6. «Решение </a:t>
            </a:r>
            <a:r>
              <a:rPr lang="ru-RU" dirty="0">
                <a:solidFill>
                  <a:srgbClr val="00B050"/>
                </a:solidFill>
                <a:effectLst/>
              </a:rPr>
              <a:t>проблемы замечают по исчезновению этой проблемы».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8210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160</TotalTime>
  <Words>522</Words>
  <Application>Microsoft Office PowerPoint</Application>
  <PresentationFormat>Экран (4:3)</PresentationFormat>
  <Paragraphs>64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Georgia</vt:lpstr>
      <vt:lpstr>Times New Roman</vt:lpstr>
      <vt:lpstr>Trebuchet MS</vt:lpstr>
      <vt:lpstr>Воздушный поток</vt:lpstr>
      <vt:lpstr>Концепція особистісних обмежень</vt:lpstr>
      <vt:lpstr>План:</vt:lpstr>
      <vt:lpstr>Чи доводилось тобі чути колись від навколишніх такі слова: «Я втомився від життя!», «Як мені набридло усе це!», «Я не хочеться думати про всі ці проблеми, котрих з кожним днем стає все більше і більше!», «Якесь замкнуте коло навколо мене!» «Як вирватися з нього?»</vt:lpstr>
      <vt:lpstr>Як стверджують М. Вудкок і Д. Френсіс – потрібні особливі навички і вміння вирішувати проблеми</vt:lpstr>
      <vt:lpstr>Що означає термін «проблема»?</vt:lpstr>
      <vt:lpstr>Проблема – це слово, яке використовують люди, котрі не хочуть (або не можуть) вирішувати питання та брати на себе відповідальність за свої дії чи бездіяльність. </vt:lpstr>
      <vt:lpstr>     Але не варто розглядати проблему однобічно – тільки як негативне явище. Якщо проблеми, що час за часом виникають у житті людини, вдало вирішуються – це загартовує її, робить міцнішою, витривалішою, формує в неї певні компетентності по вирішенню проблем</vt:lpstr>
      <vt:lpstr>1.«Лучший способ избавиться от проблемы – решить ее!» 2. «Нет не решаемых задач – есть нерешительные люди!» 3. «Нужно долго подумать прежде чем твердо решить!» 4. «В спокойном море не стать опытным моряком!»  </vt:lpstr>
      <vt:lpstr>5. Умный знает, как выйти из любой ситуации, а мудрый, как не попасть в неё».  6. «Решение проблемы замечают по исчезновению этой проблемы».</vt:lpstr>
      <vt:lpstr>Вміння вирішувати проблеми передбачає прийняття рішення та відповідальність. Під час вирішення проблем чи питань часто відкриваються нові можливості. Запитуючи «чому?» і «для чого?», можна краще зрозуміти причинно-наслідкові зв’язки й побачити новий ракурс звичних речей. </vt:lpstr>
      <vt:lpstr>Чому важливо вміти вирішувати проблеми? Проблеми діють за законом виру. Не вирішені проблеми накопичуються, заважають мислити, діяти, а потім і взагалі  поглинають  людину, яка не  вміє їх вирішувати.</vt:lpstr>
      <vt:lpstr> Вирішення  проблеми  ніколи не  буває  легкою справою, але відповідні навички можуть бути сформовані і розвинені у людини, і тоді жодна проблема не загонить таку особистість у глухий кут.   </vt:lpstr>
      <vt:lpstr>Три можливі шляхи у вирішенні проблеми: 1) Використання систематизованого підходу у вирішенні проблеми. 2) Добір методів, які найбільш доречні для вирішення  різних типів проблем. 3) Використання  різноманітних людей  і ресурсів, які б  могли допомогти у  вирішенні проблеми. </vt:lpstr>
      <vt:lpstr>Що означає  систематизоване  вирішення  проблеми? Крок перший - налаштування Крок другий – мета Крок третій – критерії успіху Крок четвертий – інформація Крок п’ятий - планування</vt:lpstr>
      <vt:lpstr>Крок шостий – дія (діяльність) Крок сьомий - аналіз</vt:lpstr>
      <vt:lpstr>Презентация PowerPoint</vt:lpstr>
      <vt:lpstr>Класифікація проблем</vt:lpstr>
      <vt:lpstr>Використання людей і ресурсів для вирішення проблеми</vt:lpstr>
      <vt:lpstr>Презентация PowerPoint</vt:lpstr>
      <vt:lpstr>Хто потребує навичок вирішувати проблеми?</vt:lpstr>
      <vt:lpstr>Ви уважно переглянули дану інформацію? Тоді ви молодці! Сподіваюсь, що засвоїли її добре. Бажаю успіху у навчанні!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Концепція особистісних обмежень</dc:title>
  <dc:creator>userznu</dc:creator>
  <cp:lastModifiedBy>1</cp:lastModifiedBy>
  <cp:revision>24</cp:revision>
  <dcterms:created xsi:type="dcterms:W3CDTF">2017-11-16T13:00:29Z</dcterms:created>
  <dcterms:modified xsi:type="dcterms:W3CDTF">2019-10-23T06:03:32Z</dcterms:modified>
</cp:coreProperties>
</file>